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59" r:id="rId4"/>
    <p:sldId id="283" r:id="rId5"/>
    <p:sldId id="260" r:id="rId6"/>
    <p:sldId id="389" r:id="rId7"/>
    <p:sldId id="379" r:id="rId8"/>
    <p:sldId id="39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84" r:id="rId18"/>
    <p:sldId id="279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92" r:id="rId34"/>
  </p:sldIdLst>
  <p:sldSz cx="9144000" cy="5143500" type="screen16x9"/>
  <p:notesSz cx="6858000" cy="9144000"/>
  <p:embeddedFontLst>
    <p:embeddedFont>
      <p:font typeface="Anaheim" panose="020B0604020202020204" charset="0"/>
      <p:regular r:id="rId36"/>
    </p:embeddedFont>
    <p:embeddedFont>
      <p:font typeface="Overpass Mono" panose="020B0604020202020204" charset="0"/>
      <p:regular r:id="rId37"/>
      <p:bold r:id="rId38"/>
    </p:embeddedFont>
    <p:embeddedFont>
      <p:font typeface="Teko" panose="020B0604020202020204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i4kVjLW0PjMSY8eBilhFM3Y/Py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9A5A87-0EB1-41F2-97CF-1518F8E9C616}">
  <a:tblStyle styleId="{699A5A87-0EB1-41F2-97CF-1518F8E9C61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7EA"/>
          </a:solidFill>
        </a:fill>
      </a:tcStyle>
    </a:wholeTbl>
    <a:band1H>
      <a:tcTxStyle/>
      <a:tcStyle>
        <a:tcBdr/>
        <a:fill>
          <a:solidFill>
            <a:srgbClr val="CBCAD2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CAD2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948" autoAdjust="0"/>
  </p:normalViewPr>
  <p:slideViewPr>
    <p:cSldViewPr snapToGrid="0">
      <p:cViewPr varScale="1">
        <p:scale>
          <a:sx n="92" d="100"/>
          <a:sy n="92" d="100"/>
        </p:scale>
        <p:origin x="11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08" name="Google Shape;30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17654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9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1" name="Google Shape;11;p29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9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9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9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9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9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9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9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9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9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9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9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9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9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9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9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9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9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9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9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9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9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9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9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9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9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9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29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9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9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9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9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9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29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9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9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9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9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9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9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1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1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1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1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1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1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Diseño personalizado">
  <p:cSld name="3_Diseño personalizad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613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2781B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 sz="1400" b="0" i="0" u="none" strike="noStrike" cap="none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pic>
        <p:nvPicPr>
          <p:cNvPr id="8" name="Google Shape;8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996639" y="48570"/>
            <a:ext cx="1058779" cy="32908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80" y="0"/>
            <a:ext cx="9179179" cy="5123861"/>
          </a:xfrm>
          <a:prstGeom prst="rect">
            <a:avLst/>
          </a:prstGeom>
        </p:spPr>
      </p:pic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</a:pPr>
            <a:r>
              <a:rPr lang="es-AR" dirty="0"/>
              <a:t>Procesamiento de datos</a:t>
            </a:r>
            <a:endParaRPr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80" y="0"/>
            <a:ext cx="9179179" cy="5143500"/>
          </a:xfrm>
          <a:prstGeom prst="rect">
            <a:avLst/>
          </a:prstGeom>
        </p:spPr>
      </p:pic>
      <p:sp>
        <p:nvSpPr>
          <p:cNvPr id="154" name="Google Shape;154;p7"/>
          <p:cNvSpPr txBox="1">
            <a:spLocks noGrp="1"/>
          </p:cNvSpPr>
          <p:nvPr>
            <p:ph type="title"/>
          </p:nvPr>
        </p:nvSpPr>
        <p:spPr>
          <a:xfrm>
            <a:off x="628650" y="792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AR" b="1">
                <a:solidFill>
                  <a:schemeClr val="lt1"/>
                </a:solidFill>
              </a:rPr>
              <a:t>Índices en una serie de Pandas</a:t>
            </a:r>
            <a:endParaRPr/>
          </a:p>
        </p:txBody>
      </p:sp>
      <p:sp>
        <p:nvSpPr>
          <p:cNvPr id="155" name="Google Shape;155;p7"/>
          <p:cNvSpPr txBox="1">
            <a:spLocks noGrp="1"/>
          </p:cNvSpPr>
          <p:nvPr>
            <p:ph type="body" idx="1"/>
          </p:nvPr>
        </p:nvSpPr>
        <p:spPr>
          <a:xfrm>
            <a:off x="628650" y="777922"/>
            <a:ext cx="8283338" cy="20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71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AR" sz="2400" dirty="0">
                <a:latin typeface="+mj-lt"/>
              </a:rPr>
              <a:t>Una serie de Pandas es similar a una lista, pero difiere en el hecho que una serie asocia una etiqueta en cada elemento. Esto lo hace parecido a un diccionario. </a:t>
            </a:r>
            <a:endParaRPr sz="2400" dirty="0">
              <a:latin typeface="+mj-lt"/>
            </a:endParaRPr>
          </a:p>
          <a:p>
            <a:pPr marL="342900" lvl="0" indent="-2571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AR" sz="2400" dirty="0">
                <a:latin typeface="+mj-lt"/>
              </a:rPr>
              <a:t>Si el usuario no provee un índice en forma explícita, Pandas crea un </a:t>
            </a:r>
            <a:r>
              <a:rPr lang="es-AR" sz="2400" dirty="0" err="1">
                <a:latin typeface="+mj-lt"/>
              </a:rPr>
              <a:t>RangeIndex</a:t>
            </a:r>
            <a:r>
              <a:rPr lang="es-AR" sz="2400" dirty="0">
                <a:latin typeface="+mj-lt"/>
              </a:rPr>
              <a:t> variando de 0 a n-1.</a:t>
            </a:r>
            <a:endParaRPr sz="2400" dirty="0">
              <a:latin typeface="+mj-lt"/>
            </a:endParaRPr>
          </a:p>
        </p:txBody>
      </p:sp>
      <p:sp>
        <p:nvSpPr>
          <p:cNvPr id="156" name="Google Shape;156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-AR"/>
              <a:t>10</a:t>
            </a:fld>
            <a:endParaRPr/>
          </a:p>
        </p:txBody>
      </p:sp>
      <p:pic>
        <p:nvPicPr>
          <p:cNvPr id="157" name="Google Shape;15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6882" y="3094630"/>
            <a:ext cx="4494683" cy="751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35550" y="3040273"/>
            <a:ext cx="1161568" cy="1291948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 txBox="1"/>
          <p:nvPr/>
        </p:nvSpPr>
        <p:spPr>
          <a:xfrm>
            <a:off x="628650" y="2986690"/>
            <a:ext cx="424198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100" b="0" i="0" u="none" strike="noStrike" cap="none">
                <a:solidFill>
                  <a:srgbClr val="12537B"/>
                </a:solidFill>
                <a:latin typeface="Teko"/>
                <a:ea typeface="Teko"/>
                <a:cs typeface="Teko"/>
                <a:sym typeface="Teko"/>
              </a:rPr>
              <a:t>In:</a:t>
            </a:r>
            <a:endParaRPr/>
          </a:p>
        </p:txBody>
      </p:sp>
      <p:sp>
        <p:nvSpPr>
          <p:cNvPr id="160" name="Google Shape;160;p7"/>
          <p:cNvSpPr txBox="1"/>
          <p:nvPr/>
        </p:nvSpPr>
        <p:spPr>
          <a:xfrm>
            <a:off x="5918232" y="3054667"/>
            <a:ext cx="714580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100" b="0" i="0" u="none" strike="noStrike" cap="none" dirty="0" err="1">
                <a:solidFill>
                  <a:srgbClr val="12537B"/>
                </a:solidFill>
                <a:latin typeface="Teko"/>
                <a:ea typeface="Teko"/>
                <a:cs typeface="Teko"/>
                <a:sym typeface="Teko"/>
              </a:rPr>
              <a:t>Out</a:t>
            </a:r>
            <a:r>
              <a:rPr lang="es-AR" sz="2100" b="0" i="0" u="none" strike="noStrike" cap="none" dirty="0">
                <a:solidFill>
                  <a:srgbClr val="12537B"/>
                </a:solidFill>
                <a:latin typeface="Teko"/>
                <a:ea typeface="Teko"/>
                <a:cs typeface="Teko"/>
                <a:sym typeface="Teko"/>
              </a:rPr>
              <a:t>: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80" y="0"/>
            <a:ext cx="9179179" cy="5123861"/>
          </a:xfrm>
          <a:prstGeom prst="rect">
            <a:avLst/>
          </a:prstGeom>
        </p:spPr>
      </p:pic>
      <p:pic>
        <p:nvPicPr>
          <p:cNvPr id="165" name="Google Shape;16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0747" y="3727419"/>
            <a:ext cx="7687703" cy="1068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15676" y="4404378"/>
            <a:ext cx="2005722" cy="697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8"/>
          <p:cNvSpPr txBox="1"/>
          <p:nvPr/>
        </p:nvSpPr>
        <p:spPr>
          <a:xfrm>
            <a:off x="628649" y="3653502"/>
            <a:ext cx="424198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100" b="0" i="0" u="none" strike="noStrike" cap="none">
                <a:solidFill>
                  <a:srgbClr val="12537B"/>
                </a:solidFill>
                <a:latin typeface="Teko"/>
                <a:ea typeface="Teko"/>
                <a:cs typeface="Teko"/>
                <a:sym typeface="Teko"/>
              </a:rPr>
              <a:t>In:</a:t>
            </a:r>
            <a:endParaRPr/>
          </a:p>
        </p:txBody>
      </p:sp>
      <p:sp>
        <p:nvSpPr>
          <p:cNvPr id="168" name="Google Shape;168;p8"/>
          <p:cNvSpPr txBox="1"/>
          <p:nvPr/>
        </p:nvSpPr>
        <p:spPr>
          <a:xfrm>
            <a:off x="6024280" y="4312268"/>
            <a:ext cx="52652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100" b="0" i="0" u="none" strike="noStrike" cap="none">
                <a:solidFill>
                  <a:srgbClr val="12537B"/>
                </a:solidFill>
                <a:latin typeface="Teko"/>
                <a:ea typeface="Teko"/>
                <a:cs typeface="Teko"/>
                <a:sym typeface="Teko"/>
              </a:rPr>
              <a:t>Out:</a:t>
            </a:r>
            <a:endParaRPr/>
          </a:p>
        </p:txBody>
      </p:sp>
      <p:sp>
        <p:nvSpPr>
          <p:cNvPr id="169" name="Google Shape;169;p8"/>
          <p:cNvSpPr txBox="1">
            <a:spLocks noGrp="1"/>
          </p:cNvSpPr>
          <p:nvPr>
            <p:ph type="title"/>
          </p:nvPr>
        </p:nvSpPr>
        <p:spPr>
          <a:xfrm>
            <a:off x="461865" y="132403"/>
            <a:ext cx="7030756" cy="72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AR" b="1" dirty="0">
                <a:solidFill>
                  <a:schemeClr val="lt1"/>
                </a:solidFill>
              </a:rPr>
              <a:t>Índices en una serie de Pandas</a:t>
            </a:r>
            <a:endParaRPr dirty="0"/>
          </a:p>
        </p:txBody>
      </p:sp>
      <p:sp>
        <p:nvSpPr>
          <p:cNvPr id="170" name="Google Shape;170;p8"/>
          <p:cNvSpPr txBox="1">
            <a:spLocks noGrp="1"/>
          </p:cNvSpPr>
          <p:nvPr>
            <p:ph type="body" idx="1"/>
          </p:nvPr>
        </p:nvSpPr>
        <p:spPr>
          <a:xfrm>
            <a:off x="628649" y="1041590"/>
            <a:ext cx="7719916" cy="90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2571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AR" dirty="0"/>
              <a:t>Según se podría pensar a esta altura, las series tienen forma de extraer todos los valores de la serie, así como también elementos individuales por índice.</a:t>
            </a:r>
            <a:endParaRPr dirty="0"/>
          </a:p>
        </p:txBody>
      </p:sp>
      <p:sp>
        <p:nvSpPr>
          <p:cNvPr id="171" name="Google Shape;171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-AR"/>
              <a:t>11</a:t>
            </a:fld>
            <a:endParaRPr/>
          </a:p>
        </p:txBody>
      </p:sp>
      <p:pic>
        <p:nvPicPr>
          <p:cNvPr id="172" name="Google Shape;172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8891" y="2014524"/>
            <a:ext cx="4494533" cy="115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96860" y="2146460"/>
            <a:ext cx="2115265" cy="72009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8"/>
          <p:cNvSpPr txBox="1"/>
          <p:nvPr/>
        </p:nvSpPr>
        <p:spPr>
          <a:xfrm>
            <a:off x="734699" y="1946546"/>
            <a:ext cx="424198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100" b="0" i="0" u="none" strike="noStrike" cap="none">
                <a:solidFill>
                  <a:srgbClr val="12537B"/>
                </a:solidFill>
                <a:latin typeface="Teko"/>
                <a:ea typeface="Teko"/>
                <a:cs typeface="Teko"/>
                <a:sym typeface="Teko"/>
              </a:rPr>
              <a:t>In:</a:t>
            </a:r>
            <a:endParaRPr/>
          </a:p>
        </p:txBody>
      </p:sp>
      <p:sp>
        <p:nvSpPr>
          <p:cNvPr id="175" name="Google Shape;175;p8"/>
          <p:cNvSpPr txBox="1"/>
          <p:nvPr/>
        </p:nvSpPr>
        <p:spPr>
          <a:xfrm>
            <a:off x="6024281" y="2014524"/>
            <a:ext cx="44696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100" b="0" i="0" u="none" strike="noStrike" cap="none">
                <a:solidFill>
                  <a:srgbClr val="12537B"/>
                </a:solidFill>
                <a:latin typeface="Teko"/>
                <a:ea typeface="Teko"/>
                <a:cs typeface="Teko"/>
                <a:sym typeface="Teko"/>
              </a:rPr>
              <a:t>Out:</a:t>
            </a:r>
            <a:endParaRPr/>
          </a:p>
        </p:txBody>
      </p:sp>
      <p:sp>
        <p:nvSpPr>
          <p:cNvPr id="176" name="Google Shape;176;p8"/>
          <p:cNvSpPr txBox="1"/>
          <p:nvPr/>
        </p:nvSpPr>
        <p:spPr>
          <a:xfrm>
            <a:off x="628649" y="3191231"/>
            <a:ext cx="7719916" cy="90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También se puede proveer un índice en forma manual.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80" y="0"/>
            <a:ext cx="9179179" cy="5123861"/>
          </a:xfrm>
          <a:prstGeom prst="rect">
            <a:avLst/>
          </a:prstGeom>
        </p:spPr>
      </p:pic>
      <p:sp>
        <p:nvSpPr>
          <p:cNvPr id="181" name="Google Shape;181;p9"/>
          <p:cNvSpPr txBox="1">
            <a:spLocks noGrp="1"/>
          </p:cNvSpPr>
          <p:nvPr>
            <p:ph type="title"/>
          </p:nvPr>
        </p:nvSpPr>
        <p:spPr>
          <a:xfrm>
            <a:off x="628650" y="792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AR" b="1" dirty="0">
                <a:solidFill>
                  <a:schemeClr val="lt1"/>
                </a:solidFill>
              </a:rPr>
              <a:t>Índices en una serie de Pandas</a:t>
            </a:r>
            <a:endParaRPr dirty="0"/>
          </a:p>
        </p:txBody>
      </p:sp>
      <p:sp>
        <p:nvSpPr>
          <p:cNvPr id="182" name="Google Shape;182;p9"/>
          <p:cNvSpPr txBox="1">
            <a:spLocks noGrp="1"/>
          </p:cNvSpPr>
          <p:nvPr>
            <p:ph type="body" idx="1"/>
          </p:nvPr>
        </p:nvSpPr>
        <p:spPr>
          <a:xfrm>
            <a:off x="466001" y="1044902"/>
            <a:ext cx="7719916" cy="660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2571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AR" dirty="0"/>
              <a:t>Es fácil recuperar para recuperar varios elementos de una serie por sus índices o hacer asignaciones de grupo.</a:t>
            </a:r>
            <a:endParaRPr dirty="0"/>
          </a:p>
        </p:txBody>
      </p:sp>
      <p:sp>
        <p:nvSpPr>
          <p:cNvPr id="183" name="Google Shape;183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-AR"/>
              <a:t>12</a:t>
            </a:fld>
            <a:endParaRPr/>
          </a:p>
        </p:txBody>
      </p:sp>
      <p:pic>
        <p:nvPicPr>
          <p:cNvPr id="184" name="Google Shape;18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3903" y="2339137"/>
            <a:ext cx="6609170" cy="1072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20263" y="1962321"/>
            <a:ext cx="1323737" cy="289961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9"/>
          <p:cNvSpPr txBox="1"/>
          <p:nvPr/>
        </p:nvSpPr>
        <p:spPr>
          <a:xfrm>
            <a:off x="466001" y="2250822"/>
            <a:ext cx="424198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100" b="0" i="0" u="none" strike="noStrike" cap="none">
                <a:solidFill>
                  <a:srgbClr val="12537B"/>
                </a:solidFill>
                <a:latin typeface="Teko"/>
                <a:ea typeface="Teko"/>
                <a:cs typeface="Teko"/>
                <a:sym typeface="Teko"/>
              </a:rPr>
              <a:t>In:</a:t>
            </a:r>
            <a:endParaRPr/>
          </a:p>
        </p:txBody>
      </p:sp>
      <p:sp>
        <p:nvSpPr>
          <p:cNvPr id="187" name="Google Shape;187;p9"/>
          <p:cNvSpPr txBox="1"/>
          <p:nvPr/>
        </p:nvSpPr>
        <p:spPr>
          <a:xfrm>
            <a:off x="7355431" y="1934736"/>
            <a:ext cx="552475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100" b="0" i="0" u="none" strike="noStrike" cap="none">
                <a:solidFill>
                  <a:srgbClr val="12537B"/>
                </a:solidFill>
                <a:latin typeface="Teko"/>
                <a:ea typeface="Teko"/>
                <a:cs typeface="Teko"/>
                <a:sym typeface="Teko"/>
              </a:rPr>
              <a:t>Out: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80" y="0"/>
            <a:ext cx="9179179" cy="5123861"/>
          </a:xfrm>
          <a:prstGeom prst="rect">
            <a:avLst/>
          </a:prstGeom>
        </p:spPr>
      </p:pic>
      <p:sp>
        <p:nvSpPr>
          <p:cNvPr id="192" name="Google Shape;192;p10"/>
          <p:cNvSpPr txBox="1">
            <a:spLocks noGrp="1"/>
          </p:cNvSpPr>
          <p:nvPr>
            <p:ph type="title"/>
          </p:nvPr>
        </p:nvSpPr>
        <p:spPr>
          <a:xfrm>
            <a:off x="628650" y="240507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AR" b="1" dirty="0">
                <a:solidFill>
                  <a:schemeClr val="lt1"/>
                </a:solidFill>
              </a:rPr>
              <a:t>Índices en una serie de Pandas</a:t>
            </a:r>
            <a:endParaRPr dirty="0"/>
          </a:p>
        </p:txBody>
      </p:sp>
      <p:sp>
        <p:nvSpPr>
          <p:cNvPr id="193" name="Google Shape;193;p1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719916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71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AR" sz="2400" dirty="0">
                <a:latin typeface="+mj-lt"/>
              </a:rPr>
              <a:t>Las series </a:t>
            </a:r>
            <a:r>
              <a:rPr lang="es-AR" sz="2400" dirty="0" err="1">
                <a:latin typeface="+mj-lt"/>
              </a:rPr>
              <a:t>involuctran</a:t>
            </a:r>
            <a:r>
              <a:rPr lang="es-AR" sz="2400" dirty="0">
                <a:latin typeface="+mj-lt"/>
              </a:rPr>
              <a:t> tanto una secuencia de </a:t>
            </a:r>
            <a:r>
              <a:rPr lang="es-AR" sz="2400" b="1" dirty="0">
                <a:latin typeface="+mj-lt"/>
              </a:rPr>
              <a:t>valores</a:t>
            </a:r>
            <a:r>
              <a:rPr lang="es-AR" sz="2400" dirty="0">
                <a:latin typeface="+mj-lt"/>
              </a:rPr>
              <a:t> como una secuencia de </a:t>
            </a:r>
            <a:r>
              <a:rPr lang="es-AR" sz="2400" b="1" dirty="0">
                <a:latin typeface="+mj-lt"/>
              </a:rPr>
              <a:t>índices</a:t>
            </a:r>
            <a:r>
              <a:rPr lang="es-AR" sz="2400" dirty="0">
                <a:latin typeface="+mj-lt"/>
              </a:rPr>
              <a:t>, a los que podemos acceder con los atributos </a:t>
            </a:r>
            <a:r>
              <a:rPr lang="es-AR" sz="2400" b="1" dirty="0" err="1">
                <a:latin typeface="+mj-lt"/>
              </a:rPr>
              <a:t>values</a:t>
            </a:r>
            <a:r>
              <a:rPr lang="es-AR" sz="2400" dirty="0">
                <a:latin typeface="+mj-lt"/>
              </a:rPr>
              <a:t> e </a:t>
            </a:r>
            <a:r>
              <a:rPr lang="es-AR" sz="2400" b="1" dirty="0" err="1">
                <a:latin typeface="+mj-lt"/>
              </a:rPr>
              <a:t>index</a:t>
            </a:r>
            <a:r>
              <a:rPr lang="es-AR" sz="2400" dirty="0">
                <a:latin typeface="+mj-lt"/>
              </a:rPr>
              <a:t>. </a:t>
            </a:r>
            <a:endParaRPr sz="2400" dirty="0">
              <a:latin typeface="+mj-lt"/>
            </a:endParaRPr>
          </a:p>
          <a:p>
            <a:pPr marL="342900" lvl="0" indent="-2571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AR" sz="2400" dirty="0">
                <a:latin typeface="+mj-lt"/>
              </a:rPr>
              <a:t>Los valores son simplemente una matriz </a:t>
            </a:r>
            <a:r>
              <a:rPr lang="es-AR" sz="2400" dirty="0" err="1">
                <a:latin typeface="+mj-lt"/>
              </a:rPr>
              <a:t>NumPy</a:t>
            </a:r>
            <a:r>
              <a:rPr lang="es-AR" sz="2400" dirty="0">
                <a:latin typeface="+mj-lt"/>
              </a:rPr>
              <a:t>.</a:t>
            </a:r>
            <a:endParaRPr sz="2400" dirty="0">
              <a:latin typeface="+mj-lt"/>
            </a:endParaRPr>
          </a:p>
        </p:txBody>
      </p:sp>
      <p:sp>
        <p:nvSpPr>
          <p:cNvPr id="194" name="Google Shape;194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-AR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80" y="0"/>
            <a:ext cx="9179179" cy="5123861"/>
          </a:xfrm>
          <a:prstGeom prst="rect">
            <a:avLst/>
          </a:prstGeom>
        </p:spPr>
      </p:pic>
      <p:sp>
        <p:nvSpPr>
          <p:cNvPr id="199" name="Google Shape;199;p11"/>
          <p:cNvSpPr txBox="1">
            <a:spLocks noGrp="1"/>
          </p:cNvSpPr>
          <p:nvPr>
            <p:ph type="title"/>
          </p:nvPr>
        </p:nvSpPr>
        <p:spPr>
          <a:xfrm>
            <a:off x="628650" y="792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AR" b="1">
                <a:solidFill>
                  <a:schemeClr val="lt1"/>
                </a:solidFill>
              </a:rPr>
              <a:t>Filtrado y operaciones matemáticas</a:t>
            </a:r>
            <a:endParaRPr/>
          </a:p>
        </p:txBody>
      </p:sp>
      <p:sp>
        <p:nvSpPr>
          <p:cNvPr id="200" name="Google Shape;200;p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719916" cy="688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71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AR"/>
              <a:t>El filtrado y las operaciones matemáticas son fáciles con Pandas también. </a:t>
            </a:r>
            <a:endParaRPr/>
          </a:p>
        </p:txBody>
      </p:sp>
      <p:sp>
        <p:nvSpPr>
          <p:cNvPr id="201" name="Google Shape;201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-AR"/>
              <a:t>14</a:t>
            </a:fld>
            <a:endParaRPr/>
          </a:p>
        </p:txBody>
      </p:sp>
      <p:pic>
        <p:nvPicPr>
          <p:cNvPr id="202" name="Google Shape;202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3968" y="2119074"/>
            <a:ext cx="5885438" cy="1150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51775" y="2119074"/>
            <a:ext cx="1203722" cy="264818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1"/>
          <p:cNvSpPr txBox="1"/>
          <p:nvPr/>
        </p:nvSpPr>
        <p:spPr>
          <a:xfrm>
            <a:off x="691632" y="2017870"/>
            <a:ext cx="424198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100" b="0" i="0" u="none" strike="noStrike" cap="none">
                <a:solidFill>
                  <a:srgbClr val="12537B"/>
                </a:solidFill>
                <a:latin typeface="Teko"/>
                <a:ea typeface="Teko"/>
                <a:cs typeface="Teko"/>
                <a:sym typeface="Teko"/>
              </a:rPr>
              <a:t>In:</a:t>
            </a:r>
            <a:endParaRPr/>
          </a:p>
        </p:txBody>
      </p:sp>
      <p:sp>
        <p:nvSpPr>
          <p:cNvPr id="205" name="Google Shape;205;p11"/>
          <p:cNvSpPr txBox="1"/>
          <p:nvPr/>
        </p:nvSpPr>
        <p:spPr>
          <a:xfrm>
            <a:off x="7104807" y="2021427"/>
            <a:ext cx="44696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100" b="0" i="0" u="none" strike="noStrike" cap="none">
                <a:solidFill>
                  <a:srgbClr val="12537B"/>
                </a:solidFill>
                <a:latin typeface="Teko"/>
                <a:ea typeface="Teko"/>
                <a:cs typeface="Teko"/>
                <a:sym typeface="Teko"/>
              </a:rPr>
              <a:t>Out: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80" y="0"/>
            <a:ext cx="9179179" cy="5123861"/>
          </a:xfrm>
          <a:prstGeom prst="rect">
            <a:avLst/>
          </a:prstGeom>
        </p:spPr>
      </p:pic>
      <p:sp>
        <p:nvSpPr>
          <p:cNvPr id="210" name="Google Shape;210;p12"/>
          <p:cNvSpPr txBox="1">
            <a:spLocks noGrp="1"/>
          </p:cNvSpPr>
          <p:nvPr>
            <p:ph type="title"/>
          </p:nvPr>
        </p:nvSpPr>
        <p:spPr>
          <a:xfrm>
            <a:off x="628650" y="353778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AR" b="1" dirty="0">
                <a:solidFill>
                  <a:schemeClr val="lt1"/>
                </a:solidFill>
              </a:rPr>
              <a:t>Series como diccionarios especializados</a:t>
            </a:r>
            <a:endParaRPr dirty="0"/>
          </a:p>
        </p:txBody>
      </p:sp>
      <p:sp>
        <p:nvSpPr>
          <p:cNvPr id="211" name="Google Shape;211;p12"/>
          <p:cNvSpPr txBox="1">
            <a:spLocks noGrp="1"/>
          </p:cNvSpPr>
          <p:nvPr>
            <p:ph type="body" idx="1"/>
          </p:nvPr>
        </p:nvSpPr>
        <p:spPr>
          <a:xfrm>
            <a:off x="628650" y="1701728"/>
            <a:ext cx="7719916" cy="252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71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AR" dirty="0"/>
              <a:t>Se puede pensar en una Serie Pandas como una especialización de un diccionario Python. </a:t>
            </a:r>
            <a:endParaRPr dirty="0"/>
          </a:p>
          <a:p>
            <a:pPr marL="342900" lvl="0" indent="-2571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AR" dirty="0"/>
              <a:t>Un diccionario es una estructura que asigna claves a un conjunto de valores, y una serie es una estructura que asigna claves tipificadas a un conjunto de valores. </a:t>
            </a:r>
            <a:endParaRPr dirty="0"/>
          </a:p>
          <a:p>
            <a:pPr marL="342900" lvl="0" indent="-2571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AR" dirty="0"/>
              <a:t>Esta tipificación es importante: al igual que el código compilado de tipo específico detrás de un </a:t>
            </a:r>
            <a:r>
              <a:rPr lang="es-AR" dirty="0" err="1"/>
              <a:t>array</a:t>
            </a:r>
            <a:r>
              <a:rPr lang="es-AR" dirty="0"/>
              <a:t> </a:t>
            </a:r>
            <a:r>
              <a:rPr lang="es-AR" dirty="0" err="1"/>
              <a:t>NumPy</a:t>
            </a:r>
            <a:r>
              <a:rPr lang="es-AR" dirty="0"/>
              <a:t>.</a:t>
            </a:r>
            <a:endParaRPr dirty="0"/>
          </a:p>
        </p:txBody>
      </p:sp>
      <p:sp>
        <p:nvSpPr>
          <p:cNvPr id="212" name="Google Shape;212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-AR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79179" cy="5143500"/>
          </a:xfrm>
          <a:prstGeom prst="rect">
            <a:avLst/>
          </a:prstGeom>
        </p:spPr>
      </p:pic>
      <p:sp>
        <p:nvSpPr>
          <p:cNvPr id="217" name="Google Shape;217;p13"/>
          <p:cNvSpPr txBox="1">
            <a:spLocks noGrp="1"/>
          </p:cNvSpPr>
          <p:nvPr>
            <p:ph type="title"/>
          </p:nvPr>
        </p:nvSpPr>
        <p:spPr>
          <a:xfrm>
            <a:off x="952191" y="1498643"/>
            <a:ext cx="7548958" cy="1744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AR" sz="8000" dirty="0" err="1"/>
              <a:t>Dataframes</a:t>
            </a:r>
            <a:endParaRPr sz="8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80" y="0"/>
            <a:ext cx="9179179" cy="5123861"/>
          </a:xfrm>
          <a:prstGeom prst="rect">
            <a:avLst/>
          </a:prstGeom>
        </p:spPr>
      </p:pic>
      <p:sp>
        <p:nvSpPr>
          <p:cNvPr id="242" name="Google Shape;242;p9"/>
          <p:cNvSpPr txBox="1">
            <a:spLocks noGrp="1"/>
          </p:cNvSpPr>
          <p:nvPr>
            <p:ph type="title"/>
          </p:nvPr>
        </p:nvSpPr>
        <p:spPr>
          <a:xfrm>
            <a:off x="628650" y="792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r>
              <a:rPr lang="es-AR" b="1" dirty="0">
                <a:solidFill>
                  <a:schemeClr val="lt1"/>
                </a:solidFill>
              </a:rPr>
              <a:t>Resumen Pandas</a:t>
            </a:r>
            <a:endParaRPr dirty="0"/>
          </a:p>
        </p:txBody>
      </p:sp>
      <p:sp>
        <p:nvSpPr>
          <p:cNvPr id="243" name="Google Shape;243;p9"/>
          <p:cNvSpPr txBox="1">
            <a:spLocks noGrp="1"/>
          </p:cNvSpPr>
          <p:nvPr>
            <p:ph type="body" idx="1"/>
          </p:nvPr>
        </p:nvSpPr>
        <p:spPr>
          <a:xfrm>
            <a:off x="533502" y="1002093"/>
            <a:ext cx="7719916" cy="296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342900" indent="-257175"/>
            <a:r>
              <a:rPr lang="es-AR" sz="2000" b="1" dirty="0">
                <a:solidFill>
                  <a:schemeClr val="bg1"/>
                </a:solidFill>
              </a:rPr>
              <a:t>Ejemplo. </a:t>
            </a:r>
            <a:r>
              <a:rPr lang="es-AR" sz="2000" dirty="0">
                <a:solidFill>
                  <a:schemeClr val="bg1"/>
                </a:solidFill>
              </a:rPr>
              <a:t>El siguiente </a:t>
            </a:r>
            <a:r>
              <a:rPr lang="es-AR" sz="2000" dirty="0" err="1">
                <a:solidFill>
                  <a:schemeClr val="bg1"/>
                </a:solidFill>
              </a:rPr>
              <a:t>DataFrame</a:t>
            </a:r>
            <a:r>
              <a:rPr lang="es-AR" sz="2000" dirty="0">
                <a:solidFill>
                  <a:schemeClr val="bg1"/>
                </a:solidFill>
              </a:rPr>
              <a:t> contiene información sobre los alumnos de un curso. Cada fila corresponde a un alumno y cada columna a una variable.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244" name="Google Shape;244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s-AR"/>
              <a:pPr/>
              <a:t>17</a:t>
            </a:fld>
            <a:endParaRPr/>
          </a:p>
        </p:txBody>
      </p:sp>
      <p:pic>
        <p:nvPicPr>
          <p:cNvPr id="245" name="Google Shape;245;p9"/>
          <p:cNvPicPr preferRelativeResize="0"/>
          <p:nvPr/>
        </p:nvPicPr>
        <p:blipFill rotWithShape="1">
          <a:blip r:embed="rId4">
            <a:alphaModFix/>
          </a:blip>
          <a:srcRect l="18750" t="38367" r="25689" b="19727"/>
          <a:stretch/>
        </p:blipFill>
        <p:spPr>
          <a:xfrm>
            <a:off x="1351254" y="2270505"/>
            <a:ext cx="6135396" cy="2563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80" y="0"/>
            <a:ext cx="9179179" cy="5123861"/>
          </a:xfrm>
          <a:prstGeom prst="rect">
            <a:avLst/>
          </a:prstGeom>
        </p:spPr>
      </p:pic>
      <p:sp>
        <p:nvSpPr>
          <p:cNvPr id="336" name="Google Shape;336;p24"/>
          <p:cNvSpPr txBox="1">
            <a:spLocks noGrp="1"/>
          </p:cNvSpPr>
          <p:nvPr>
            <p:ph type="title"/>
          </p:nvPr>
        </p:nvSpPr>
        <p:spPr>
          <a:xfrm>
            <a:off x="628650" y="792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AR" b="1">
                <a:solidFill>
                  <a:schemeClr val="lt1"/>
                </a:solidFill>
              </a:rPr>
              <a:t>Dataframes</a:t>
            </a:r>
            <a:br>
              <a:rPr lang="es-AR" b="1">
                <a:solidFill>
                  <a:schemeClr val="lt1"/>
                </a:solidFill>
              </a:rPr>
            </a:br>
            <a:r>
              <a:rPr lang="es-AR" b="1">
                <a:solidFill>
                  <a:schemeClr val="lt1"/>
                </a:solidFill>
              </a:rPr>
              <a:t>Leyendo y escribiendo de/en un archivo</a:t>
            </a:r>
            <a:endParaRPr/>
          </a:p>
        </p:txBody>
      </p:sp>
      <p:sp>
        <p:nvSpPr>
          <p:cNvPr id="337" name="Google Shape;337;p2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719916" cy="1366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2571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AR"/>
              <a:t>Pandas soporta muchos formatos populares de archivos incluyendo CSV, XML, HTML, Excel, SQL, JSON, etc.</a:t>
            </a:r>
            <a:endParaRPr/>
          </a:p>
          <a:p>
            <a:pPr marL="342900" lvl="0" indent="-2571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AR"/>
              <a:t>De todos estos, CSV es uno de los formatos más usado. </a:t>
            </a:r>
            <a:endParaRPr/>
          </a:p>
          <a:p>
            <a:pPr marL="342900" lvl="0" indent="-2571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AR"/>
              <a:t>Se pueden leer los datos de un archivo CSV usando la función read_csv(). </a:t>
            </a:r>
            <a:endParaRPr/>
          </a:p>
        </p:txBody>
      </p:sp>
      <p:sp>
        <p:nvSpPr>
          <p:cNvPr id="338" name="Google Shape;338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-AR"/>
              <a:t>18</a:t>
            </a:fld>
            <a:endParaRPr/>
          </a:p>
        </p:txBody>
      </p:sp>
      <p:sp>
        <p:nvSpPr>
          <p:cNvPr id="339" name="Google Shape;339;p24"/>
          <p:cNvSpPr txBox="1"/>
          <p:nvPr/>
        </p:nvSpPr>
        <p:spPr>
          <a:xfrm>
            <a:off x="628650" y="3117275"/>
            <a:ext cx="7719916" cy="1366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AR" sz="18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Similarmente, se pueden escribir datos de un </a:t>
            </a:r>
            <a:r>
              <a:rPr lang="es-AR" sz="1800" b="0" i="0" u="none" strike="noStrike" cap="none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r>
              <a:rPr lang="es-AR" sz="18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en un archivo CSV con la función </a:t>
            </a:r>
            <a:r>
              <a:rPr lang="es-AR" sz="1800" b="0" i="0" u="none" strike="noStrike" cap="none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to_csv</a:t>
            </a:r>
            <a:r>
              <a:rPr lang="es-AR" sz="18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().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340" name="Google Shape;34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5461" y="2782934"/>
            <a:ext cx="5362580" cy="302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55461" y="3889721"/>
            <a:ext cx="3430421" cy="325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80" y="0"/>
            <a:ext cx="9179179" cy="5123861"/>
          </a:xfrm>
          <a:prstGeom prst="rect">
            <a:avLst/>
          </a:prstGeom>
        </p:spPr>
      </p:pic>
      <p:sp>
        <p:nvSpPr>
          <p:cNvPr id="250" name="Google Shape;250;p10"/>
          <p:cNvSpPr txBox="1">
            <a:spLocks noGrp="1"/>
          </p:cNvSpPr>
          <p:nvPr>
            <p:ph type="title"/>
          </p:nvPr>
        </p:nvSpPr>
        <p:spPr>
          <a:xfrm>
            <a:off x="628650" y="792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r>
              <a:rPr lang="es-AR" b="1" dirty="0">
                <a:solidFill>
                  <a:schemeClr val="lt1"/>
                </a:solidFill>
              </a:rPr>
              <a:t>Creación de </a:t>
            </a:r>
            <a:r>
              <a:rPr lang="es-AR" b="1" dirty="0" err="1">
                <a:solidFill>
                  <a:schemeClr val="lt1"/>
                </a:solidFill>
              </a:rPr>
              <a:t>dataframe</a:t>
            </a:r>
            <a:r>
              <a:rPr lang="es-AR" b="1" dirty="0">
                <a:solidFill>
                  <a:schemeClr val="lt1"/>
                </a:solidFill>
              </a:rPr>
              <a:t> desde un archivo</a:t>
            </a:r>
            <a:endParaRPr dirty="0"/>
          </a:p>
        </p:txBody>
      </p:sp>
      <p:sp>
        <p:nvSpPr>
          <p:cNvPr id="251" name="Google Shape;251;p10"/>
          <p:cNvSpPr txBox="1">
            <a:spLocks noGrp="1"/>
          </p:cNvSpPr>
          <p:nvPr>
            <p:ph type="body" idx="1"/>
          </p:nvPr>
        </p:nvSpPr>
        <p:spPr>
          <a:xfrm>
            <a:off x="304800" y="1252926"/>
            <a:ext cx="8534400" cy="3514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342900" indent="-257175"/>
            <a:r>
              <a:rPr lang="es-AR" sz="2400" dirty="0">
                <a:solidFill>
                  <a:schemeClr val="bg1"/>
                </a:solidFill>
                <a:latin typeface="+mj-lt"/>
              </a:rPr>
              <a:t>Dependiendo del tipo de fichero, existen distintas funciones para importar un </a:t>
            </a:r>
            <a:r>
              <a:rPr lang="es-AR" sz="2400" dirty="0" err="1">
                <a:solidFill>
                  <a:schemeClr val="bg1"/>
                </a:solidFill>
                <a:latin typeface="+mj-lt"/>
              </a:rPr>
              <a:t>DataFrame</a:t>
            </a:r>
            <a:r>
              <a:rPr lang="es-AR" sz="2400" dirty="0">
                <a:solidFill>
                  <a:schemeClr val="bg1"/>
                </a:solidFill>
                <a:latin typeface="+mj-lt"/>
              </a:rPr>
              <a:t> desde un fichero.</a:t>
            </a:r>
            <a:endParaRPr sz="2400" dirty="0">
              <a:solidFill>
                <a:schemeClr val="bg1"/>
              </a:solidFill>
              <a:latin typeface="+mj-lt"/>
            </a:endParaRPr>
          </a:p>
          <a:p>
            <a:pPr marL="685800" lvl="1" indent="-257175"/>
            <a:r>
              <a:rPr lang="es-AR" sz="1800" dirty="0" err="1">
                <a:solidFill>
                  <a:schemeClr val="bg1"/>
                </a:solidFill>
                <a:latin typeface="+mj-lt"/>
              </a:rPr>
              <a:t>read_csv</a:t>
            </a:r>
            <a:r>
              <a:rPr lang="es-AR" sz="1800" dirty="0">
                <a:solidFill>
                  <a:schemeClr val="bg1"/>
                </a:solidFill>
                <a:latin typeface="+mj-lt"/>
              </a:rPr>
              <a:t>(fichero.csv, </a:t>
            </a:r>
            <a:r>
              <a:rPr lang="es-AR" sz="1800" dirty="0" err="1">
                <a:solidFill>
                  <a:schemeClr val="bg1"/>
                </a:solidFill>
                <a:latin typeface="+mj-lt"/>
              </a:rPr>
              <a:t>sep</a:t>
            </a:r>
            <a:r>
              <a:rPr lang="es-AR" sz="1800" dirty="0">
                <a:solidFill>
                  <a:schemeClr val="bg1"/>
                </a:solidFill>
                <a:latin typeface="+mj-lt"/>
              </a:rPr>
              <a:t>=separador, </a:t>
            </a:r>
            <a:r>
              <a:rPr lang="es-AR" sz="1800" dirty="0" err="1">
                <a:solidFill>
                  <a:schemeClr val="bg1"/>
                </a:solidFill>
                <a:latin typeface="+mj-lt"/>
              </a:rPr>
              <a:t>header</a:t>
            </a:r>
            <a:r>
              <a:rPr lang="es-AR" sz="1800" dirty="0">
                <a:solidFill>
                  <a:schemeClr val="bg1"/>
                </a:solidFill>
                <a:latin typeface="+mj-lt"/>
              </a:rPr>
              <a:t>=n, </a:t>
            </a:r>
            <a:r>
              <a:rPr lang="es-AR" sz="1800" dirty="0" err="1">
                <a:solidFill>
                  <a:schemeClr val="bg1"/>
                </a:solidFill>
                <a:latin typeface="+mj-lt"/>
              </a:rPr>
              <a:t>index_col</a:t>
            </a:r>
            <a:r>
              <a:rPr lang="es-AR" sz="1800" dirty="0">
                <a:solidFill>
                  <a:schemeClr val="bg1"/>
                </a:solidFill>
                <a:latin typeface="+mj-lt"/>
              </a:rPr>
              <a:t>=m, </a:t>
            </a:r>
            <a:r>
              <a:rPr lang="es-AR" sz="1800" dirty="0" err="1">
                <a:solidFill>
                  <a:schemeClr val="bg1"/>
                </a:solidFill>
                <a:latin typeface="+mj-lt"/>
              </a:rPr>
              <a:t>na_values</a:t>
            </a:r>
            <a:r>
              <a:rPr lang="es-AR" sz="1800" dirty="0">
                <a:solidFill>
                  <a:schemeClr val="bg1"/>
                </a:solidFill>
                <a:latin typeface="+mj-lt"/>
              </a:rPr>
              <a:t>=no-validos, decimal=separador-decimal) : </a:t>
            </a:r>
            <a:endParaRPr sz="1800" dirty="0">
              <a:solidFill>
                <a:schemeClr val="bg1"/>
              </a:solidFill>
              <a:latin typeface="+mj-lt"/>
            </a:endParaRPr>
          </a:p>
          <a:p>
            <a:pPr marL="1028700" lvl="2" indent="-257175"/>
            <a:r>
              <a:rPr lang="es-AR" sz="1600" dirty="0">
                <a:solidFill>
                  <a:schemeClr val="bg1"/>
                </a:solidFill>
                <a:latin typeface="+mj-lt"/>
              </a:rPr>
              <a:t>Devuelve un objeto del tipo </a:t>
            </a:r>
            <a:r>
              <a:rPr lang="es-AR" sz="1600" dirty="0" err="1">
                <a:solidFill>
                  <a:schemeClr val="bg1"/>
                </a:solidFill>
                <a:latin typeface="+mj-lt"/>
              </a:rPr>
              <a:t>DataFrame</a:t>
            </a:r>
            <a:r>
              <a:rPr lang="es-AR" sz="1600" dirty="0">
                <a:solidFill>
                  <a:schemeClr val="bg1"/>
                </a:solidFill>
                <a:latin typeface="+mj-lt"/>
              </a:rPr>
              <a:t> con los datos del fichero CSV fichero.csv usando como separador de los datos la cadena separador. Como nombres de columnas se utiliza los valores de la fila n y como nombres de filas los valores de la columna m. </a:t>
            </a:r>
            <a:endParaRPr sz="1800" dirty="0">
              <a:solidFill>
                <a:schemeClr val="bg1"/>
              </a:solidFill>
              <a:latin typeface="+mj-lt"/>
            </a:endParaRPr>
          </a:p>
          <a:p>
            <a:pPr marL="1028700" lvl="2" indent="-257175"/>
            <a:r>
              <a:rPr lang="es-AR" sz="1600" dirty="0">
                <a:solidFill>
                  <a:schemeClr val="bg1"/>
                </a:solidFill>
                <a:latin typeface="+mj-lt"/>
              </a:rPr>
              <a:t>Si no se indica m se utilizan como nombres de filas los enteros empezando en 0. Los valores </a:t>
            </a:r>
            <a:r>
              <a:rPr lang="es-AR" sz="1600" dirty="0" err="1">
                <a:solidFill>
                  <a:schemeClr val="bg1"/>
                </a:solidFill>
                <a:latin typeface="+mj-lt"/>
              </a:rPr>
              <a:t>incluídos</a:t>
            </a:r>
            <a:r>
              <a:rPr lang="es-AR" sz="1600" dirty="0">
                <a:solidFill>
                  <a:schemeClr val="bg1"/>
                </a:solidFill>
                <a:latin typeface="+mj-lt"/>
              </a:rPr>
              <a:t> en la lista no-validos se convierten en </a:t>
            </a:r>
            <a:r>
              <a:rPr lang="es-AR" sz="1600" dirty="0" err="1">
                <a:solidFill>
                  <a:schemeClr val="bg1"/>
                </a:solidFill>
                <a:latin typeface="+mj-lt"/>
              </a:rPr>
              <a:t>NaN</a:t>
            </a:r>
            <a:r>
              <a:rPr lang="es-AR" sz="1600" dirty="0">
                <a:solidFill>
                  <a:schemeClr val="bg1"/>
                </a:solidFill>
                <a:latin typeface="+mj-lt"/>
              </a:rPr>
              <a:t>. </a:t>
            </a:r>
            <a:endParaRPr sz="1800" dirty="0">
              <a:solidFill>
                <a:schemeClr val="bg1"/>
              </a:solidFill>
              <a:latin typeface="+mj-lt"/>
            </a:endParaRPr>
          </a:p>
          <a:p>
            <a:pPr marL="1028700" lvl="2" indent="-257175"/>
            <a:r>
              <a:rPr lang="es-AR" sz="1600" dirty="0">
                <a:solidFill>
                  <a:schemeClr val="bg1"/>
                </a:solidFill>
                <a:latin typeface="+mj-lt"/>
              </a:rPr>
              <a:t>Para los datos numéricos se utiliza como separador de decimales el carácter indicado en separador-decimal.</a:t>
            </a:r>
            <a:endParaRPr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2" name="Google Shape;252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s-AR"/>
              <a:pPr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80" y="0"/>
            <a:ext cx="9179179" cy="5123861"/>
          </a:xfrm>
          <a:prstGeom prst="rect">
            <a:avLst/>
          </a:prstGeom>
        </p:spPr>
      </p:pic>
      <p:sp>
        <p:nvSpPr>
          <p:cNvPr id="126" name="Google Shape;126;p3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s-AR" sz="3500" b="1"/>
              <a:t>01</a:t>
            </a:r>
            <a:endParaRPr/>
          </a:p>
        </p:txBody>
      </p:sp>
      <p:sp>
        <p:nvSpPr>
          <p:cNvPr id="127" name="Google Shape;127;p3"/>
          <p:cNvSpPr txBox="1">
            <a:spLocks noGrp="1"/>
          </p:cNvSpPr>
          <p:nvPr>
            <p:ph type="subTitle" idx="1"/>
          </p:nvPr>
        </p:nvSpPr>
        <p:spPr>
          <a:xfrm flipH="1">
            <a:off x="1775750" y="2174425"/>
            <a:ext cx="24006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-AR"/>
              <a:t>Introducción a Pandas</a:t>
            </a:r>
            <a:endParaRPr sz="2200" b="1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128" name="Google Shape;128;p3"/>
          <p:cNvSpPr txBox="1">
            <a:spLocks noGrp="1"/>
          </p:cNvSpPr>
          <p:nvPr>
            <p:ph type="ctrTitle" idx="2"/>
          </p:nvPr>
        </p:nvSpPr>
        <p:spPr>
          <a:xfrm flipH="1">
            <a:off x="3110298" y="1848401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s-AR" sz="3500" b="1"/>
              <a:t>02</a:t>
            </a:r>
            <a:endParaRPr/>
          </a:p>
        </p:txBody>
      </p:sp>
      <p:sp>
        <p:nvSpPr>
          <p:cNvPr id="129" name="Google Shape;129;p3"/>
          <p:cNvSpPr txBox="1">
            <a:spLocks noGrp="1"/>
          </p:cNvSpPr>
          <p:nvPr>
            <p:ph type="subTitle" idx="3"/>
          </p:nvPr>
        </p:nvSpPr>
        <p:spPr>
          <a:xfrm flipH="1">
            <a:off x="4547211" y="2174417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-AR" sz="2200" b="1">
                <a:latin typeface="Overpass Mono"/>
                <a:ea typeface="Overpass Mono"/>
                <a:cs typeface="Overpass Mono"/>
                <a:sym typeface="Overpass Mono"/>
              </a:rPr>
              <a:t>Series </a:t>
            </a:r>
            <a:endParaRPr/>
          </a:p>
        </p:txBody>
      </p:sp>
      <p:sp>
        <p:nvSpPr>
          <p:cNvPr id="130" name="Google Shape;130;p3"/>
          <p:cNvSpPr txBox="1"/>
          <p:nvPr/>
        </p:nvSpPr>
        <p:spPr>
          <a:xfrm>
            <a:off x="1278050" y="343200"/>
            <a:ext cx="65880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verpass Mono"/>
              <a:buNone/>
            </a:pPr>
            <a:r>
              <a:rPr lang="es-AR" sz="40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Que vamos a ver hoy?</a:t>
            </a:r>
            <a:endParaRPr/>
          </a:p>
        </p:txBody>
      </p:sp>
      <p:sp>
        <p:nvSpPr>
          <p:cNvPr id="131" name="Google Shape;131;p3"/>
          <p:cNvSpPr txBox="1"/>
          <p:nvPr/>
        </p:nvSpPr>
        <p:spPr>
          <a:xfrm flipH="1">
            <a:off x="4896625" y="1850901"/>
            <a:ext cx="21639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Overpass Mono"/>
              <a:buNone/>
            </a:pPr>
            <a:r>
              <a:rPr lang="es-AR" sz="35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03</a:t>
            </a:r>
            <a:endParaRPr/>
          </a:p>
        </p:txBody>
      </p:sp>
      <p:sp>
        <p:nvSpPr>
          <p:cNvPr id="132" name="Google Shape;132;p3"/>
          <p:cNvSpPr txBox="1"/>
          <p:nvPr/>
        </p:nvSpPr>
        <p:spPr>
          <a:xfrm flipH="1">
            <a:off x="6333538" y="2176917"/>
            <a:ext cx="21639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Overpass Mono"/>
              <a:buNone/>
            </a:pPr>
            <a:r>
              <a:rPr lang="es-AR" sz="2200" b="1" i="0" u="none" strike="noStrike" cap="none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rPr>
              <a:t>Dataframes</a:t>
            </a:r>
            <a:endParaRPr sz="2200" b="1" i="0" u="none" strike="noStrike" cap="none">
              <a:solidFill>
                <a:schemeClr val="lt1"/>
              </a:solidFill>
              <a:latin typeface="Overpass Mono"/>
              <a:ea typeface="Overpass Mono"/>
              <a:cs typeface="Overpass Mono"/>
              <a:sym typeface="Overpass Mon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80" y="0"/>
            <a:ext cx="9179179" cy="5123861"/>
          </a:xfrm>
          <a:prstGeom prst="rect">
            <a:avLst/>
          </a:prstGeom>
        </p:spPr>
      </p:pic>
      <p:sp>
        <p:nvSpPr>
          <p:cNvPr id="257" name="Google Shape;257;p11"/>
          <p:cNvSpPr txBox="1">
            <a:spLocks noGrp="1"/>
          </p:cNvSpPr>
          <p:nvPr>
            <p:ph type="title"/>
          </p:nvPr>
        </p:nvSpPr>
        <p:spPr>
          <a:xfrm>
            <a:off x="628650" y="7921"/>
            <a:ext cx="8398718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r>
              <a:rPr lang="es-AR" b="1">
                <a:solidFill>
                  <a:schemeClr val="lt1"/>
                </a:solidFill>
              </a:rPr>
              <a:t>Creación de dataframe desde un archivo – cont.</a:t>
            </a:r>
            <a:endParaRPr/>
          </a:p>
        </p:txBody>
      </p:sp>
      <p:sp>
        <p:nvSpPr>
          <p:cNvPr id="258" name="Google Shape;258;p11"/>
          <p:cNvSpPr txBox="1">
            <a:spLocks noGrp="1"/>
          </p:cNvSpPr>
          <p:nvPr>
            <p:ph type="body" idx="1"/>
          </p:nvPr>
        </p:nvSpPr>
        <p:spPr>
          <a:xfrm>
            <a:off x="319314" y="1020838"/>
            <a:ext cx="8534400" cy="259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685800" lvl="1" indent="-257175"/>
            <a:r>
              <a:rPr lang="es-AR" sz="1800" dirty="0" err="1">
                <a:solidFill>
                  <a:schemeClr val="bg1"/>
                </a:solidFill>
                <a:latin typeface="+mj-lt"/>
              </a:rPr>
              <a:t>read_excel</a:t>
            </a:r>
            <a:r>
              <a:rPr lang="es-AR" sz="1800" dirty="0">
                <a:solidFill>
                  <a:schemeClr val="bg1"/>
                </a:solidFill>
                <a:latin typeface="+mj-lt"/>
              </a:rPr>
              <a:t>(fichero.xlsx, </a:t>
            </a:r>
            <a:r>
              <a:rPr lang="es-AR" sz="1800" dirty="0" err="1">
                <a:solidFill>
                  <a:schemeClr val="bg1"/>
                </a:solidFill>
                <a:latin typeface="+mj-lt"/>
              </a:rPr>
              <a:t>sheet_name</a:t>
            </a:r>
            <a:r>
              <a:rPr lang="es-AR" sz="1800" dirty="0">
                <a:solidFill>
                  <a:schemeClr val="bg1"/>
                </a:solidFill>
                <a:latin typeface="+mj-lt"/>
              </a:rPr>
              <a:t>=hoja, </a:t>
            </a:r>
            <a:r>
              <a:rPr lang="es-AR" sz="1800" dirty="0" err="1">
                <a:solidFill>
                  <a:schemeClr val="bg1"/>
                </a:solidFill>
                <a:latin typeface="+mj-lt"/>
              </a:rPr>
              <a:t>header</a:t>
            </a:r>
            <a:r>
              <a:rPr lang="es-AR" sz="1800" dirty="0">
                <a:solidFill>
                  <a:schemeClr val="bg1"/>
                </a:solidFill>
                <a:latin typeface="+mj-lt"/>
              </a:rPr>
              <a:t>=n, </a:t>
            </a:r>
            <a:r>
              <a:rPr lang="es-AR" sz="1800" dirty="0" err="1">
                <a:solidFill>
                  <a:schemeClr val="bg1"/>
                </a:solidFill>
                <a:latin typeface="+mj-lt"/>
              </a:rPr>
              <a:t>index_col</a:t>
            </a:r>
            <a:r>
              <a:rPr lang="es-AR" sz="1800" dirty="0">
                <a:solidFill>
                  <a:schemeClr val="bg1"/>
                </a:solidFill>
                <a:latin typeface="+mj-lt"/>
              </a:rPr>
              <a:t>=m, </a:t>
            </a:r>
            <a:r>
              <a:rPr lang="es-AR" sz="1800" dirty="0" err="1">
                <a:solidFill>
                  <a:schemeClr val="bg1"/>
                </a:solidFill>
                <a:latin typeface="+mj-lt"/>
              </a:rPr>
              <a:t>na_values</a:t>
            </a:r>
            <a:r>
              <a:rPr lang="es-AR" sz="1800" dirty="0">
                <a:solidFill>
                  <a:schemeClr val="bg1"/>
                </a:solidFill>
                <a:latin typeface="+mj-lt"/>
              </a:rPr>
              <a:t>=no-validos, decimal=separador-decimal) : </a:t>
            </a:r>
            <a:endParaRPr sz="1800" dirty="0">
              <a:solidFill>
                <a:schemeClr val="bg1"/>
              </a:solidFill>
              <a:latin typeface="+mj-lt"/>
            </a:endParaRPr>
          </a:p>
          <a:p>
            <a:pPr marL="1028700" lvl="2" indent="-257175"/>
            <a:r>
              <a:rPr lang="es-AR" sz="1600" dirty="0">
                <a:solidFill>
                  <a:schemeClr val="bg1"/>
                </a:solidFill>
                <a:latin typeface="+mj-lt"/>
              </a:rPr>
              <a:t>Devuelve un objeto del tipo </a:t>
            </a:r>
            <a:r>
              <a:rPr lang="es-AR" sz="1600" dirty="0" err="1">
                <a:solidFill>
                  <a:schemeClr val="bg1"/>
                </a:solidFill>
                <a:latin typeface="+mj-lt"/>
              </a:rPr>
              <a:t>DataFrame</a:t>
            </a:r>
            <a:r>
              <a:rPr lang="es-AR" sz="1600" dirty="0">
                <a:solidFill>
                  <a:schemeClr val="bg1"/>
                </a:solidFill>
                <a:latin typeface="+mj-lt"/>
              </a:rPr>
              <a:t> con los datos de la hoja de cálculo hoja del fichero Excel fichero.xlsx. </a:t>
            </a:r>
            <a:endParaRPr sz="1800" dirty="0">
              <a:solidFill>
                <a:schemeClr val="bg1"/>
              </a:solidFill>
              <a:latin typeface="+mj-lt"/>
            </a:endParaRPr>
          </a:p>
          <a:p>
            <a:pPr marL="1028700" lvl="2" indent="-257175"/>
            <a:r>
              <a:rPr lang="es-AR" sz="1600" dirty="0">
                <a:solidFill>
                  <a:schemeClr val="bg1"/>
                </a:solidFill>
                <a:latin typeface="+mj-lt"/>
              </a:rPr>
              <a:t>Como nombres de columnas se utiliza los valores de la fila n y como nombres de filas los valores de la columna m. Si no se indica m se utilizan como nombres de filas los enteros empezando en 0. Los valores </a:t>
            </a:r>
            <a:r>
              <a:rPr lang="es-AR" sz="1600" dirty="0" err="1">
                <a:solidFill>
                  <a:schemeClr val="bg1"/>
                </a:solidFill>
                <a:latin typeface="+mj-lt"/>
              </a:rPr>
              <a:t>incluídos</a:t>
            </a:r>
            <a:r>
              <a:rPr lang="es-AR" sz="1600" dirty="0">
                <a:solidFill>
                  <a:schemeClr val="bg1"/>
                </a:solidFill>
                <a:latin typeface="+mj-lt"/>
              </a:rPr>
              <a:t> en la lista no-validos se convierten en </a:t>
            </a:r>
            <a:r>
              <a:rPr lang="es-AR" sz="1600" dirty="0" err="1">
                <a:solidFill>
                  <a:schemeClr val="bg1"/>
                </a:solidFill>
                <a:latin typeface="+mj-lt"/>
              </a:rPr>
              <a:t>NaN</a:t>
            </a:r>
            <a:r>
              <a:rPr lang="es-AR" sz="1600" dirty="0">
                <a:solidFill>
                  <a:schemeClr val="bg1"/>
                </a:solidFill>
                <a:latin typeface="+mj-lt"/>
              </a:rPr>
              <a:t>. </a:t>
            </a:r>
            <a:endParaRPr sz="1800" dirty="0">
              <a:solidFill>
                <a:schemeClr val="bg1"/>
              </a:solidFill>
              <a:latin typeface="+mj-lt"/>
            </a:endParaRPr>
          </a:p>
          <a:p>
            <a:pPr marL="1028700" lvl="2" indent="-257175"/>
            <a:r>
              <a:rPr lang="es-AR" sz="1600" dirty="0">
                <a:solidFill>
                  <a:schemeClr val="bg1"/>
                </a:solidFill>
                <a:latin typeface="+mj-lt"/>
              </a:rPr>
              <a:t>Para los datos numéricos se utiliza como separador de decimales el carácter indicado en separador-decimal.</a:t>
            </a:r>
            <a:endParaRPr sz="105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9" name="Google Shape;259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s-AR"/>
              <a:pPr/>
              <a:t>20</a:t>
            </a:fld>
            <a:endParaRPr/>
          </a:p>
        </p:txBody>
      </p:sp>
      <p:sp>
        <p:nvSpPr>
          <p:cNvPr id="260" name="Google Shape;260;p11"/>
          <p:cNvSpPr txBox="1"/>
          <p:nvPr/>
        </p:nvSpPr>
        <p:spPr>
          <a:xfrm>
            <a:off x="992543" y="3890130"/>
            <a:ext cx="7158913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s-AR" sz="1050" dirty="0">
                <a:solidFill>
                  <a:schemeClr val="bg1"/>
                </a:solidFill>
              </a:rPr>
              <a:t>&gt;&gt;&gt; </a:t>
            </a:r>
            <a:r>
              <a:rPr lang="es-AR" sz="1050" dirty="0" err="1">
                <a:solidFill>
                  <a:schemeClr val="bg1"/>
                </a:solidFill>
              </a:rPr>
              <a:t>import</a:t>
            </a:r>
            <a:r>
              <a:rPr lang="es-AR" sz="1050" dirty="0">
                <a:solidFill>
                  <a:schemeClr val="bg1"/>
                </a:solidFill>
              </a:rPr>
              <a:t> pandas as </a:t>
            </a:r>
            <a:r>
              <a:rPr lang="es-AR" sz="1050" dirty="0" err="1">
                <a:solidFill>
                  <a:schemeClr val="bg1"/>
                </a:solidFill>
              </a:rPr>
              <a:t>pd</a:t>
            </a:r>
            <a:endParaRPr sz="1050" dirty="0">
              <a:solidFill>
                <a:schemeClr val="bg1"/>
              </a:solidFill>
            </a:endParaRPr>
          </a:p>
          <a:p>
            <a:r>
              <a:rPr lang="es-AR" sz="1050" dirty="0">
                <a:solidFill>
                  <a:schemeClr val="bg1"/>
                </a:solidFill>
              </a:rPr>
              <a:t>&gt;&gt;&gt; # Importación del fichero datos-colesteroles.csv</a:t>
            </a:r>
            <a:endParaRPr sz="1050" dirty="0">
              <a:solidFill>
                <a:schemeClr val="bg1"/>
              </a:solidFill>
            </a:endParaRPr>
          </a:p>
          <a:p>
            <a:r>
              <a:rPr lang="es-AR" sz="1050" dirty="0">
                <a:solidFill>
                  <a:schemeClr val="bg1"/>
                </a:solidFill>
              </a:rPr>
              <a:t>&gt;&gt;&gt; </a:t>
            </a:r>
            <a:r>
              <a:rPr lang="es-AR" sz="1050" dirty="0" err="1">
                <a:solidFill>
                  <a:schemeClr val="bg1"/>
                </a:solidFill>
              </a:rPr>
              <a:t>df</a:t>
            </a:r>
            <a:r>
              <a:rPr lang="es-AR" sz="1050" dirty="0">
                <a:solidFill>
                  <a:schemeClr val="bg1"/>
                </a:solidFill>
              </a:rPr>
              <a:t> = </a:t>
            </a:r>
            <a:r>
              <a:rPr lang="es-AR" sz="1050" dirty="0" err="1">
                <a:solidFill>
                  <a:schemeClr val="bg1"/>
                </a:solidFill>
              </a:rPr>
              <a:t>pd.read_csv</a:t>
            </a:r>
            <a:r>
              <a:rPr lang="es-AR" sz="1050" dirty="0">
                <a:solidFill>
                  <a:schemeClr val="bg1"/>
                </a:solidFill>
              </a:rPr>
              <a:t>(</a:t>
            </a:r>
            <a:endParaRPr sz="1050" dirty="0">
              <a:solidFill>
                <a:schemeClr val="bg1"/>
              </a:solidFill>
            </a:endParaRPr>
          </a:p>
          <a:p>
            <a:r>
              <a:rPr lang="es-AR" sz="1050" dirty="0">
                <a:solidFill>
                  <a:schemeClr val="bg1"/>
                </a:solidFill>
              </a:rPr>
              <a:t>'https://raw.githubusercontent.com/</a:t>
            </a:r>
            <a:r>
              <a:rPr lang="es-AR" sz="1050" dirty="0" err="1">
                <a:solidFill>
                  <a:schemeClr val="bg1"/>
                </a:solidFill>
              </a:rPr>
              <a:t>asalber</a:t>
            </a:r>
            <a:r>
              <a:rPr lang="es-AR" sz="1050" dirty="0">
                <a:solidFill>
                  <a:schemeClr val="bg1"/>
                </a:solidFill>
              </a:rPr>
              <a:t>/manual-</a:t>
            </a:r>
            <a:r>
              <a:rPr lang="es-AR" sz="1050" dirty="0" err="1">
                <a:solidFill>
                  <a:schemeClr val="bg1"/>
                </a:solidFill>
              </a:rPr>
              <a:t>python</a:t>
            </a:r>
            <a:r>
              <a:rPr lang="es-AR" sz="1050" dirty="0">
                <a:solidFill>
                  <a:schemeClr val="bg1"/>
                </a:solidFill>
              </a:rPr>
              <a:t>/master/datos/colesteroles.csv', </a:t>
            </a:r>
            <a:r>
              <a:rPr lang="es-AR" sz="1050" dirty="0" err="1">
                <a:solidFill>
                  <a:schemeClr val="bg1"/>
                </a:solidFill>
              </a:rPr>
              <a:t>sep</a:t>
            </a:r>
            <a:r>
              <a:rPr lang="es-AR" sz="1050" dirty="0">
                <a:solidFill>
                  <a:schemeClr val="bg1"/>
                </a:solidFill>
              </a:rPr>
              <a:t>=';', decimal=',')</a:t>
            </a:r>
            <a:endParaRPr sz="1050" dirty="0">
              <a:solidFill>
                <a:schemeClr val="bg1"/>
              </a:solidFill>
            </a:endParaRPr>
          </a:p>
          <a:p>
            <a:r>
              <a:rPr lang="es-AR" sz="1050" dirty="0">
                <a:solidFill>
                  <a:schemeClr val="bg1"/>
                </a:solidFill>
              </a:rPr>
              <a:t>&gt;&gt;&gt; </a:t>
            </a:r>
            <a:r>
              <a:rPr lang="es-AR" sz="1050" dirty="0" err="1">
                <a:solidFill>
                  <a:schemeClr val="bg1"/>
                </a:solidFill>
              </a:rPr>
              <a:t>print</a:t>
            </a:r>
            <a:r>
              <a:rPr lang="es-AR" sz="1050" dirty="0">
                <a:solidFill>
                  <a:schemeClr val="bg1"/>
                </a:solidFill>
              </a:rPr>
              <a:t>(</a:t>
            </a:r>
            <a:r>
              <a:rPr lang="es-AR" sz="1050" dirty="0" err="1">
                <a:solidFill>
                  <a:schemeClr val="bg1"/>
                </a:solidFill>
              </a:rPr>
              <a:t>df.head</a:t>
            </a:r>
            <a:r>
              <a:rPr lang="es-AR" sz="1050" dirty="0">
                <a:solidFill>
                  <a:schemeClr val="bg1"/>
                </a:solidFill>
              </a:rPr>
              <a:t>())</a:t>
            </a:r>
            <a:endParaRPr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80" y="0"/>
            <a:ext cx="9179179" cy="5123861"/>
          </a:xfrm>
          <a:prstGeom prst="rect">
            <a:avLst/>
          </a:prstGeom>
        </p:spPr>
      </p:pic>
      <p:sp>
        <p:nvSpPr>
          <p:cNvPr id="265" name="Google Shape;265;p12"/>
          <p:cNvSpPr txBox="1">
            <a:spLocks noGrp="1"/>
          </p:cNvSpPr>
          <p:nvPr>
            <p:ph type="title"/>
          </p:nvPr>
        </p:nvSpPr>
        <p:spPr>
          <a:xfrm>
            <a:off x="628650" y="792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r>
              <a:rPr lang="es-AR" b="1">
                <a:solidFill>
                  <a:schemeClr val="lt1"/>
                </a:solidFill>
              </a:rPr>
              <a:t>Exportación de dataframe a un archivo</a:t>
            </a:r>
            <a:endParaRPr/>
          </a:p>
        </p:txBody>
      </p:sp>
      <p:sp>
        <p:nvSpPr>
          <p:cNvPr id="266" name="Google Shape;266;p12"/>
          <p:cNvSpPr txBox="1">
            <a:spLocks noGrp="1"/>
          </p:cNvSpPr>
          <p:nvPr>
            <p:ph type="body" idx="1"/>
          </p:nvPr>
        </p:nvSpPr>
        <p:spPr>
          <a:xfrm>
            <a:off x="355600" y="1252926"/>
            <a:ext cx="8432799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342900" indent="-257175"/>
            <a:r>
              <a:rPr lang="es-AR" sz="2400" dirty="0">
                <a:solidFill>
                  <a:schemeClr val="bg1"/>
                </a:solidFill>
                <a:latin typeface="+mj-lt"/>
              </a:rPr>
              <a:t>Dependiendo del tipo de fichero, existen distintas funciones para importar un </a:t>
            </a:r>
            <a:r>
              <a:rPr lang="es-AR" sz="2400" dirty="0" err="1">
                <a:solidFill>
                  <a:schemeClr val="bg1"/>
                </a:solidFill>
                <a:latin typeface="+mj-lt"/>
              </a:rPr>
              <a:t>DataFrame</a:t>
            </a:r>
            <a:r>
              <a:rPr lang="es-AR" sz="2400" dirty="0">
                <a:solidFill>
                  <a:schemeClr val="bg1"/>
                </a:solidFill>
                <a:latin typeface="+mj-lt"/>
              </a:rPr>
              <a:t> desde un fichero.</a:t>
            </a:r>
            <a:endParaRPr sz="2400" dirty="0">
              <a:solidFill>
                <a:schemeClr val="bg1"/>
              </a:solidFill>
              <a:latin typeface="+mj-lt"/>
            </a:endParaRPr>
          </a:p>
          <a:p>
            <a:pPr marL="685800" lvl="1" indent="-257175"/>
            <a:r>
              <a:rPr lang="es-AR" sz="1800" dirty="0" err="1">
                <a:solidFill>
                  <a:schemeClr val="bg1"/>
                </a:solidFill>
                <a:latin typeface="+mj-lt"/>
              </a:rPr>
              <a:t>read_csv</a:t>
            </a:r>
            <a:r>
              <a:rPr lang="es-AR" sz="1800" dirty="0">
                <a:solidFill>
                  <a:schemeClr val="bg1"/>
                </a:solidFill>
                <a:latin typeface="+mj-lt"/>
              </a:rPr>
              <a:t>(fichero.csv, </a:t>
            </a:r>
            <a:r>
              <a:rPr lang="es-AR" sz="1800" dirty="0" err="1">
                <a:solidFill>
                  <a:schemeClr val="bg1"/>
                </a:solidFill>
                <a:latin typeface="+mj-lt"/>
              </a:rPr>
              <a:t>sep</a:t>
            </a:r>
            <a:r>
              <a:rPr lang="es-AR" sz="1800" dirty="0">
                <a:solidFill>
                  <a:schemeClr val="bg1"/>
                </a:solidFill>
                <a:latin typeface="+mj-lt"/>
              </a:rPr>
              <a:t>=separador, </a:t>
            </a:r>
            <a:r>
              <a:rPr lang="es-AR" sz="1800" dirty="0" err="1">
                <a:solidFill>
                  <a:schemeClr val="bg1"/>
                </a:solidFill>
                <a:latin typeface="+mj-lt"/>
              </a:rPr>
              <a:t>header</a:t>
            </a:r>
            <a:r>
              <a:rPr lang="es-AR" sz="1800" dirty="0">
                <a:solidFill>
                  <a:schemeClr val="bg1"/>
                </a:solidFill>
                <a:latin typeface="+mj-lt"/>
              </a:rPr>
              <a:t>=n, </a:t>
            </a:r>
            <a:r>
              <a:rPr lang="es-AR" sz="1800" dirty="0" err="1">
                <a:solidFill>
                  <a:schemeClr val="bg1"/>
                </a:solidFill>
                <a:latin typeface="+mj-lt"/>
              </a:rPr>
              <a:t>index_col</a:t>
            </a:r>
            <a:r>
              <a:rPr lang="es-AR" sz="1800" dirty="0">
                <a:solidFill>
                  <a:schemeClr val="bg1"/>
                </a:solidFill>
                <a:latin typeface="+mj-lt"/>
              </a:rPr>
              <a:t>=m, </a:t>
            </a:r>
            <a:r>
              <a:rPr lang="es-AR" sz="1800" dirty="0" err="1">
                <a:solidFill>
                  <a:schemeClr val="bg1"/>
                </a:solidFill>
                <a:latin typeface="+mj-lt"/>
              </a:rPr>
              <a:t>na_values</a:t>
            </a:r>
            <a:r>
              <a:rPr lang="es-AR" sz="1800" dirty="0">
                <a:solidFill>
                  <a:schemeClr val="bg1"/>
                </a:solidFill>
                <a:latin typeface="+mj-lt"/>
              </a:rPr>
              <a:t>=no-validos, decimal=separador-decimal) : </a:t>
            </a:r>
            <a:endParaRPr sz="1800" dirty="0">
              <a:solidFill>
                <a:schemeClr val="bg1"/>
              </a:solidFill>
              <a:latin typeface="+mj-lt"/>
            </a:endParaRPr>
          </a:p>
          <a:p>
            <a:pPr marL="1028700" lvl="2" indent="-257175"/>
            <a:r>
              <a:rPr lang="es-AR" sz="1600" dirty="0">
                <a:solidFill>
                  <a:schemeClr val="bg1"/>
                </a:solidFill>
                <a:latin typeface="+mj-lt"/>
              </a:rPr>
              <a:t>Devuelve un objeto del tipo </a:t>
            </a:r>
            <a:r>
              <a:rPr lang="es-AR" sz="1600" dirty="0" err="1">
                <a:solidFill>
                  <a:schemeClr val="bg1"/>
                </a:solidFill>
                <a:latin typeface="+mj-lt"/>
              </a:rPr>
              <a:t>DataFrame</a:t>
            </a:r>
            <a:r>
              <a:rPr lang="es-AR" sz="1600" dirty="0">
                <a:solidFill>
                  <a:schemeClr val="bg1"/>
                </a:solidFill>
                <a:latin typeface="+mj-lt"/>
              </a:rPr>
              <a:t> con los datos del fichero CSV fichero.csv usando como separador de los datos la cadena separador. Como nombres de columnas se utiliza los valores de la fila n y como nombres de filas los valores de la columna m. </a:t>
            </a:r>
            <a:endParaRPr sz="1800" dirty="0">
              <a:solidFill>
                <a:schemeClr val="bg1"/>
              </a:solidFill>
              <a:latin typeface="+mj-lt"/>
            </a:endParaRPr>
          </a:p>
          <a:p>
            <a:pPr marL="1028700" lvl="2" indent="-257175"/>
            <a:r>
              <a:rPr lang="es-AR" sz="1600" dirty="0">
                <a:solidFill>
                  <a:schemeClr val="bg1"/>
                </a:solidFill>
                <a:latin typeface="+mj-lt"/>
              </a:rPr>
              <a:t>Si no se indica m se utilizan como nombres de filas los enteros empezando en 0. Los valores </a:t>
            </a:r>
            <a:r>
              <a:rPr lang="es-AR" sz="1600" dirty="0" err="1">
                <a:solidFill>
                  <a:schemeClr val="bg1"/>
                </a:solidFill>
                <a:latin typeface="+mj-lt"/>
              </a:rPr>
              <a:t>incluídos</a:t>
            </a:r>
            <a:r>
              <a:rPr lang="es-AR" sz="1600" dirty="0">
                <a:solidFill>
                  <a:schemeClr val="bg1"/>
                </a:solidFill>
                <a:latin typeface="+mj-lt"/>
              </a:rPr>
              <a:t> en la lista no-validos se convierten en </a:t>
            </a:r>
            <a:r>
              <a:rPr lang="es-AR" sz="1600" dirty="0" err="1">
                <a:solidFill>
                  <a:schemeClr val="bg1"/>
                </a:solidFill>
                <a:latin typeface="+mj-lt"/>
              </a:rPr>
              <a:t>NaN</a:t>
            </a:r>
            <a:r>
              <a:rPr lang="es-AR" sz="1600" dirty="0">
                <a:solidFill>
                  <a:schemeClr val="bg1"/>
                </a:solidFill>
                <a:latin typeface="+mj-lt"/>
              </a:rPr>
              <a:t>. </a:t>
            </a:r>
            <a:endParaRPr sz="1800" dirty="0">
              <a:solidFill>
                <a:schemeClr val="bg1"/>
              </a:solidFill>
              <a:latin typeface="+mj-lt"/>
            </a:endParaRPr>
          </a:p>
          <a:p>
            <a:pPr marL="1028700" lvl="2" indent="-257175"/>
            <a:r>
              <a:rPr lang="es-AR" sz="1600" dirty="0">
                <a:solidFill>
                  <a:schemeClr val="bg1"/>
                </a:solidFill>
                <a:latin typeface="+mj-lt"/>
              </a:rPr>
              <a:t>Para los datos numéricos se utiliza como separador de decimales el carácter indicado en separador-decimal.</a:t>
            </a:r>
            <a:endParaRPr sz="1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7" name="Google Shape;267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s-AR"/>
              <a:pPr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80" y="0"/>
            <a:ext cx="9179179" cy="5123861"/>
          </a:xfrm>
          <a:prstGeom prst="rect">
            <a:avLst/>
          </a:prstGeom>
        </p:spPr>
      </p:pic>
      <p:sp>
        <p:nvSpPr>
          <p:cNvPr id="272" name="Google Shape;272;p13"/>
          <p:cNvSpPr txBox="1">
            <a:spLocks noGrp="1"/>
          </p:cNvSpPr>
          <p:nvPr>
            <p:ph type="title"/>
          </p:nvPr>
        </p:nvSpPr>
        <p:spPr>
          <a:xfrm>
            <a:off x="628650" y="792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r>
              <a:rPr lang="es-AR" b="1">
                <a:solidFill>
                  <a:schemeClr val="lt1"/>
                </a:solidFill>
              </a:rPr>
              <a:t>Creación de dataframe desde un archivo</a:t>
            </a:r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body" idx="1"/>
          </p:nvPr>
        </p:nvSpPr>
        <p:spPr>
          <a:xfrm>
            <a:off x="261257" y="1369218"/>
            <a:ext cx="8461829" cy="4523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342900" indent="-257175"/>
            <a:r>
              <a:rPr lang="es-AR" sz="2000" dirty="0">
                <a:solidFill>
                  <a:schemeClr val="bg1"/>
                </a:solidFill>
                <a:latin typeface="+mj-lt"/>
              </a:rPr>
              <a:t>También existen funciones para exportar un </a:t>
            </a:r>
            <a:r>
              <a:rPr lang="es-AR" sz="2000" dirty="0" err="1">
                <a:solidFill>
                  <a:schemeClr val="bg1"/>
                </a:solidFill>
                <a:latin typeface="+mj-lt"/>
              </a:rPr>
              <a:t>DataFrame</a:t>
            </a:r>
            <a:r>
              <a:rPr lang="es-AR" sz="2000" dirty="0">
                <a:solidFill>
                  <a:schemeClr val="bg1"/>
                </a:solidFill>
                <a:latin typeface="+mj-lt"/>
              </a:rPr>
              <a:t> a un fichero con diferentes formatos.</a:t>
            </a:r>
            <a:endParaRPr sz="2000" dirty="0">
              <a:solidFill>
                <a:schemeClr val="bg1"/>
              </a:solidFill>
              <a:latin typeface="+mj-lt"/>
            </a:endParaRPr>
          </a:p>
          <a:p>
            <a:pPr marL="685800" lvl="1" indent="-257175"/>
            <a:r>
              <a:rPr lang="es-AR" sz="1600" dirty="0" err="1">
                <a:solidFill>
                  <a:schemeClr val="bg1"/>
                </a:solidFill>
                <a:latin typeface="+mj-lt"/>
              </a:rPr>
              <a:t>df.to_csv</a:t>
            </a:r>
            <a:r>
              <a:rPr lang="es-AR" sz="1600" dirty="0">
                <a:solidFill>
                  <a:schemeClr val="bg1"/>
                </a:solidFill>
                <a:latin typeface="+mj-lt"/>
              </a:rPr>
              <a:t>(fichero.csv, </a:t>
            </a:r>
            <a:r>
              <a:rPr lang="es-AR" sz="1600" dirty="0" err="1">
                <a:solidFill>
                  <a:schemeClr val="bg1"/>
                </a:solidFill>
                <a:latin typeface="+mj-lt"/>
              </a:rPr>
              <a:t>sep</a:t>
            </a:r>
            <a:r>
              <a:rPr lang="es-AR" sz="1600" dirty="0">
                <a:solidFill>
                  <a:schemeClr val="bg1"/>
                </a:solidFill>
                <a:latin typeface="+mj-lt"/>
              </a:rPr>
              <a:t>=separador, </a:t>
            </a:r>
            <a:r>
              <a:rPr lang="es-AR" sz="1600" dirty="0" err="1">
                <a:solidFill>
                  <a:schemeClr val="bg1"/>
                </a:solidFill>
                <a:latin typeface="+mj-lt"/>
              </a:rPr>
              <a:t>columns</a:t>
            </a:r>
            <a:r>
              <a:rPr lang="es-AR" sz="1600" dirty="0">
                <a:solidFill>
                  <a:schemeClr val="bg1"/>
                </a:solidFill>
                <a:latin typeface="+mj-lt"/>
              </a:rPr>
              <a:t>=booleano, </a:t>
            </a:r>
            <a:r>
              <a:rPr lang="es-AR" sz="1600" dirty="0" err="1">
                <a:solidFill>
                  <a:schemeClr val="bg1"/>
                </a:solidFill>
                <a:latin typeface="+mj-lt"/>
              </a:rPr>
              <a:t>index</a:t>
            </a:r>
            <a:r>
              <a:rPr lang="es-AR" sz="1600" dirty="0">
                <a:solidFill>
                  <a:schemeClr val="bg1"/>
                </a:solidFill>
                <a:latin typeface="+mj-lt"/>
              </a:rPr>
              <a:t>=booleano) : Exporta el </a:t>
            </a:r>
            <a:r>
              <a:rPr lang="es-AR" sz="1600" dirty="0" err="1">
                <a:solidFill>
                  <a:schemeClr val="bg1"/>
                </a:solidFill>
                <a:latin typeface="+mj-lt"/>
              </a:rPr>
              <a:t>DataFrame</a:t>
            </a:r>
            <a:r>
              <a:rPr lang="es-AR" sz="1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s-AR" sz="1600" dirty="0" err="1">
                <a:solidFill>
                  <a:schemeClr val="bg1"/>
                </a:solidFill>
                <a:latin typeface="+mj-lt"/>
              </a:rPr>
              <a:t>df</a:t>
            </a:r>
            <a:r>
              <a:rPr lang="es-AR" sz="1600" dirty="0">
                <a:solidFill>
                  <a:schemeClr val="bg1"/>
                </a:solidFill>
                <a:latin typeface="+mj-lt"/>
              </a:rPr>
              <a:t> al fichero fichero.csv en formato CSV usando como separador de los datos la cadena separador. Si se pasa True al parámetro </a:t>
            </a:r>
            <a:r>
              <a:rPr lang="es-AR" sz="1600" dirty="0" err="1">
                <a:solidFill>
                  <a:schemeClr val="bg1"/>
                </a:solidFill>
                <a:latin typeface="+mj-lt"/>
              </a:rPr>
              <a:t>columns</a:t>
            </a:r>
            <a:r>
              <a:rPr lang="es-AR" sz="1600" dirty="0">
                <a:solidFill>
                  <a:schemeClr val="bg1"/>
                </a:solidFill>
                <a:latin typeface="+mj-lt"/>
              </a:rPr>
              <a:t> se exporta también la fila con los nombres de columnas y si se pasa True al parámetro </a:t>
            </a:r>
            <a:r>
              <a:rPr lang="es-AR" sz="1600" dirty="0" err="1">
                <a:solidFill>
                  <a:schemeClr val="bg1"/>
                </a:solidFill>
                <a:latin typeface="+mj-lt"/>
              </a:rPr>
              <a:t>index</a:t>
            </a:r>
            <a:r>
              <a:rPr lang="es-AR" sz="1600" dirty="0">
                <a:solidFill>
                  <a:schemeClr val="bg1"/>
                </a:solidFill>
                <a:latin typeface="+mj-lt"/>
              </a:rPr>
              <a:t> se exporta también la columna con los nombres de las filas.</a:t>
            </a:r>
            <a:endParaRPr sz="1600" dirty="0">
              <a:solidFill>
                <a:schemeClr val="bg1"/>
              </a:solidFill>
              <a:latin typeface="+mj-lt"/>
            </a:endParaRPr>
          </a:p>
          <a:p>
            <a:pPr marL="685800" lvl="1" indent="-171450">
              <a:buNone/>
            </a:pPr>
            <a:endParaRPr sz="1600" dirty="0">
              <a:solidFill>
                <a:schemeClr val="bg1"/>
              </a:solidFill>
              <a:latin typeface="+mj-lt"/>
            </a:endParaRPr>
          </a:p>
          <a:p>
            <a:pPr marL="685800" lvl="1" indent="-257175"/>
            <a:r>
              <a:rPr lang="es-AR" sz="1600" dirty="0" err="1">
                <a:solidFill>
                  <a:schemeClr val="bg1"/>
                </a:solidFill>
                <a:latin typeface="+mj-lt"/>
              </a:rPr>
              <a:t>df.to_excel</a:t>
            </a:r>
            <a:r>
              <a:rPr lang="es-AR" sz="1600" dirty="0">
                <a:solidFill>
                  <a:schemeClr val="bg1"/>
                </a:solidFill>
                <a:latin typeface="+mj-lt"/>
              </a:rPr>
              <a:t>(fichero.xlsx, </a:t>
            </a:r>
            <a:r>
              <a:rPr lang="es-AR" sz="1600" dirty="0" err="1">
                <a:solidFill>
                  <a:schemeClr val="bg1"/>
                </a:solidFill>
                <a:latin typeface="+mj-lt"/>
              </a:rPr>
              <a:t>sheet_name</a:t>
            </a:r>
            <a:r>
              <a:rPr lang="es-AR" sz="1600" dirty="0">
                <a:solidFill>
                  <a:schemeClr val="bg1"/>
                </a:solidFill>
                <a:latin typeface="+mj-lt"/>
              </a:rPr>
              <a:t> = hoja, </a:t>
            </a:r>
            <a:r>
              <a:rPr lang="es-AR" sz="1600" dirty="0" err="1">
                <a:solidFill>
                  <a:schemeClr val="bg1"/>
                </a:solidFill>
                <a:latin typeface="+mj-lt"/>
              </a:rPr>
              <a:t>columns</a:t>
            </a:r>
            <a:r>
              <a:rPr lang="es-AR" sz="1600" dirty="0">
                <a:solidFill>
                  <a:schemeClr val="bg1"/>
                </a:solidFill>
                <a:latin typeface="+mj-lt"/>
              </a:rPr>
              <a:t>=booleano, </a:t>
            </a:r>
            <a:r>
              <a:rPr lang="es-AR" sz="1600" dirty="0" err="1">
                <a:solidFill>
                  <a:schemeClr val="bg1"/>
                </a:solidFill>
                <a:latin typeface="+mj-lt"/>
              </a:rPr>
              <a:t>index</a:t>
            </a:r>
            <a:r>
              <a:rPr lang="es-AR" sz="1600" dirty="0">
                <a:solidFill>
                  <a:schemeClr val="bg1"/>
                </a:solidFill>
                <a:latin typeface="+mj-lt"/>
              </a:rPr>
              <a:t>=booleano) : Exporta el </a:t>
            </a:r>
            <a:r>
              <a:rPr lang="es-AR" sz="1600" dirty="0" err="1">
                <a:solidFill>
                  <a:schemeClr val="bg1"/>
                </a:solidFill>
                <a:latin typeface="+mj-lt"/>
              </a:rPr>
              <a:t>DataFrame</a:t>
            </a:r>
            <a:r>
              <a:rPr lang="es-AR" sz="1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s-AR" sz="1600" dirty="0" err="1">
                <a:solidFill>
                  <a:schemeClr val="bg1"/>
                </a:solidFill>
                <a:latin typeface="+mj-lt"/>
              </a:rPr>
              <a:t>df</a:t>
            </a:r>
            <a:r>
              <a:rPr lang="es-AR" sz="1600" dirty="0">
                <a:solidFill>
                  <a:schemeClr val="bg1"/>
                </a:solidFill>
                <a:latin typeface="+mj-lt"/>
              </a:rPr>
              <a:t> a la hoja de cálculo hoja del fichero fichero.xlsx en formato Excel. Si se pasa True al parámetro </a:t>
            </a:r>
            <a:r>
              <a:rPr lang="es-AR" sz="1600" dirty="0" err="1">
                <a:solidFill>
                  <a:schemeClr val="bg1"/>
                </a:solidFill>
                <a:latin typeface="+mj-lt"/>
              </a:rPr>
              <a:t>columns</a:t>
            </a:r>
            <a:r>
              <a:rPr lang="es-AR" sz="1600" dirty="0">
                <a:solidFill>
                  <a:schemeClr val="bg1"/>
                </a:solidFill>
                <a:latin typeface="+mj-lt"/>
              </a:rPr>
              <a:t> se exporta también la fila con los nombres de columnas y si se pasa True al parámetro </a:t>
            </a:r>
            <a:r>
              <a:rPr lang="es-AR" sz="1600" dirty="0" err="1">
                <a:solidFill>
                  <a:schemeClr val="bg1"/>
                </a:solidFill>
                <a:latin typeface="+mj-lt"/>
              </a:rPr>
              <a:t>index</a:t>
            </a:r>
            <a:r>
              <a:rPr lang="es-AR" sz="1600" dirty="0">
                <a:solidFill>
                  <a:schemeClr val="bg1"/>
                </a:solidFill>
                <a:latin typeface="+mj-lt"/>
              </a:rPr>
              <a:t> se exporta también la columna con los nombres de las filas.</a:t>
            </a:r>
            <a:endParaRPr sz="1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74" name="Google Shape;274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s-AR"/>
              <a:pPr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80" y="0"/>
            <a:ext cx="9179179" cy="5123861"/>
          </a:xfrm>
          <a:prstGeom prst="rect">
            <a:avLst/>
          </a:prstGeom>
        </p:spPr>
      </p:pic>
      <p:sp>
        <p:nvSpPr>
          <p:cNvPr id="279" name="Google Shape;279;p14"/>
          <p:cNvSpPr txBox="1">
            <a:spLocks noGrp="1"/>
          </p:cNvSpPr>
          <p:nvPr>
            <p:ph type="title"/>
          </p:nvPr>
        </p:nvSpPr>
        <p:spPr>
          <a:xfrm>
            <a:off x="628650" y="792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r>
              <a:rPr lang="es-AR" b="1">
                <a:solidFill>
                  <a:schemeClr val="lt1"/>
                </a:solidFill>
              </a:rPr>
              <a:t>Atributos de un dataframe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80" name="Google Shape;280;p14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719916" cy="339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342900" indent="-257175"/>
            <a:r>
              <a:rPr lang="es-AR"/>
              <a:t>Existen varias propiedades o métodos para ver las características de un DataFrame.</a:t>
            </a:r>
            <a:endParaRPr/>
          </a:p>
          <a:p>
            <a:pPr marL="685800" lvl="1" indent="-257175"/>
            <a:r>
              <a:rPr lang="es-AR" sz="1500"/>
              <a:t>df.info() : Devuelve información (número de filas, número de columnas, índices, tipo de las columnas y memoria usado) sobre el DataFrame df.</a:t>
            </a:r>
            <a:endParaRPr/>
          </a:p>
          <a:p>
            <a:pPr marL="685800" lvl="1" indent="-257175"/>
            <a:r>
              <a:rPr lang="es-AR" sz="1500"/>
              <a:t>df.shape : Devuelve una tupla con el número de filas y columnas del DataFrame df.</a:t>
            </a:r>
            <a:endParaRPr/>
          </a:p>
          <a:p>
            <a:pPr marL="685800" lvl="1" indent="-257175"/>
            <a:r>
              <a:rPr lang="es-AR" sz="1500"/>
              <a:t>df.size : Devuelve el número de elementos del DataFrame.</a:t>
            </a:r>
            <a:endParaRPr/>
          </a:p>
          <a:p>
            <a:pPr marL="685800" lvl="1" indent="-257175"/>
            <a:r>
              <a:rPr lang="es-AR" sz="1500"/>
              <a:t>df.columns : Devuelve una lista con los nombres de las columnas del DataFrame df.</a:t>
            </a:r>
            <a:endParaRPr/>
          </a:p>
          <a:p>
            <a:pPr marL="685800" lvl="1" indent="-257175"/>
            <a:r>
              <a:rPr lang="es-AR" sz="1500"/>
              <a:t>df.index : Devuelve una lista con los nombres de las filas del DataFrame df.</a:t>
            </a:r>
            <a:endParaRPr/>
          </a:p>
          <a:p>
            <a:pPr marL="685800" lvl="1" indent="-257175"/>
            <a:r>
              <a:rPr lang="es-AR" sz="1500"/>
              <a:t>df.dtypes : Devuelve una serie con los tipos de datos de las columnas del DataFrame df.</a:t>
            </a:r>
            <a:endParaRPr/>
          </a:p>
          <a:p>
            <a:pPr marL="685800" lvl="1" indent="-257175"/>
            <a:r>
              <a:rPr lang="es-AR" sz="1500"/>
              <a:t>df.head(n) : Devuelve las n primeras filas del DataFrame df.</a:t>
            </a:r>
            <a:endParaRPr/>
          </a:p>
          <a:p>
            <a:pPr marL="685800" lvl="1" indent="-257175"/>
            <a:r>
              <a:rPr lang="es-AR" sz="1500"/>
              <a:t>df.tail(n) : Devuelve las n últimas filas del DataFrame df.</a:t>
            </a:r>
            <a:endParaRPr/>
          </a:p>
        </p:txBody>
      </p:sp>
      <p:sp>
        <p:nvSpPr>
          <p:cNvPr id="281" name="Google Shape;28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s-AR"/>
              <a:pPr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80" y="0"/>
            <a:ext cx="9179179" cy="5123861"/>
          </a:xfrm>
          <a:prstGeom prst="rect">
            <a:avLst/>
          </a:prstGeom>
        </p:spPr>
      </p:pic>
      <p:sp>
        <p:nvSpPr>
          <p:cNvPr id="286" name="Google Shape;286;p15"/>
          <p:cNvSpPr txBox="1">
            <a:spLocks noGrp="1"/>
          </p:cNvSpPr>
          <p:nvPr>
            <p:ph type="title"/>
          </p:nvPr>
        </p:nvSpPr>
        <p:spPr>
          <a:xfrm>
            <a:off x="628650" y="792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r>
              <a:rPr lang="es-AR" b="1">
                <a:solidFill>
                  <a:schemeClr val="lt1"/>
                </a:solidFill>
              </a:rPr>
              <a:t>Resumen descriptivo de un DataFrame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87" name="Google Shape;287;p15"/>
          <p:cNvSpPr txBox="1">
            <a:spLocks noGrp="1"/>
          </p:cNvSpPr>
          <p:nvPr>
            <p:ph type="body" idx="1"/>
          </p:nvPr>
        </p:nvSpPr>
        <p:spPr>
          <a:xfrm>
            <a:off x="628650" y="1002093"/>
            <a:ext cx="7719916" cy="4039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342900" indent="-257175"/>
            <a:r>
              <a:rPr lang="es-AR" dirty="0"/>
              <a:t>Al igual que para las series, los siguientes métodos permiten resumir la información de un </a:t>
            </a:r>
            <a:r>
              <a:rPr lang="es-AR" dirty="0" err="1"/>
              <a:t>DataFrame</a:t>
            </a:r>
            <a:r>
              <a:rPr lang="es-AR" dirty="0"/>
              <a:t> por columnas:</a:t>
            </a:r>
            <a:endParaRPr dirty="0"/>
          </a:p>
          <a:p>
            <a:pPr marL="685800" lvl="1" indent="-257175"/>
            <a:r>
              <a:rPr lang="es-AR" sz="1500" dirty="0" err="1"/>
              <a:t>df.count</a:t>
            </a:r>
            <a:r>
              <a:rPr lang="es-AR" sz="1500" dirty="0"/>
              <a:t>() : Devuelve una serie con el número de elementos que no son nulos ni </a:t>
            </a:r>
            <a:r>
              <a:rPr lang="es-AR" sz="1500" dirty="0" err="1"/>
              <a:t>NaN</a:t>
            </a:r>
            <a:r>
              <a:rPr lang="es-AR" sz="1500" dirty="0"/>
              <a:t> en cada columna del </a:t>
            </a:r>
            <a:r>
              <a:rPr lang="es-AR" sz="1500" dirty="0" err="1"/>
              <a:t>DataFrame</a:t>
            </a:r>
            <a:r>
              <a:rPr lang="es-AR" sz="1500" dirty="0"/>
              <a:t> </a:t>
            </a:r>
            <a:r>
              <a:rPr lang="es-AR" sz="1500" dirty="0" err="1"/>
              <a:t>df</a:t>
            </a:r>
            <a:r>
              <a:rPr lang="es-AR" sz="1500" dirty="0"/>
              <a:t>.</a:t>
            </a:r>
            <a:endParaRPr dirty="0"/>
          </a:p>
          <a:p>
            <a:pPr marL="685800" lvl="1" indent="-257175"/>
            <a:r>
              <a:rPr lang="es-AR" sz="1500" dirty="0" err="1"/>
              <a:t>df.sum</a:t>
            </a:r>
            <a:r>
              <a:rPr lang="es-AR" sz="1500" dirty="0"/>
              <a:t>() : Devuelve una serie con la suma de los datos de las columnas del </a:t>
            </a:r>
            <a:r>
              <a:rPr lang="es-AR" sz="1500" dirty="0" err="1"/>
              <a:t>DataFrame</a:t>
            </a:r>
            <a:r>
              <a:rPr lang="es-AR" sz="1500" dirty="0"/>
              <a:t> </a:t>
            </a:r>
            <a:r>
              <a:rPr lang="es-AR" sz="1500" dirty="0" err="1"/>
              <a:t>df</a:t>
            </a:r>
            <a:r>
              <a:rPr lang="es-AR" sz="1500" dirty="0"/>
              <a:t> cuando los datos son de un tipo numérico, o la concatenación de ellos cuando son del tipo cadena </a:t>
            </a:r>
            <a:r>
              <a:rPr lang="es-AR" sz="1500" dirty="0" err="1"/>
              <a:t>str</a:t>
            </a:r>
            <a:r>
              <a:rPr lang="es-AR" sz="1500" dirty="0"/>
              <a:t>.</a:t>
            </a:r>
            <a:endParaRPr dirty="0"/>
          </a:p>
          <a:p>
            <a:pPr marL="685800" lvl="1" indent="-257175"/>
            <a:r>
              <a:rPr lang="es-AR" sz="1500" dirty="0" err="1"/>
              <a:t>df.cumsum</a:t>
            </a:r>
            <a:r>
              <a:rPr lang="es-AR" sz="1500" dirty="0"/>
              <a:t>() : Devuelve un </a:t>
            </a:r>
            <a:r>
              <a:rPr lang="es-AR" sz="1500" dirty="0" err="1"/>
              <a:t>DataFrame</a:t>
            </a:r>
            <a:r>
              <a:rPr lang="es-AR" sz="1500" dirty="0"/>
              <a:t> con la suma acumulada de los datos de las columnas del </a:t>
            </a:r>
            <a:r>
              <a:rPr lang="es-AR" sz="1500" dirty="0" err="1"/>
              <a:t>DataFrame</a:t>
            </a:r>
            <a:r>
              <a:rPr lang="es-AR" sz="1500" dirty="0"/>
              <a:t> </a:t>
            </a:r>
            <a:r>
              <a:rPr lang="es-AR" sz="1500" dirty="0" err="1"/>
              <a:t>df</a:t>
            </a:r>
            <a:r>
              <a:rPr lang="es-AR" sz="1500" dirty="0"/>
              <a:t> cuando los datos son de un tipo numérico.</a:t>
            </a:r>
            <a:endParaRPr dirty="0"/>
          </a:p>
          <a:p>
            <a:pPr marL="685800" lvl="1" indent="-257175"/>
            <a:r>
              <a:rPr lang="es-AR" sz="1500" dirty="0" err="1"/>
              <a:t>df.min</a:t>
            </a:r>
            <a:r>
              <a:rPr lang="es-AR" sz="1500" dirty="0"/>
              <a:t>() : Devuelve una serie con los menores de los datos de las columnas del </a:t>
            </a:r>
            <a:r>
              <a:rPr lang="es-AR" sz="1500" dirty="0" err="1"/>
              <a:t>DataFrame</a:t>
            </a:r>
            <a:r>
              <a:rPr lang="es-AR" sz="1500" dirty="0"/>
              <a:t> </a:t>
            </a:r>
            <a:r>
              <a:rPr lang="es-AR" sz="1500" dirty="0" err="1"/>
              <a:t>df</a:t>
            </a:r>
            <a:r>
              <a:rPr lang="es-AR" sz="1500" dirty="0"/>
              <a:t>.</a:t>
            </a:r>
            <a:endParaRPr dirty="0"/>
          </a:p>
          <a:p>
            <a:pPr marL="685800" lvl="1" indent="-257175"/>
            <a:r>
              <a:rPr lang="es-AR" sz="1500" dirty="0" err="1"/>
              <a:t>df.max</a:t>
            </a:r>
            <a:r>
              <a:rPr lang="es-AR" sz="1500" dirty="0"/>
              <a:t>() : Devuelve una serie con los mayores de los datos de las columnas del </a:t>
            </a:r>
            <a:r>
              <a:rPr lang="es-AR" sz="1500" dirty="0" err="1"/>
              <a:t>DataFrame</a:t>
            </a:r>
            <a:r>
              <a:rPr lang="es-AR" sz="1500" dirty="0"/>
              <a:t> </a:t>
            </a:r>
            <a:r>
              <a:rPr lang="es-AR" sz="1500" dirty="0" err="1"/>
              <a:t>df</a:t>
            </a:r>
            <a:r>
              <a:rPr lang="es-AR" sz="1500" dirty="0"/>
              <a:t>.</a:t>
            </a:r>
            <a:endParaRPr dirty="0"/>
          </a:p>
          <a:p>
            <a:pPr marL="685800" lvl="1" indent="-257175"/>
            <a:r>
              <a:rPr lang="es-AR" sz="1500" dirty="0" err="1"/>
              <a:t>df.mean</a:t>
            </a:r>
            <a:r>
              <a:rPr lang="es-AR" sz="1500" dirty="0"/>
              <a:t>() : Devuelve una serie con las medias de los datos de las columnas numéricas del </a:t>
            </a:r>
            <a:r>
              <a:rPr lang="es-AR" sz="1500" dirty="0" err="1"/>
              <a:t>DataFrame</a:t>
            </a:r>
            <a:r>
              <a:rPr lang="es-AR" sz="1500" dirty="0"/>
              <a:t> </a:t>
            </a:r>
            <a:r>
              <a:rPr lang="es-AR" sz="1500" dirty="0" err="1"/>
              <a:t>df</a:t>
            </a:r>
            <a:r>
              <a:rPr lang="es-AR" sz="1500" dirty="0"/>
              <a:t>.</a:t>
            </a:r>
            <a:endParaRPr dirty="0"/>
          </a:p>
        </p:txBody>
      </p:sp>
      <p:sp>
        <p:nvSpPr>
          <p:cNvPr id="288" name="Google Shape;288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s-AR"/>
              <a:pPr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80" y="0"/>
            <a:ext cx="9179179" cy="5123861"/>
          </a:xfrm>
          <a:prstGeom prst="rect">
            <a:avLst/>
          </a:prstGeom>
        </p:spPr>
      </p:pic>
      <p:sp>
        <p:nvSpPr>
          <p:cNvPr id="293" name="Google Shape;293;p16"/>
          <p:cNvSpPr txBox="1">
            <a:spLocks noGrp="1"/>
          </p:cNvSpPr>
          <p:nvPr>
            <p:ph type="title"/>
          </p:nvPr>
        </p:nvSpPr>
        <p:spPr>
          <a:xfrm>
            <a:off x="461866" y="25466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r>
              <a:rPr lang="es-AR" b="1" dirty="0">
                <a:solidFill>
                  <a:schemeClr val="lt1"/>
                </a:solidFill>
              </a:rPr>
              <a:t>Resumen descriptivo de un </a:t>
            </a:r>
            <a:r>
              <a:rPr lang="es-AR" b="1" dirty="0" err="1">
                <a:solidFill>
                  <a:schemeClr val="lt1"/>
                </a:solidFill>
              </a:rPr>
              <a:t>DataFrame</a:t>
            </a:r>
            <a:r>
              <a:rPr lang="es-AR" b="1" dirty="0">
                <a:solidFill>
                  <a:schemeClr val="lt1"/>
                </a:solidFill>
              </a:rPr>
              <a:t> – cont.</a:t>
            </a:r>
            <a:endParaRPr dirty="0"/>
          </a:p>
        </p:txBody>
      </p:sp>
      <p:sp>
        <p:nvSpPr>
          <p:cNvPr id="294" name="Google Shape;294;p16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7719916" cy="3398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685800" lvl="1" indent="-257175"/>
            <a:r>
              <a:rPr lang="es-AR" sz="1500" dirty="0" err="1"/>
              <a:t>df.var</a:t>
            </a:r>
            <a:r>
              <a:rPr lang="es-AR" sz="1500" dirty="0"/>
              <a:t>() : Devuelve una serie con las varianzas de los datos de las columnas numéricas del </a:t>
            </a:r>
            <a:r>
              <a:rPr lang="es-AR" sz="1500" dirty="0" err="1"/>
              <a:t>DataFrame</a:t>
            </a:r>
            <a:r>
              <a:rPr lang="es-AR" sz="1500" dirty="0"/>
              <a:t> </a:t>
            </a:r>
            <a:r>
              <a:rPr lang="es-AR" sz="1500" dirty="0" err="1"/>
              <a:t>df</a:t>
            </a:r>
            <a:r>
              <a:rPr lang="es-AR" sz="1500" dirty="0"/>
              <a:t>.</a:t>
            </a:r>
            <a:endParaRPr dirty="0"/>
          </a:p>
          <a:p>
            <a:pPr marL="685800" lvl="1" indent="-257175"/>
            <a:r>
              <a:rPr lang="es-AR" sz="1500" dirty="0" err="1"/>
              <a:t>df.std</a:t>
            </a:r>
            <a:r>
              <a:rPr lang="es-AR" sz="1500" dirty="0"/>
              <a:t>() : Devuelve una serie con las desviaciones típicas de los datos de las columnas numéricas del </a:t>
            </a:r>
            <a:r>
              <a:rPr lang="es-AR" sz="1500" dirty="0" err="1"/>
              <a:t>DataFrame</a:t>
            </a:r>
            <a:r>
              <a:rPr lang="es-AR" sz="1500" dirty="0"/>
              <a:t> </a:t>
            </a:r>
            <a:r>
              <a:rPr lang="es-AR" sz="1500" dirty="0" err="1"/>
              <a:t>df</a:t>
            </a:r>
            <a:r>
              <a:rPr lang="es-AR" sz="1500" dirty="0"/>
              <a:t>.</a:t>
            </a:r>
            <a:endParaRPr dirty="0"/>
          </a:p>
          <a:p>
            <a:pPr marL="685800" lvl="1" indent="-257175"/>
            <a:r>
              <a:rPr lang="es-AR" sz="1500" dirty="0" err="1"/>
              <a:t>df.cov</a:t>
            </a:r>
            <a:r>
              <a:rPr lang="es-AR" sz="1500" dirty="0"/>
              <a:t>() : Devuelve un </a:t>
            </a:r>
            <a:r>
              <a:rPr lang="es-AR" sz="1500" dirty="0" err="1"/>
              <a:t>DataFrame</a:t>
            </a:r>
            <a:r>
              <a:rPr lang="es-AR" sz="1500" dirty="0"/>
              <a:t> con las covarianzas de los datos de las columnas numéricas del </a:t>
            </a:r>
            <a:r>
              <a:rPr lang="es-AR" sz="1500" dirty="0" err="1"/>
              <a:t>DataFrame</a:t>
            </a:r>
            <a:r>
              <a:rPr lang="es-AR" sz="1500" dirty="0"/>
              <a:t> </a:t>
            </a:r>
            <a:r>
              <a:rPr lang="es-AR" sz="1500" dirty="0" err="1"/>
              <a:t>df</a:t>
            </a:r>
            <a:r>
              <a:rPr lang="es-AR" sz="1500" dirty="0"/>
              <a:t>.</a:t>
            </a:r>
            <a:endParaRPr dirty="0"/>
          </a:p>
          <a:p>
            <a:pPr marL="685800" lvl="1" indent="-257175"/>
            <a:r>
              <a:rPr lang="es-AR" sz="1500" dirty="0" err="1"/>
              <a:t>df.corr</a:t>
            </a:r>
            <a:r>
              <a:rPr lang="es-AR" sz="1500" dirty="0"/>
              <a:t>() : Devuelve un </a:t>
            </a:r>
            <a:r>
              <a:rPr lang="es-AR" sz="1500" dirty="0" err="1"/>
              <a:t>DataFrame</a:t>
            </a:r>
            <a:r>
              <a:rPr lang="es-AR" sz="1500" dirty="0"/>
              <a:t> con los coeficientes de correlación de Pearson de los datos de las columnas numéricas del </a:t>
            </a:r>
            <a:r>
              <a:rPr lang="es-AR" sz="1500" dirty="0" err="1"/>
              <a:t>DataFrame</a:t>
            </a:r>
            <a:r>
              <a:rPr lang="es-AR" sz="1500" dirty="0"/>
              <a:t> </a:t>
            </a:r>
            <a:r>
              <a:rPr lang="es-AR" sz="1500" dirty="0" err="1"/>
              <a:t>df</a:t>
            </a:r>
            <a:r>
              <a:rPr lang="es-AR" sz="1500" dirty="0"/>
              <a:t>.</a:t>
            </a:r>
            <a:endParaRPr dirty="0"/>
          </a:p>
          <a:p>
            <a:pPr marL="685800" lvl="1" indent="-257175"/>
            <a:r>
              <a:rPr lang="es-AR" sz="1500" dirty="0" err="1"/>
              <a:t>df.describe</a:t>
            </a:r>
            <a:r>
              <a:rPr lang="es-AR" sz="1500" dirty="0"/>
              <a:t>(</a:t>
            </a:r>
            <a:r>
              <a:rPr lang="es-AR" sz="1500" dirty="0" err="1"/>
              <a:t>include</a:t>
            </a:r>
            <a:r>
              <a:rPr lang="es-AR" sz="1500" dirty="0"/>
              <a:t> = tipo) : Devuelve un </a:t>
            </a:r>
            <a:r>
              <a:rPr lang="es-AR" sz="1500" dirty="0" err="1"/>
              <a:t>DataFrame</a:t>
            </a:r>
            <a:r>
              <a:rPr lang="es-AR" sz="1500" dirty="0"/>
              <a:t> con un resumen estadístico de las columnas del </a:t>
            </a:r>
            <a:r>
              <a:rPr lang="es-AR" sz="1500" dirty="0" err="1"/>
              <a:t>DataFrame</a:t>
            </a:r>
            <a:r>
              <a:rPr lang="es-AR" sz="1500" dirty="0"/>
              <a:t> </a:t>
            </a:r>
            <a:r>
              <a:rPr lang="es-AR" sz="1500" dirty="0" err="1"/>
              <a:t>df</a:t>
            </a:r>
            <a:r>
              <a:rPr lang="es-AR" sz="1500" dirty="0"/>
              <a:t> del tipo </a:t>
            </a:r>
            <a:r>
              <a:rPr lang="es-AR" sz="1500" dirty="0" err="1"/>
              <a:t>tipo</a:t>
            </a:r>
            <a:r>
              <a:rPr lang="es-AR" sz="1500" dirty="0"/>
              <a:t>. Para los datos numéricos (</a:t>
            </a:r>
            <a:r>
              <a:rPr lang="es-AR" sz="1500" dirty="0" err="1"/>
              <a:t>number</a:t>
            </a:r>
            <a:r>
              <a:rPr lang="es-AR" sz="1500" dirty="0"/>
              <a:t>) se calcula la media, la desviación típica, el mínimo, el máximo y los cuartiles. Para los datos no numéricos (</a:t>
            </a:r>
            <a:r>
              <a:rPr lang="es-AR" sz="1500" dirty="0" err="1"/>
              <a:t>object</a:t>
            </a:r>
            <a:r>
              <a:rPr lang="es-AR" sz="1500" dirty="0"/>
              <a:t>) se calcula el número de valores, el número de valores distintos, la moda y su frecuencia. Si no se indica el tipo solo se consideran las columnas numéricas</a:t>
            </a:r>
            <a:endParaRPr dirty="0"/>
          </a:p>
        </p:txBody>
      </p:sp>
      <p:sp>
        <p:nvSpPr>
          <p:cNvPr id="295" name="Google Shape;295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s-AR"/>
              <a:pPr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80" y="0"/>
            <a:ext cx="9179179" cy="5123861"/>
          </a:xfrm>
          <a:prstGeom prst="rect">
            <a:avLst/>
          </a:prstGeom>
        </p:spPr>
      </p:pic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628650" y="792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AR" b="1">
                <a:solidFill>
                  <a:schemeClr val="lt1"/>
                </a:solidFill>
              </a:rPr>
              <a:t>Creando un dataframe de Pandas</a:t>
            </a:r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719916" cy="576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2571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es-AR"/>
              <a:t>Los dataframe de Pandas se pueden construir usando diccionarios de Python.</a:t>
            </a:r>
            <a:endParaRPr/>
          </a:p>
        </p:txBody>
      </p:sp>
      <p:sp>
        <p:nvSpPr>
          <p:cNvPr id="232" name="Google Shape;232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-AR"/>
              <a:t>26</a:t>
            </a:fld>
            <a:endParaRPr/>
          </a:p>
        </p:txBody>
      </p:sp>
      <p:pic>
        <p:nvPicPr>
          <p:cNvPr id="233" name="Google Shape;23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45851" y="1986415"/>
            <a:ext cx="6058016" cy="1407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45851" y="3495174"/>
            <a:ext cx="3965581" cy="133231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5"/>
          <p:cNvSpPr txBox="1"/>
          <p:nvPr/>
        </p:nvSpPr>
        <p:spPr>
          <a:xfrm>
            <a:off x="1021653" y="1885211"/>
            <a:ext cx="424198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100" b="0" i="0" u="none" strike="noStrike" cap="none">
                <a:solidFill>
                  <a:srgbClr val="12537B"/>
                </a:solidFill>
                <a:latin typeface="Teko"/>
                <a:ea typeface="Teko"/>
                <a:cs typeface="Teko"/>
                <a:sym typeface="Teko"/>
              </a:rPr>
              <a:t>In:</a:t>
            </a:r>
            <a:endParaRPr/>
          </a:p>
        </p:txBody>
      </p:sp>
      <p:sp>
        <p:nvSpPr>
          <p:cNvPr id="236" name="Google Shape;236;p15"/>
          <p:cNvSpPr txBox="1"/>
          <p:nvPr/>
        </p:nvSpPr>
        <p:spPr>
          <a:xfrm>
            <a:off x="893376" y="3495174"/>
            <a:ext cx="552475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100" b="0" i="0" u="none" strike="noStrike" cap="none">
                <a:solidFill>
                  <a:srgbClr val="12537B"/>
                </a:solidFill>
                <a:latin typeface="Teko"/>
                <a:ea typeface="Teko"/>
                <a:cs typeface="Teko"/>
                <a:sym typeface="Teko"/>
              </a:rPr>
              <a:t>Out: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80" y="0"/>
            <a:ext cx="9179179" cy="5123861"/>
          </a:xfrm>
          <a:prstGeom prst="rect">
            <a:avLst/>
          </a:prstGeom>
        </p:spPr>
      </p:pic>
      <p:sp>
        <p:nvSpPr>
          <p:cNvPr id="241" name="Google Shape;241;p16"/>
          <p:cNvSpPr txBox="1">
            <a:spLocks noGrp="1"/>
          </p:cNvSpPr>
          <p:nvPr>
            <p:ph type="title"/>
          </p:nvPr>
        </p:nvSpPr>
        <p:spPr>
          <a:xfrm>
            <a:off x="628650" y="792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AR" b="1">
                <a:solidFill>
                  <a:schemeClr val="lt1"/>
                </a:solidFill>
              </a:rPr>
              <a:t>Creando un dataframe de Pandas – cont.</a:t>
            </a:r>
            <a:endParaRPr/>
          </a:p>
        </p:txBody>
      </p:sp>
      <p:sp>
        <p:nvSpPr>
          <p:cNvPr id="242" name="Google Shape;242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719916" cy="576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71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AR"/>
              <a:t>También se pueden crear dataframes desde una lista.</a:t>
            </a:r>
            <a:endParaRPr/>
          </a:p>
        </p:txBody>
      </p:sp>
      <p:sp>
        <p:nvSpPr>
          <p:cNvPr id="243" name="Google Shape;24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-AR"/>
              <a:t>27</a:t>
            </a:fld>
            <a:endParaRPr/>
          </a:p>
        </p:txBody>
      </p:sp>
      <p:pic>
        <p:nvPicPr>
          <p:cNvPr id="244" name="Google Shape;244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22587" y="2372360"/>
            <a:ext cx="3112526" cy="1019048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6"/>
          <p:cNvSpPr txBox="1"/>
          <p:nvPr/>
        </p:nvSpPr>
        <p:spPr>
          <a:xfrm>
            <a:off x="1028310" y="2303340"/>
            <a:ext cx="424198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100" b="0" i="0" u="none" strike="noStrike" cap="none">
                <a:solidFill>
                  <a:srgbClr val="12537B"/>
                </a:solidFill>
                <a:latin typeface="Teko"/>
                <a:ea typeface="Teko"/>
                <a:cs typeface="Teko"/>
                <a:sym typeface="Teko"/>
              </a:rPr>
              <a:t>In:</a:t>
            </a:r>
            <a:endParaRPr/>
          </a:p>
        </p:txBody>
      </p:sp>
      <p:sp>
        <p:nvSpPr>
          <p:cNvPr id="246" name="Google Shape;246;p16"/>
          <p:cNvSpPr txBox="1"/>
          <p:nvPr/>
        </p:nvSpPr>
        <p:spPr>
          <a:xfrm>
            <a:off x="4704961" y="2226197"/>
            <a:ext cx="552475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100" b="0" i="0" u="none" strike="noStrike" cap="none">
                <a:solidFill>
                  <a:srgbClr val="12537B"/>
                </a:solidFill>
                <a:latin typeface="Teko"/>
                <a:ea typeface="Teko"/>
                <a:cs typeface="Teko"/>
                <a:sym typeface="Teko"/>
              </a:rPr>
              <a:t>Out:</a:t>
            </a:r>
            <a:endParaRPr/>
          </a:p>
        </p:txBody>
      </p:sp>
      <p:pic>
        <p:nvPicPr>
          <p:cNvPr id="247" name="Google Shape;247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414509" y="2303340"/>
            <a:ext cx="1638236" cy="1789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80" y="0"/>
            <a:ext cx="9179179" cy="5123861"/>
          </a:xfrm>
          <a:prstGeom prst="rect">
            <a:avLst/>
          </a:prstGeom>
        </p:spPr>
      </p:pic>
      <p:sp>
        <p:nvSpPr>
          <p:cNvPr id="252" name="Google Shape;252;p17"/>
          <p:cNvSpPr txBox="1">
            <a:spLocks noGrp="1"/>
          </p:cNvSpPr>
          <p:nvPr>
            <p:ph type="title"/>
          </p:nvPr>
        </p:nvSpPr>
        <p:spPr>
          <a:xfrm>
            <a:off x="628650" y="792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AR" b="1">
                <a:solidFill>
                  <a:schemeClr val="lt1"/>
                </a:solidFill>
              </a:rPr>
              <a:t>Creando un dataframe de Pandas</a:t>
            </a:r>
            <a:br>
              <a:rPr lang="es-AR" b="1">
                <a:solidFill>
                  <a:schemeClr val="lt1"/>
                </a:solidFill>
              </a:rPr>
            </a:br>
            <a:r>
              <a:rPr lang="es-AR" b="1">
                <a:solidFill>
                  <a:schemeClr val="lt1"/>
                </a:solidFill>
              </a:rPr>
              <a:t>Índices</a:t>
            </a:r>
            <a:endParaRPr/>
          </a:p>
        </p:txBody>
      </p:sp>
      <p:sp>
        <p:nvSpPr>
          <p:cNvPr id="253" name="Google Shape;253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71991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2571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AR"/>
              <a:t>Un objeto de dataframe de Pandas tiene dos índices: un índice de columna y un índice de fila.</a:t>
            </a:r>
            <a:endParaRPr/>
          </a:p>
          <a:p>
            <a:pPr marL="342900" lvl="0" indent="-2571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AR"/>
              <a:t>Nuevamente, si no se provee uno, Pandas creará un RangeIndex de 0 a N-1.</a:t>
            </a:r>
            <a:endParaRPr/>
          </a:p>
        </p:txBody>
      </p:sp>
      <p:sp>
        <p:nvSpPr>
          <p:cNvPr id="254" name="Google Shape;254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-AR"/>
              <a:t>28</a:t>
            </a:fld>
            <a:endParaRPr/>
          </a:p>
        </p:txBody>
      </p:sp>
      <p:pic>
        <p:nvPicPr>
          <p:cNvPr id="255" name="Google Shape;255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63292" y="2394880"/>
            <a:ext cx="6417416" cy="178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91893" y="4268477"/>
            <a:ext cx="6476194" cy="69223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7"/>
          <p:cNvSpPr txBox="1"/>
          <p:nvPr/>
        </p:nvSpPr>
        <p:spPr>
          <a:xfrm>
            <a:off x="962218" y="2290581"/>
            <a:ext cx="424198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100" b="0" i="0" u="none" strike="noStrike" cap="none">
                <a:solidFill>
                  <a:srgbClr val="12537B"/>
                </a:solidFill>
                <a:latin typeface="Teko"/>
                <a:ea typeface="Teko"/>
                <a:cs typeface="Teko"/>
                <a:sym typeface="Teko"/>
              </a:rPr>
              <a:t>In:</a:t>
            </a:r>
            <a:endParaRPr/>
          </a:p>
        </p:txBody>
      </p:sp>
      <p:sp>
        <p:nvSpPr>
          <p:cNvPr id="258" name="Google Shape;258;p17"/>
          <p:cNvSpPr txBox="1"/>
          <p:nvPr/>
        </p:nvSpPr>
        <p:spPr>
          <a:xfrm>
            <a:off x="962218" y="4268477"/>
            <a:ext cx="552475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100" b="0" i="0" u="none" strike="noStrike" cap="none">
                <a:solidFill>
                  <a:srgbClr val="12537B"/>
                </a:solidFill>
                <a:latin typeface="Teko"/>
                <a:ea typeface="Teko"/>
                <a:cs typeface="Teko"/>
                <a:sym typeface="Teko"/>
              </a:rPr>
              <a:t>Out: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80" y="0"/>
            <a:ext cx="9179179" cy="5123861"/>
          </a:xfrm>
          <a:prstGeom prst="rect">
            <a:avLst/>
          </a:prstGeom>
        </p:spPr>
      </p:pic>
      <p:sp>
        <p:nvSpPr>
          <p:cNvPr id="263" name="Google Shape;263;p18"/>
          <p:cNvSpPr txBox="1">
            <a:spLocks noGrp="1"/>
          </p:cNvSpPr>
          <p:nvPr>
            <p:ph type="title"/>
          </p:nvPr>
        </p:nvSpPr>
        <p:spPr>
          <a:xfrm>
            <a:off x="628650" y="792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AR" b="1">
                <a:solidFill>
                  <a:schemeClr val="lt1"/>
                </a:solidFill>
              </a:rPr>
              <a:t>Creando un dataframe de Pandas</a:t>
            </a:r>
            <a:br>
              <a:rPr lang="es-AR" b="1">
                <a:solidFill>
                  <a:schemeClr val="lt1"/>
                </a:solidFill>
              </a:rPr>
            </a:br>
            <a:r>
              <a:rPr lang="es-AR" b="1">
                <a:solidFill>
                  <a:schemeClr val="lt1"/>
                </a:solidFill>
              </a:rPr>
              <a:t>Índices – cont.</a:t>
            </a:r>
            <a:endParaRPr/>
          </a:p>
        </p:txBody>
      </p:sp>
      <p:sp>
        <p:nvSpPr>
          <p:cNvPr id="264" name="Google Shape;264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71991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71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AR"/>
              <a:t>Existen diversas formas de proveer índices de filas en forma explícita. </a:t>
            </a:r>
            <a:endParaRPr/>
          </a:p>
          <a:p>
            <a:pPr marL="342900" lvl="0" indent="-2571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AR"/>
              <a:t>Por ejemplo, se podría proveer un índice al crear el dataframe:</a:t>
            </a:r>
            <a:endParaRPr/>
          </a:p>
        </p:txBody>
      </p:sp>
      <p:sp>
        <p:nvSpPr>
          <p:cNvPr id="265" name="Google Shape;265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-AR"/>
              <a:t>29</a:t>
            </a:fld>
            <a:endParaRPr/>
          </a:p>
        </p:txBody>
      </p:sp>
      <p:pic>
        <p:nvPicPr>
          <p:cNvPr id="266" name="Google Shape;26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1588" y="2419510"/>
            <a:ext cx="4588814" cy="1175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22854" y="2468561"/>
            <a:ext cx="2616986" cy="788127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18"/>
          <p:cNvSpPr txBox="1"/>
          <p:nvPr/>
        </p:nvSpPr>
        <p:spPr>
          <a:xfrm>
            <a:off x="795435" y="2291695"/>
            <a:ext cx="424198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100" b="0" i="0" u="none" strike="noStrike" cap="none">
                <a:solidFill>
                  <a:srgbClr val="12537B"/>
                </a:solidFill>
                <a:latin typeface="Teko"/>
                <a:ea typeface="Teko"/>
                <a:cs typeface="Teko"/>
                <a:sym typeface="Teko"/>
              </a:rPr>
              <a:t>In:</a:t>
            </a:r>
            <a:endParaRPr/>
          </a:p>
        </p:txBody>
      </p:sp>
      <p:sp>
        <p:nvSpPr>
          <p:cNvPr id="269" name="Google Shape;269;p18"/>
          <p:cNvSpPr txBox="1"/>
          <p:nvPr/>
        </p:nvSpPr>
        <p:spPr>
          <a:xfrm>
            <a:off x="5670380" y="2291695"/>
            <a:ext cx="552475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100" b="0" i="0" u="none" strike="noStrike" cap="none">
                <a:solidFill>
                  <a:srgbClr val="12537B"/>
                </a:solidFill>
                <a:latin typeface="Teko"/>
                <a:ea typeface="Teko"/>
                <a:cs typeface="Teko"/>
                <a:sym typeface="Teko"/>
              </a:rPr>
              <a:t>Out: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80" y="0"/>
            <a:ext cx="9179179" cy="5123861"/>
          </a:xfrm>
          <a:prstGeom prst="rect">
            <a:avLst/>
          </a:prstGeom>
        </p:spPr>
      </p:pic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628650" y="1272768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AR" sz="4400" dirty="0"/>
              <a:t>Introducción a Pandas</a:t>
            </a:r>
            <a:endParaRPr dirty="0"/>
          </a:p>
        </p:txBody>
      </p:sp>
      <p:pic>
        <p:nvPicPr>
          <p:cNvPr id="1026" name="Picture 2" descr="pandas (software) - Wikipedia">
            <a:extLst>
              <a:ext uri="{FF2B5EF4-FFF2-40B4-BE49-F238E27FC236}">
                <a16:creationId xmlns:a16="http://schemas.microsoft.com/office/drawing/2014/main" id="{2B4347A8-FCCE-F795-9F65-4147ECAAF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906" y="3047520"/>
            <a:ext cx="4725680" cy="190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80" y="0"/>
            <a:ext cx="9179179" cy="5123861"/>
          </a:xfrm>
          <a:prstGeom prst="rect">
            <a:avLst/>
          </a:prstGeom>
        </p:spPr>
      </p:pic>
      <p:sp>
        <p:nvSpPr>
          <p:cNvPr id="274" name="Google Shape;274;p19"/>
          <p:cNvSpPr txBox="1">
            <a:spLocks noGrp="1"/>
          </p:cNvSpPr>
          <p:nvPr>
            <p:ph type="title"/>
          </p:nvPr>
        </p:nvSpPr>
        <p:spPr>
          <a:xfrm>
            <a:off x="628650" y="792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AR" b="1">
                <a:solidFill>
                  <a:schemeClr val="lt1"/>
                </a:solidFill>
              </a:rPr>
              <a:t>Creando un dataframe de Pandas</a:t>
            </a:r>
            <a:br>
              <a:rPr lang="es-AR" b="1">
                <a:solidFill>
                  <a:schemeClr val="lt1"/>
                </a:solidFill>
              </a:rPr>
            </a:br>
            <a:r>
              <a:rPr lang="es-AR" b="1">
                <a:solidFill>
                  <a:schemeClr val="lt1"/>
                </a:solidFill>
              </a:rPr>
              <a:t>Índices – cont.</a:t>
            </a:r>
            <a:endParaRPr/>
          </a:p>
        </p:txBody>
      </p:sp>
      <p:sp>
        <p:nvSpPr>
          <p:cNvPr id="275" name="Google Shape;275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71991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71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AR"/>
              <a:t>O hacerlo en tiempo de ejecución. </a:t>
            </a:r>
            <a:endParaRPr/>
          </a:p>
          <a:p>
            <a:pPr marL="342900" lvl="0" indent="-2571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AR"/>
              <a:t>Aquí, también se nomina la columna ‘country code’. </a:t>
            </a:r>
            <a:endParaRPr/>
          </a:p>
        </p:txBody>
      </p:sp>
      <p:sp>
        <p:nvSpPr>
          <p:cNvPr id="276" name="Google Shape;276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-AR"/>
              <a:t>30</a:t>
            </a:fld>
            <a:endParaRPr/>
          </a:p>
        </p:txBody>
      </p:sp>
      <p:pic>
        <p:nvPicPr>
          <p:cNvPr id="277" name="Google Shape;27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2177" y="2799361"/>
            <a:ext cx="3672116" cy="1372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98284" y="2363391"/>
            <a:ext cx="3261753" cy="1808878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9"/>
          <p:cNvSpPr txBox="1"/>
          <p:nvPr/>
        </p:nvSpPr>
        <p:spPr>
          <a:xfrm>
            <a:off x="795435" y="2669428"/>
            <a:ext cx="424198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100" b="0" i="0" u="none" strike="noStrike" cap="none">
                <a:solidFill>
                  <a:srgbClr val="12537B"/>
                </a:solidFill>
                <a:latin typeface="Teko"/>
                <a:ea typeface="Teko"/>
                <a:cs typeface="Teko"/>
                <a:sym typeface="Teko"/>
              </a:rPr>
              <a:t>In:</a:t>
            </a:r>
            <a:endParaRPr/>
          </a:p>
        </p:txBody>
      </p:sp>
      <p:sp>
        <p:nvSpPr>
          <p:cNvPr id="280" name="Google Shape;280;p19"/>
          <p:cNvSpPr txBox="1"/>
          <p:nvPr/>
        </p:nvSpPr>
        <p:spPr>
          <a:xfrm>
            <a:off x="5245809" y="2406946"/>
            <a:ext cx="552475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100" b="0" i="0" u="none" strike="noStrike" cap="none">
                <a:solidFill>
                  <a:srgbClr val="12537B"/>
                </a:solidFill>
                <a:latin typeface="Teko"/>
                <a:ea typeface="Teko"/>
                <a:cs typeface="Teko"/>
                <a:sym typeface="Teko"/>
              </a:rPr>
              <a:t>Out: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80" y="0"/>
            <a:ext cx="9179179" cy="5123861"/>
          </a:xfrm>
          <a:prstGeom prst="rect">
            <a:avLst/>
          </a:prstGeom>
        </p:spPr>
      </p:pic>
      <p:sp>
        <p:nvSpPr>
          <p:cNvPr id="285" name="Google Shape;285;p20"/>
          <p:cNvSpPr txBox="1">
            <a:spLocks noGrp="1"/>
          </p:cNvSpPr>
          <p:nvPr>
            <p:ph type="title"/>
          </p:nvPr>
        </p:nvSpPr>
        <p:spPr>
          <a:xfrm>
            <a:off x="628650" y="792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AR" b="1">
                <a:solidFill>
                  <a:schemeClr val="lt1"/>
                </a:solidFill>
              </a:rPr>
              <a:t>Dataframes</a:t>
            </a:r>
            <a:br>
              <a:rPr lang="es-AR" b="1">
                <a:solidFill>
                  <a:schemeClr val="lt1"/>
                </a:solidFill>
              </a:rPr>
            </a:br>
            <a:r>
              <a:rPr lang="es-AR" b="1">
                <a:solidFill>
                  <a:schemeClr val="lt1"/>
                </a:solidFill>
              </a:rPr>
              <a:t>Acceso a filas y columnas</a:t>
            </a:r>
            <a:endParaRPr/>
          </a:p>
        </p:txBody>
      </p:sp>
      <p:sp>
        <p:nvSpPr>
          <p:cNvPr id="286" name="Google Shape;286;p2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71991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2571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AR"/>
              <a:t>El acceso a filas utilizando índices puede ser realizado de varias maneras. </a:t>
            </a:r>
            <a:endParaRPr/>
          </a:p>
          <a:p>
            <a:pPr marL="342900" lvl="0" indent="-2571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AR"/>
              <a:t>En primer lugar, se puede usar el método .loc() y proveer una etiqueta de índice. </a:t>
            </a:r>
            <a:endParaRPr/>
          </a:p>
        </p:txBody>
      </p:sp>
      <p:sp>
        <p:nvSpPr>
          <p:cNvPr id="287" name="Google Shape;287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-AR"/>
              <a:t>31</a:t>
            </a:fld>
            <a:endParaRPr/>
          </a:p>
        </p:txBody>
      </p:sp>
      <p:pic>
        <p:nvPicPr>
          <p:cNvPr id="288" name="Google Shape;288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7782" y="2456110"/>
            <a:ext cx="2242566" cy="311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69671" y="2480042"/>
            <a:ext cx="2557886" cy="88654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0"/>
          <p:cNvSpPr txBox="1"/>
          <p:nvPr/>
        </p:nvSpPr>
        <p:spPr>
          <a:xfrm>
            <a:off x="953584" y="2408849"/>
            <a:ext cx="424198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100" b="0" i="0" u="none" strike="noStrike" cap="none">
                <a:solidFill>
                  <a:srgbClr val="12537B"/>
                </a:solidFill>
                <a:latin typeface="Teko"/>
                <a:ea typeface="Teko"/>
                <a:cs typeface="Teko"/>
                <a:sym typeface="Teko"/>
              </a:rPr>
              <a:t>In:</a:t>
            </a:r>
            <a:endParaRPr/>
          </a:p>
        </p:txBody>
      </p:sp>
      <p:sp>
        <p:nvSpPr>
          <p:cNvPr id="291" name="Google Shape;291;p20"/>
          <p:cNvSpPr txBox="1"/>
          <p:nvPr/>
        </p:nvSpPr>
        <p:spPr>
          <a:xfrm>
            <a:off x="4530544" y="2398011"/>
            <a:ext cx="552475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100" b="0" i="0" u="none" strike="noStrike" cap="none">
                <a:solidFill>
                  <a:srgbClr val="12537B"/>
                </a:solidFill>
                <a:latin typeface="Teko"/>
                <a:ea typeface="Teko"/>
                <a:cs typeface="Teko"/>
                <a:sym typeface="Teko"/>
              </a:rPr>
              <a:t>Out: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80" y="0"/>
            <a:ext cx="9179179" cy="5123861"/>
          </a:xfrm>
          <a:prstGeom prst="rect">
            <a:avLst/>
          </a:prstGeom>
        </p:spPr>
      </p:pic>
      <p:sp>
        <p:nvSpPr>
          <p:cNvPr id="296" name="Google Shape;296;p21"/>
          <p:cNvSpPr txBox="1">
            <a:spLocks noGrp="1"/>
          </p:cNvSpPr>
          <p:nvPr>
            <p:ph type="title"/>
          </p:nvPr>
        </p:nvSpPr>
        <p:spPr>
          <a:xfrm>
            <a:off x="628650" y="792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AR" b="1">
                <a:solidFill>
                  <a:schemeClr val="lt1"/>
                </a:solidFill>
              </a:rPr>
              <a:t>Dataframes</a:t>
            </a:r>
            <a:br>
              <a:rPr lang="es-AR" b="1">
                <a:solidFill>
                  <a:schemeClr val="lt1"/>
                </a:solidFill>
              </a:rPr>
            </a:br>
            <a:r>
              <a:rPr lang="es-AR" b="1">
                <a:solidFill>
                  <a:schemeClr val="lt1"/>
                </a:solidFill>
              </a:rPr>
              <a:t>Acceso a filas y columnas – cont.</a:t>
            </a:r>
            <a:endParaRPr/>
          </a:p>
        </p:txBody>
      </p:sp>
      <p:sp>
        <p:nvSpPr>
          <p:cNvPr id="297" name="Google Shape;297;p2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71991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71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AR"/>
              <a:t>Una selección de columnas y filas particulares puede ser seleccionado de esta manera. </a:t>
            </a:r>
            <a:endParaRPr/>
          </a:p>
        </p:txBody>
      </p:sp>
      <p:sp>
        <p:nvSpPr>
          <p:cNvPr id="298" name="Google Shape;298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-AR"/>
              <a:t>32</a:t>
            </a:fld>
            <a:endParaRPr/>
          </a:p>
        </p:txBody>
      </p:sp>
      <p:pic>
        <p:nvPicPr>
          <p:cNvPr id="299" name="Google Shape;299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8940" y="2167414"/>
            <a:ext cx="4320539" cy="308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22854" y="2167414"/>
            <a:ext cx="2782785" cy="808673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1"/>
          <p:cNvSpPr txBox="1"/>
          <p:nvPr/>
        </p:nvSpPr>
        <p:spPr>
          <a:xfrm>
            <a:off x="795435" y="2083609"/>
            <a:ext cx="424198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100" b="0" i="0" u="none" strike="noStrike" cap="none">
                <a:solidFill>
                  <a:srgbClr val="12537B"/>
                </a:solidFill>
                <a:latin typeface="Teko"/>
                <a:ea typeface="Teko"/>
                <a:cs typeface="Teko"/>
                <a:sym typeface="Teko"/>
              </a:rPr>
              <a:t>In:</a:t>
            </a:r>
            <a:endParaRPr/>
          </a:p>
        </p:txBody>
      </p:sp>
      <p:sp>
        <p:nvSpPr>
          <p:cNvPr id="302" name="Google Shape;302;p21"/>
          <p:cNvSpPr txBox="1"/>
          <p:nvPr/>
        </p:nvSpPr>
        <p:spPr>
          <a:xfrm>
            <a:off x="5670380" y="2083609"/>
            <a:ext cx="552475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100" b="0" i="0" u="none" strike="noStrike" cap="none">
                <a:solidFill>
                  <a:srgbClr val="12537B"/>
                </a:solidFill>
                <a:latin typeface="Teko"/>
                <a:ea typeface="Teko"/>
                <a:cs typeface="Teko"/>
                <a:sym typeface="Teko"/>
              </a:rPr>
              <a:t>Out:</a:t>
            </a:r>
            <a:endParaRPr/>
          </a:p>
        </p:txBody>
      </p:sp>
      <p:sp>
        <p:nvSpPr>
          <p:cNvPr id="303" name="Google Shape;303;p21"/>
          <p:cNvSpPr txBox="1"/>
          <p:nvPr/>
        </p:nvSpPr>
        <p:spPr>
          <a:xfrm>
            <a:off x="628650" y="2874526"/>
            <a:ext cx="7719916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el método .iloc() se pueden indicar dos argumentos, lista de índices y lista de columnas, la operación de slicing es soportada también. </a:t>
            </a:r>
            <a:endParaRPr/>
          </a:p>
        </p:txBody>
      </p:sp>
      <p:pic>
        <p:nvPicPr>
          <p:cNvPr id="304" name="Google Shape;304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3974" y="3698435"/>
            <a:ext cx="2988650" cy="303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670030" y="3641345"/>
            <a:ext cx="4473971" cy="1128569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1"/>
          <p:cNvSpPr txBox="1"/>
          <p:nvPr/>
        </p:nvSpPr>
        <p:spPr>
          <a:xfrm>
            <a:off x="790470" y="3615567"/>
            <a:ext cx="424198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100" b="0" i="0" u="none" strike="noStrike" cap="none">
                <a:solidFill>
                  <a:srgbClr val="12537B"/>
                </a:solidFill>
                <a:latin typeface="Teko"/>
                <a:ea typeface="Teko"/>
                <a:cs typeface="Teko"/>
                <a:sym typeface="Teko"/>
              </a:rPr>
              <a:t>In:</a:t>
            </a:r>
            <a:endParaRPr/>
          </a:p>
        </p:txBody>
      </p:sp>
      <p:sp>
        <p:nvSpPr>
          <p:cNvPr id="307" name="Google Shape;307;p21"/>
          <p:cNvSpPr txBox="1"/>
          <p:nvPr/>
        </p:nvSpPr>
        <p:spPr>
          <a:xfrm>
            <a:off x="4149891" y="3615567"/>
            <a:ext cx="552475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100" b="0" i="0" u="none" strike="noStrike" cap="none">
                <a:solidFill>
                  <a:srgbClr val="12537B"/>
                </a:solidFill>
                <a:latin typeface="Teko"/>
                <a:ea typeface="Teko"/>
                <a:cs typeface="Teko"/>
                <a:sym typeface="Teko"/>
              </a:rPr>
              <a:t>Out: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80" y="0"/>
            <a:ext cx="9179179" cy="5123861"/>
          </a:xfrm>
          <a:prstGeom prst="rect">
            <a:avLst/>
          </a:prstGeom>
        </p:spPr>
      </p:pic>
      <p:sp>
        <p:nvSpPr>
          <p:cNvPr id="312" name="Google Shape;312;p18"/>
          <p:cNvSpPr txBox="1"/>
          <p:nvPr/>
        </p:nvSpPr>
        <p:spPr>
          <a:xfrm>
            <a:off x="2441617" y="445891"/>
            <a:ext cx="4362242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1800"/>
            </a:pPr>
            <a:r>
              <a:rPr lang="es-AR" sz="3300" b="1" dirty="0">
                <a:solidFill>
                  <a:schemeClr val="lt1"/>
                </a:solidFill>
              </a:rPr>
              <a:t>¡MUCHAS GRACIAS!</a:t>
            </a:r>
            <a:endParaRPr sz="1050" dirty="0"/>
          </a:p>
        </p:txBody>
      </p:sp>
      <p:sp>
        <p:nvSpPr>
          <p:cNvPr id="314" name="Google Shape;314;p18"/>
          <p:cNvSpPr/>
          <p:nvPr/>
        </p:nvSpPr>
        <p:spPr>
          <a:xfrm>
            <a:off x="4334555" y="1396289"/>
            <a:ext cx="576365" cy="87548"/>
          </a:xfrm>
          <a:prstGeom prst="rect">
            <a:avLst/>
          </a:prstGeom>
          <a:solidFill>
            <a:srgbClr val="BEBE3E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</a:endParaRPr>
          </a:p>
        </p:txBody>
      </p:sp>
      <p:sp>
        <p:nvSpPr>
          <p:cNvPr id="315" name="Google Shape;315;p18"/>
          <p:cNvSpPr/>
          <p:nvPr/>
        </p:nvSpPr>
        <p:spPr>
          <a:xfrm>
            <a:off x="0" y="5035216"/>
            <a:ext cx="9144000" cy="108284"/>
          </a:xfrm>
          <a:prstGeom prst="rect">
            <a:avLst/>
          </a:prstGeom>
          <a:solidFill>
            <a:srgbClr val="134A6E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</a:endParaRPr>
          </a:p>
        </p:txBody>
      </p:sp>
      <p:sp>
        <p:nvSpPr>
          <p:cNvPr id="316" name="Google Shape;316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fld id="{00000000-1234-1234-1234-123412341234}" type="slidenum">
              <a:rPr lang="es-AR"/>
              <a:pPr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2472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80" y="0"/>
            <a:ext cx="9179179" cy="512386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66B4CC2-4033-A1BC-7311-14E8D69C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800" b="0" i="0" dirty="0">
                <a:solidFill>
                  <a:schemeClr val="bg1"/>
                </a:solidFill>
                <a:effectLst/>
                <a:latin typeface="Helvetica Neue"/>
              </a:rPr>
              <a:t>¿Qué es Pandas?</a:t>
            </a:r>
            <a:endParaRPr lang="es-AR" sz="48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76A871-BFAA-232B-3EA4-01C7D1301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58750" indent="0" algn="l" rtl="0">
              <a:buNone/>
            </a:pPr>
            <a:endParaRPr lang="es-AR" sz="2400" b="0" i="0" dirty="0">
              <a:solidFill>
                <a:schemeClr val="bg1"/>
              </a:solidFill>
              <a:effectLst/>
              <a:latin typeface="+mj-lt"/>
            </a:endParaRPr>
          </a:p>
          <a:p>
            <a:pPr marL="158750" indent="0" algn="l" rtl="0">
              <a:buNone/>
            </a:pPr>
            <a:r>
              <a:rPr lang="es-AR" sz="2400" b="0" i="0" dirty="0">
                <a:solidFill>
                  <a:schemeClr val="bg1"/>
                </a:solidFill>
                <a:effectLst/>
                <a:latin typeface="+mj-lt"/>
              </a:rPr>
              <a:t>El análisis de datos es el proceso de evaluar datos mediante la utilización de herramientas analíticas y estadísticas para descubrir información útil y ayudar en la toma de decisiones de negocios. </a:t>
            </a:r>
          </a:p>
          <a:p>
            <a:pPr marL="158750" indent="0" algn="l" rtl="0">
              <a:buNone/>
            </a:pPr>
            <a:endParaRPr lang="es-AR" sz="2400" b="0" i="0" dirty="0">
              <a:solidFill>
                <a:schemeClr val="bg1"/>
              </a:solidFill>
              <a:effectLst/>
              <a:latin typeface="+mj-lt"/>
            </a:endParaRPr>
          </a:p>
          <a:p>
            <a:pPr marL="158750" indent="0" algn="l" rtl="0">
              <a:buNone/>
            </a:pPr>
            <a:r>
              <a:rPr lang="es-AR" sz="2400" b="0" i="0" dirty="0">
                <a:solidFill>
                  <a:schemeClr val="bg1"/>
                </a:solidFill>
                <a:effectLst/>
                <a:latin typeface="+mj-lt"/>
              </a:rPr>
              <a:t>Pandas es un módulo que proporción a estructuras de datos de alto rendimiento y herramientas de análisis de datos para el lenguaje de programación Python.</a:t>
            </a:r>
          </a:p>
          <a:p>
            <a:endParaRPr lang="es-A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3216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80" y="0"/>
            <a:ext cx="9179179" cy="5123861"/>
          </a:xfrm>
          <a:prstGeom prst="rect">
            <a:avLst/>
          </a:prstGeom>
        </p:spPr>
      </p:pic>
      <p:sp>
        <p:nvSpPr>
          <p:cNvPr id="142" name="Google Shape;142;p5"/>
          <p:cNvSpPr txBox="1">
            <a:spLocks noGrp="1"/>
          </p:cNvSpPr>
          <p:nvPr>
            <p:ph type="title"/>
          </p:nvPr>
        </p:nvSpPr>
        <p:spPr>
          <a:xfrm>
            <a:off x="628650" y="7921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AR" b="1">
                <a:solidFill>
                  <a:schemeClr val="lt1"/>
                </a:solidFill>
              </a:rPr>
              <a:t>Introducción a Pandas</a:t>
            </a:r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body" idx="1"/>
          </p:nvPr>
        </p:nvSpPr>
        <p:spPr>
          <a:xfrm>
            <a:off x="341193" y="1002093"/>
            <a:ext cx="8379725" cy="3630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2571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AR" sz="2800" dirty="0">
                <a:solidFill>
                  <a:schemeClr val="lt1"/>
                </a:solidFill>
                <a:latin typeface="+mj-lt"/>
              </a:rPr>
              <a:t>Pandas, como </a:t>
            </a:r>
            <a:r>
              <a:rPr lang="es-AR" sz="2800" dirty="0" err="1">
                <a:solidFill>
                  <a:schemeClr val="lt1"/>
                </a:solidFill>
                <a:latin typeface="+mj-lt"/>
              </a:rPr>
              <a:t>Numpy</a:t>
            </a:r>
            <a:r>
              <a:rPr lang="es-AR" sz="2800" dirty="0">
                <a:solidFill>
                  <a:schemeClr val="lt1"/>
                </a:solidFill>
                <a:latin typeface="+mj-lt"/>
              </a:rPr>
              <a:t>, es una de las librerías más populares de Python para el análisis de datos.</a:t>
            </a:r>
          </a:p>
          <a:p>
            <a:pPr marL="85725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800" dirty="0">
              <a:latin typeface="+mj-lt"/>
            </a:endParaRPr>
          </a:p>
          <a:p>
            <a:pPr marL="342900" lvl="0" indent="-2571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AR" sz="2800" dirty="0">
                <a:solidFill>
                  <a:schemeClr val="lt1"/>
                </a:solidFill>
                <a:latin typeface="+mj-lt"/>
              </a:rPr>
              <a:t>Es una abstracción de alto nivel sobre </a:t>
            </a:r>
            <a:r>
              <a:rPr lang="es-AR" sz="2800" dirty="0" err="1">
                <a:solidFill>
                  <a:schemeClr val="lt1"/>
                </a:solidFill>
                <a:latin typeface="+mj-lt"/>
              </a:rPr>
              <a:t>Numpy</a:t>
            </a:r>
            <a:r>
              <a:rPr lang="es-AR" sz="2800" dirty="0">
                <a:solidFill>
                  <a:schemeClr val="lt1"/>
                </a:solidFill>
                <a:latin typeface="+mj-lt"/>
              </a:rPr>
              <a:t> de bajo nivel, que está escrito en C puro.</a:t>
            </a:r>
          </a:p>
          <a:p>
            <a:pPr marL="85725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800" dirty="0">
              <a:latin typeface="+mj-lt"/>
            </a:endParaRPr>
          </a:p>
          <a:p>
            <a:pPr marL="342900" lvl="0" indent="-2571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AR" sz="2800" dirty="0">
                <a:solidFill>
                  <a:schemeClr val="lt1"/>
                </a:solidFill>
                <a:latin typeface="+mj-lt"/>
              </a:rPr>
              <a:t>Panda provee herramientas para el análisis de datos y estructuras de datos fáciles de usar y de alto desempeño.</a:t>
            </a:r>
          </a:p>
          <a:p>
            <a:pPr marL="85725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800" dirty="0">
              <a:latin typeface="+mj-lt"/>
            </a:endParaRPr>
          </a:p>
          <a:p>
            <a:pPr marL="342900" lvl="0" indent="-2571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AR" sz="2800" dirty="0">
                <a:solidFill>
                  <a:schemeClr val="lt1"/>
                </a:solidFill>
                <a:latin typeface="+mj-lt"/>
              </a:rPr>
              <a:t>Existen dos estructuras principales utilizadas por Pandas: </a:t>
            </a:r>
            <a:r>
              <a:rPr lang="es-AR" sz="2800" b="1" dirty="0">
                <a:solidFill>
                  <a:schemeClr val="lt1"/>
                </a:solidFill>
                <a:latin typeface="+mj-lt"/>
              </a:rPr>
              <a:t>data </a:t>
            </a:r>
            <a:r>
              <a:rPr lang="es-AR" sz="2800" b="1" dirty="0" err="1">
                <a:solidFill>
                  <a:schemeClr val="lt1"/>
                </a:solidFill>
                <a:latin typeface="+mj-lt"/>
              </a:rPr>
              <a:t>frames</a:t>
            </a:r>
            <a:r>
              <a:rPr lang="es-AR" sz="2800" b="1" dirty="0">
                <a:solidFill>
                  <a:schemeClr val="lt1"/>
                </a:solidFill>
                <a:latin typeface="+mj-lt"/>
              </a:rPr>
              <a:t> y series. </a:t>
            </a:r>
            <a:endParaRPr sz="2800" b="1" dirty="0">
              <a:latin typeface="+mj-lt"/>
            </a:endParaRPr>
          </a:p>
        </p:txBody>
      </p:sp>
      <p:sp>
        <p:nvSpPr>
          <p:cNvPr id="144" name="Google Shape;144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s-AR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997623D-0F56-AFC4-E978-06B2C7065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80" y="0"/>
            <a:ext cx="9179179" cy="51238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E505BF-6693-1F76-CBBE-80539920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921"/>
            <a:ext cx="7886700" cy="994172"/>
          </a:xfrm>
        </p:spPr>
        <p:txBody>
          <a:bodyPr/>
          <a:lstStyle/>
          <a:p>
            <a:r>
              <a:rPr lang="es-AR" b="1" dirty="0">
                <a:solidFill>
                  <a:schemeClr val="bg1"/>
                </a:solidFill>
              </a:rPr>
              <a:t>Limpieza de datos Definición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3988F-0C83-476C-F73B-3744CFAE5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719916" cy="2969516"/>
          </a:xfrm>
        </p:spPr>
        <p:txBody>
          <a:bodyPr>
            <a:normAutofit fontScale="92500" lnSpcReduction="20000"/>
          </a:bodyPr>
          <a:lstStyle/>
          <a:p>
            <a:r>
              <a:rPr lang="es-AR" sz="2400" b="1" dirty="0">
                <a:solidFill>
                  <a:schemeClr val="bg1"/>
                </a:solidFill>
              </a:rPr>
              <a:t>Al trabajar con múltiples fuentes de datos, hay muchas posibilidades de que los datos sean incorrectos, estén duplicados o mal etiquetados. </a:t>
            </a:r>
          </a:p>
          <a:p>
            <a:r>
              <a:rPr lang="es-AR" sz="2400" b="1" dirty="0">
                <a:solidFill>
                  <a:schemeClr val="bg1"/>
                </a:solidFill>
              </a:rPr>
              <a:t>Si los datos son incorrectos, los resultados y los algoritmos no son fiables, aunque parezcan correctos. </a:t>
            </a:r>
          </a:p>
          <a:p>
            <a:r>
              <a:rPr lang="es-AR" sz="2400" b="1" dirty="0">
                <a:solidFill>
                  <a:schemeClr val="bg1"/>
                </a:solidFill>
              </a:rPr>
              <a:t>La limpieza de datos es el proceso de cambiar o eliminar los datos basura, incorrectos, duplicados, corruptos o incompletos de un conjunto de datos. </a:t>
            </a:r>
          </a:p>
          <a:p>
            <a:r>
              <a:rPr lang="es-AR" sz="2400" b="1" dirty="0">
                <a:solidFill>
                  <a:schemeClr val="bg1"/>
                </a:solidFill>
              </a:rPr>
              <a:t>Desempeña un papel importante en el desarrollo de respuestas fiables dentro del proceso analítico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E75FF-4488-4CD6-A6A9-46A49D9237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685800">
              <a:buSzTx/>
              <a:defRPr/>
            </a:pPr>
            <a:fld id="{00000000-1234-1234-1234-123412341234}" type="slidenum">
              <a:rPr lang="x-none"/>
              <a:pPr defTabSz="685800">
                <a:buSzTx/>
                <a:defRPr/>
              </a:pPr>
              <a:t>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4554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45E951D0-1A1D-EBAB-201A-05E920042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80" y="0"/>
            <a:ext cx="9179179" cy="51238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E505BF-6693-1F76-CBBE-80539920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921"/>
            <a:ext cx="7886700" cy="994172"/>
          </a:xfrm>
        </p:spPr>
        <p:txBody>
          <a:bodyPr/>
          <a:lstStyle/>
          <a:p>
            <a:r>
              <a:rPr lang="es-AR" b="1" dirty="0">
                <a:solidFill>
                  <a:schemeClr val="bg1"/>
                </a:solidFill>
              </a:rPr>
              <a:t>Limpieza de datos Importancia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3988F-0C83-476C-F73B-3744CFAE5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4325906" cy="2969516"/>
          </a:xfrm>
        </p:spPr>
        <p:txBody>
          <a:bodyPr>
            <a:normAutofit fontScale="92500" lnSpcReduction="10000"/>
          </a:bodyPr>
          <a:lstStyle/>
          <a:p>
            <a:r>
              <a:rPr lang="es-AR" sz="2000" b="1" dirty="0">
                <a:solidFill>
                  <a:schemeClr val="bg1"/>
                </a:solidFill>
              </a:rPr>
              <a:t> Es la tarea más importante que debe realizar un profesional de la ciencia de datos. </a:t>
            </a:r>
          </a:p>
          <a:p>
            <a:r>
              <a:rPr lang="es-AR" sz="2000" b="1" dirty="0">
                <a:solidFill>
                  <a:schemeClr val="bg1"/>
                </a:solidFill>
              </a:rPr>
              <a:t>Tener datos erróneos o de mala calidad puede ser perjudicial para los procesos y el análisis. </a:t>
            </a:r>
          </a:p>
          <a:p>
            <a:r>
              <a:rPr lang="es-AR" sz="2000" b="1" dirty="0">
                <a:solidFill>
                  <a:schemeClr val="bg1"/>
                </a:solidFill>
              </a:rPr>
              <a:t>Contar con datos limpios aumentará en última instancia la productividad general y permitirá disponer de información de la mejor calidad en la toma de decisiones.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E75FF-4488-4CD6-A6A9-46A49D9237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685800">
              <a:buSzTx/>
              <a:defRPr/>
            </a:pPr>
            <a:fld id="{00000000-1234-1234-1234-123412341234}" type="slidenum">
              <a:rPr lang="x-none"/>
              <a:pPr defTabSz="685800">
                <a:buSzTx/>
                <a:defRPr/>
              </a:pPr>
              <a:t>7</a:t>
            </a:fld>
            <a:endParaRPr lang="x-non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66B27C-CFAF-F558-04B6-E600ECDC996F}"/>
              </a:ext>
            </a:extLst>
          </p:cNvPr>
          <p:cNvSpPr/>
          <p:nvPr/>
        </p:nvSpPr>
        <p:spPr>
          <a:xfrm>
            <a:off x="5098752" y="2022411"/>
            <a:ext cx="1215000" cy="121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b="1" dirty="0">
                <a:latin typeface="Calibri" panose="020F0502020204030204" pitchFamily="34" charset="0"/>
                <a:cs typeface="Calibri" panose="020F0502020204030204" pitchFamily="34" charset="0"/>
              </a:rPr>
              <a:t>Mantiene la consistencia de los datos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E8FCC8-6FF6-29C7-F0ED-AB3D0A5FECA1}"/>
              </a:ext>
            </a:extLst>
          </p:cNvPr>
          <p:cNvSpPr/>
          <p:nvPr/>
        </p:nvSpPr>
        <p:spPr>
          <a:xfrm>
            <a:off x="6385850" y="1205285"/>
            <a:ext cx="1215000" cy="1215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b="1" dirty="0">
                <a:latin typeface="Calibri" panose="020F0502020204030204" pitchFamily="34" charset="0"/>
                <a:cs typeface="Calibri" panose="020F0502020204030204" pitchFamily="34" charset="0"/>
              </a:rPr>
              <a:t>Datos libres de errores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697E09-0465-A906-1667-8684B3970052}"/>
              </a:ext>
            </a:extLst>
          </p:cNvPr>
          <p:cNvSpPr/>
          <p:nvPr/>
        </p:nvSpPr>
        <p:spPr>
          <a:xfrm>
            <a:off x="7672949" y="1964250"/>
            <a:ext cx="1215000" cy="1215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b="1" dirty="0">
                <a:latin typeface="Calibri" panose="020F0502020204030204" pitchFamily="34" charset="0"/>
                <a:cs typeface="Calibri" panose="020F0502020204030204" pitchFamily="34" charset="0"/>
              </a:rPr>
              <a:t>Calidad de los datos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F51D5BF-A358-AB5C-BCA5-FF03B122220C}"/>
              </a:ext>
            </a:extLst>
          </p:cNvPr>
          <p:cNvSpPr/>
          <p:nvPr/>
        </p:nvSpPr>
        <p:spPr>
          <a:xfrm>
            <a:off x="5351014" y="3308651"/>
            <a:ext cx="1215000" cy="1215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b="1" dirty="0">
                <a:latin typeface="Calibri" panose="020F0502020204030204" pitchFamily="34" charset="0"/>
                <a:cs typeface="Calibri" panose="020F0502020204030204" pitchFamily="34" charset="0"/>
              </a:rPr>
              <a:t>Datos completos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E4B36B-4C90-0E58-F2F9-5F698AF65D90}"/>
              </a:ext>
            </a:extLst>
          </p:cNvPr>
          <p:cNvSpPr/>
          <p:nvPr/>
        </p:nvSpPr>
        <p:spPr>
          <a:xfrm>
            <a:off x="7394688" y="3365756"/>
            <a:ext cx="1215000" cy="1215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b="1" dirty="0">
                <a:latin typeface="Calibri" panose="020F0502020204030204" pitchFamily="34" charset="0"/>
                <a:cs typeface="Calibri" panose="020F0502020204030204" pitchFamily="34" charset="0"/>
              </a:rPr>
              <a:t>Exactitud y eficiencia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571CC42-1C66-20DD-325B-6B002B5AEDAB}"/>
              </a:ext>
            </a:extLst>
          </p:cNvPr>
          <p:cNvSpPr/>
          <p:nvPr/>
        </p:nvSpPr>
        <p:spPr>
          <a:xfrm>
            <a:off x="6385850" y="2497959"/>
            <a:ext cx="1215000" cy="1215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Beneficios de la limpieza de datos</a:t>
            </a:r>
          </a:p>
        </p:txBody>
      </p:sp>
    </p:spTree>
    <p:extLst>
      <p:ext uri="{BB962C8B-B14F-4D97-AF65-F5344CB8AC3E}">
        <p14:creationId xmlns:p14="http://schemas.microsoft.com/office/powerpoint/2010/main" val="93532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7176A92-4814-42D5-2E3C-5E4AE1980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5"/>
            <a:ext cx="9179179" cy="51238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E505BF-6693-1F76-CBBE-80539920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921"/>
            <a:ext cx="7886700" cy="994172"/>
          </a:xfrm>
        </p:spPr>
        <p:txBody>
          <a:bodyPr/>
          <a:lstStyle/>
          <a:p>
            <a:r>
              <a:rPr lang="es-AR" b="1" dirty="0">
                <a:solidFill>
                  <a:schemeClr val="bg1"/>
                </a:solidFill>
              </a:rPr>
              <a:t>Limpieza de datos Proceso general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3988F-0C83-476C-F73B-3744CFAE5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1" y="1369219"/>
            <a:ext cx="3892032" cy="2969516"/>
          </a:xfrm>
        </p:spPr>
        <p:txBody>
          <a:bodyPr>
            <a:normAutofit fontScale="92500" lnSpcReduction="10000"/>
          </a:bodyPr>
          <a:lstStyle/>
          <a:p>
            <a:r>
              <a:rPr lang="es-AR" b="1" dirty="0">
                <a:solidFill>
                  <a:schemeClr val="bg1"/>
                </a:solidFill>
              </a:rPr>
              <a:t>Es el método de analizar, distinguir y corregir datos brutos y desordenados. </a:t>
            </a:r>
          </a:p>
          <a:p>
            <a:r>
              <a:rPr lang="es-AR" b="1" dirty="0">
                <a:solidFill>
                  <a:schemeClr val="bg1"/>
                </a:solidFill>
              </a:rPr>
              <a:t>La limpieza de datos implica completar los valores que faltan, tratar los valores atípicos y distinguir y corregir los errores presentes en el conjunto de datos. </a:t>
            </a:r>
          </a:p>
          <a:p>
            <a:r>
              <a:rPr lang="es-AR" b="1" dirty="0">
                <a:solidFill>
                  <a:schemeClr val="bg1"/>
                </a:solidFill>
              </a:rPr>
              <a:t>Las técnicas utilizadas para la limpieza de datos pueden variar en función de los distintos tipos de conjuntos de datos.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E75FF-4488-4CD6-A6A9-46A49D9237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685800">
              <a:buSzTx/>
              <a:defRPr/>
            </a:pPr>
            <a:fld id="{00000000-1234-1234-1234-123412341234}" type="slidenum">
              <a:rPr lang="x-none"/>
              <a:pPr defTabSz="685800">
                <a:buSzTx/>
                <a:defRPr/>
              </a:pPr>
              <a:t>8</a:t>
            </a:fld>
            <a:endParaRPr lang="x-non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66B27C-CFAF-F558-04B6-E600ECDC996F}"/>
              </a:ext>
            </a:extLst>
          </p:cNvPr>
          <p:cNvSpPr/>
          <p:nvPr/>
        </p:nvSpPr>
        <p:spPr>
          <a:xfrm>
            <a:off x="7319510" y="1698580"/>
            <a:ext cx="810000" cy="81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E8FCC8-6FF6-29C7-F0ED-AB3D0A5FECA1}"/>
              </a:ext>
            </a:extLst>
          </p:cNvPr>
          <p:cNvSpPr/>
          <p:nvPr/>
        </p:nvSpPr>
        <p:spPr>
          <a:xfrm>
            <a:off x="5453815" y="1698580"/>
            <a:ext cx="810000" cy="81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697E09-0465-A906-1667-8684B3970052}"/>
              </a:ext>
            </a:extLst>
          </p:cNvPr>
          <p:cNvSpPr/>
          <p:nvPr/>
        </p:nvSpPr>
        <p:spPr>
          <a:xfrm>
            <a:off x="6393374" y="1152102"/>
            <a:ext cx="810000" cy="81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F51D5BF-A358-AB5C-BCA5-FF03B122220C}"/>
              </a:ext>
            </a:extLst>
          </p:cNvPr>
          <p:cNvSpPr/>
          <p:nvPr/>
        </p:nvSpPr>
        <p:spPr>
          <a:xfrm>
            <a:off x="4853894" y="2584647"/>
            <a:ext cx="810000" cy="81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10273B2-805E-5ED4-694B-9AFD74C10027}"/>
              </a:ext>
            </a:extLst>
          </p:cNvPr>
          <p:cNvSpPr/>
          <p:nvPr/>
        </p:nvSpPr>
        <p:spPr>
          <a:xfrm>
            <a:off x="8033300" y="2571750"/>
            <a:ext cx="810000" cy="81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5DF7A9-65DF-7657-F7BC-69E01A6C2EC5}"/>
              </a:ext>
            </a:extLst>
          </p:cNvPr>
          <p:cNvSpPr/>
          <p:nvPr/>
        </p:nvSpPr>
        <p:spPr>
          <a:xfrm>
            <a:off x="6239510" y="2436750"/>
            <a:ext cx="1080000" cy="10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BBF329-F2EB-6630-21DE-F2FBDA1C317E}"/>
              </a:ext>
            </a:extLst>
          </p:cNvPr>
          <p:cNvSpPr/>
          <p:nvPr/>
        </p:nvSpPr>
        <p:spPr>
          <a:xfrm>
            <a:off x="5453815" y="3586398"/>
            <a:ext cx="810000" cy="81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9DD4CFF-3A17-22CE-2125-73EF93FECE1F}"/>
              </a:ext>
            </a:extLst>
          </p:cNvPr>
          <p:cNvSpPr/>
          <p:nvPr/>
        </p:nvSpPr>
        <p:spPr>
          <a:xfrm>
            <a:off x="6393374" y="4141407"/>
            <a:ext cx="810000" cy="81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D48ED1-45F4-135A-45FF-67B4FAE3D9C4}"/>
              </a:ext>
            </a:extLst>
          </p:cNvPr>
          <p:cNvSpPr/>
          <p:nvPr/>
        </p:nvSpPr>
        <p:spPr>
          <a:xfrm>
            <a:off x="7332934" y="3644335"/>
            <a:ext cx="810000" cy="81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ED11CFA8-FEF7-C5B6-89F6-B44474D6FEB4}"/>
              </a:ext>
            </a:extLst>
          </p:cNvPr>
          <p:cNvSpPr/>
          <p:nvPr/>
        </p:nvSpPr>
        <p:spPr>
          <a:xfrm rot="2475224">
            <a:off x="5500761" y="2453456"/>
            <a:ext cx="174950" cy="216000"/>
          </a:xfrm>
          <a:prstGeom prst="up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FB8879E5-A15E-295F-0496-9C3411922304}"/>
              </a:ext>
            </a:extLst>
          </p:cNvPr>
          <p:cNvSpPr/>
          <p:nvPr/>
        </p:nvSpPr>
        <p:spPr>
          <a:xfrm rot="2475224">
            <a:off x="6210002" y="1635995"/>
            <a:ext cx="174950" cy="216000"/>
          </a:xfrm>
          <a:prstGeom prst="up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82656A67-4424-391E-C843-E816C25A816C}"/>
              </a:ext>
            </a:extLst>
          </p:cNvPr>
          <p:cNvSpPr/>
          <p:nvPr/>
        </p:nvSpPr>
        <p:spPr>
          <a:xfrm rot="13259216">
            <a:off x="7271096" y="4285795"/>
            <a:ext cx="174950" cy="216000"/>
          </a:xfrm>
          <a:prstGeom prst="up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AB688F60-CE51-EBCE-7E41-C17E068E6DD8}"/>
              </a:ext>
            </a:extLst>
          </p:cNvPr>
          <p:cNvSpPr/>
          <p:nvPr/>
        </p:nvSpPr>
        <p:spPr>
          <a:xfrm rot="13259216">
            <a:off x="7980337" y="3468334"/>
            <a:ext cx="174950" cy="216000"/>
          </a:xfrm>
          <a:prstGeom prst="up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20" name="Arrow: Up 19">
            <a:extLst>
              <a:ext uri="{FF2B5EF4-FFF2-40B4-BE49-F238E27FC236}">
                <a16:creationId xmlns:a16="http://schemas.microsoft.com/office/drawing/2014/main" id="{052AEEC3-F338-59C2-78F2-88CA11C549F9}"/>
              </a:ext>
            </a:extLst>
          </p:cNvPr>
          <p:cNvSpPr/>
          <p:nvPr/>
        </p:nvSpPr>
        <p:spPr>
          <a:xfrm rot="7858567">
            <a:off x="7245460" y="1653231"/>
            <a:ext cx="174950" cy="216000"/>
          </a:xfrm>
          <a:prstGeom prst="up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3096F8A-9FE4-2A3C-D4AA-8CD860BC54AD}"/>
              </a:ext>
            </a:extLst>
          </p:cNvPr>
          <p:cNvSpPr/>
          <p:nvPr/>
        </p:nvSpPr>
        <p:spPr>
          <a:xfrm rot="7858567">
            <a:off x="8090342" y="2385392"/>
            <a:ext cx="174950" cy="216000"/>
          </a:xfrm>
          <a:prstGeom prst="up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B41950C8-2045-E585-81D5-D1B2127CD482}"/>
              </a:ext>
            </a:extLst>
          </p:cNvPr>
          <p:cNvSpPr/>
          <p:nvPr/>
        </p:nvSpPr>
        <p:spPr>
          <a:xfrm rot="18785278">
            <a:off x="5410431" y="3411410"/>
            <a:ext cx="174950" cy="216000"/>
          </a:xfrm>
          <a:prstGeom prst="up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C57E6D1B-F9C5-B219-7208-B70C9F216F58}"/>
              </a:ext>
            </a:extLst>
          </p:cNvPr>
          <p:cNvSpPr/>
          <p:nvPr/>
        </p:nvSpPr>
        <p:spPr>
          <a:xfrm rot="18785278">
            <a:off x="6255313" y="4143572"/>
            <a:ext cx="174950" cy="216000"/>
          </a:xfrm>
          <a:prstGeom prst="up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AB29B2-9781-F145-92BC-91D944E76AC0}"/>
              </a:ext>
            </a:extLst>
          </p:cNvPr>
          <p:cNvSpPr txBox="1"/>
          <p:nvPr/>
        </p:nvSpPr>
        <p:spPr>
          <a:xfrm>
            <a:off x="6302714" y="2691607"/>
            <a:ext cx="99132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05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Proceso de limpieza de datos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8DE2A3-792A-7C58-C252-10A9F0C5504F}"/>
              </a:ext>
            </a:extLst>
          </p:cNvPr>
          <p:cNvSpPr txBox="1"/>
          <p:nvPr/>
        </p:nvSpPr>
        <p:spPr>
          <a:xfrm>
            <a:off x="6352714" y="1333909"/>
            <a:ext cx="8913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05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Importar datos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6D51B6-3541-AC24-9C3D-24592E9422BA}"/>
              </a:ext>
            </a:extLst>
          </p:cNvPr>
          <p:cNvSpPr txBox="1"/>
          <p:nvPr/>
        </p:nvSpPr>
        <p:spPr>
          <a:xfrm>
            <a:off x="7286496" y="1902901"/>
            <a:ext cx="8913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05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Combinar </a:t>
            </a:r>
            <a:r>
              <a:rPr lang="es-AR" sz="105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  <a:endParaRPr lang="es-AR" sz="105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5B3DDB-DBB0-1E7F-FB15-4F734096A02B}"/>
              </a:ext>
            </a:extLst>
          </p:cNvPr>
          <p:cNvSpPr txBox="1"/>
          <p:nvPr/>
        </p:nvSpPr>
        <p:spPr>
          <a:xfrm>
            <a:off x="7992639" y="2695453"/>
            <a:ext cx="89132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05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Reconstruir con datos faltantes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3B4BF2-1497-5608-06E8-1A1076EC45DA}"/>
              </a:ext>
            </a:extLst>
          </p:cNvPr>
          <p:cNvSpPr txBox="1"/>
          <p:nvPr/>
        </p:nvSpPr>
        <p:spPr>
          <a:xfrm>
            <a:off x="7319510" y="3933918"/>
            <a:ext cx="8913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05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Estandarizar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18FABF-B0AB-0057-DA57-CB96B2E9FFCD}"/>
              </a:ext>
            </a:extLst>
          </p:cNvPr>
          <p:cNvSpPr txBox="1"/>
          <p:nvPr/>
        </p:nvSpPr>
        <p:spPr>
          <a:xfrm>
            <a:off x="6363921" y="4404782"/>
            <a:ext cx="8913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05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Normalizar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A6F7D9-969B-1146-9505-57C6453EF692}"/>
              </a:ext>
            </a:extLst>
          </p:cNvPr>
          <p:cNvSpPr txBox="1"/>
          <p:nvPr/>
        </p:nvSpPr>
        <p:spPr>
          <a:xfrm>
            <a:off x="5406156" y="3848254"/>
            <a:ext cx="8913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05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duplicar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856CA3-203C-1F76-0AED-0ECF34168A6A}"/>
              </a:ext>
            </a:extLst>
          </p:cNvPr>
          <p:cNvSpPr txBox="1"/>
          <p:nvPr/>
        </p:nvSpPr>
        <p:spPr>
          <a:xfrm>
            <a:off x="4813233" y="2797583"/>
            <a:ext cx="8913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05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Verificar y enriquecer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186D90-6D89-085D-BB1B-27B96DB659AB}"/>
              </a:ext>
            </a:extLst>
          </p:cNvPr>
          <p:cNvSpPr txBox="1"/>
          <p:nvPr/>
        </p:nvSpPr>
        <p:spPr>
          <a:xfrm>
            <a:off x="5425556" y="1902902"/>
            <a:ext cx="8913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05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Exportar datos</a:t>
            </a:r>
          </a:p>
        </p:txBody>
      </p:sp>
    </p:spTree>
    <p:extLst>
      <p:ext uri="{BB962C8B-B14F-4D97-AF65-F5344CB8AC3E}">
        <p14:creationId xmlns:p14="http://schemas.microsoft.com/office/powerpoint/2010/main" val="603821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80" y="0"/>
            <a:ext cx="9179179" cy="5123861"/>
          </a:xfrm>
          <a:prstGeom prst="rect">
            <a:avLst/>
          </a:prstGeom>
        </p:spPr>
      </p:pic>
      <p:sp>
        <p:nvSpPr>
          <p:cNvPr id="149" name="Google Shape;149;p6"/>
          <p:cNvSpPr txBox="1">
            <a:spLocks noGrp="1"/>
          </p:cNvSpPr>
          <p:nvPr>
            <p:ph type="title"/>
          </p:nvPr>
        </p:nvSpPr>
        <p:spPr>
          <a:xfrm>
            <a:off x="2404742" y="411523"/>
            <a:ext cx="4334515" cy="2005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s-AR" sz="9600" dirty="0"/>
              <a:t>Series</a:t>
            </a:r>
            <a:endParaRPr sz="72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D38B6B4-DA7C-3991-07DE-13B8A83F841B}"/>
              </a:ext>
            </a:extLst>
          </p:cNvPr>
          <p:cNvSpPr txBox="1"/>
          <p:nvPr/>
        </p:nvSpPr>
        <p:spPr>
          <a:xfrm>
            <a:off x="867227" y="2487387"/>
            <a:ext cx="740954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800" b="0" i="0" dirty="0">
                <a:solidFill>
                  <a:schemeClr val="bg1"/>
                </a:solidFill>
                <a:effectLst/>
                <a:latin typeface="+mj-lt"/>
              </a:rPr>
              <a:t>Un vector etiquetado capaz de contener cualquier tipo de dato (enteros, reales, cadenas de texto, fechas, objetos de Python) con etiquetas que se denominan índices.</a:t>
            </a:r>
            <a:endParaRPr lang="es-AR" sz="28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Personalizados 4">
      <a:dk1>
        <a:srgbClr val="1B1464"/>
      </a:dk1>
      <a:lt1>
        <a:srgbClr val="FFFFFF"/>
      </a:lt1>
      <a:dk2>
        <a:srgbClr val="AAAAAA"/>
      </a:dk2>
      <a:lt2>
        <a:srgbClr val="1B1464"/>
      </a:lt2>
      <a:accent1>
        <a:srgbClr val="1B1464"/>
      </a:accent1>
      <a:accent2>
        <a:srgbClr val="196FA5"/>
      </a:accent2>
      <a:accent3>
        <a:srgbClr val="999999"/>
      </a:accent3>
      <a:accent4>
        <a:srgbClr val="1B1464"/>
      </a:accent4>
      <a:accent5>
        <a:srgbClr val="196FA5"/>
      </a:accent5>
      <a:accent6>
        <a:srgbClr val="999999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2351</Words>
  <Application>Microsoft Office PowerPoint</Application>
  <PresentationFormat>Presentación en pantalla (16:9)</PresentationFormat>
  <Paragraphs>201</Paragraphs>
  <Slides>33</Slides>
  <Notes>29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0" baseType="lpstr">
      <vt:lpstr>Helvetica Neue</vt:lpstr>
      <vt:lpstr>Overpass Mono</vt:lpstr>
      <vt:lpstr>Calibri</vt:lpstr>
      <vt:lpstr>Teko</vt:lpstr>
      <vt:lpstr>Anaheim</vt:lpstr>
      <vt:lpstr>Arial</vt:lpstr>
      <vt:lpstr>Programming Lesson by Slidesgo</vt:lpstr>
      <vt:lpstr>Procesamiento de datos</vt:lpstr>
      <vt:lpstr>01</vt:lpstr>
      <vt:lpstr>Introducción a Pandas</vt:lpstr>
      <vt:lpstr>¿Qué es Pandas?</vt:lpstr>
      <vt:lpstr>Introducción a Pandas</vt:lpstr>
      <vt:lpstr>Limpieza de datos Definición</vt:lpstr>
      <vt:lpstr>Limpieza de datos Importancia</vt:lpstr>
      <vt:lpstr>Limpieza de datos Proceso general</vt:lpstr>
      <vt:lpstr>Series</vt:lpstr>
      <vt:lpstr>Índices en una serie de Pandas</vt:lpstr>
      <vt:lpstr>Índices en una serie de Pandas</vt:lpstr>
      <vt:lpstr>Índices en una serie de Pandas</vt:lpstr>
      <vt:lpstr>Índices en una serie de Pandas</vt:lpstr>
      <vt:lpstr>Filtrado y operaciones matemáticas</vt:lpstr>
      <vt:lpstr>Series como diccionarios especializados</vt:lpstr>
      <vt:lpstr>Dataframes</vt:lpstr>
      <vt:lpstr>Resumen Pandas</vt:lpstr>
      <vt:lpstr>Dataframes Leyendo y escribiendo de/en un archivo</vt:lpstr>
      <vt:lpstr>Creación de dataframe desde un archivo</vt:lpstr>
      <vt:lpstr>Creación de dataframe desde un archivo – cont.</vt:lpstr>
      <vt:lpstr>Exportación de dataframe a un archivo</vt:lpstr>
      <vt:lpstr>Creación de dataframe desde un archivo</vt:lpstr>
      <vt:lpstr>Atributos de un dataframe</vt:lpstr>
      <vt:lpstr>Resumen descriptivo de un DataFrame</vt:lpstr>
      <vt:lpstr>Resumen descriptivo de un DataFrame – cont.</vt:lpstr>
      <vt:lpstr>Creando un dataframe de Pandas</vt:lpstr>
      <vt:lpstr>Creando un dataframe de Pandas – cont.</vt:lpstr>
      <vt:lpstr>Creando un dataframe de Pandas Índices</vt:lpstr>
      <vt:lpstr>Creando un dataframe de Pandas Índices – cont.</vt:lpstr>
      <vt:lpstr>Creando un dataframe de Pandas Índices – cont.</vt:lpstr>
      <vt:lpstr>Dataframes Acceso a filas y columnas</vt:lpstr>
      <vt:lpstr>Dataframes Acceso a filas y columnas – cont.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Procesamiento de datos</dc:title>
  <dc:creator>sebastian Guidet</dc:creator>
  <cp:lastModifiedBy>sebastian guidet</cp:lastModifiedBy>
  <cp:revision>6</cp:revision>
  <dcterms:modified xsi:type="dcterms:W3CDTF">2025-06-23T20:57:45Z</dcterms:modified>
</cp:coreProperties>
</file>