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75" r:id="rId6"/>
    <p:sldId id="289" r:id="rId7"/>
    <p:sldId id="277" r:id="rId8"/>
    <p:sldId id="279" r:id="rId9"/>
    <p:sldId id="280" r:id="rId10"/>
    <p:sldId id="290" r:id="rId11"/>
    <p:sldId id="291" r:id="rId12"/>
    <p:sldId id="293" r:id="rId13"/>
    <p:sldId id="292" r:id="rId14"/>
    <p:sldId id="285" r:id="rId15"/>
    <p:sldId id="294" r:id="rId16"/>
    <p:sldId id="297" r:id="rId17"/>
    <p:sldId id="300" r:id="rId18"/>
    <p:sldId id="301" r:id="rId19"/>
    <p:sldId id="287" r:id="rId20"/>
    <p:sldId id="288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7" autoAdjust="0"/>
  </p:normalViewPr>
  <p:slideViewPr>
    <p:cSldViewPr snapToGrid="0">
      <p:cViewPr varScale="1">
        <p:scale>
          <a:sx n="105" d="100"/>
          <a:sy n="105" d="100"/>
        </p:scale>
        <p:origin x="21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78AE-6BDB-E56D-9E3A-B44D00207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A9577-408C-D9B1-2923-59D6FF85C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384F0-B6F9-8BE4-D0D2-D6C55A57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67B2F-C74F-E91E-6E39-15D26C11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E80AD-06E0-E99B-950B-74A31C3B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2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609F-3A7B-9040-44B7-ABC84890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14546-0498-CACA-3C7A-0F7038EE3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7470E-ED33-9E98-E5A3-6566E209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FEB6F-99CA-23BB-AD17-D8E65716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7F1B0-B3F2-D3C4-0B52-3BEA1A11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0DBEE-A445-FCA7-7E90-48039C3B4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757A5-E919-E685-F2EA-AF8976C41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16707-EF66-B7ED-AFC0-8BF775AF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0CF32-6F30-8A09-06D6-1A60A9AA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08ECF-A714-0BFA-B506-DE3F5869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0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0CDB-555F-29C6-3D8D-A5B57228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DB1B1-C690-063A-F8B2-F83506B45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6C9A-A93E-8BAF-2AD0-A218B226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3041D-D952-6244-F7A4-38AEAADB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E87CD-7629-06F1-B5AD-06FCDB8D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4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D54E-3FDD-4DEB-7EC6-33EEF9A2D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46390-62D4-EFFF-349B-257D6DD65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49C4-9C30-7B51-64B8-5F94E49B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553BF-CFCD-BFC2-A6AF-562E71D0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9F807-D9E7-9743-14EC-38A657E1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6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8846-A421-66F1-0795-1C7FD83B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B390-8E2B-A08F-4711-4F03B5317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B1831-5AE1-2BBD-7999-45015A64C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20D34-901E-0196-439B-F0463778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609E1-E13E-DEBE-2AA5-ECF61E01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146F0-5BD2-6793-7256-6BDEDF4F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0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957A-52A3-0653-83A2-37A70B62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0D519-2878-8CF1-EFFB-A2B1093CD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F6E69-E5F8-AD23-15AC-81FEF5135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CA579-4736-DC10-390A-CCF33639B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F2F46-3A14-5906-23BB-D47C89206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4CDA8D-B464-ED9C-C4D7-879076F0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E4535E-2EDF-A69B-1864-D73AF712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74ED2-3962-B1A0-2211-EF15A3B5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0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D5E9-64AE-A559-B5E0-5FB41FDCD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FE3ED-F9A8-B685-F795-AE97FB00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04EAF-2C21-7979-FC6B-EDD91E18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59F20-4F76-0EBA-B826-64428C05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8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6F183-8715-E91B-0F2D-8C9A17A8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E1774-27FA-0EB8-427C-936634CA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ACC75-9639-999C-4140-C5834A3B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0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7059-4407-22EE-53DC-EAAB44E6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DDE3D-3645-8C71-B011-07FC1F0CD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624FD-B85C-F89E-A3E1-E01FB38CB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67B23-9746-C937-A79D-6F70E706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11F6F-15DF-6969-FB39-3FF7C521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365EE-A624-EC50-805F-E09CF522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5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5800-005C-D1C5-3DAA-C3C5A994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5B180-4AF8-9C0E-6A58-C8AA3D940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348C4-BAC4-CF7F-E64A-6A2FDEF81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3797B-524E-9334-555D-1C4C9F56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6F982-D66B-3BB6-19A5-834ED80B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0BC35-7EFF-269D-F1A2-A4D2A728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4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263A5-ECBA-7089-E53D-E44C183C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D0D70-E270-190C-1306-53041BB6B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C4B5D-4631-C8AF-884E-FE84E236C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CDCD81-CF94-4564-A7A5-1DDA1CD0A3C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E5775-D6E0-9849-B9D0-EF2BC8BB7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B8A8A-6336-B374-6E3F-FB87CF730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7.svg"/><Relationship Id="rId21" Type="http://schemas.openxmlformats.org/officeDocument/2006/relationships/image" Target="../media/image25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24" Type="http://schemas.openxmlformats.org/officeDocument/2006/relationships/image" Target="../media/image28.pn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26" Type="http://schemas.openxmlformats.org/officeDocument/2006/relationships/image" Target="../media/image38.png"/><Relationship Id="rId21" Type="http://schemas.openxmlformats.org/officeDocument/2006/relationships/image" Target="../media/image25.svg"/><Relationship Id="rId34" Type="http://schemas.openxmlformats.org/officeDocument/2006/relationships/image" Target="../media/image46.png"/><Relationship Id="rId7" Type="http://schemas.openxmlformats.org/officeDocument/2006/relationships/image" Target="../media/image35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svg"/><Relationship Id="rId33" Type="http://schemas.openxmlformats.org/officeDocument/2006/relationships/image" Target="../media/image45.svg"/><Relationship Id="rId2" Type="http://schemas.openxmlformats.org/officeDocument/2006/relationships/image" Target="../media/image30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4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15.svg"/><Relationship Id="rId24" Type="http://schemas.openxmlformats.org/officeDocument/2006/relationships/image" Target="../media/image28.png"/><Relationship Id="rId32" Type="http://schemas.openxmlformats.org/officeDocument/2006/relationships/image" Target="../media/image44.png"/><Relationship Id="rId37" Type="http://schemas.openxmlformats.org/officeDocument/2006/relationships/image" Target="../media/image49.svg"/><Relationship Id="rId5" Type="http://schemas.openxmlformats.org/officeDocument/2006/relationships/image" Target="../media/image33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28" Type="http://schemas.openxmlformats.org/officeDocument/2006/relationships/image" Target="../media/image40.png"/><Relationship Id="rId36" Type="http://schemas.openxmlformats.org/officeDocument/2006/relationships/image" Target="../media/image48.pn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31" Type="http://schemas.openxmlformats.org/officeDocument/2006/relationships/image" Target="../media/image4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9.svg"/><Relationship Id="rId30" Type="http://schemas.openxmlformats.org/officeDocument/2006/relationships/image" Target="../media/image42.png"/><Relationship Id="rId35" Type="http://schemas.openxmlformats.org/officeDocument/2006/relationships/image" Target="../media/image47.svg"/><Relationship Id="rId8" Type="http://schemas.openxmlformats.org/officeDocument/2006/relationships/image" Target="../media/image36.png"/><Relationship Id="rId3" Type="http://schemas.openxmlformats.org/officeDocument/2006/relationships/image" Target="../media/image31.sv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26" Type="http://schemas.openxmlformats.org/officeDocument/2006/relationships/image" Target="../media/image38.png"/><Relationship Id="rId21" Type="http://schemas.openxmlformats.org/officeDocument/2006/relationships/image" Target="../media/image25.svg"/><Relationship Id="rId34" Type="http://schemas.openxmlformats.org/officeDocument/2006/relationships/image" Target="../media/image46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svg"/><Relationship Id="rId33" Type="http://schemas.openxmlformats.org/officeDocument/2006/relationships/image" Target="../media/image45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4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24" Type="http://schemas.openxmlformats.org/officeDocument/2006/relationships/image" Target="../media/image28.png"/><Relationship Id="rId32" Type="http://schemas.openxmlformats.org/officeDocument/2006/relationships/image" Target="../media/image44.png"/><Relationship Id="rId37" Type="http://schemas.openxmlformats.org/officeDocument/2006/relationships/image" Target="../media/image49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28" Type="http://schemas.openxmlformats.org/officeDocument/2006/relationships/image" Target="../media/image40.png"/><Relationship Id="rId36" Type="http://schemas.openxmlformats.org/officeDocument/2006/relationships/image" Target="../media/image48.pn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31" Type="http://schemas.openxmlformats.org/officeDocument/2006/relationships/image" Target="../media/image4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9.svg"/><Relationship Id="rId30" Type="http://schemas.openxmlformats.org/officeDocument/2006/relationships/image" Target="../media/image42.png"/><Relationship Id="rId35" Type="http://schemas.openxmlformats.org/officeDocument/2006/relationships/image" Target="../media/image47.svg"/><Relationship Id="rId8" Type="http://schemas.openxmlformats.org/officeDocument/2006/relationships/image" Target="../media/image12.png"/><Relationship Id="rId3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2/mnfr.20180038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390/metabo1109063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561361-8CE2-CD13-6E32-28866013D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034" y="4055780"/>
            <a:ext cx="5980546" cy="728656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 Modular Pipeline for Metabolomic Data Pretreatment</a:t>
            </a:r>
          </a:p>
        </p:txBody>
      </p:sp>
      <p:pic>
        <p:nvPicPr>
          <p:cNvPr id="6" name="Picture 5" descr="A white sign with a black background&#10;&#10;Description automatically generated">
            <a:extLst>
              <a:ext uri="{FF2B5EF4-FFF2-40B4-BE49-F238E27FC236}">
                <a16:creationId xmlns:a16="http://schemas.microsoft.com/office/drawing/2014/main" id="{15BBCFB6-9B14-A0B6-2A84-61F3425E3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72" y="1410175"/>
            <a:ext cx="4720943" cy="40376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7049E5-8EAE-616E-54F3-97718892F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053" y="2948636"/>
            <a:ext cx="4396509" cy="960726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metaboPipe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01712F-247C-4E5C-7785-92DB41247D6D}"/>
              </a:ext>
            </a:extLst>
          </p:cNvPr>
          <p:cNvSpPr txBox="1">
            <a:spLocks/>
          </p:cNvSpPr>
          <p:nvPr/>
        </p:nvSpPr>
        <p:spPr>
          <a:xfrm>
            <a:off x="695034" y="4784436"/>
            <a:ext cx="5980546" cy="1392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Eduard Pérez Méndez</a:t>
            </a:r>
          </a:p>
        </p:txBody>
      </p:sp>
    </p:spTree>
    <p:extLst>
      <p:ext uri="{BB962C8B-B14F-4D97-AF65-F5344CB8AC3E}">
        <p14:creationId xmlns:p14="http://schemas.microsoft.com/office/powerpoint/2010/main" val="2870443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164460" y="1080435"/>
            <a:ext cx="1466912" cy="5061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1795832" y="1080435"/>
            <a:ext cx="1466912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3427204" y="1080435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5925600" y="1080435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9950779" y="1080435"/>
            <a:ext cx="2076761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8423996" y="1080435"/>
            <a:ext cx="1362323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013B12-F30A-37A9-1ACE-9C02C5C51D42}"/>
              </a:ext>
            </a:extLst>
          </p:cNvPr>
          <p:cNvCxnSpPr>
            <a:cxnSpLocks/>
          </p:cNvCxnSpPr>
          <p:nvPr/>
        </p:nvCxnSpPr>
        <p:spPr>
          <a:xfrm>
            <a:off x="164460" y="1585700"/>
            <a:ext cx="146691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86F073-312D-A663-A48B-830F41DDC323}"/>
              </a:ext>
            </a:extLst>
          </p:cNvPr>
          <p:cNvCxnSpPr>
            <a:cxnSpLocks/>
          </p:cNvCxnSpPr>
          <p:nvPr/>
        </p:nvCxnSpPr>
        <p:spPr>
          <a:xfrm>
            <a:off x="1798024" y="1585700"/>
            <a:ext cx="146691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FB8F56-9D3C-CA33-D34A-58D5278212DF}"/>
              </a:ext>
            </a:extLst>
          </p:cNvPr>
          <p:cNvCxnSpPr>
            <a:cxnSpLocks/>
          </p:cNvCxnSpPr>
          <p:nvPr/>
        </p:nvCxnSpPr>
        <p:spPr>
          <a:xfrm>
            <a:off x="3472924" y="1585700"/>
            <a:ext cx="233393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6094B7-7918-CC30-8A01-B694CB32B95A}"/>
              </a:ext>
            </a:extLst>
          </p:cNvPr>
          <p:cNvCxnSpPr>
            <a:cxnSpLocks/>
          </p:cNvCxnSpPr>
          <p:nvPr/>
        </p:nvCxnSpPr>
        <p:spPr>
          <a:xfrm>
            <a:off x="6132304" y="1585700"/>
            <a:ext cx="185345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D35A83-4E24-776E-347A-B9044C56A22C}"/>
              </a:ext>
            </a:extLst>
          </p:cNvPr>
          <p:cNvCxnSpPr>
            <a:cxnSpLocks/>
          </p:cNvCxnSpPr>
          <p:nvPr/>
        </p:nvCxnSpPr>
        <p:spPr>
          <a:xfrm>
            <a:off x="9950779" y="1585700"/>
            <a:ext cx="207676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5E2AC8-41CB-EC3C-C4BE-C2A73504B449}"/>
              </a:ext>
            </a:extLst>
          </p:cNvPr>
          <p:cNvCxnSpPr>
            <a:cxnSpLocks/>
          </p:cNvCxnSpPr>
          <p:nvPr/>
        </p:nvCxnSpPr>
        <p:spPr>
          <a:xfrm>
            <a:off x="8359140" y="1585700"/>
            <a:ext cx="142717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876BAA2F-3849-8E77-161D-A0A8C57B52E3}"/>
              </a:ext>
            </a:extLst>
          </p:cNvPr>
          <p:cNvSpPr txBox="1">
            <a:spLocks/>
          </p:cNvSpPr>
          <p:nvPr/>
        </p:nvSpPr>
        <p:spPr>
          <a:xfrm>
            <a:off x="164460" y="1919075"/>
            <a:ext cx="1466912" cy="282239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Missing Values</a:t>
            </a:r>
          </a:p>
          <a:p>
            <a:pPr marL="228600" lvl="1"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Sample</a:t>
            </a:r>
          </a:p>
          <a:p>
            <a:pPr marL="228600" lvl="1"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Feature</a:t>
            </a:r>
          </a:p>
          <a:p>
            <a:pPr marL="228600" lvl="1"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</a:t>
            </a:r>
          </a:p>
          <a:p>
            <a:pPr marL="228600" lvl="1">
              <a:lnSpc>
                <a:spcPct val="200000"/>
              </a:lnSpc>
            </a:pPr>
            <a:endParaRPr lang="en-US" sz="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Outliers</a:t>
            </a:r>
            <a:endParaRPr lang="en-US" sz="20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00000"/>
              </a:lnSpc>
            </a:pPr>
            <a:endParaRPr lang="en-US" sz="20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510C7BD2-C542-61D8-A84A-DEEC112EF889}"/>
              </a:ext>
            </a:extLst>
          </p:cNvPr>
          <p:cNvSpPr txBox="1">
            <a:spLocks/>
          </p:cNvSpPr>
          <p:nvPr/>
        </p:nvSpPr>
        <p:spPr>
          <a:xfrm>
            <a:off x="1793640" y="1919075"/>
            <a:ext cx="1466912" cy="493892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Arbitrary Value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LOD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Zero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Mean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Median</a:t>
            </a:r>
          </a:p>
          <a:p>
            <a:pPr>
              <a:lnSpc>
                <a:spcPct val="220000"/>
              </a:lnSpc>
            </a:pPr>
            <a:r>
              <a:rPr lang="en-US" sz="14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kNN</a:t>
            </a: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RF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SVD</a:t>
            </a:r>
          </a:p>
          <a:p>
            <a:pPr>
              <a:lnSpc>
                <a:spcPct val="220000"/>
              </a:lnSpc>
            </a:pPr>
            <a:r>
              <a:rPr lang="en-US" sz="14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qRILC</a:t>
            </a: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BPCA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PPCA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MI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45BF363A-E8D5-BF4C-EB87-B26B8DE55FAC}"/>
              </a:ext>
            </a:extLst>
          </p:cNvPr>
          <p:cNvSpPr txBox="1">
            <a:spLocks/>
          </p:cNvSpPr>
          <p:nvPr/>
        </p:nvSpPr>
        <p:spPr>
          <a:xfrm>
            <a:off x="3467256" y="1919073"/>
            <a:ext cx="2339603" cy="33977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Internal Standards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QC-RSC</a:t>
            </a:r>
          </a:p>
          <a:p>
            <a:pPr>
              <a:lnSpc>
                <a:spcPct val="200000"/>
              </a:lnSpc>
            </a:pPr>
            <a:r>
              <a:rPr lang="en-US" sz="14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ComBat</a:t>
            </a: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PCPR2</a:t>
            </a:r>
            <a:endParaRPr lang="en-US" sz="20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LOESS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C6904D1-5D88-B4F7-E2C6-31B5A3C9A779}"/>
              </a:ext>
            </a:extLst>
          </p:cNvPr>
          <p:cNvSpPr txBox="1">
            <a:spLocks/>
          </p:cNvSpPr>
          <p:nvPr/>
        </p:nvSpPr>
        <p:spPr>
          <a:xfrm>
            <a:off x="6132305" y="1919072"/>
            <a:ext cx="1853456" cy="33977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CSN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PQN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QN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VLN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ISN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PCPR2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45E05AB0-FCBC-BF44-05DE-DEB098149AB4}"/>
              </a:ext>
            </a:extLst>
          </p:cNvPr>
          <p:cNvSpPr txBox="1">
            <a:spLocks/>
          </p:cNvSpPr>
          <p:nvPr/>
        </p:nvSpPr>
        <p:spPr>
          <a:xfrm>
            <a:off x="8359140" y="1919071"/>
            <a:ext cx="1427179" cy="33977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Unit Variance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Pareto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VAST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X-VAST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Level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Linear Baseline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B5861C1-03A3-92D2-AA7D-DB605168C8D4}"/>
              </a:ext>
            </a:extLst>
          </p:cNvPr>
          <p:cNvSpPr txBox="1">
            <a:spLocks/>
          </p:cNvSpPr>
          <p:nvPr/>
        </p:nvSpPr>
        <p:spPr>
          <a:xfrm>
            <a:off x="9950779" y="1919071"/>
            <a:ext cx="2076761" cy="33977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Log Transformation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Power Transformation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VSN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18218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2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2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25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5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5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25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5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5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25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25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5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25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5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250" fill="hold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250" fill="hold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2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2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5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25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25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5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25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25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25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25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5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25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25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5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250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250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2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2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25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25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25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25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25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 build="p"/>
      <p:bldP spid="34" grpId="0" uiExpand="1" build="p"/>
      <p:bldP spid="35" grpId="0" uiExpand="1" build="p"/>
      <p:bldP spid="36" grpId="0" uiExpand="1" build="p"/>
      <p:bldP spid="37" grpId="0" uiExpand="1" build="p"/>
      <p:bldP spid="3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Aims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B5EB37-1E51-032D-6D4C-9C3B943D0F6D}"/>
              </a:ext>
            </a:extLst>
          </p:cNvPr>
          <p:cNvSpPr txBox="1"/>
          <p:nvPr/>
        </p:nvSpPr>
        <p:spPr>
          <a:xfrm>
            <a:off x="2734866" y="2828835"/>
            <a:ext cx="672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Develop a new pipeline for the pretreatment of targeted metabolomic data with the aim of improving efficiency and modularity compared to existing pipelines. This new pipeline will be implemented in R</a:t>
            </a:r>
          </a:p>
        </p:txBody>
      </p:sp>
    </p:spTree>
    <p:extLst>
      <p:ext uri="{BB962C8B-B14F-4D97-AF65-F5344CB8AC3E}">
        <p14:creationId xmlns:p14="http://schemas.microsoft.com/office/powerpoint/2010/main" val="2910235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Aims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B5EB37-1E51-032D-6D4C-9C3B943D0F6D}"/>
              </a:ext>
            </a:extLst>
          </p:cNvPr>
          <p:cNvSpPr txBox="1"/>
          <p:nvPr/>
        </p:nvSpPr>
        <p:spPr>
          <a:xfrm>
            <a:off x="2734866" y="4069743"/>
            <a:ext cx="6722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Implement the pretreatment pipeline for targeted metabolomic data in 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BE2A6-30CD-7226-8911-5BABBA1077A6}"/>
              </a:ext>
            </a:extLst>
          </p:cNvPr>
          <p:cNvSpPr txBox="1"/>
          <p:nvPr/>
        </p:nvSpPr>
        <p:spPr>
          <a:xfrm>
            <a:off x="2734866" y="2572875"/>
            <a:ext cx="6722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Design a new pipeline for the pretreatment of targeted metabolomic data</a:t>
            </a:r>
          </a:p>
        </p:txBody>
      </p:sp>
    </p:spTree>
    <p:extLst>
      <p:ext uri="{BB962C8B-B14F-4D97-AF65-F5344CB8AC3E}">
        <p14:creationId xmlns:p14="http://schemas.microsoft.com/office/powerpoint/2010/main" val="2535911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Plan</a:t>
            </a:r>
          </a:p>
        </p:txBody>
      </p:sp>
      <p:pic>
        <p:nvPicPr>
          <p:cNvPr id="4" name="Graphic 3" descr="Open book outline">
            <a:extLst>
              <a:ext uri="{FF2B5EF4-FFF2-40B4-BE49-F238E27FC236}">
                <a16:creationId xmlns:a16="http://schemas.microsoft.com/office/drawing/2014/main" id="{ECB78824-BC05-9D40-AB4B-26642A05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6833" y="2552218"/>
            <a:ext cx="914400" cy="914400"/>
          </a:xfrm>
          <a:prstGeom prst="rect">
            <a:avLst/>
          </a:prstGeom>
        </p:spPr>
      </p:pic>
      <p:pic>
        <p:nvPicPr>
          <p:cNvPr id="6" name="Graphic 5" descr="Books outline">
            <a:extLst>
              <a:ext uri="{FF2B5EF4-FFF2-40B4-BE49-F238E27FC236}">
                <a16:creationId xmlns:a16="http://schemas.microsoft.com/office/drawing/2014/main" id="{A13BDAF4-913F-E7B5-52C6-DE479410E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2892" y="3447568"/>
            <a:ext cx="914400" cy="914400"/>
          </a:xfrm>
          <a:prstGeom prst="rect">
            <a:avLst/>
          </a:prstGeom>
        </p:spPr>
      </p:pic>
      <p:pic>
        <p:nvPicPr>
          <p:cNvPr id="8" name="Graphic 7" descr="Books on shelf outline">
            <a:extLst>
              <a:ext uri="{FF2B5EF4-FFF2-40B4-BE49-F238E27FC236}">
                <a16:creationId xmlns:a16="http://schemas.microsoft.com/office/drawing/2014/main" id="{88938F05-B6A7-84E9-CAFE-6E6880CA5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7292" y="3447568"/>
            <a:ext cx="914400" cy="914400"/>
          </a:xfrm>
          <a:prstGeom prst="rect">
            <a:avLst/>
          </a:prstGeom>
        </p:spPr>
      </p:pic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06A67FF4-2404-1E4B-CAAE-34E9A31DFC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331233" y="2552218"/>
            <a:ext cx="914400" cy="914400"/>
          </a:xfrm>
          <a:prstGeom prst="rect">
            <a:avLst/>
          </a:prstGeom>
        </p:spPr>
      </p:pic>
      <p:pic>
        <p:nvPicPr>
          <p:cNvPr id="14" name="Graphic 13" descr="Web design outline">
            <a:extLst>
              <a:ext uri="{FF2B5EF4-FFF2-40B4-BE49-F238E27FC236}">
                <a16:creationId xmlns:a16="http://schemas.microsoft.com/office/drawing/2014/main" id="{E8463269-00B1-2783-E223-17CADDD780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05523" y="2969400"/>
            <a:ext cx="914400" cy="914400"/>
          </a:xfrm>
          <a:prstGeom prst="rect">
            <a:avLst/>
          </a:prstGeom>
        </p:spPr>
      </p:pic>
      <p:pic>
        <p:nvPicPr>
          <p:cNvPr id="16" name="Graphic 15" descr="Blueprint outline">
            <a:extLst>
              <a:ext uri="{FF2B5EF4-FFF2-40B4-BE49-F238E27FC236}">
                <a16:creationId xmlns:a16="http://schemas.microsoft.com/office/drawing/2014/main" id="{9A7C6BB2-CFE8-486E-6AC6-675F36F79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17106" y="2971800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F7387DD6-BA10-DC36-D65B-CA642D35B5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30123" y="2206542"/>
            <a:ext cx="914400" cy="914400"/>
          </a:xfrm>
          <a:prstGeom prst="rect">
            <a:avLst/>
          </a:prstGeom>
        </p:spPr>
      </p:pic>
      <p:pic>
        <p:nvPicPr>
          <p:cNvPr id="5" name="Graphic 4" descr="Acquisition with solid fill">
            <a:extLst>
              <a:ext uri="{FF2B5EF4-FFF2-40B4-BE49-F238E27FC236}">
                <a16:creationId xmlns:a16="http://schemas.microsoft.com/office/drawing/2014/main" id="{3AA0AEE4-7C5F-1AE5-0541-972320F9CB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V="1">
            <a:off x="7206162" y="2901147"/>
            <a:ext cx="914400" cy="914400"/>
          </a:xfrm>
          <a:prstGeom prst="rect">
            <a:avLst/>
          </a:prstGeom>
        </p:spPr>
      </p:pic>
      <p:pic>
        <p:nvPicPr>
          <p:cNvPr id="9" name="Graphic 8" descr="Arrow Right with solid fill">
            <a:extLst>
              <a:ext uri="{FF2B5EF4-FFF2-40B4-BE49-F238E27FC236}">
                <a16:creationId xmlns:a16="http://schemas.microsoft.com/office/drawing/2014/main" id="{447AA9CC-5D1B-9AE1-6486-2A65075C5B4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24667" y="2969400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: Rotate right with solid fill">
            <a:extLst>
              <a:ext uri="{FF2B5EF4-FFF2-40B4-BE49-F238E27FC236}">
                <a16:creationId xmlns:a16="http://schemas.microsoft.com/office/drawing/2014/main" id="{44804FB3-E78C-F1A7-5330-AC1883D473E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3302510">
            <a:off x="7345764" y="3522836"/>
            <a:ext cx="914400" cy="914400"/>
          </a:xfrm>
          <a:prstGeom prst="rect">
            <a:avLst/>
          </a:prstGeom>
        </p:spPr>
      </p:pic>
      <p:pic>
        <p:nvPicPr>
          <p:cNvPr id="26" name="Graphic 25" descr="Workflow with solid fill">
            <a:extLst>
              <a:ext uri="{FF2B5EF4-FFF2-40B4-BE49-F238E27FC236}">
                <a16:creationId xmlns:a16="http://schemas.microsoft.com/office/drawing/2014/main" id="{04314610-BCC9-2DD4-0413-0FA5102FF3B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58058" y="2969400"/>
            <a:ext cx="914400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7E3232CE-E992-70D1-FD3C-2EDBA42304A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09661" y="2969400"/>
            <a:ext cx="914400" cy="914400"/>
          </a:xfrm>
          <a:prstGeom prst="rect">
            <a:avLst/>
          </a:prstGeom>
        </p:spPr>
      </p:pic>
      <p:pic>
        <p:nvPicPr>
          <p:cNvPr id="29" name="Graphic 28" descr="Scatterplot with solid fill">
            <a:extLst>
              <a:ext uri="{FF2B5EF4-FFF2-40B4-BE49-F238E27FC236}">
                <a16:creationId xmlns:a16="http://schemas.microsoft.com/office/drawing/2014/main" id="{C2048285-7293-48E1-E144-EB95E952F3E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36185" y="2969400"/>
            <a:ext cx="914400" cy="914400"/>
          </a:xfrm>
          <a:prstGeom prst="rect">
            <a:avLst/>
          </a:prstGeom>
        </p:spPr>
      </p:pic>
      <p:pic>
        <p:nvPicPr>
          <p:cNvPr id="31" name="Graphic 30" descr="Arrow Right with solid fill">
            <a:extLst>
              <a:ext uri="{FF2B5EF4-FFF2-40B4-BE49-F238E27FC236}">
                <a16:creationId xmlns:a16="http://schemas.microsoft.com/office/drawing/2014/main" id="{556F1497-DC9A-FCB0-6D57-EADCC586CD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27095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26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Plan</a:t>
            </a:r>
          </a:p>
        </p:txBody>
      </p:sp>
      <p:pic>
        <p:nvPicPr>
          <p:cNvPr id="4" name="Graphic 3" descr="Open book outline">
            <a:extLst>
              <a:ext uri="{FF2B5EF4-FFF2-40B4-BE49-F238E27FC236}">
                <a16:creationId xmlns:a16="http://schemas.microsoft.com/office/drawing/2014/main" id="{ECB78824-BC05-9D40-AB4B-26642A05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6833" y="2552218"/>
            <a:ext cx="914400" cy="914400"/>
          </a:xfrm>
          <a:prstGeom prst="rect">
            <a:avLst/>
          </a:prstGeom>
        </p:spPr>
      </p:pic>
      <p:pic>
        <p:nvPicPr>
          <p:cNvPr id="6" name="Graphic 5" descr="Books outline">
            <a:extLst>
              <a:ext uri="{FF2B5EF4-FFF2-40B4-BE49-F238E27FC236}">
                <a16:creationId xmlns:a16="http://schemas.microsoft.com/office/drawing/2014/main" id="{A13BDAF4-913F-E7B5-52C6-DE479410E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2892" y="3447568"/>
            <a:ext cx="914400" cy="914400"/>
          </a:xfrm>
          <a:prstGeom prst="rect">
            <a:avLst/>
          </a:prstGeom>
        </p:spPr>
      </p:pic>
      <p:pic>
        <p:nvPicPr>
          <p:cNvPr id="8" name="Graphic 7" descr="Books on shelf outline">
            <a:extLst>
              <a:ext uri="{FF2B5EF4-FFF2-40B4-BE49-F238E27FC236}">
                <a16:creationId xmlns:a16="http://schemas.microsoft.com/office/drawing/2014/main" id="{88938F05-B6A7-84E9-CAFE-6E6880CA5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7292" y="3447568"/>
            <a:ext cx="914400" cy="914400"/>
          </a:xfrm>
          <a:prstGeom prst="rect">
            <a:avLst/>
          </a:prstGeom>
        </p:spPr>
      </p:pic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06A67FF4-2404-1E4B-CAAE-34E9A31DFC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331233" y="2552218"/>
            <a:ext cx="914400" cy="914400"/>
          </a:xfrm>
          <a:prstGeom prst="rect">
            <a:avLst/>
          </a:prstGeom>
        </p:spPr>
      </p:pic>
      <p:pic>
        <p:nvPicPr>
          <p:cNvPr id="14" name="Graphic 13" descr="Web design outline">
            <a:extLst>
              <a:ext uri="{FF2B5EF4-FFF2-40B4-BE49-F238E27FC236}">
                <a16:creationId xmlns:a16="http://schemas.microsoft.com/office/drawing/2014/main" id="{E8463269-00B1-2783-E223-17CADDD780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05523" y="2969400"/>
            <a:ext cx="914400" cy="914400"/>
          </a:xfrm>
          <a:prstGeom prst="rect">
            <a:avLst/>
          </a:prstGeom>
        </p:spPr>
      </p:pic>
      <p:pic>
        <p:nvPicPr>
          <p:cNvPr id="16" name="Graphic 15" descr="Blueprint outline">
            <a:extLst>
              <a:ext uri="{FF2B5EF4-FFF2-40B4-BE49-F238E27FC236}">
                <a16:creationId xmlns:a16="http://schemas.microsoft.com/office/drawing/2014/main" id="{9A7C6BB2-CFE8-486E-6AC6-675F36F79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17106" y="2971800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F7387DD6-BA10-DC36-D65B-CA642D35B5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30123" y="2206542"/>
            <a:ext cx="914400" cy="914400"/>
          </a:xfrm>
          <a:prstGeom prst="rect">
            <a:avLst/>
          </a:prstGeom>
        </p:spPr>
      </p:pic>
      <p:pic>
        <p:nvPicPr>
          <p:cNvPr id="5" name="Graphic 4" descr="Acquisition with solid fill">
            <a:extLst>
              <a:ext uri="{FF2B5EF4-FFF2-40B4-BE49-F238E27FC236}">
                <a16:creationId xmlns:a16="http://schemas.microsoft.com/office/drawing/2014/main" id="{3AA0AEE4-7C5F-1AE5-0541-972320F9CB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V="1">
            <a:off x="7206162" y="2901147"/>
            <a:ext cx="914400" cy="914400"/>
          </a:xfrm>
          <a:prstGeom prst="rect">
            <a:avLst/>
          </a:prstGeom>
        </p:spPr>
      </p:pic>
      <p:pic>
        <p:nvPicPr>
          <p:cNvPr id="9" name="Graphic 8" descr="Arrow Right with solid fill">
            <a:extLst>
              <a:ext uri="{FF2B5EF4-FFF2-40B4-BE49-F238E27FC236}">
                <a16:creationId xmlns:a16="http://schemas.microsoft.com/office/drawing/2014/main" id="{447AA9CC-5D1B-9AE1-6486-2A65075C5B4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24667" y="2969400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: Rotate right with solid fill">
            <a:extLst>
              <a:ext uri="{FF2B5EF4-FFF2-40B4-BE49-F238E27FC236}">
                <a16:creationId xmlns:a16="http://schemas.microsoft.com/office/drawing/2014/main" id="{44804FB3-E78C-F1A7-5330-AC1883D473E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3302510">
            <a:off x="7345764" y="3522836"/>
            <a:ext cx="914400" cy="914400"/>
          </a:xfrm>
          <a:prstGeom prst="rect">
            <a:avLst/>
          </a:prstGeom>
        </p:spPr>
      </p:pic>
      <p:pic>
        <p:nvPicPr>
          <p:cNvPr id="26" name="Graphic 25" descr="Workflow with solid fill">
            <a:extLst>
              <a:ext uri="{FF2B5EF4-FFF2-40B4-BE49-F238E27FC236}">
                <a16:creationId xmlns:a16="http://schemas.microsoft.com/office/drawing/2014/main" id="{04314610-BCC9-2DD4-0413-0FA5102FF3B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58058" y="2969400"/>
            <a:ext cx="914400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7E3232CE-E992-70D1-FD3C-2EDBA42304A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09661" y="2969400"/>
            <a:ext cx="914400" cy="914400"/>
          </a:xfrm>
          <a:prstGeom prst="rect">
            <a:avLst/>
          </a:prstGeom>
        </p:spPr>
      </p:pic>
      <p:pic>
        <p:nvPicPr>
          <p:cNvPr id="29" name="Graphic 28" descr="Scatterplot with solid fill">
            <a:extLst>
              <a:ext uri="{FF2B5EF4-FFF2-40B4-BE49-F238E27FC236}">
                <a16:creationId xmlns:a16="http://schemas.microsoft.com/office/drawing/2014/main" id="{C2048285-7293-48E1-E144-EB95E952F3E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36185" y="2969400"/>
            <a:ext cx="914400" cy="914400"/>
          </a:xfrm>
          <a:prstGeom prst="rect">
            <a:avLst/>
          </a:prstGeom>
        </p:spPr>
      </p:pic>
      <p:pic>
        <p:nvPicPr>
          <p:cNvPr id="31" name="Graphic 30" descr="Arrow Right with solid fill">
            <a:extLst>
              <a:ext uri="{FF2B5EF4-FFF2-40B4-BE49-F238E27FC236}">
                <a16:creationId xmlns:a16="http://schemas.microsoft.com/office/drawing/2014/main" id="{556F1497-DC9A-FCB0-6D57-EADCC586CD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27095" y="2971800"/>
            <a:ext cx="914400" cy="914400"/>
          </a:xfrm>
          <a:prstGeom prst="rect">
            <a:avLst/>
          </a:prstGeom>
        </p:spPr>
      </p:pic>
      <p:pic>
        <p:nvPicPr>
          <p:cNvPr id="3" name="Graphic 2" descr="Layers Design outline">
            <a:extLst>
              <a:ext uri="{FF2B5EF4-FFF2-40B4-BE49-F238E27FC236}">
                <a16:creationId xmlns:a16="http://schemas.microsoft.com/office/drawing/2014/main" id="{FD490D8D-4512-36E0-1CAE-C16B359EBE6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213311" y="5776295"/>
            <a:ext cx="914400" cy="914400"/>
          </a:xfrm>
          <a:prstGeom prst="rect">
            <a:avLst/>
          </a:prstGeom>
        </p:spPr>
      </p:pic>
      <p:pic>
        <p:nvPicPr>
          <p:cNvPr id="7" name="Graphic 6" descr="Illustrator outline">
            <a:extLst>
              <a:ext uri="{FF2B5EF4-FFF2-40B4-BE49-F238E27FC236}">
                <a16:creationId xmlns:a16="http://schemas.microsoft.com/office/drawing/2014/main" id="{1C08C13A-3809-8254-4BEA-491970B19B4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244255" y="5669293"/>
            <a:ext cx="914400" cy="914400"/>
          </a:xfrm>
          <a:prstGeom prst="rect">
            <a:avLst/>
          </a:prstGeom>
        </p:spPr>
      </p:pic>
      <p:pic>
        <p:nvPicPr>
          <p:cNvPr id="11" name="Graphic 10" descr="Table outline">
            <a:extLst>
              <a:ext uri="{FF2B5EF4-FFF2-40B4-BE49-F238E27FC236}">
                <a16:creationId xmlns:a16="http://schemas.microsoft.com/office/drawing/2014/main" id="{6BC91D82-ADE8-0117-5244-D68F2F07D07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839375" y="5212093"/>
            <a:ext cx="914400" cy="914400"/>
          </a:xfrm>
          <a:prstGeom prst="rect">
            <a:avLst/>
          </a:prstGeom>
        </p:spPr>
      </p:pic>
      <p:pic>
        <p:nvPicPr>
          <p:cNvPr id="15" name="Graphic 14" descr="Line arrow: Slight curve with solid fill">
            <a:extLst>
              <a:ext uri="{FF2B5EF4-FFF2-40B4-BE49-F238E27FC236}">
                <a16:creationId xmlns:a16="http://schemas.microsoft.com/office/drawing/2014/main" id="{9EE45F9E-1B34-2306-0BDA-9112318A041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616648" y="5776295"/>
            <a:ext cx="914400" cy="914400"/>
          </a:xfrm>
          <a:prstGeom prst="rect">
            <a:avLst/>
          </a:prstGeom>
        </p:spPr>
      </p:pic>
      <p:pic>
        <p:nvPicPr>
          <p:cNvPr id="19" name="Graphic 18" descr="Line arrow: Horizontal U-turn with solid fill">
            <a:extLst>
              <a:ext uri="{FF2B5EF4-FFF2-40B4-BE49-F238E27FC236}">
                <a16:creationId xmlns:a16="http://schemas.microsoft.com/office/drawing/2014/main" id="{62D7EDB6-1932-44BA-40E8-C60BEA52EFB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46839" y="5685385"/>
            <a:ext cx="914400" cy="914400"/>
          </a:xfrm>
          <a:prstGeom prst="rect">
            <a:avLst/>
          </a:prstGeom>
        </p:spPr>
      </p:pic>
      <p:pic>
        <p:nvPicPr>
          <p:cNvPr id="23" name="Graphic 22" descr="Maze with solid fill">
            <a:extLst>
              <a:ext uri="{FF2B5EF4-FFF2-40B4-BE49-F238E27FC236}">
                <a16:creationId xmlns:a16="http://schemas.microsoft.com/office/drawing/2014/main" id="{4FD70DDF-B9B7-E73B-EC4A-48206CFFCCE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9491625" y="5669293"/>
            <a:ext cx="914400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9393547B-84B7-AD6D-0F48-0B182CEF7EE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5158564" y="57762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07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Materials and Methods</a:t>
            </a:r>
          </a:p>
        </p:txBody>
      </p:sp>
      <p:pic>
        <p:nvPicPr>
          <p:cNvPr id="4" name="Graphic 3" descr="Open book outline">
            <a:extLst>
              <a:ext uri="{FF2B5EF4-FFF2-40B4-BE49-F238E27FC236}">
                <a16:creationId xmlns:a16="http://schemas.microsoft.com/office/drawing/2014/main" id="{ECB78824-BC05-9D40-AB4B-26642A05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6833" y="2552218"/>
            <a:ext cx="914400" cy="914400"/>
          </a:xfrm>
          <a:prstGeom prst="rect">
            <a:avLst/>
          </a:prstGeom>
        </p:spPr>
      </p:pic>
      <p:pic>
        <p:nvPicPr>
          <p:cNvPr id="6" name="Graphic 5" descr="Books outline">
            <a:extLst>
              <a:ext uri="{FF2B5EF4-FFF2-40B4-BE49-F238E27FC236}">
                <a16:creationId xmlns:a16="http://schemas.microsoft.com/office/drawing/2014/main" id="{A13BDAF4-913F-E7B5-52C6-DE479410E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2892" y="3447568"/>
            <a:ext cx="914400" cy="914400"/>
          </a:xfrm>
          <a:prstGeom prst="rect">
            <a:avLst/>
          </a:prstGeom>
        </p:spPr>
      </p:pic>
      <p:pic>
        <p:nvPicPr>
          <p:cNvPr id="8" name="Graphic 7" descr="Books on shelf outline">
            <a:extLst>
              <a:ext uri="{FF2B5EF4-FFF2-40B4-BE49-F238E27FC236}">
                <a16:creationId xmlns:a16="http://schemas.microsoft.com/office/drawing/2014/main" id="{88938F05-B6A7-84E9-CAFE-6E6880CA5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7292" y="3447568"/>
            <a:ext cx="914400" cy="914400"/>
          </a:xfrm>
          <a:prstGeom prst="rect">
            <a:avLst/>
          </a:prstGeom>
        </p:spPr>
      </p:pic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06A67FF4-2404-1E4B-CAAE-34E9A31DFC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331233" y="2552218"/>
            <a:ext cx="914400" cy="914400"/>
          </a:xfrm>
          <a:prstGeom prst="rect">
            <a:avLst/>
          </a:prstGeom>
        </p:spPr>
      </p:pic>
      <p:pic>
        <p:nvPicPr>
          <p:cNvPr id="14" name="Graphic 13" descr="Web design outline">
            <a:extLst>
              <a:ext uri="{FF2B5EF4-FFF2-40B4-BE49-F238E27FC236}">
                <a16:creationId xmlns:a16="http://schemas.microsoft.com/office/drawing/2014/main" id="{E8463269-00B1-2783-E223-17CADDD780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05523" y="2969400"/>
            <a:ext cx="914400" cy="914400"/>
          </a:xfrm>
          <a:prstGeom prst="rect">
            <a:avLst/>
          </a:prstGeom>
        </p:spPr>
      </p:pic>
      <p:pic>
        <p:nvPicPr>
          <p:cNvPr id="16" name="Graphic 15" descr="Blueprint outline">
            <a:extLst>
              <a:ext uri="{FF2B5EF4-FFF2-40B4-BE49-F238E27FC236}">
                <a16:creationId xmlns:a16="http://schemas.microsoft.com/office/drawing/2014/main" id="{9A7C6BB2-CFE8-486E-6AC6-675F36F79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17106" y="2971800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F7387DD6-BA10-DC36-D65B-CA642D35B5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30123" y="2206542"/>
            <a:ext cx="914400" cy="914400"/>
          </a:xfrm>
          <a:prstGeom prst="rect">
            <a:avLst/>
          </a:prstGeom>
        </p:spPr>
      </p:pic>
      <p:pic>
        <p:nvPicPr>
          <p:cNvPr id="5" name="Graphic 4" descr="Acquisition with solid fill">
            <a:extLst>
              <a:ext uri="{FF2B5EF4-FFF2-40B4-BE49-F238E27FC236}">
                <a16:creationId xmlns:a16="http://schemas.microsoft.com/office/drawing/2014/main" id="{3AA0AEE4-7C5F-1AE5-0541-972320F9CB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V="1">
            <a:off x="7206162" y="2901147"/>
            <a:ext cx="914400" cy="914400"/>
          </a:xfrm>
          <a:prstGeom prst="rect">
            <a:avLst/>
          </a:prstGeom>
        </p:spPr>
      </p:pic>
      <p:pic>
        <p:nvPicPr>
          <p:cNvPr id="9" name="Graphic 8" descr="Arrow Right with solid fill">
            <a:extLst>
              <a:ext uri="{FF2B5EF4-FFF2-40B4-BE49-F238E27FC236}">
                <a16:creationId xmlns:a16="http://schemas.microsoft.com/office/drawing/2014/main" id="{447AA9CC-5D1B-9AE1-6486-2A65075C5B4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24667" y="2969400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: Rotate right with solid fill">
            <a:extLst>
              <a:ext uri="{FF2B5EF4-FFF2-40B4-BE49-F238E27FC236}">
                <a16:creationId xmlns:a16="http://schemas.microsoft.com/office/drawing/2014/main" id="{44804FB3-E78C-F1A7-5330-AC1883D473E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3302510">
            <a:off x="7345764" y="3522836"/>
            <a:ext cx="914400" cy="914400"/>
          </a:xfrm>
          <a:prstGeom prst="rect">
            <a:avLst/>
          </a:prstGeom>
        </p:spPr>
      </p:pic>
      <p:pic>
        <p:nvPicPr>
          <p:cNvPr id="26" name="Graphic 25" descr="Workflow with solid fill">
            <a:extLst>
              <a:ext uri="{FF2B5EF4-FFF2-40B4-BE49-F238E27FC236}">
                <a16:creationId xmlns:a16="http://schemas.microsoft.com/office/drawing/2014/main" id="{04314610-BCC9-2DD4-0413-0FA5102FF3B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58058" y="2969400"/>
            <a:ext cx="914400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7E3232CE-E992-70D1-FD3C-2EDBA42304A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09661" y="2969400"/>
            <a:ext cx="914400" cy="914400"/>
          </a:xfrm>
          <a:prstGeom prst="rect">
            <a:avLst/>
          </a:prstGeom>
        </p:spPr>
      </p:pic>
      <p:pic>
        <p:nvPicPr>
          <p:cNvPr id="29" name="Graphic 28" descr="Scatterplot with solid fill">
            <a:extLst>
              <a:ext uri="{FF2B5EF4-FFF2-40B4-BE49-F238E27FC236}">
                <a16:creationId xmlns:a16="http://schemas.microsoft.com/office/drawing/2014/main" id="{C2048285-7293-48E1-E144-EB95E952F3E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36185" y="2969400"/>
            <a:ext cx="914400" cy="914400"/>
          </a:xfrm>
          <a:prstGeom prst="rect">
            <a:avLst/>
          </a:prstGeom>
        </p:spPr>
      </p:pic>
      <p:pic>
        <p:nvPicPr>
          <p:cNvPr id="31" name="Graphic 30" descr="Arrow Right with solid fill">
            <a:extLst>
              <a:ext uri="{FF2B5EF4-FFF2-40B4-BE49-F238E27FC236}">
                <a16:creationId xmlns:a16="http://schemas.microsoft.com/office/drawing/2014/main" id="{556F1497-DC9A-FCB0-6D57-EADCC586CD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27095" y="2971800"/>
            <a:ext cx="914400" cy="914400"/>
          </a:xfrm>
          <a:prstGeom prst="rect">
            <a:avLst/>
          </a:prstGeom>
        </p:spPr>
      </p:pic>
      <p:pic>
        <p:nvPicPr>
          <p:cNvPr id="3" name="Graphic 2" descr="Layers Design outline">
            <a:extLst>
              <a:ext uri="{FF2B5EF4-FFF2-40B4-BE49-F238E27FC236}">
                <a16:creationId xmlns:a16="http://schemas.microsoft.com/office/drawing/2014/main" id="{FD490D8D-4512-36E0-1CAE-C16B359EBE6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213311" y="5776295"/>
            <a:ext cx="914400" cy="914400"/>
          </a:xfrm>
          <a:prstGeom prst="rect">
            <a:avLst/>
          </a:prstGeom>
        </p:spPr>
      </p:pic>
      <p:pic>
        <p:nvPicPr>
          <p:cNvPr id="7" name="Graphic 6" descr="Illustrator outline">
            <a:extLst>
              <a:ext uri="{FF2B5EF4-FFF2-40B4-BE49-F238E27FC236}">
                <a16:creationId xmlns:a16="http://schemas.microsoft.com/office/drawing/2014/main" id="{1C08C13A-3809-8254-4BEA-491970B19B4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244255" y="5669293"/>
            <a:ext cx="914400" cy="914400"/>
          </a:xfrm>
          <a:prstGeom prst="rect">
            <a:avLst/>
          </a:prstGeom>
        </p:spPr>
      </p:pic>
      <p:pic>
        <p:nvPicPr>
          <p:cNvPr id="11" name="Graphic 10" descr="Table outline">
            <a:extLst>
              <a:ext uri="{FF2B5EF4-FFF2-40B4-BE49-F238E27FC236}">
                <a16:creationId xmlns:a16="http://schemas.microsoft.com/office/drawing/2014/main" id="{6BC91D82-ADE8-0117-5244-D68F2F07D07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839375" y="5212093"/>
            <a:ext cx="914400" cy="914400"/>
          </a:xfrm>
          <a:prstGeom prst="rect">
            <a:avLst/>
          </a:prstGeom>
        </p:spPr>
      </p:pic>
      <p:pic>
        <p:nvPicPr>
          <p:cNvPr id="15" name="Graphic 14" descr="Line arrow: Slight curve with solid fill">
            <a:extLst>
              <a:ext uri="{FF2B5EF4-FFF2-40B4-BE49-F238E27FC236}">
                <a16:creationId xmlns:a16="http://schemas.microsoft.com/office/drawing/2014/main" id="{9EE45F9E-1B34-2306-0BDA-9112318A041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616648" y="5776295"/>
            <a:ext cx="914400" cy="914400"/>
          </a:xfrm>
          <a:prstGeom prst="rect">
            <a:avLst/>
          </a:prstGeom>
        </p:spPr>
      </p:pic>
      <p:pic>
        <p:nvPicPr>
          <p:cNvPr id="19" name="Graphic 18" descr="Line arrow: Horizontal U-turn with solid fill">
            <a:extLst>
              <a:ext uri="{FF2B5EF4-FFF2-40B4-BE49-F238E27FC236}">
                <a16:creationId xmlns:a16="http://schemas.microsoft.com/office/drawing/2014/main" id="{62D7EDB6-1932-44BA-40E8-C60BEA52EFB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46839" y="5685385"/>
            <a:ext cx="914400" cy="914400"/>
          </a:xfrm>
          <a:prstGeom prst="rect">
            <a:avLst/>
          </a:prstGeom>
        </p:spPr>
      </p:pic>
      <p:pic>
        <p:nvPicPr>
          <p:cNvPr id="23" name="Graphic 22" descr="Maze with solid fill">
            <a:extLst>
              <a:ext uri="{FF2B5EF4-FFF2-40B4-BE49-F238E27FC236}">
                <a16:creationId xmlns:a16="http://schemas.microsoft.com/office/drawing/2014/main" id="{4FD70DDF-B9B7-E73B-EC4A-48206CFFCCE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9491625" y="5669293"/>
            <a:ext cx="914400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9393547B-84B7-AD6D-0F48-0B182CEF7EE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5158564" y="57762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15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</a:p>
        </p:txBody>
      </p:sp>
      <p:pic>
        <p:nvPicPr>
          <p:cNvPr id="3" name="Picture 2" descr="A white sign with a black background&#10;&#10;Description automatically generated">
            <a:extLst>
              <a:ext uri="{FF2B5EF4-FFF2-40B4-BE49-F238E27FC236}">
                <a16:creationId xmlns:a16="http://schemas.microsoft.com/office/drawing/2014/main" id="{6ED3BAFD-309C-2743-C11A-D4FBC2FC7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75" y="2545117"/>
            <a:ext cx="2066925" cy="17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02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793992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Conclusion and Future Work</a:t>
            </a:r>
          </a:p>
        </p:txBody>
      </p:sp>
      <p:pic>
        <p:nvPicPr>
          <p:cNvPr id="3" name="Picture 2" descr="A white sign with a black background&#10;&#10;Description automatically generated">
            <a:extLst>
              <a:ext uri="{FF2B5EF4-FFF2-40B4-BE49-F238E27FC236}">
                <a16:creationId xmlns:a16="http://schemas.microsoft.com/office/drawing/2014/main" id="{07730D09-E18B-662F-8536-52F00EF29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075" y="562450"/>
            <a:ext cx="2066925" cy="176776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2A10454-5878-0BF5-7BC2-2934E99A6B49}"/>
              </a:ext>
            </a:extLst>
          </p:cNvPr>
          <p:cNvSpPr txBox="1">
            <a:spLocks/>
          </p:cNvSpPr>
          <p:nvPr/>
        </p:nvSpPr>
        <p:spPr>
          <a:xfrm>
            <a:off x="9912782" y="2330215"/>
            <a:ext cx="1729509" cy="470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i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metaboPipe</a:t>
            </a:r>
          </a:p>
        </p:txBody>
      </p:sp>
    </p:spTree>
    <p:extLst>
      <p:ext uri="{BB962C8B-B14F-4D97-AF65-F5344CB8AC3E}">
        <p14:creationId xmlns:p14="http://schemas.microsoft.com/office/powerpoint/2010/main" val="2764516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561361-8CE2-CD13-6E32-28866013D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034" y="4055780"/>
            <a:ext cx="5980546" cy="728656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 Modular Pipeline for Metabolomic Data Pretreatment</a:t>
            </a:r>
          </a:p>
        </p:txBody>
      </p:sp>
      <p:pic>
        <p:nvPicPr>
          <p:cNvPr id="6" name="Picture 5" descr="A white sign with a black background&#10;&#10;Description automatically generated">
            <a:extLst>
              <a:ext uri="{FF2B5EF4-FFF2-40B4-BE49-F238E27FC236}">
                <a16:creationId xmlns:a16="http://schemas.microsoft.com/office/drawing/2014/main" id="{15BBCFB6-9B14-A0B6-2A84-61F3425E3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72" y="1410175"/>
            <a:ext cx="4720943" cy="40376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7049E5-8EAE-616E-54F3-97718892F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053" y="2948636"/>
            <a:ext cx="4396509" cy="960726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metaboPipe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01712F-247C-4E5C-7785-92DB41247D6D}"/>
              </a:ext>
            </a:extLst>
          </p:cNvPr>
          <p:cNvSpPr txBox="1">
            <a:spLocks/>
          </p:cNvSpPr>
          <p:nvPr/>
        </p:nvSpPr>
        <p:spPr>
          <a:xfrm>
            <a:off x="695034" y="4784436"/>
            <a:ext cx="5980546" cy="1392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Eduard Pérez Méndez</a:t>
            </a:r>
          </a:p>
        </p:txBody>
      </p:sp>
    </p:spTree>
    <p:extLst>
      <p:ext uri="{BB962C8B-B14F-4D97-AF65-F5344CB8AC3E}">
        <p14:creationId xmlns:p14="http://schemas.microsoft.com/office/powerpoint/2010/main" val="2423138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BC28E5-9443-532B-03A9-63F290E27811}"/>
              </a:ext>
            </a:extLst>
          </p:cNvPr>
          <p:cNvSpPr/>
          <p:nvPr/>
        </p:nvSpPr>
        <p:spPr>
          <a:xfrm>
            <a:off x="5583619" y="2451289"/>
            <a:ext cx="5765969" cy="2590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 Nmr Graph">
            <a:extLst>
              <a:ext uri="{FF2B5EF4-FFF2-40B4-BE49-F238E27FC236}">
                <a16:creationId xmlns:a16="http://schemas.microsoft.com/office/drawing/2014/main" id="{C92C9642-5330-2F9F-143E-A90AA97342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618" y="2442059"/>
            <a:ext cx="5765970" cy="259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0C7759A-FD0B-DA63-6CE2-C7FB431B9BB0}"/>
              </a:ext>
            </a:extLst>
          </p:cNvPr>
          <p:cNvSpPr txBox="1">
            <a:spLocks/>
          </p:cNvSpPr>
          <p:nvPr/>
        </p:nvSpPr>
        <p:spPr>
          <a:xfrm>
            <a:off x="6677677" y="1352360"/>
            <a:ext cx="35778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66301C-ABF4-31E2-437A-9ABF05A0F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933" y="2446674"/>
            <a:ext cx="3622964" cy="258616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871BBF9-CFE2-9095-8F96-5836463BFB2D}"/>
              </a:ext>
            </a:extLst>
          </p:cNvPr>
          <p:cNvSpPr txBox="1">
            <a:spLocks/>
          </p:cNvSpPr>
          <p:nvPr/>
        </p:nvSpPr>
        <p:spPr>
          <a:xfrm>
            <a:off x="1151489" y="1352359"/>
            <a:ext cx="35778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88E9CF-A073-50EC-FFCD-3CF19E9D49C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140364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  <a:endParaRPr lang="en-US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22208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BC28E5-9443-532B-03A9-63F290E27811}"/>
              </a:ext>
            </a:extLst>
          </p:cNvPr>
          <p:cNvSpPr/>
          <p:nvPr/>
        </p:nvSpPr>
        <p:spPr>
          <a:xfrm>
            <a:off x="7877377" y="1230526"/>
            <a:ext cx="2439475" cy="1096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pic>
        <p:nvPicPr>
          <p:cNvPr id="1026" name="Picture 2" descr="H Nmr Graph">
            <a:extLst>
              <a:ext uri="{FF2B5EF4-FFF2-40B4-BE49-F238E27FC236}">
                <a16:creationId xmlns:a16="http://schemas.microsoft.com/office/drawing/2014/main" id="{C92C9642-5330-2F9F-143E-A90AA97342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376" y="1221296"/>
            <a:ext cx="2439475" cy="109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0C7759A-FD0B-DA63-6CE2-C7FB431B9BB0}"/>
              </a:ext>
            </a:extLst>
          </p:cNvPr>
          <p:cNvSpPr txBox="1">
            <a:spLocks/>
          </p:cNvSpPr>
          <p:nvPr/>
        </p:nvSpPr>
        <p:spPr>
          <a:xfrm>
            <a:off x="8412551" y="568508"/>
            <a:ext cx="1369123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66301C-ABF4-31E2-437A-9ABF05A0F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683" y="1224067"/>
            <a:ext cx="1535545" cy="109611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871BBF9-CFE2-9095-8F96-5836463BFB2D}"/>
              </a:ext>
            </a:extLst>
          </p:cNvPr>
          <p:cNvSpPr txBox="1">
            <a:spLocks/>
          </p:cNvSpPr>
          <p:nvPr/>
        </p:nvSpPr>
        <p:spPr>
          <a:xfrm>
            <a:off x="2337335" y="565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7686634-179D-42CB-E4E9-77C14ED7B2FC}"/>
              </a:ext>
            </a:extLst>
          </p:cNvPr>
          <p:cNvCxnSpPr>
            <a:cxnSpLocks/>
            <a:stCxn id="8" idx="2"/>
            <a:endCxn id="1026" idx="2"/>
          </p:cNvCxnSpPr>
          <p:nvPr/>
        </p:nvCxnSpPr>
        <p:spPr>
          <a:xfrm rot="5400000" flipH="1" flipV="1">
            <a:off x="5947399" y="-829535"/>
            <a:ext cx="2771" cy="6296658"/>
          </a:xfrm>
          <a:prstGeom prst="bentConnector3">
            <a:avLst>
              <a:gd name="adj1" fmla="val -14916276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1E9337-2C32-F462-940E-767FCF7D019F}"/>
              </a:ext>
            </a:extLst>
          </p:cNvPr>
          <p:cNvCxnSpPr>
            <a:cxnSpLocks/>
          </p:cNvCxnSpPr>
          <p:nvPr/>
        </p:nvCxnSpPr>
        <p:spPr>
          <a:xfrm>
            <a:off x="5917131" y="2724727"/>
            <a:ext cx="0" cy="4987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5D71F519-F25A-FC3F-04BB-9A182CD39162}"/>
              </a:ext>
            </a:extLst>
          </p:cNvPr>
          <p:cNvSpPr txBox="1">
            <a:spLocks/>
          </p:cNvSpPr>
          <p:nvPr/>
        </p:nvSpPr>
        <p:spPr>
          <a:xfrm>
            <a:off x="4405114" y="2068945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05594443-C640-4449-C72B-3571F50D716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53130" y="3303706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×</m:t>
                                </m:r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05594443-C640-4449-C72B-3571F50D71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2799238"/>
                  </p:ext>
                </p:extLst>
              </p:nvPr>
            </p:nvGraphicFramePr>
            <p:xfrm>
              <a:off x="1853130" y="3303706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400375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r="-300375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r="-200375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000" r="-100375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0000" r="-375" b="-4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000" r="-400375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96774" r="-400375" b="-2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1639" r="-400375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1639" r="-40037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Title 1">
            <a:extLst>
              <a:ext uri="{FF2B5EF4-FFF2-40B4-BE49-F238E27FC236}">
                <a16:creationId xmlns:a16="http://schemas.microsoft.com/office/drawing/2014/main" id="{20BFA817-FDE3-4C27-B8F0-4248D60819F1}"/>
              </a:ext>
            </a:extLst>
          </p:cNvPr>
          <p:cNvSpPr txBox="1">
            <a:spLocks/>
          </p:cNvSpPr>
          <p:nvPr/>
        </p:nvSpPr>
        <p:spPr>
          <a:xfrm>
            <a:off x="2665998" y="2842558"/>
            <a:ext cx="1195151" cy="221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Denoising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594DA-D89C-09EC-2E19-6FDDFCEF6BA6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263573" y="2724727"/>
            <a:ext cx="1" cy="117831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BEB094C0-AA5B-283F-015D-C9E20921FF21}"/>
              </a:ext>
            </a:extLst>
          </p:cNvPr>
          <p:cNvSpPr txBox="1">
            <a:spLocks/>
          </p:cNvSpPr>
          <p:nvPr/>
        </p:nvSpPr>
        <p:spPr>
          <a:xfrm>
            <a:off x="3502884" y="2842558"/>
            <a:ext cx="1195151" cy="221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Baseline correction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D728F9-66B8-F47A-D38F-D2018C9067B1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4100459" y="2724727"/>
            <a:ext cx="1" cy="117831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2D385A3E-AC31-D11C-E1AD-C2BABE0EECF3}"/>
              </a:ext>
            </a:extLst>
          </p:cNvPr>
          <p:cNvSpPr txBox="1">
            <a:spLocks/>
          </p:cNvSpPr>
          <p:nvPr/>
        </p:nvSpPr>
        <p:spPr>
          <a:xfrm>
            <a:off x="4543490" y="2853061"/>
            <a:ext cx="1195151" cy="221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Peak picking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6CC441F-CD90-4D5F-D3D6-190945B55CC9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5141065" y="2735230"/>
            <a:ext cx="1" cy="117831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270FC4D7-F527-184F-EF67-5C4B208C52AC}"/>
              </a:ext>
            </a:extLst>
          </p:cNvPr>
          <p:cNvSpPr txBox="1">
            <a:spLocks/>
          </p:cNvSpPr>
          <p:nvPr/>
        </p:nvSpPr>
        <p:spPr>
          <a:xfrm>
            <a:off x="8210176" y="2856250"/>
            <a:ext cx="1195151" cy="221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Spectral binning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E6D9FC-5566-7E66-2188-A8A1165A0A84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807751" y="2738419"/>
            <a:ext cx="1" cy="117831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4501F66C-647B-C4A2-BB5F-C7CF1271D335}"/>
              </a:ext>
            </a:extLst>
          </p:cNvPr>
          <p:cNvSpPr txBox="1">
            <a:spLocks/>
          </p:cNvSpPr>
          <p:nvPr/>
        </p:nvSpPr>
        <p:spPr>
          <a:xfrm>
            <a:off x="7136227" y="2842558"/>
            <a:ext cx="1195151" cy="221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Peak alignment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E6F57E-9CC6-87BF-501B-49E9F65D0CCB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733803" y="2733957"/>
            <a:ext cx="0" cy="108601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>
            <a:extLst>
              <a:ext uri="{FF2B5EF4-FFF2-40B4-BE49-F238E27FC236}">
                <a16:creationId xmlns:a16="http://schemas.microsoft.com/office/drawing/2014/main" id="{D5AC15CE-CF55-2D21-B2B6-8040D7E85B60}"/>
              </a:ext>
            </a:extLst>
          </p:cNvPr>
          <p:cNvSpPr txBox="1">
            <a:spLocks/>
          </p:cNvSpPr>
          <p:nvPr/>
        </p:nvSpPr>
        <p:spPr>
          <a:xfrm>
            <a:off x="6007554" y="2842558"/>
            <a:ext cx="1195151" cy="221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Quality control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9D4F34-DB0E-2E5F-F889-8282CDD66FD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6605129" y="2724727"/>
            <a:ext cx="1" cy="117831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824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3" grpId="0"/>
      <p:bldP spid="35" grpId="0"/>
      <p:bldP spid="37" grpId="0"/>
      <p:bldP spid="39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C7759A-FD0B-DA63-6CE2-C7FB431B9BB0}"/>
              </a:ext>
            </a:extLst>
          </p:cNvPr>
          <p:cNvSpPr txBox="1">
            <a:spLocks/>
          </p:cNvSpPr>
          <p:nvPr/>
        </p:nvSpPr>
        <p:spPr>
          <a:xfrm>
            <a:off x="8412551" y="568508"/>
            <a:ext cx="1369123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71BBF9-CFE2-9095-8F96-5836463BFB2D}"/>
              </a:ext>
            </a:extLst>
          </p:cNvPr>
          <p:cNvSpPr txBox="1">
            <a:spLocks/>
          </p:cNvSpPr>
          <p:nvPr/>
        </p:nvSpPr>
        <p:spPr>
          <a:xfrm>
            <a:off x="2337335" y="565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7686634-179D-42CB-E4E9-77C14ED7B2FC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 rot="5400000" flipH="1" flipV="1">
            <a:off x="5947169" y="-1932334"/>
            <a:ext cx="3229" cy="6296658"/>
          </a:xfrm>
          <a:prstGeom prst="bentConnector3">
            <a:avLst>
              <a:gd name="adj1" fmla="val -7646020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1E9337-2C32-F462-940E-767FCF7D019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917131" y="1481143"/>
            <a:ext cx="0" cy="4987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5D71F519-F25A-FC3F-04BB-9A182CD39162}"/>
              </a:ext>
            </a:extLst>
          </p:cNvPr>
          <p:cNvSpPr txBox="1">
            <a:spLocks/>
          </p:cNvSpPr>
          <p:nvPr/>
        </p:nvSpPr>
        <p:spPr>
          <a:xfrm>
            <a:off x="4405114" y="825361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05594443-C640-4449-C72B-3571F50D71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3048829"/>
                  </p:ext>
                </p:extLst>
              </p:nvPr>
            </p:nvGraphicFramePr>
            <p:xfrm>
              <a:off x="4291491" y="2013604"/>
              <a:ext cx="3251280" cy="7417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650256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148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𝑛</m:t>
                                </m:r>
                                <m:r>
                                  <a:rPr lang="en-US" sz="7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×</m:t>
                                </m:r>
                                <m:r>
                                  <a:rPr lang="en-US" sz="7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05594443-C640-4449-C72B-3571F50D71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3048829"/>
                  </p:ext>
                </p:extLst>
              </p:nvPr>
            </p:nvGraphicFramePr>
            <p:xfrm>
              <a:off x="4291491" y="2013604"/>
              <a:ext cx="3251280" cy="7417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650256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148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400935" b="-4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r="-300935" b="-4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r="-200935" b="-4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r="-100935" b="-4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000" r="-935" b="-4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6000" r="-400935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4167" r="-400935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92000" r="-400935" b="-1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8333" r="-400935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605B1E-C6E6-5092-D401-FC0C6B5AA111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5917130" y="2755304"/>
            <a:ext cx="1" cy="4085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172714BF-66CC-3E44-2063-145CC2AB6F70}"/>
              </a:ext>
            </a:extLst>
          </p:cNvPr>
          <p:cNvSpPr txBox="1">
            <a:spLocks/>
          </p:cNvSpPr>
          <p:nvPr/>
        </p:nvSpPr>
        <p:spPr>
          <a:xfrm>
            <a:off x="4405113" y="3101109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Pretreatment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D59639E4-1095-8DE5-2BFA-B011FC9C80EE}"/>
              </a:ext>
            </a:extLst>
          </p:cNvPr>
          <p:cNvSpPr/>
          <p:nvPr/>
        </p:nvSpPr>
        <p:spPr>
          <a:xfrm rot="5400000">
            <a:off x="5717103" y="294928"/>
            <a:ext cx="400050" cy="7140041"/>
          </a:xfrm>
          <a:prstGeom prst="leftBrace">
            <a:avLst>
              <a:gd name="adj1" fmla="val 234524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4DDBC6-272E-5D06-5A68-83546F3D145E}"/>
              </a:ext>
            </a:extLst>
          </p:cNvPr>
          <p:cNvSpPr txBox="1">
            <a:spLocks/>
          </p:cNvSpPr>
          <p:nvPr/>
        </p:nvSpPr>
        <p:spPr>
          <a:xfrm>
            <a:off x="2664995" y="4628788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EF54AB-B1FC-E52E-64EC-0D040E09F785}"/>
              </a:ext>
            </a:extLst>
          </p:cNvPr>
          <p:cNvSpPr txBox="1">
            <a:spLocks/>
          </p:cNvSpPr>
          <p:nvPr/>
        </p:nvSpPr>
        <p:spPr>
          <a:xfrm>
            <a:off x="4781815" y="4053998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A819235-D5B7-649B-A480-37E6DDCCC588}"/>
              </a:ext>
            </a:extLst>
          </p:cNvPr>
          <p:cNvSpPr txBox="1">
            <a:spLocks/>
          </p:cNvSpPr>
          <p:nvPr/>
        </p:nvSpPr>
        <p:spPr>
          <a:xfrm>
            <a:off x="7052839" y="4320705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D70E06-AB8B-7F86-AA8A-A59C106B741B}"/>
              </a:ext>
            </a:extLst>
          </p:cNvPr>
          <p:cNvSpPr txBox="1">
            <a:spLocks/>
          </p:cNvSpPr>
          <p:nvPr/>
        </p:nvSpPr>
        <p:spPr>
          <a:xfrm>
            <a:off x="5196926" y="4875735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A167B9-2AD0-F0E5-7231-8B86277C20F1}"/>
              </a:ext>
            </a:extLst>
          </p:cNvPr>
          <p:cNvSpPr txBox="1">
            <a:spLocks/>
          </p:cNvSpPr>
          <p:nvPr/>
        </p:nvSpPr>
        <p:spPr>
          <a:xfrm>
            <a:off x="6375803" y="5506949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CEC596C-26CA-895D-A9BF-F78D57A2F278}"/>
              </a:ext>
            </a:extLst>
          </p:cNvPr>
          <p:cNvSpPr txBox="1">
            <a:spLocks/>
          </p:cNvSpPr>
          <p:nvPr/>
        </p:nvSpPr>
        <p:spPr>
          <a:xfrm>
            <a:off x="3504303" y="5526509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3175982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 animBg="1"/>
      <p:bldP spid="4" grpId="0"/>
      <p:bldP spid="6" grpId="0"/>
      <p:bldP spid="8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C7759A-FD0B-DA63-6CE2-C7FB431B9BB0}"/>
              </a:ext>
            </a:extLst>
          </p:cNvPr>
          <p:cNvSpPr txBox="1">
            <a:spLocks/>
          </p:cNvSpPr>
          <p:nvPr/>
        </p:nvSpPr>
        <p:spPr>
          <a:xfrm>
            <a:off x="8412551" y="568508"/>
            <a:ext cx="1369123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71BBF9-CFE2-9095-8F96-5836463BFB2D}"/>
              </a:ext>
            </a:extLst>
          </p:cNvPr>
          <p:cNvSpPr txBox="1">
            <a:spLocks/>
          </p:cNvSpPr>
          <p:nvPr/>
        </p:nvSpPr>
        <p:spPr>
          <a:xfrm>
            <a:off x="2337335" y="565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7686634-179D-42CB-E4E9-77C14ED7B2FC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 rot="5400000" flipH="1" flipV="1">
            <a:off x="5947169" y="-1932334"/>
            <a:ext cx="3229" cy="6296658"/>
          </a:xfrm>
          <a:prstGeom prst="bentConnector3">
            <a:avLst>
              <a:gd name="adj1" fmla="val -7646020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1E9337-2C32-F462-940E-767FCF7D019F}"/>
              </a:ext>
            </a:extLst>
          </p:cNvPr>
          <p:cNvCxnSpPr>
            <a:cxnSpLocks/>
            <a:stCxn id="26" idx="2"/>
            <a:endCxn id="17" idx="0"/>
          </p:cNvCxnSpPr>
          <p:nvPr/>
        </p:nvCxnSpPr>
        <p:spPr>
          <a:xfrm flipH="1">
            <a:off x="5917130" y="1481143"/>
            <a:ext cx="1" cy="5182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5D71F519-F25A-FC3F-04BB-9A182CD39162}"/>
              </a:ext>
            </a:extLst>
          </p:cNvPr>
          <p:cNvSpPr txBox="1">
            <a:spLocks/>
          </p:cNvSpPr>
          <p:nvPr/>
        </p:nvSpPr>
        <p:spPr>
          <a:xfrm>
            <a:off x="4405114" y="825361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72714BF-66CC-3E44-2063-145CC2AB6F70}"/>
              </a:ext>
            </a:extLst>
          </p:cNvPr>
          <p:cNvSpPr txBox="1">
            <a:spLocks/>
          </p:cNvSpPr>
          <p:nvPr/>
        </p:nvSpPr>
        <p:spPr>
          <a:xfrm>
            <a:off x="4405113" y="1999384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Pretreatment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DEF201D-8D37-41E7-3834-812C07E72C91}"/>
              </a:ext>
            </a:extLst>
          </p:cNvPr>
          <p:cNvSpPr txBox="1">
            <a:spLocks/>
          </p:cNvSpPr>
          <p:nvPr/>
        </p:nvSpPr>
        <p:spPr>
          <a:xfrm>
            <a:off x="2672615" y="3493454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4781815" y="2952273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7052839" y="3218980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5196926" y="3774010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6375803" y="4405224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3504303" y="4424784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381732EB-8AB8-E990-5BAC-7C0FC0ACA210}"/>
              </a:ext>
            </a:extLst>
          </p:cNvPr>
          <p:cNvSpPr/>
          <p:nvPr/>
        </p:nvSpPr>
        <p:spPr>
          <a:xfrm rot="5400000">
            <a:off x="5717103" y="-806797"/>
            <a:ext cx="400050" cy="7140041"/>
          </a:xfrm>
          <a:prstGeom prst="leftBrace">
            <a:avLst>
              <a:gd name="adj1" fmla="val 234524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70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C7759A-FD0B-DA63-6CE2-C7FB431B9BB0}"/>
              </a:ext>
            </a:extLst>
          </p:cNvPr>
          <p:cNvSpPr txBox="1">
            <a:spLocks/>
          </p:cNvSpPr>
          <p:nvPr/>
        </p:nvSpPr>
        <p:spPr>
          <a:xfrm>
            <a:off x="8412551" y="568508"/>
            <a:ext cx="1369123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71BBF9-CFE2-9095-8F96-5836463BFB2D}"/>
              </a:ext>
            </a:extLst>
          </p:cNvPr>
          <p:cNvSpPr txBox="1">
            <a:spLocks/>
          </p:cNvSpPr>
          <p:nvPr/>
        </p:nvSpPr>
        <p:spPr>
          <a:xfrm>
            <a:off x="2337335" y="565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7686634-179D-42CB-E4E9-77C14ED7B2FC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 rot="5400000" flipH="1" flipV="1">
            <a:off x="5947169" y="-1932334"/>
            <a:ext cx="3229" cy="6296658"/>
          </a:xfrm>
          <a:prstGeom prst="bentConnector3">
            <a:avLst>
              <a:gd name="adj1" fmla="val -7646020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1E9337-2C32-F462-940E-767FCF7D019F}"/>
              </a:ext>
            </a:extLst>
          </p:cNvPr>
          <p:cNvCxnSpPr>
            <a:cxnSpLocks/>
            <a:stCxn id="26" idx="2"/>
            <a:endCxn id="17" idx="0"/>
          </p:cNvCxnSpPr>
          <p:nvPr/>
        </p:nvCxnSpPr>
        <p:spPr>
          <a:xfrm flipH="1">
            <a:off x="5917130" y="1481143"/>
            <a:ext cx="1" cy="5182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5D71F519-F25A-FC3F-04BB-9A182CD39162}"/>
              </a:ext>
            </a:extLst>
          </p:cNvPr>
          <p:cNvSpPr txBox="1">
            <a:spLocks/>
          </p:cNvSpPr>
          <p:nvPr/>
        </p:nvSpPr>
        <p:spPr>
          <a:xfrm>
            <a:off x="4405114" y="825361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72714BF-66CC-3E44-2063-145CC2AB6F70}"/>
              </a:ext>
            </a:extLst>
          </p:cNvPr>
          <p:cNvSpPr txBox="1">
            <a:spLocks/>
          </p:cNvSpPr>
          <p:nvPr/>
        </p:nvSpPr>
        <p:spPr>
          <a:xfrm>
            <a:off x="4405113" y="1999384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Pretreatment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4765987" y="3045216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4765987" y="3473025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4765987" y="4756452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4765987" y="5184263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4765987" y="4328643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4765987" y="3900834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381732EB-8AB8-E990-5BAC-7C0FC0ACA210}"/>
              </a:ext>
            </a:extLst>
          </p:cNvPr>
          <p:cNvSpPr/>
          <p:nvPr/>
        </p:nvSpPr>
        <p:spPr>
          <a:xfrm rot="5400000">
            <a:off x="5717103" y="-806797"/>
            <a:ext cx="400050" cy="7140041"/>
          </a:xfrm>
          <a:prstGeom prst="leftBrace">
            <a:avLst>
              <a:gd name="adj1" fmla="val 234524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95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C7759A-FD0B-DA63-6CE2-C7FB431B9BB0}"/>
              </a:ext>
            </a:extLst>
          </p:cNvPr>
          <p:cNvSpPr txBox="1">
            <a:spLocks/>
          </p:cNvSpPr>
          <p:nvPr/>
        </p:nvSpPr>
        <p:spPr>
          <a:xfrm>
            <a:off x="8412551" y="568508"/>
            <a:ext cx="1369123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71BBF9-CFE2-9095-8F96-5836463BFB2D}"/>
              </a:ext>
            </a:extLst>
          </p:cNvPr>
          <p:cNvSpPr txBox="1">
            <a:spLocks/>
          </p:cNvSpPr>
          <p:nvPr/>
        </p:nvSpPr>
        <p:spPr>
          <a:xfrm>
            <a:off x="2337335" y="565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7686634-179D-42CB-E4E9-77C14ED7B2FC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 rot="5400000" flipH="1" flipV="1">
            <a:off x="5947169" y="-1932334"/>
            <a:ext cx="3229" cy="6296658"/>
          </a:xfrm>
          <a:prstGeom prst="bentConnector3">
            <a:avLst>
              <a:gd name="adj1" fmla="val -7646020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1E9337-2C32-F462-940E-767FCF7D019F}"/>
              </a:ext>
            </a:extLst>
          </p:cNvPr>
          <p:cNvCxnSpPr>
            <a:cxnSpLocks/>
            <a:stCxn id="26" idx="2"/>
            <a:endCxn id="17" idx="0"/>
          </p:cNvCxnSpPr>
          <p:nvPr/>
        </p:nvCxnSpPr>
        <p:spPr>
          <a:xfrm flipH="1">
            <a:off x="5917130" y="1481143"/>
            <a:ext cx="1" cy="5182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5D71F519-F25A-FC3F-04BB-9A182CD39162}"/>
              </a:ext>
            </a:extLst>
          </p:cNvPr>
          <p:cNvSpPr txBox="1">
            <a:spLocks/>
          </p:cNvSpPr>
          <p:nvPr/>
        </p:nvSpPr>
        <p:spPr>
          <a:xfrm>
            <a:off x="4405114" y="825361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72714BF-66CC-3E44-2063-145CC2AB6F70}"/>
              </a:ext>
            </a:extLst>
          </p:cNvPr>
          <p:cNvSpPr txBox="1">
            <a:spLocks/>
          </p:cNvSpPr>
          <p:nvPr/>
        </p:nvSpPr>
        <p:spPr>
          <a:xfrm>
            <a:off x="4405113" y="1999384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Pretreatment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4758073" y="3045216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4758073" y="3856508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4758073" y="3450862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9781674" y="3979155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4758073" y="4262154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4758073" y="4667799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381732EB-8AB8-E990-5BAC-7C0FC0ACA210}"/>
              </a:ext>
            </a:extLst>
          </p:cNvPr>
          <p:cNvSpPr/>
          <p:nvPr/>
        </p:nvSpPr>
        <p:spPr>
          <a:xfrm rot="5400000">
            <a:off x="5717103" y="-806797"/>
            <a:ext cx="400050" cy="7140041"/>
          </a:xfrm>
          <a:prstGeom prst="leftBrace">
            <a:avLst>
              <a:gd name="adj1" fmla="val 234524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76A4FF-BAB9-9737-C7F0-451FED3DFD23}"/>
              </a:ext>
            </a:extLst>
          </p:cNvPr>
          <p:cNvSpPr txBox="1">
            <a:spLocks/>
          </p:cNvSpPr>
          <p:nvPr/>
        </p:nvSpPr>
        <p:spPr>
          <a:xfrm>
            <a:off x="5191124" y="6124576"/>
            <a:ext cx="7000875" cy="733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Ulaszewska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M. M., Weinert, C. H.,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Trimigno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A.,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Portmann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R., Andres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Lacueva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C.,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Badertscher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R., Brennan, L.,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Brunius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C., Bub, A.,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Capozzi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F.,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Cialiè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 Rosso, M., Cordero, C. E., Daniel, H., Durand, S.,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Egert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B.,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Ferrario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P. G.,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Feskens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E. J. M.,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Franceschi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P., Garcia-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Aloy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M., …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Vergères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G. (2019).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Nutrimetabolomics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: An Integrative Action for Metabolomic Analyses in Human Nutritional Studies. </a:t>
            </a:r>
            <a:r>
              <a:rPr lang="en-US" sz="900" i="1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Molecular Nutrition &amp; Food Research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</a:t>
            </a:r>
            <a:r>
              <a:rPr lang="en-US" sz="900" i="1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63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(1), 1800384. 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https://doi.org/10.1002/mnfr.201800384</a:t>
            </a:r>
            <a:endParaRPr lang="en-US" sz="900" dirty="0">
              <a:solidFill>
                <a:schemeClr val="bg1"/>
              </a:solidFill>
              <a:effectLst/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31810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C7759A-FD0B-DA63-6CE2-C7FB431B9BB0}"/>
              </a:ext>
            </a:extLst>
          </p:cNvPr>
          <p:cNvSpPr txBox="1">
            <a:spLocks/>
          </p:cNvSpPr>
          <p:nvPr/>
        </p:nvSpPr>
        <p:spPr>
          <a:xfrm>
            <a:off x="8412551" y="568508"/>
            <a:ext cx="1369123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71BBF9-CFE2-9095-8F96-5836463BFB2D}"/>
              </a:ext>
            </a:extLst>
          </p:cNvPr>
          <p:cNvSpPr txBox="1">
            <a:spLocks/>
          </p:cNvSpPr>
          <p:nvPr/>
        </p:nvSpPr>
        <p:spPr>
          <a:xfrm>
            <a:off x="2337335" y="565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7686634-179D-42CB-E4E9-77C14ED7B2FC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 rot="5400000" flipH="1" flipV="1">
            <a:off x="5947169" y="-1932334"/>
            <a:ext cx="3229" cy="6296658"/>
          </a:xfrm>
          <a:prstGeom prst="bentConnector3">
            <a:avLst>
              <a:gd name="adj1" fmla="val -7646020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1E9337-2C32-F462-940E-767FCF7D019F}"/>
              </a:ext>
            </a:extLst>
          </p:cNvPr>
          <p:cNvCxnSpPr>
            <a:cxnSpLocks/>
            <a:stCxn id="26" idx="2"/>
            <a:endCxn id="17" idx="0"/>
          </p:cNvCxnSpPr>
          <p:nvPr/>
        </p:nvCxnSpPr>
        <p:spPr>
          <a:xfrm flipH="1">
            <a:off x="5917130" y="1481143"/>
            <a:ext cx="1" cy="5182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5D71F519-F25A-FC3F-04BB-9A182CD39162}"/>
              </a:ext>
            </a:extLst>
          </p:cNvPr>
          <p:cNvSpPr txBox="1">
            <a:spLocks/>
          </p:cNvSpPr>
          <p:nvPr/>
        </p:nvSpPr>
        <p:spPr>
          <a:xfrm>
            <a:off x="4405114" y="825361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72714BF-66CC-3E44-2063-145CC2AB6F70}"/>
              </a:ext>
            </a:extLst>
          </p:cNvPr>
          <p:cNvSpPr txBox="1">
            <a:spLocks/>
          </p:cNvSpPr>
          <p:nvPr/>
        </p:nvSpPr>
        <p:spPr>
          <a:xfrm>
            <a:off x="4405113" y="1999384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Pretreatment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4758073" y="3045216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4758073" y="3459128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4758073" y="4286952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9595162" y="4414734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4758073" y="3873040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9595162" y="3877368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381732EB-8AB8-E990-5BAC-7C0FC0ACA210}"/>
              </a:ext>
            </a:extLst>
          </p:cNvPr>
          <p:cNvSpPr/>
          <p:nvPr/>
        </p:nvSpPr>
        <p:spPr>
          <a:xfrm rot="5400000">
            <a:off x="5717103" y="-806797"/>
            <a:ext cx="400050" cy="7140041"/>
          </a:xfrm>
          <a:prstGeom prst="leftBrace">
            <a:avLst>
              <a:gd name="adj1" fmla="val 234524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76A4FF-BAB9-9737-C7F0-451FED3DFD23}"/>
              </a:ext>
            </a:extLst>
          </p:cNvPr>
          <p:cNvSpPr txBox="1">
            <a:spLocks/>
          </p:cNvSpPr>
          <p:nvPr/>
        </p:nvSpPr>
        <p:spPr>
          <a:xfrm>
            <a:off x="5191124" y="6289492"/>
            <a:ext cx="7000875" cy="568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900" dirty="0" err="1">
                <a:solidFill>
                  <a:schemeClr val="bg1"/>
                </a:solidFill>
                <a:effectLst/>
              </a:rPr>
              <a:t>Viallon</a:t>
            </a:r>
            <a:r>
              <a:rPr lang="en-US" sz="900" dirty="0">
                <a:solidFill>
                  <a:schemeClr val="bg1"/>
                </a:solidFill>
                <a:effectLst/>
              </a:rPr>
              <a:t>, V., His, M., Rinaldi, S.,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Breeur</a:t>
            </a:r>
            <a:r>
              <a:rPr lang="en-US" sz="900" dirty="0">
                <a:solidFill>
                  <a:schemeClr val="bg1"/>
                </a:solidFill>
                <a:effectLst/>
              </a:rPr>
              <a:t>, M.,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Gicquiau</a:t>
            </a:r>
            <a:r>
              <a:rPr lang="en-US" sz="900" dirty="0">
                <a:solidFill>
                  <a:schemeClr val="bg1"/>
                </a:solidFill>
                <a:effectLst/>
              </a:rPr>
              <a:t>, A.,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Hemon</a:t>
            </a:r>
            <a:r>
              <a:rPr lang="en-US" sz="900" dirty="0">
                <a:solidFill>
                  <a:schemeClr val="bg1"/>
                </a:solidFill>
                <a:effectLst/>
              </a:rPr>
              <a:t>, B.,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Overvad</a:t>
            </a:r>
            <a:r>
              <a:rPr lang="en-US" sz="900" dirty="0">
                <a:solidFill>
                  <a:schemeClr val="bg1"/>
                </a:solidFill>
                <a:effectLst/>
              </a:rPr>
              <a:t>, K.,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Tjønneland</a:t>
            </a:r>
            <a:r>
              <a:rPr lang="en-US" sz="900" dirty="0">
                <a:solidFill>
                  <a:schemeClr val="bg1"/>
                </a:solidFill>
                <a:effectLst/>
              </a:rPr>
              <a:t>, A.,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Rostgaard</a:t>
            </a:r>
            <a:r>
              <a:rPr lang="en-US" sz="900" dirty="0">
                <a:solidFill>
                  <a:schemeClr val="bg1"/>
                </a:solidFill>
                <a:effectLst/>
              </a:rPr>
              <a:t>-Hansen, A. L., Rothwell, J. A.,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Lecuyer</a:t>
            </a:r>
            <a:r>
              <a:rPr lang="en-US" sz="900" dirty="0">
                <a:solidFill>
                  <a:schemeClr val="bg1"/>
                </a:solidFill>
                <a:effectLst/>
              </a:rPr>
              <a:t>, L.,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Severi</a:t>
            </a:r>
            <a:r>
              <a:rPr lang="en-US" sz="900" dirty="0">
                <a:solidFill>
                  <a:schemeClr val="bg1"/>
                </a:solidFill>
                <a:effectLst/>
              </a:rPr>
              <a:t>, G.,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Kaaks</a:t>
            </a:r>
            <a:r>
              <a:rPr lang="en-US" sz="900" dirty="0">
                <a:solidFill>
                  <a:schemeClr val="bg1"/>
                </a:solidFill>
                <a:effectLst/>
              </a:rPr>
              <a:t>, R., Johnson, T., Schulze, M. B.,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Palli</a:t>
            </a:r>
            <a:r>
              <a:rPr lang="en-US" sz="900" dirty="0">
                <a:solidFill>
                  <a:schemeClr val="bg1"/>
                </a:solidFill>
                <a:effectLst/>
              </a:rPr>
              <a:t>, D.,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Agnoli</a:t>
            </a:r>
            <a:r>
              <a:rPr lang="en-US" sz="900" dirty="0">
                <a:solidFill>
                  <a:schemeClr val="bg1"/>
                </a:solidFill>
                <a:effectLst/>
              </a:rPr>
              <a:t>, C.,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Panico</a:t>
            </a:r>
            <a:r>
              <a:rPr lang="en-US" sz="900" dirty="0">
                <a:solidFill>
                  <a:schemeClr val="bg1"/>
                </a:solidFill>
                <a:effectLst/>
              </a:rPr>
              <a:t>, S.,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Tumino</a:t>
            </a:r>
            <a:r>
              <a:rPr lang="en-US" sz="900" dirty="0">
                <a:solidFill>
                  <a:schemeClr val="bg1"/>
                </a:solidFill>
                <a:effectLst/>
              </a:rPr>
              <a:t>, R., … Ferrari, P. (2021). A New Pipeline for the Normalization and Pooling of Metabolomics Data. </a:t>
            </a:r>
            <a:r>
              <a:rPr lang="en-US" sz="900" i="1" dirty="0">
                <a:solidFill>
                  <a:schemeClr val="bg1"/>
                </a:solidFill>
                <a:effectLst/>
              </a:rPr>
              <a:t>Metabolites</a:t>
            </a:r>
            <a:r>
              <a:rPr lang="en-US" sz="900" dirty="0">
                <a:solidFill>
                  <a:schemeClr val="bg1"/>
                </a:solidFill>
                <a:effectLst/>
              </a:rPr>
              <a:t>, </a:t>
            </a:r>
            <a:r>
              <a:rPr lang="en-US" sz="900" i="1" dirty="0">
                <a:solidFill>
                  <a:schemeClr val="bg1"/>
                </a:solidFill>
                <a:effectLst/>
              </a:rPr>
              <a:t>11</a:t>
            </a:r>
            <a:r>
              <a:rPr lang="en-US" sz="900" dirty="0">
                <a:solidFill>
                  <a:schemeClr val="bg1"/>
                </a:solidFill>
                <a:effectLst/>
              </a:rPr>
              <a:t>(9), Article 9. </a:t>
            </a:r>
            <a:r>
              <a:rPr lang="en-US" sz="900" dirty="0">
                <a:solidFill>
                  <a:schemeClr val="bg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https://doi.org/10.3390/metabo11090631</a:t>
            </a:r>
            <a:endParaRPr lang="en-US" sz="9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3967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C7759A-FD0B-DA63-6CE2-C7FB431B9BB0}"/>
              </a:ext>
            </a:extLst>
          </p:cNvPr>
          <p:cNvSpPr txBox="1">
            <a:spLocks/>
          </p:cNvSpPr>
          <p:nvPr/>
        </p:nvSpPr>
        <p:spPr>
          <a:xfrm>
            <a:off x="8412551" y="568508"/>
            <a:ext cx="1369123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71BBF9-CFE2-9095-8F96-5836463BFB2D}"/>
              </a:ext>
            </a:extLst>
          </p:cNvPr>
          <p:cNvSpPr txBox="1">
            <a:spLocks/>
          </p:cNvSpPr>
          <p:nvPr/>
        </p:nvSpPr>
        <p:spPr>
          <a:xfrm>
            <a:off x="2337335" y="565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7686634-179D-42CB-E4E9-77C14ED7B2FC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 rot="5400000" flipH="1" flipV="1">
            <a:off x="5947169" y="-1932334"/>
            <a:ext cx="3229" cy="6296658"/>
          </a:xfrm>
          <a:prstGeom prst="bentConnector3">
            <a:avLst>
              <a:gd name="adj1" fmla="val -7646020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1E9337-2C32-F462-940E-767FCF7D019F}"/>
              </a:ext>
            </a:extLst>
          </p:cNvPr>
          <p:cNvCxnSpPr>
            <a:cxnSpLocks/>
            <a:stCxn id="26" idx="2"/>
            <a:endCxn id="17" idx="0"/>
          </p:cNvCxnSpPr>
          <p:nvPr/>
        </p:nvCxnSpPr>
        <p:spPr>
          <a:xfrm flipH="1">
            <a:off x="5917130" y="1481143"/>
            <a:ext cx="1" cy="5182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5D71F519-F25A-FC3F-04BB-9A182CD39162}"/>
              </a:ext>
            </a:extLst>
          </p:cNvPr>
          <p:cNvSpPr txBox="1">
            <a:spLocks/>
          </p:cNvSpPr>
          <p:nvPr/>
        </p:nvSpPr>
        <p:spPr>
          <a:xfrm>
            <a:off x="4405114" y="825361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72714BF-66CC-3E44-2063-145CC2AB6F70}"/>
              </a:ext>
            </a:extLst>
          </p:cNvPr>
          <p:cNvSpPr txBox="1">
            <a:spLocks/>
          </p:cNvSpPr>
          <p:nvPr/>
        </p:nvSpPr>
        <p:spPr>
          <a:xfrm>
            <a:off x="4405113" y="1999384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Pretreatment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4769944" y="3045216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4769944" y="3450862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4769944" y="4667799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4769944" y="4262154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4769944" y="3856508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9595162" y="3877368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381732EB-8AB8-E990-5BAC-7C0FC0ACA210}"/>
              </a:ext>
            </a:extLst>
          </p:cNvPr>
          <p:cNvSpPr/>
          <p:nvPr/>
        </p:nvSpPr>
        <p:spPr>
          <a:xfrm rot="5400000">
            <a:off x="5717103" y="-806797"/>
            <a:ext cx="400050" cy="7140041"/>
          </a:xfrm>
          <a:prstGeom prst="leftBrace">
            <a:avLst>
              <a:gd name="adj1" fmla="val 234524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217D43B147AB241A74B7965C5DF153A" ma:contentTypeVersion="4" ma:contentTypeDescription="Crear nuevo documento." ma:contentTypeScope="" ma:versionID="fe29577016a9318254ddffdbe42b857f">
  <xsd:schema xmlns:xsd="http://www.w3.org/2001/XMLSchema" xmlns:xs="http://www.w3.org/2001/XMLSchema" xmlns:p="http://schemas.microsoft.com/office/2006/metadata/properties" xmlns:ns3="2643f3a6-9c10-4c41-a700-b942b2b209ce" targetNamespace="http://schemas.microsoft.com/office/2006/metadata/properties" ma:root="true" ma:fieldsID="868fb59e53461aef16f56f0519dd490b" ns3:_="">
    <xsd:import namespace="2643f3a6-9c10-4c41-a700-b942b2b209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43f3a6-9c10-4c41-a700-b942b2b209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3B4297-5FA9-4D7D-8D8C-1A3A0F4132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6081EB-0C38-4AA7-BC8D-FB5ADBE236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43f3a6-9c10-4c41-a700-b942b2b209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2ECA35-C2B8-4D06-B97E-D83A73A113DA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microsoft.com/office/2006/documentManagement/types"/>
    <ds:schemaRef ds:uri="2643f3a6-9c10-4c41-a700-b942b2b209ce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504</Words>
  <Application>Microsoft Office PowerPoint</Application>
  <PresentationFormat>Widescreen</PresentationFormat>
  <Paragraphs>161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Chakra Petch</vt:lpstr>
      <vt:lpstr>Office Theme</vt:lpstr>
      <vt:lpstr>metaboPipe</vt:lpstr>
      <vt:lpstr>PowerPoint Presentation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Aims</vt:lpstr>
      <vt:lpstr>Aims</vt:lpstr>
      <vt:lpstr>The Plan</vt:lpstr>
      <vt:lpstr>The Plan</vt:lpstr>
      <vt:lpstr>Materials and Methods</vt:lpstr>
      <vt:lpstr>Results</vt:lpstr>
      <vt:lpstr>Conclusion and Future Work</vt:lpstr>
      <vt:lpstr>metaboPipe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metaboPipe</dc:title>
  <dc:creator>Eduard Pérez Méndez</dc:creator>
  <cp:lastModifiedBy>Eduard Pérez Méndez</cp:lastModifiedBy>
  <cp:revision>14</cp:revision>
  <dcterms:created xsi:type="dcterms:W3CDTF">2024-06-10T09:05:56Z</dcterms:created>
  <dcterms:modified xsi:type="dcterms:W3CDTF">2024-06-11T15:00:23Z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0x0101004217D43B147AB241A74B7965C5DF153A</vt:lpwstr>
  </property>
</Properties>
</file>