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4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Ex5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Ex6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Ex7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Ex8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charts/chartEx9.xml" ContentType="application/vnd.ms-office.chartex+xml"/>
  <Override PartName="/ppt/charts/style9.xml" ContentType="application/vnd.ms-office.chartstyle+xml"/>
  <Override PartName="/ppt/charts/colors9.xml" ContentType="application/vnd.ms-office.chartcolorstyle+xml"/>
  <Override PartName="/ppt/charts/chartEx10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ppt/charts/chartEx11.xml" ContentType="application/vnd.ms-office.chartex+xml"/>
  <Override PartName="/ppt/charts/style11.xml" ContentType="application/vnd.ms-office.chartstyle+xml"/>
  <Override PartName="/ppt/charts/colors11.xml" ContentType="application/vnd.ms-office.chartcolorstyle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91"/>
  </p:notesMasterIdLst>
  <p:sldIdLst>
    <p:sldId id="302" r:id="rId5"/>
    <p:sldId id="275" r:id="rId6"/>
    <p:sldId id="356" r:id="rId7"/>
    <p:sldId id="289" r:id="rId8"/>
    <p:sldId id="303" r:id="rId9"/>
    <p:sldId id="305" r:id="rId10"/>
    <p:sldId id="279" r:id="rId11"/>
    <p:sldId id="280" r:id="rId12"/>
    <p:sldId id="290" r:id="rId13"/>
    <p:sldId id="291" r:id="rId14"/>
    <p:sldId id="389" r:id="rId15"/>
    <p:sldId id="285" r:id="rId16"/>
    <p:sldId id="294" r:id="rId17"/>
    <p:sldId id="297" r:id="rId18"/>
    <p:sldId id="327" r:id="rId19"/>
    <p:sldId id="328" r:id="rId20"/>
    <p:sldId id="300" r:id="rId21"/>
    <p:sldId id="325" r:id="rId22"/>
    <p:sldId id="307" r:id="rId23"/>
    <p:sldId id="326" r:id="rId24"/>
    <p:sldId id="329" r:id="rId25"/>
    <p:sldId id="292" r:id="rId26"/>
    <p:sldId id="331" r:id="rId27"/>
    <p:sldId id="306" r:id="rId28"/>
    <p:sldId id="309" r:id="rId29"/>
    <p:sldId id="310" r:id="rId30"/>
    <p:sldId id="312" r:id="rId31"/>
    <p:sldId id="313" r:id="rId32"/>
    <p:sldId id="314" r:id="rId33"/>
    <p:sldId id="315" r:id="rId34"/>
    <p:sldId id="317" r:id="rId35"/>
    <p:sldId id="320" r:id="rId36"/>
    <p:sldId id="321" r:id="rId37"/>
    <p:sldId id="322" r:id="rId38"/>
    <p:sldId id="323" r:id="rId39"/>
    <p:sldId id="324" r:id="rId40"/>
    <p:sldId id="333" r:id="rId41"/>
    <p:sldId id="358" r:id="rId42"/>
    <p:sldId id="301" r:id="rId43"/>
    <p:sldId id="335" r:id="rId44"/>
    <p:sldId id="336" r:id="rId45"/>
    <p:sldId id="359" r:id="rId46"/>
    <p:sldId id="360" r:id="rId47"/>
    <p:sldId id="287" r:id="rId48"/>
    <p:sldId id="337" r:id="rId49"/>
    <p:sldId id="338" r:id="rId50"/>
    <p:sldId id="342" r:id="rId51"/>
    <p:sldId id="344" r:id="rId52"/>
    <p:sldId id="345" r:id="rId53"/>
    <p:sldId id="346" r:id="rId54"/>
    <p:sldId id="347" r:id="rId55"/>
    <p:sldId id="348" r:id="rId56"/>
    <p:sldId id="351" r:id="rId57"/>
    <p:sldId id="349" r:id="rId58"/>
    <p:sldId id="350" r:id="rId59"/>
    <p:sldId id="353" r:id="rId60"/>
    <p:sldId id="354" r:id="rId61"/>
    <p:sldId id="355" r:id="rId62"/>
    <p:sldId id="362" r:id="rId63"/>
    <p:sldId id="370" r:id="rId64"/>
    <p:sldId id="372" r:id="rId65"/>
    <p:sldId id="374" r:id="rId66"/>
    <p:sldId id="373" r:id="rId67"/>
    <p:sldId id="375" r:id="rId68"/>
    <p:sldId id="376" r:id="rId69"/>
    <p:sldId id="377" r:id="rId70"/>
    <p:sldId id="378" r:id="rId71"/>
    <p:sldId id="398" r:id="rId72"/>
    <p:sldId id="382" r:id="rId73"/>
    <p:sldId id="385" r:id="rId74"/>
    <p:sldId id="386" r:id="rId75"/>
    <p:sldId id="387" r:id="rId76"/>
    <p:sldId id="391" r:id="rId77"/>
    <p:sldId id="388" r:id="rId78"/>
    <p:sldId id="392" r:id="rId79"/>
    <p:sldId id="395" r:id="rId80"/>
    <p:sldId id="393" r:id="rId81"/>
    <p:sldId id="394" r:id="rId82"/>
    <p:sldId id="396" r:id="rId83"/>
    <p:sldId id="397" r:id="rId84"/>
    <p:sldId id="367" r:id="rId85"/>
    <p:sldId id="361" r:id="rId86"/>
    <p:sldId id="332" r:id="rId87"/>
    <p:sldId id="357" r:id="rId88"/>
    <p:sldId id="288" r:id="rId89"/>
    <p:sldId id="272" r:id="rId90"/>
  </p:sldIdLst>
  <p:sldSz cx="12192000" cy="6858000"/>
  <p:notesSz cx="6858000" cy="9144000"/>
  <p:embeddedFontLst>
    <p:embeddedFont>
      <p:font typeface="Cambria Math" panose="02040503050406030204" pitchFamily="18" charset="0"/>
      <p:regular r:id="rId92"/>
    </p:embeddedFont>
    <p:embeddedFont>
      <p:font typeface="Chakra Petch" panose="00000500000000000000" pitchFamily="2" charset="-34"/>
      <p:regular r:id="rId93"/>
      <p:bold r:id="rId94"/>
      <p:italic r:id="rId95"/>
      <p:boldItalic r:id="rId9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1F9740-2BC4-4BAF-95F0-96DDA551D738}">
          <p14:sldIdLst>
            <p14:sldId id="302"/>
          </p14:sldIdLst>
        </p14:section>
        <p14:section name="Introduction" id="{E9F688C2-ACE5-47FD-987A-74F1E499D3E4}">
          <p14:sldIdLst>
            <p14:sldId id="275"/>
            <p14:sldId id="356"/>
            <p14:sldId id="289"/>
            <p14:sldId id="303"/>
            <p14:sldId id="305"/>
            <p14:sldId id="279"/>
            <p14:sldId id="280"/>
            <p14:sldId id="290"/>
            <p14:sldId id="291"/>
            <p14:sldId id="389"/>
          </p14:sldIdLst>
        </p14:section>
        <p14:section name="Aims" id="{AFEA1E4B-6D7F-4934-8013-4712C30FF681}">
          <p14:sldIdLst>
            <p14:sldId id="285"/>
            <p14:sldId id="294"/>
          </p14:sldIdLst>
        </p14:section>
        <p14:section name="The plan" id="{2ACE40C7-621E-4D12-BED4-FFB90D944993}">
          <p14:sldIdLst>
            <p14:sldId id="297"/>
          </p14:sldIdLst>
        </p14:section>
        <p14:section name="The problem" id="{F012811C-58EB-4367-9CAC-52B349EB3CC8}">
          <p14:sldIdLst>
            <p14:sldId id="327"/>
            <p14:sldId id="328"/>
            <p14:sldId id="300"/>
            <p14:sldId id="325"/>
            <p14:sldId id="307"/>
            <p14:sldId id="326"/>
            <p14:sldId id="329"/>
            <p14:sldId id="292"/>
            <p14:sldId id="331"/>
            <p14:sldId id="306"/>
            <p14:sldId id="309"/>
            <p14:sldId id="310"/>
            <p14:sldId id="312"/>
            <p14:sldId id="313"/>
            <p14:sldId id="314"/>
            <p14:sldId id="315"/>
            <p14:sldId id="317"/>
            <p14:sldId id="320"/>
            <p14:sldId id="321"/>
            <p14:sldId id="322"/>
            <p14:sldId id="323"/>
            <p14:sldId id="324"/>
          </p14:sldIdLst>
        </p14:section>
        <p14:section name="Materials and Methods" id="{5730410D-4A53-492A-9BFA-51FBFB9FD161}">
          <p14:sldIdLst>
            <p14:sldId id="333"/>
            <p14:sldId id="358"/>
            <p14:sldId id="301"/>
            <p14:sldId id="335"/>
            <p14:sldId id="336"/>
            <p14:sldId id="359"/>
            <p14:sldId id="360"/>
            <p14:sldId id="287"/>
            <p14:sldId id="337"/>
            <p14:sldId id="338"/>
            <p14:sldId id="342"/>
            <p14:sldId id="344"/>
            <p14:sldId id="345"/>
            <p14:sldId id="346"/>
            <p14:sldId id="347"/>
            <p14:sldId id="348"/>
            <p14:sldId id="351"/>
            <p14:sldId id="349"/>
            <p14:sldId id="350"/>
            <p14:sldId id="353"/>
            <p14:sldId id="354"/>
            <p14:sldId id="355"/>
            <p14:sldId id="362"/>
            <p14:sldId id="370"/>
            <p14:sldId id="372"/>
            <p14:sldId id="374"/>
            <p14:sldId id="373"/>
            <p14:sldId id="375"/>
            <p14:sldId id="376"/>
            <p14:sldId id="377"/>
            <p14:sldId id="378"/>
            <p14:sldId id="398"/>
            <p14:sldId id="382"/>
            <p14:sldId id="385"/>
            <p14:sldId id="386"/>
            <p14:sldId id="387"/>
            <p14:sldId id="391"/>
            <p14:sldId id="388"/>
            <p14:sldId id="392"/>
            <p14:sldId id="395"/>
            <p14:sldId id="393"/>
            <p14:sldId id="394"/>
            <p14:sldId id="396"/>
            <p14:sldId id="397"/>
            <p14:sldId id="367"/>
            <p14:sldId id="361"/>
            <p14:sldId id="332"/>
          </p14:sldIdLst>
        </p14:section>
        <p14:section name="Results" id="{BBB8983F-D2A7-4A42-9503-8095E0EB9046}">
          <p14:sldIdLst>
            <p14:sldId id="357"/>
          </p14:sldIdLst>
        </p14:section>
        <p14:section name="Conclusion" id="{BC8D76ED-E162-4BDE-8D9D-81334BBDEE78}">
          <p14:sldIdLst>
            <p14:sldId id="288"/>
          </p14:sldIdLst>
        </p14:section>
        <p14:section name="The End" id="{314F8B44-178C-47B0-A04E-1451EE7D4BDC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06262"/>
    <a:srgbClr val="96DCF8"/>
    <a:srgbClr val="B4E5A2"/>
    <a:srgbClr val="E8E7E7"/>
    <a:srgbClr val="F2CFEE"/>
    <a:srgbClr val="CCCCFF"/>
    <a:srgbClr val="9999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59" autoAdjust="0"/>
    <p:restoredTop sz="95763" autoAdjust="0"/>
  </p:normalViewPr>
  <p:slideViewPr>
    <p:cSldViewPr snapToGrid="0">
      <p:cViewPr>
        <p:scale>
          <a:sx n="100" d="100"/>
          <a:sy n="100" d="100"/>
        </p:scale>
        <p:origin x="264" y="1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font" Target="fonts/font4.fntdata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notesMaster" Target="notesMasters/notesMaster1.xml"/><Relationship Id="rId96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font" Target="fonts/font3.fntdata"/><Relationship Id="rId9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font" Target="fonts/font1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font" Target="fonts/font2.fntdata"/><Relationship Id="rId98" Type="http://schemas.openxmlformats.org/officeDocument/2006/relationships/viewProps" Target="view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_rels/chartEx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package" Target="../embeddings/Microsoft_Excel_Worksheet9.xlsx"/></Relationships>
</file>

<file path=ppt/charts/_rels/chartEx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package" Target="../embeddings/Microsoft_Excel_Worksheet10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Microsoft_Excel_Worksheet4.xlsx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Microsoft_Excel_Worksheet5.xlsx"/></Relationships>
</file>

<file path=ppt/charts/_rels/chartEx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Microsoft_Excel_Worksheet6.xlsx"/></Relationships>
</file>

<file path=ppt/charts/_rels/chartEx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Microsoft_Excel_Worksheet7.xlsx"/></Relationships>
</file>

<file path=ppt/charts/_rels/chartEx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package" Target="../embeddings/Microsoft_Excel_Worksheet8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Sheet1!$B$2:$B$23</cx:f>
        <cx:lvl ptCount="22" formatCode="General">
          <cx:pt idx="0">363294</cx:pt>
          <cx:pt idx="1">258237</cx:pt>
          <cx:pt idx="2">414501</cx:pt>
          <cx:pt idx="3">176266</cx:pt>
          <cx:pt idx="4">390954</cx:pt>
          <cx:pt idx="5">335439</cx:pt>
          <cx:pt idx="6">485946</cx:pt>
          <cx:pt idx="7">412251</cx:pt>
          <cx:pt idx="8">475436</cx:pt>
          <cx:pt idx="9">572292</cx:pt>
          <cx:pt idx="10">308848</cx:pt>
          <cx:pt idx="11">424800</cx:pt>
          <cx:pt idx="12">295481</cx:pt>
          <cx:pt idx="13">491017</cx:pt>
          <cx:pt idx="14">406036</cx:pt>
          <cx:pt idx="15">399764</cx:pt>
          <cx:pt idx="16">644674</cx:pt>
          <cx:pt idx="17">356220</cx:pt>
          <cx:pt idx="18">0</cx:pt>
          <cx:pt idx="19">364836</cx:pt>
          <cx:pt idx="20">578935</cx:pt>
          <cx:pt idx="21">567984</cx:pt>
        </cx:lvl>
      </cx:numDim>
    </cx:data>
    <cx:data id="1">
      <cx:numDim type="val">
        <cx:f>Sheet1!$C$2:$C$23</cx:f>
        <cx:lvl ptCount="22" formatCode="General">
          <cx:pt idx="0">17961</cx:pt>
          <cx:pt idx="1">42811</cx:pt>
          <cx:pt idx="2">27449</cx:pt>
          <cx:pt idx="3">31305</cx:pt>
          <cx:pt idx="4">34627</cx:pt>
          <cx:pt idx="5">26145</cx:pt>
          <cx:pt idx="6">48012</cx:pt>
          <cx:pt idx="7">44478</cx:pt>
          <cx:pt idx="8">27005</cx:pt>
          <cx:pt idx="9">0</cx:pt>
          <cx:pt idx="10">24209</cx:pt>
          <cx:pt idx="11">14292</cx:pt>
          <cx:pt idx="12">42547</cx:pt>
          <cx:pt idx="13">33943</cx:pt>
          <cx:pt idx="14">38500</cx:pt>
          <cx:pt idx="15">23578</cx:pt>
          <cx:pt idx="16">29816</cx:pt>
          <cx:pt idx="17">35698</cx:pt>
          <cx:pt idx="18">28462</cx:pt>
          <cx:pt idx="19">29269</cx:pt>
          <cx:pt idx="20">39756</cx:pt>
          <cx:pt idx="21">52846</cx:pt>
        </cx:lvl>
      </cx:numDim>
    </cx:data>
    <cx:data id="2">
      <cx:numDim type="val">
        <cx:f>Sheet1!$D$2:$D$23</cx:f>
        <cx:lvl ptCount="22" formatCode="General">
          <cx:pt idx="0">211814</cx:pt>
          <cx:pt idx="1">129058</cx:pt>
          <cx:pt idx="2">419827</cx:pt>
          <cx:pt idx="3">74720</cx:pt>
          <cx:pt idx="4">141257</cx:pt>
          <cx:pt idx="5">0</cx:pt>
          <cx:pt idx="6">182545</cx:pt>
          <cx:pt idx="7">235936</cx:pt>
          <cx:pt idx="8">192159</cx:pt>
          <cx:pt idx="9">315960</cx:pt>
          <cx:pt idx="10">118373</cx:pt>
          <cx:pt idx="11">126393</cx:pt>
          <cx:pt idx="12">115180</cx:pt>
          <cx:pt idx="13">144103</cx:pt>
          <cx:pt idx="14">198150</cx:pt>
          <cx:pt idx="15">203526</cx:pt>
          <cx:pt idx="16">197205</cx:pt>
          <cx:pt idx="17">166483</cx:pt>
          <cx:pt idx="18">98364</cx:pt>
          <cx:pt idx="19">79486</cx:pt>
          <cx:pt idx="20">185140</cx:pt>
          <cx:pt idx="21">528025</cx:pt>
        </cx:lvl>
      </cx:numDim>
    </cx:data>
    <cx:data id="3">
      <cx:numDim type="val">
        <cx:f>Sheet1!$E$2:$E$23</cx:f>
        <cx:lvl ptCount="22" formatCode="General">
          <cx:pt idx="0">13208</cx:pt>
          <cx:pt idx="1">12801</cx:pt>
          <cx:pt idx="2">15744</cx:pt>
          <cx:pt idx="3">12989</cx:pt>
          <cx:pt idx="4">13116</cx:pt>
          <cx:pt idx="5">8096</cx:pt>
          <cx:pt idx="6">13856</cx:pt>
          <cx:pt idx="7">15693</cx:pt>
          <cx:pt idx="8">13499</cx:pt>
          <cx:pt idx="9">11378</cx:pt>
          <cx:pt idx="10">12481</cx:pt>
          <cx:pt idx="11">12030</cx:pt>
          <cx:pt idx="12">11056</cx:pt>
          <cx:pt idx="13">0</cx:pt>
          <cx:pt idx="14">0</cx:pt>
          <cx:pt idx="15">10971</cx:pt>
          <cx:pt idx="16">11772</cx:pt>
          <cx:pt idx="17">11852</cx:pt>
          <cx:pt idx="18">8529</cx:pt>
          <cx:pt idx="19">10720</cx:pt>
          <cx:pt idx="20">10976</cx:pt>
          <cx:pt idx="21">14328</cx:pt>
        </cx:lvl>
      </cx:numDim>
    </cx:data>
    <cx:data id="4">
      <cx:numDim type="val">
        <cx:f>Sheet1!$F$2:$F$23</cx:f>
        <cx:lvl ptCount="22" formatCode="General">
          <cx:pt idx="0">0</cx:pt>
          <cx:pt idx="1">52553</cx:pt>
          <cx:pt idx="2">83879</cx:pt>
          <cx:pt idx="3">44805</cx:pt>
          <cx:pt idx="4">92919</cx:pt>
          <cx:pt idx="5">101152</cx:pt>
          <cx:pt idx="6">94915</cx:pt>
          <cx:pt idx="7">89318</cx:pt>
          <cx:pt idx="8">124574</cx:pt>
          <cx:pt idx="9">77820</cx:pt>
          <cx:pt idx="10">77598</cx:pt>
          <cx:pt idx="11">0</cx:pt>
          <cx:pt idx="12">83360</cx:pt>
          <cx:pt idx="13">90286</cx:pt>
          <cx:pt idx="14">80101</cx:pt>
          <cx:pt idx="15">88301</cx:pt>
          <cx:pt idx="16">98632</cx:pt>
          <cx:pt idx="17">85701</cx:pt>
          <cx:pt idx="18">91747</cx:pt>
          <cx:pt idx="19">101264</cx:pt>
          <cx:pt idx="20">115178</cx:pt>
          <cx:pt idx="21">0</cx:pt>
        </cx:lvl>
      </cx:numDim>
    </cx:data>
    <cx:data id="5">
      <cx:numDim type="val">
        <cx:f>Sheet1!$G$2:$G$23</cx:f>
        <cx:lvl ptCount="22" formatCode="General">
          <cx:pt idx="0">377981</cx:pt>
          <cx:pt idx="1">394768</cx:pt>
          <cx:pt idx="2">347877</cx:pt>
          <cx:pt idx="3">0</cx:pt>
          <cx:pt idx="4">333815</cx:pt>
          <cx:pt idx="5">343986</cx:pt>
          <cx:pt idx="6">361172</cx:pt>
          <cx:pt idx="7">355881</cx:pt>
          <cx:pt idx="8">365755</cx:pt>
          <cx:pt idx="9">325985</cx:pt>
          <cx:pt idx="10">336507</cx:pt>
          <cx:pt idx="11">0</cx:pt>
          <cx:pt idx="12">364656</cx:pt>
          <cx:pt idx="13">364713</cx:pt>
          <cx:pt idx="14">363085</cx:pt>
          <cx:pt idx="15">356345</cx:pt>
          <cx:pt idx="16">355449</cx:pt>
          <cx:pt idx="17">342094</cx:pt>
          <cx:pt idx="18">339314</cx:pt>
          <cx:pt idx="19">357957</cx:pt>
          <cx:pt idx="20">380949</cx:pt>
          <cx:pt idx="21">402461</cx:pt>
        </cx:lvl>
      </cx:numDim>
    </cx:data>
    <cx:data id="6">
      <cx:numDim type="val">
        <cx:f>Sheet1!$H$2:$H$23</cx:f>
        <cx:lvl ptCount="22" formatCode="General">
          <cx:pt idx="0">92022</cx:pt>
          <cx:pt idx="1">83536</cx:pt>
          <cx:pt idx="2">71700</cx:pt>
          <cx:pt idx="3">64874</cx:pt>
          <cx:pt idx="4">68873</cx:pt>
          <cx:pt idx="5">66861</cx:pt>
          <cx:pt idx="6">82767</cx:pt>
          <cx:pt idx="7">74736</cx:pt>
          <cx:pt idx="8">84518</cx:pt>
          <cx:pt idx="9">83426</cx:pt>
          <cx:pt idx="10">79721</cx:pt>
          <cx:pt idx="11">0</cx:pt>
          <cx:pt idx="12">81782</cx:pt>
          <cx:pt idx="13">76413</cx:pt>
          <cx:pt idx="14">70284</cx:pt>
          <cx:pt idx="15">82045</cx:pt>
          <cx:pt idx="16">80083</cx:pt>
          <cx:pt idx="17">84217</cx:pt>
          <cx:pt idx="18">81498</cx:pt>
          <cx:pt idx="19">85957</cx:pt>
          <cx:pt idx="20">87212</cx:pt>
          <cx:pt idx="21">83670</cx:pt>
        </cx:lvl>
      </cx:numDim>
    </cx:data>
    <cx:data id="7">
      <cx:numDim type="val">
        <cx:f>Sheet1!$I$2:$I$23</cx:f>
        <cx:lvl ptCount="22" formatCode="General">
          <cx:pt idx="0">105611</cx:pt>
          <cx:pt idx="1">36860</cx:pt>
          <cx:pt idx="2">165973</cx:pt>
          <cx:pt idx="3">84477</cx:pt>
          <cx:pt idx="4">46021</cx:pt>
          <cx:pt idx="5">0</cx:pt>
          <cx:pt idx="6">227644</cx:pt>
          <cx:pt idx="7">280533</cx:pt>
          <cx:pt idx="8">2513231</cx:pt>
          <cx:pt idx="9">165898</cx:pt>
          <cx:pt idx="10">2757305</cx:pt>
          <cx:pt idx="11">194223</cx:pt>
          <cx:pt idx="12">1526713</cx:pt>
          <cx:pt idx="13">225326</cx:pt>
          <cx:pt idx="14">175391</cx:pt>
          <cx:pt idx="15">598016</cx:pt>
          <cx:pt idx="16">327091</cx:pt>
          <cx:pt idx="17">812050</cx:pt>
          <cx:pt idx="18">220776</cx:pt>
          <cx:pt idx="19">0</cx:pt>
          <cx:pt idx="20">286113</cx:pt>
          <cx:pt idx="21">0</cx:pt>
        </cx:lvl>
      </cx:numDim>
    </cx:data>
    <cx:data id="8">
      <cx:numDim type="val">
        <cx:f>Sheet1!$J$2:$J$23</cx:f>
        <cx:lvl ptCount="22" formatCode="General">
          <cx:pt idx="0">1479267</cx:pt>
          <cx:pt idx="1">1861488</cx:pt>
          <cx:pt idx="2">2801578</cx:pt>
          <cx:pt idx="3">1373227</cx:pt>
          <cx:pt idx="4">2564886</cx:pt>
          <cx:pt idx="5">1428367</cx:pt>
          <cx:pt idx="6">1894204</cx:pt>
          <cx:pt idx="7">1888026</cx:pt>
          <cx:pt idx="8">909045</cx:pt>
          <cx:pt idx="9">0</cx:pt>
          <cx:pt idx="10">1495087</cx:pt>
          <cx:pt idx="11">0</cx:pt>
          <cx:pt idx="12">1305267</cx:pt>
          <cx:pt idx="13">1676106</cx:pt>
          <cx:pt idx="14">1804500</cx:pt>
          <cx:pt idx="15">1235033</cx:pt>
          <cx:pt idx="16">3537550</cx:pt>
          <cx:pt idx="17">1526911</cx:pt>
          <cx:pt idx="18">1840623</cx:pt>
          <cx:pt idx="19">712642</cx:pt>
          <cx:pt idx="20">1203606</cx:pt>
          <cx:pt idx="21">0</cx:pt>
        </cx:lvl>
      </cx:numDim>
    </cx:data>
  </cx:chartData>
  <cx:chart>
    <cx:plotArea>
      <cx:plotAreaRegion>
        <cx:plotSurface>
          <cx:spPr>
            <a:noFill/>
          </cx:spPr>
        </cx:plotSurface>
        <cx:series layoutId="boxWhisker" uniqueId="{E295939C-2D64-4C4C-AD49-6B57B444F197}">
          <cx:tx>
            <cx:txData>
              <cx:f>Sheet1!$B$1</cx:f>
              <cx:v>Feature1</cx:v>
            </cx:txData>
          </cx:tx>
          <cx:dataId val="0"/>
          <cx:layoutPr>
            <cx:statistics quartileMethod="exclusive"/>
          </cx:layoutPr>
        </cx:series>
        <cx:series layoutId="boxWhisker" uniqueId="{83A990A9-A96B-4235-8130-34BB6752B1D6}">
          <cx:tx>
            <cx:txData>
              <cx:f>Sheet1!$C$1</cx:f>
              <cx:v>Feature2</cx:v>
            </cx:txData>
          </cx:tx>
          <cx:dataId val="1"/>
          <cx:layoutPr>
            <cx:statistics quartileMethod="exclusive"/>
          </cx:layoutPr>
        </cx:series>
        <cx:series layoutId="boxWhisker" uniqueId="{F007A5A5-12EA-47BD-B9C6-E818CCABB1E9}">
          <cx:tx>
            <cx:txData>
              <cx:f>Sheet1!$D$1</cx:f>
              <cx:v>Feature3</cx:v>
            </cx:txData>
          </cx:tx>
          <cx:dataId val="2"/>
          <cx:layoutPr>
            <cx:statistics quartileMethod="exclusive"/>
          </cx:layoutPr>
        </cx:series>
        <cx:series layoutId="boxWhisker" uniqueId="{6FAF101C-2ADD-4C8B-B94A-E3C0A8D44972}">
          <cx:tx>
            <cx:txData>
              <cx:f>Sheet1!$E$1</cx:f>
              <cx:v>Feature4</cx:v>
            </cx:txData>
          </cx:tx>
          <cx:dataId val="3"/>
          <cx:layoutPr>
            <cx:statistics quartileMethod="exclusive"/>
          </cx:layoutPr>
        </cx:series>
        <cx:series layoutId="boxWhisker" uniqueId="{33799BBC-1BD5-4022-B837-5CAE3AED7768}">
          <cx:tx>
            <cx:txData>
              <cx:f>Sheet1!$F$1</cx:f>
              <cx:v>Feature5</cx:v>
            </cx:txData>
          </cx:tx>
          <cx:dataId val="4"/>
          <cx:layoutPr>
            <cx:statistics quartileMethod="exclusive"/>
          </cx:layoutPr>
        </cx:series>
        <cx:series layoutId="boxWhisker" uniqueId="{9B7BB564-EB6B-4CF3-890A-ACD6AAF04B3E}">
          <cx:tx>
            <cx:txData>
              <cx:f>Sheet1!$G$1</cx:f>
              <cx:v>Feature6</cx:v>
            </cx:txData>
          </cx:tx>
          <cx:dataId val="5"/>
          <cx:layoutPr>
            <cx:statistics quartileMethod="exclusive"/>
          </cx:layoutPr>
        </cx:series>
        <cx:series layoutId="boxWhisker" uniqueId="{E12253B8-E487-4BDD-9C24-C72E66812A25}">
          <cx:tx>
            <cx:txData>
              <cx:f>Sheet1!$H$1</cx:f>
              <cx:v>Feature7</cx:v>
            </cx:txData>
          </cx:tx>
          <cx:dataId val="6"/>
          <cx:layoutPr>
            <cx:statistics quartileMethod="exclusive"/>
          </cx:layoutPr>
        </cx:series>
        <cx:series layoutId="boxWhisker" uniqueId="{DAB703A9-A631-4D1E-A673-2F90155F9522}">
          <cx:tx>
            <cx:txData>
              <cx:f>Sheet1!$I$1</cx:f>
              <cx:v>Feature8</cx:v>
            </cx:txData>
          </cx:tx>
          <cx:dataId val="7"/>
          <cx:layoutPr>
            <cx:statistics quartileMethod="exclusive"/>
          </cx:layoutPr>
        </cx:series>
        <cx:series layoutId="boxWhisker" uniqueId="{19D20370-4DB2-4DFA-AB51-E6987CEAE3A5}">
          <cx:tx>
            <cx:txData>
              <cx:f>Sheet1!$J$1</cx:f>
              <cx:v>Feature9</cx:v>
            </cx:txData>
          </cx:tx>
          <cx:dataId val="8"/>
          <cx:layoutPr>
            <cx:statistics quartileMethod="exclusive"/>
          </cx:layoutPr>
        </cx:series>
      </cx:plotAreaRegion>
      <cx:axis id="0" hidden="1">
        <cx:catScaling gapWidth="0.300000012"/>
        <cx:title>
          <cx:tx>
            <cx:txData>
              <cx:v>Features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197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ptos" panose="02110004020202020204"/>
                </a:rPr>
                <a:t>Features</a:t>
              </a:r>
            </a:p>
          </cx:txPr>
        </cx:title>
        <cx:tickLabels/>
      </cx:axis>
      <cx:axis id="1">
        <cx:valScaling max="3600000"/>
        <cx:title>
          <cx:tx>
            <cx:txData>
              <cx:v>Relative Intensity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197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ptos" panose="02110004020202020204"/>
                </a:rPr>
                <a:t>Relative Intensity</a:t>
              </a:r>
            </a:p>
          </cx:txPr>
        </cx:title>
        <cx:tickLabels/>
      </cx:axis>
    </cx:plotArea>
  </cx:chart>
</cx:chartSpace>
</file>

<file path=ppt/charts/chartEx10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Sheet1!$B$2:$B$23</cx:f>
        <cx:lvl ptCount="22" formatCode="General">
          <cx:pt idx="0">-0.25584815</cx:pt>
          <cx:pt idx="1">-1.75907876</cx:pt>
          <cx:pt idx="2">-2.8634772000000002</cx:pt>
          <cx:pt idx="3">0.45072684000000002</cx:pt>
          <cx:pt idx="4">-0.84084707999999997</cx:pt>
          <cx:pt idx="5">1.18620196</cx:pt>
          <cx:pt idx="6">-0.25584815</cx:pt>
          <cx:pt idx="7">0.80078570000000004</cx:pt>
          <cx:pt idx="8">1.8583984499999999</cx:pt>
          <cx:pt idx="9">-0.25584815</cx:pt>
          <cx:pt idx="10">-1.1189663400000001</cx:pt>
          <cx:pt idx="11">1.18620196</cx:pt>
          <cx:pt idx="12">0.80078570000000004</cx:pt>
          <cx:pt idx="13">-0.25584815</cx:pt>
          <cx:pt idx="14">0.80078570000000004</cx:pt>
          <cx:pt idx="15">-0.57302264999999997</cx:pt>
          <cx:pt idx="16">1.18620196</cx:pt>
          <cx:pt idx="17">-0.57302264999999997</cx:pt>
          <cx:pt idx="18">0.80078570000000004</cx:pt>
          <cx:pt idx="19">-0.25584815</cx:pt>
          <cx:pt idx="20">-1.1189663400000001</cx:pt>
          <cx:pt idx="21">-1.1189663400000001</cx:pt>
        </cx:lvl>
      </cx:numDim>
    </cx:data>
    <cx:data id="1">
      <cx:numDim type="val">
        <cx:f>Sheet1!$C$2:$C$23</cx:f>
        <cx:lvl ptCount="22" formatCode="General">
          <cx:pt idx="0">-0.61689411999999999</cx:pt>
          <cx:pt idx="1">1.92035343</cx:pt>
          <cx:pt idx="2">1.4707773500000001</cx:pt>
          <cx:pt idx="3">0.62806874999999995</cx:pt>
          <cx:pt idx="4">0.33757572000000002</cx:pt>
          <cx:pt idx="5">1.2190701799999999</cx:pt>
          <cx:pt idx="6">0.62806874999999995</cx:pt>
          <cx:pt idx="7">-0.61689411999999999</cx:pt>
          <cx:pt idx="8">-2.0306288600000002</cx:pt>
          <cx:pt idx="9">-3.3598301300000002</cx:pt>
          <cx:pt idx="10">1.4707773500000001</cx:pt>
          <cx:pt idx="11">-0.61689411999999999</cx:pt>
          <cx:pt idx="12">0.33757572000000002</cx:pt>
          <cx:pt idx="13">-0.2756246</cx:pt>
          <cx:pt idx="14">-1.2842111599999999</cx:pt>
          <cx:pt idx="15">-0.2756246</cx:pt>
          <cx:pt idx="16">-1.2842111599999999</cx:pt>
          <cx:pt idx="17">0.029252009999999998</cx:pt>
          <cx:pt idx="18">0.029252009999999998</cx:pt>
          <cx:pt idx="19">1.71080312</cx:pt>
          <cx:pt idx="20">-0.61689411999999999</cx:pt>
          <cx:pt idx="21">-1.2842111599999999</cx:pt>
        </cx:lvl>
      </cx:numDim>
    </cx:data>
    <cx:data id="2">
      <cx:numDim type="val">
        <cx:f>Sheet1!$D$2:$D$23</cx:f>
        <cx:lvl ptCount="22" formatCode="General">
          <cx:pt idx="0">0.58393576999999997</cx:pt>
          <cx:pt idx="1">-0.87326241000000004</cx:pt>
          <cx:pt idx="2">-1.7717365300000001</cx:pt>
          <cx:pt idx="3">-0.87326241000000004</cx:pt>
          <cx:pt idx="4">-1.3481269</cx:pt>
          <cx:pt idx="5">-0.50976399999999999</cx:pt>
          <cx:pt idx="6">-0.35386719999999999</cx:pt>
          <cx:pt idx="7">0.11465714</cx:pt>
          <cx:pt idx="8">1.1259687700000001</cx:pt>
          <cx:pt idx="9">-2.2425345299999999</cx:pt>
          <cx:pt idx="10">-1.50214885</cx:pt>
          <cx:pt idx="11">-1.0196559999999999</cx:pt>
          <cx:pt idx="12">-0.17635973999999999</cx:pt>
          <cx:pt idx="13">0.28284303999999999</cx:pt>
          <cx:pt idx="14">-0.69855650000000002</cx:pt>
          <cx:pt idx="15">-0.50976399999999999</cx:pt>
          <cx:pt idx="16">-2.4691980199999999</cx:pt>
          <cx:pt idx="17">-2.2425345299999999</cx:pt>
          <cx:pt idx="18">-0.69855650000000002</cx:pt>
          <cx:pt idx="19">1.7129883800000001</cx:pt>
          <cx:pt idx="20">1.1259687700000001</cx:pt>
          <cx:pt idx="21">2.5386832899999998</cx:pt>
        </cx:lvl>
      </cx:numDim>
    </cx:data>
    <cx:data id="3">
      <cx:numDim type="val">
        <cx:f>Sheet1!$E$2:$E$23</cx:f>
        <cx:lvl ptCount="22" formatCode="General">
          <cx:pt idx="0">0.9996218</cx:pt>
          <cx:pt idx="1">0.9996218</cx:pt>
          <cx:pt idx="2">2.0897296999999999</cx:pt>
          <cx:pt idx="3">0.9996218</cx:pt>
          <cx:pt idx="4">-0.99523159999999999</cx:pt>
          <cx:pt idx="5">-2.0828492000000001</cx:pt>
          <cx:pt idx="6">0.12594230000000001</cx:pt>
          <cx:pt idx="7">-0.99523159999999999</cx:pt>
          <cx:pt idx="8">-2.0828492000000001</cx:pt>
          <cx:pt idx="9">-0.37948870000000001</cx:pt>
          <cx:pt idx="10">-0.37948870000000001</cx:pt>
          <cx:pt idx="11">-0.99523159999999999</cx:pt>
          <cx:pt idx="12">-0.37948870000000001</cx:pt>
          <cx:pt idx="13">-0.99523159999999999</cx:pt>
          <cx:pt idx="14">-0.99523159999999999</cx:pt>
          <cx:pt idx="15">-0.99523159999999999</cx:pt>
          <cx:pt idx="16">-2.0828492000000001</cx:pt>
          <cx:pt idx="17">-0.37948870000000001</cx:pt>
          <cx:pt idx="18">-0.37948870000000001</cx:pt>
          <cx:pt idx="19">-0.37948870000000001</cx:pt>
          <cx:pt idx="20">0.12594230000000001</cx:pt>
          <cx:pt idx="21">-0.37948870000000001</cx:pt>
        </cx:lvl>
      </cx:numDim>
    </cx:data>
    <cx:data id="4">
      <cx:numDim type="val">
        <cx:f>Sheet1!$F$2:$F$23</cx:f>
        <cx:lvl ptCount="22" formatCode="General">
          <cx:pt idx="0">-1.6491836</cx:pt>
          <cx:pt idx="1">-1.8962124</cx:pt>
          <cx:pt idx="2">-1.3921421</cx:pt>
          <cx:pt idx="3">1.391753</cx:pt>
          <cx:pt idx="4">-0.049325599999999997</cx:pt>
          <cx:pt idx="5">-0.25080079999999999</cx:pt>
          <cx:pt idx="6">-0.049325599999999997</cx:pt>
          <cx:pt idx="7">1.391753</cx:pt>
          <cx:pt idx="8">-1.1847512</cx:pt>
          <cx:pt idx="9">-0.25080079999999999</cx:pt>
          <cx:pt idx="10">0.34643829999999998</cx:pt>
          <cx:pt idx="11">0.13464180000000001</cx:pt>
          <cx:pt idx="12">-0.63992970000000005</cx:pt>
          <cx:pt idx="13">0.34643829999999998</cx:pt>
          <cx:pt idx="14">-1.1847512</cx:pt>
          <cx:pt idx="15">-0.049325599999999997</cx:pt>
          <cx:pt idx="16">-0.44820120000000002</cx:pt>
          <cx:pt idx="17">1.391753</cx:pt>
          <cx:pt idx="18">0.55837570000000003</cx:pt>
          <cx:pt idx="19">-0.99889600000000001</cx:pt>
          <cx:pt idx="20">-1.3921421</cx:pt>
          <cx:pt idx="21">1.1684711999999999</cx:pt>
        </cx:lvl>
      </cx:numDim>
    </cx:data>
    <cx:data id="5">
      <cx:numDim type="val">
        <cx:f>Sheet1!$G$2:$G$23</cx:f>
        <cx:lvl ptCount="22" formatCode="General">
          <cx:pt idx="0">0.88777066699999996</cx:pt>
          <cx:pt idx="1">0.88777066699999996</cx:pt>
          <cx:pt idx="2">0.0085265029999999995</cx:pt>
          <cx:pt idx="3">0.0085265029999999995</cx:pt>
          <cx:pt idx="4">0.0085265029999999995</cx:pt>
          <cx:pt idx="5">0.88777066699999996</cx:pt>
          <cx:pt idx="6">-0.34716741600000001</cx:pt>
          <cx:pt idx="7">0.0085265029999999995</cx:pt>
          <cx:pt idx="8">-1.1177461129999999</cx:pt>
          <cx:pt idx="9">-0.71653377500000004</cx:pt>
          <cx:pt idx="10">-0.34716741600000001</cx:pt>
          <cx:pt idx="11">0.88777066699999996</cx:pt>
          <cx:pt idx="12">0.42976158800000003</cx:pt>
          <cx:pt idx="13">-0.34716741600000001</cx:pt>
          <cx:pt idx="14">-1.1177461129999999</cx:pt>
          <cx:pt idx="15">-0.34716741600000001</cx:pt>
          <cx:pt idx="16">-0.34716741600000001</cx:pt>
          <cx:pt idx="17">-0.34716741600000001</cx:pt>
          <cx:pt idx="18">-1.1177461129999999</cx:pt>
          <cx:pt idx="19">-1.5666582330000001</cx:pt>
          <cx:pt idx="20">-1.1177461129999999</cx:pt>
          <cx:pt idx="21">-2.692692605</cx:pt>
        </cx:lvl>
      </cx:numDim>
    </cx:data>
    <cx:data id="6">
      <cx:numDim type="val">
        <cx:f>Sheet1!$H$2:$H$23</cx:f>
        <cx:lvl ptCount="22" formatCode="General">
          <cx:pt idx="0">2.9819302300000001</cx:pt>
          <cx:pt idx="1">1.27972175</cx:pt>
          <cx:pt idx="2">0.88024502999999998</cx:pt>
          <cx:pt idx="3">0.51332401999999999</cx:pt>
          <cx:pt idx="4">-0.91860914000000005</cx:pt>
          <cx:pt idx="5">-0.68421926</cx:pt>
          <cx:pt idx="6">-0.68421926</cx:pt>
          <cx:pt idx="7">0.51332401999999999</cx:pt>
          <cx:pt idx="8">-0.68421926</cx:pt>
          <cx:pt idx="9">-0.91860914000000005</cx:pt>
          <cx:pt idx="10">0.51332401999999999</cx:pt>
          <cx:pt idx="11">-0.68421926</cx:pt>
          <cx:pt idx="12">-1.5043245300000001</cx:pt>
          <cx:pt idx="13">0.51332401999999999</cx:pt>
          <cx:pt idx="14">-2.1570134300000001</cx:pt>
          <cx:pt idx="15">0.25923509</cx:pt>
          <cx:pt idx="16">-0.91860914000000005</cx:pt>
          <cx:pt idx="17">1.7802017400000001</cx:pt>
          <cx:pt idx="18">0.51332401999999999</cx:pt>
          <cx:pt idx="19">-1.1801585800000001</cx:pt>
          <cx:pt idx="20">0.74533304</cx:pt>
          <cx:pt idx="21">-0.23151171000000001</cx:pt>
        </cx:lvl>
      </cx:numDim>
    </cx:data>
    <cx:data id="7">
      <cx:numDim type="val">
        <cx:f>Sheet1!$I$2:$I$23</cx:f>
        <cx:lvl ptCount="22" formatCode="General">
          <cx:pt idx="0">-0.95522227699999995</cx:pt>
          <cx:pt idx="1">-1.9920872599999999</cx:pt>
          <cx:pt idx="2">-1.142641233</cx:pt>
          <cx:pt idx="3">-1.7922390100000001</cx:pt>
          <cx:pt idx="4">-0.70287575599999996</cx:pt>
          <cx:pt idx="5">-0.52095220099999995</cx:pt>
          <cx:pt idx="6">-0.41579998200000001</cx:pt>
          <cx:pt idx="7">1.4987846090000001</cx:pt>
          <cx:pt idx="8">-0.95522227699999995</cx:pt>
          <cx:pt idx="9">-0.70287575599999996</cx:pt>
          <cx:pt idx="10">1.2271926129999999</cx:pt>
          <cx:pt idx="11">-0.47296336999999999</cx:pt>
          <cx:pt idx="12">-0.90315691600000003</cx:pt>
          <cx:pt idx="13">0.12828949000000001</cx:pt>
          <cx:pt idx="14">-0.41579998200000001</cx:pt>
          <cx:pt idx="15">0.62294969300000003</cx:pt>
          <cx:pt idx="16">-0.66080528999999999</cx:pt>
          <cx:pt idx="17">1.3264804210000001</cx:pt>
          <cx:pt idx="18">-0.47296336999999999</cx:pt>
          <cx:pt idx="19">1.121082592</cx:pt>
          <cx:pt idx="20">0.62294969300000003</cx:pt>
          <cx:pt idx="21">-0.0073172330000000002</cx:pt>
        </cx:lvl>
      </cx:numDim>
    </cx:data>
    <cx:data id="8">
      <cx:numDim type="val">
        <cx:f>Sheet1!$J$2:$J$23</cx:f>
        <cx:lvl ptCount="22" formatCode="General">
          <cx:pt idx="0">0.069512679999999993</cx:pt>
          <cx:pt idx="1">-0.12461519</cx:pt>
          <cx:pt idx="2">-0.74263988000000003</cx:pt>
          <cx:pt idx="3">1.7405532800000001</cx:pt>
          <cx:pt idx="4">-0.33137817000000003</cx:pt>
          <cx:pt idx="5">-0.33137817000000003</cx:pt>
          <cx:pt idx="6">0.25616126</cx:pt>
          <cx:pt idx="7">-2.4419336500000002</cx:pt>
          <cx:pt idx="8">0.069512679999999993</cx:pt>
          <cx:pt idx="9">0.069512679999999993</cx:pt>
          <cx:pt idx="10">-0.74263988000000003</cx:pt>
          <cx:pt idx="11">-0.12461519</cx:pt>
          <cx:pt idx="12">0.069512679999999993</cx:pt>
          <cx:pt idx="13">-0.74263988000000003</cx:pt>
          <cx:pt idx="14">2.4347067299999998</cx:pt>
          <cx:pt idx="15">0.25616126</cx:pt>
          <cx:pt idx="16">0.25616126</cx:pt>
          <cx:pt idx="17">-2.8989885000000002</cx:pt>
          <cx:pt idx="18">-1.3969800800000001</cx:pt>
          <cx:pt idx="19">-0.95400952999999999</cx:pt>
          <cx:pt idx="20">1.4501410800000001</cx:pt>
          <cx:pt idx="21">-0.95400952999999999</cx:pt>
        </cx:lvl>
      </cx:numDim>
    </cx:data>
  </cx:chartData>
  <cx:chart>
    <cx:plotArea>
      <cx:plotAreaRegion>
        <cx:plotSurface>
          <cx:spPr>
            <a:noFill/>
            <a:ln>
              <a:noFill/>
            </a:ln>
          </cx:spPr>
        </cx:plotSurface>
        <cx:series layoutId="boxWhisker" uniqueId="{E295939C-2D64-4C4C-AD49-6B57B444F197}">
          <cx:tx>
            <cx:txData>
              <cx:f>Sheet1!$B$1</cx:f>
              <cx:v>Feature1</cx:v>
            </cx:txData>
          </cx:tx>
          <cx:dataId val="0"/>
          <cx:layoutPr>
            <cx:statistics quartileMethod="exclusive"/>
          </cx:layoutPr>
        </cx:series>
        <cx:series layoutId="boxWhisker" uniqueId="{83A990A9-A96B-4235-8130-34BB6752B1D6}">
          <cx:tx>
            <cx:txData>
              <cx:f>Sheet1!$C$1</cx:f>
              <cx:v>Feature2</cx:v>
            </cx:txData>
          </cx:tx>
          <cx:dataId val="1"/>
          <cx:layoutPr>
            <cx:statistics quartileMethod="exclusive"/>
          </cx:layoutPr>
        </cx:series>
        <cx:series layoutId="boxWhisker" uniqueId="{F007A5A5-12EA-47BD-B9C6-E818CCABB1E9}">
          <cx:tx>
            <cx:txData>
              <cx:f>Sheet1!$D$1</cx:f>
              <cx:v>Feature3</cx:v>
            </cx:txData>
          </cx:tx>
          <cx:dataId val="2"/>
          <cx:layoutPr>
            <cx:statistics quartileMethod="exclusive"/>
          </cx:layoutPr>
        </cx:series>
        <cx:series layoutId="boxWhisker" uniqueId="{6FAF101C-2ADD-4C8B-B94A-E3C0A8D44972}">
          <cx:tx>
            <cx:txData>
              <cx:f>Sheet1!$E$1</cx:f>
              <cx:v>Feature4</cx:v>
            </cx:txData>
          </cx:tx>
          <cx:dataId val="3"/>
          <cx:layoutPr>
            <cx:statistics quartileMethod="exclusive"/>
          </cx:layoutPr>
        </cx:series>
        <cx:series layoutId="boxWhisker" uniqueId="{33799BBC-1BD5-4022-B837-5CAE3AED7768}">
          <cx:tx>
            <cx:txData>
              <cx:f>Sheet1!$F$1</cx:f>
              <cx:v>Feature5</cx:v>
            </cx:txData>
          </cx:tx>
          <cx:dataId val="4"/>
          <cx:layoutPr>
            <cx:statistics quartileMethod="exclusive"/>
          </cx:layoutPr>
        </cx:series>
        <cx:series layoutId="boxWhisker" uniqueId="{9B7BB564-EB6B-4CF3-890A-ACD6AAF04B3E}">
          <cx:tx>
            <cx:txData>
              <cx:f>Sheet1!$G$1</cx:f>
              <cx:v>Feature6</cx:v>
            </cx:txData>
          </cx:tx>
          <cx:dataId val="5"/>
          <cx:layoutPr>
            <cx:statistics quartileMethod="exclusive"/>
          </cx:layoutPr>
        </cx:series>
        <cx:series layoutId="boxWhisker" uniqueId="{E12253B8-E487-4BDD-9C24-C72E66812A25}">
          <cx:tx>
            <cx:txData>
              <cx:f>Sheet1!$H$1</cx:f>
              <cx:v>Feature7</cx:v>
            </cx:txData>
          </cx:tx>
          <cx:dataId val="6"/>
          <cx:layoutPr>
            <cx:statistics quartileMethod="exclusive"/>
          </cx:layoutPr>
        </cx:series>
        <cx:series layoutId="boxWhisker" uniqueId="{DAB703A9-A631-4D1E-A673-2F90155F9522}">
          <cx:tx>
            <cx:txData>
              <cx:f>Sheet1!$I$1</cx:f>
              <cx:v>Feature8</cx:v>
            </cx:txData>
          </cx:tx>
          <cx:dataId val="7"/>
          <cx:layoutPr>
            <cx:statistics quartileMethod="exclusive"/>
          </cx:layoutPr>
        </cx:series>
        <cx:series layoutId="boxWhisker" uniqueId="{19D20370-4DB2-4DFA-AB51-E6987CEAE3A5}">
          <cx:tx>
            <cx:txData>
              <cx:f>Sheet1!$J$1</cx:f>
              <cx:v>Feature9</cx:v>
            </cx:txData>
          </cx:tx>
          <cx:dataId val="8"/>
          <cx:layoutPr>
            <cx:statistics quartileMethod="exclusive"/>
          </cx:layoutPr>
        </cx:series>
      </cx:plotAreaRegion>
      <cx:axis id="0" hidden="1">
        <cx:catScaling gapWidth="0.300000012"/>
        <cx:title>
          <cx:tx>
            <cx:txData>
              <cx:v>Features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197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ptos" panose="02110004020202020204"/>
                </a:rPr>
                <a:t>Features</a:t>
              </a:r>
            </a:p>
          </cx:txPr>
        </cx:title>
        <cx:tickLabels/>
      </cx:axis>
      <cx:axis id="1">
        <cx:valScaling/>
        <cx:title>
          <cx:tx>
            <cx:txData>
              <cx:v>Relative Intensity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197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ptos" panose="02110004020202020204"/>
                </a:rPr>
                <a:t>Relative Intensity</a:t>
              </a:r>
            </a:p>
          </cx:txPr>
        </cx:title>
        <cx:tickLabels/>
      </cx:axis>
    </cx:plotArea>
  </cx:chart>
</cx:chartSpace>
</file>

<file path=ppt/charts/chartEx1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Sheet1!$B$2:$B$23</cx:f>
        <cx:lvl ptCount="22" formatCode="General">
          <cx:pt idx="0">-0.25584815</cx:pt>
          <cx:pt idx="1">-1.75907876</cx:pt>
          <cx:pt idx="2">-2.8634772000000002</cx:pt>
          <cx:pt idx="3">0.45072684000000002</cx:pt>
          <cx:pt idx="4">-0.84084707999999997</cx:pt>
          <cx:pt idx="5">1.18620196</cx:pt>
          <cx:pt idx="6">-0.25584815</cx:pt>
          <cx:pt idx="7">0.80078570000000004</cx:pt>
          <cx:pt idx="8">1.8583984499999999</cx:pt>
          <cx:pt idx="9">-0.25584815</cx:pt>
          <cx:pt idx="10">-1.1189663400000001</cx:pt>
          <cx:pt idx="11">1.18620196</cx:pt>
          <cx:pt idx="12">0.80078570000000004</cx:pt>
          <cx:pt idx="13">-0.25584815</cx:pt>
          <cx:pt idx="14">0.80078570000000004</cx:pt>
          <cx:pt idx="15">-0.57302264999999997</cx:pt>
          <cx:pt idx="16">1.18620196</cx:pt>
          <cx:pt idx="17">-0.57302264999999997</cx:pt>
          <cx:pt idx="18">0.80078570000000004</cx:pt>
          <cx:pt idx="19">-0.25584815</cx:pt>
          <cx:pt idx="20">-1.1189663400000001</cx:pt>
          <cx:pt idx="21">-1.1189663400000001</cx:pt>
        </cx:lvl>
      </cx:numDim>
    </cx:data>
    <cx:data id="1">
      <cx:numDim type="val">
        <cx:f>Sheet1!$C$2:$C$23</cx:f>
        <cx:lvl ptCount="22" formatCode="General">
          <cx:pt idx="0">-0.61689411999999999</cx:pt>
          <cx:pt idx="1">1.92035343</cx:pt>
          <cx:pt idx="2">1.4707773500000001</cx:pt>
          <cx:pt idx="3">0.62806874999999995</cx:pt>
          <cx:pt idx="4">0.33757572000000002</cx:pt>
          <cx:pt idx="5">1.2190701799999999</cx:pt>
          <cx:pt idx="6">0.62806874999999995</cx:pt>
          <cx:pt idx="7">-0.61689411999999999</cx:pt>
          <cx:pt idx="8">-2.0306288600000002</cx:pt>
          <cx:pt idx="9">-3.3598301300000002</cx:pt>
          <cx:pt idx="10">1.4707773500000001</cx:pt>
          <cx:pt idx="11">-0.61689411999999999</cx:pt>
          <cx:pt idx="12">0.33757572000000002</cx:pt>
          <cx:pt idx="13">-0.2756246</cx:pt>
          <cx:pt idx="14">-1.2842111599999999</cx:pt>
          <cx:pt idx="15">-0.2756246</cx:pt>
          <cx:pt idx="16">-1.2842111599999999</cx:pt>
          <cx:pt idx="17">0.029252009999999998</cx:pt>
          <cx:pt idx="18">0.029252009999999998</cx:pt>
          <cx:pt idx="19">1.71080312</cx:pt>
          <cx:pt idx="20">-0.61689411999999999</cx:pt>
          <cx:pt idx="21">-1.2842111599999999</cx:pt>
        </cx:lvl>
      </cx:numDim>
    </cx:data>
    <cx:data id="2">
      <cx:numDim type="val">
        <cx:f>Sheet1!$D$2:$D$23</cx:f>
        <cx:lvl ptCount="22" formatCode="General">
          <cx:pt idx="0">0.58393576999999997</cx:pt>
          <cx:pt idx="1">-0.87326241000000004</cx:pt>
          <cx:pt idx="2">-1.7717365300000001</cx:pt>
          <cx:pt idx="3">-0.87326241000000004</cx:pt>
          <cx:pt idx="4">-1.3481269</cx:pt>
          <cx:pt idx="5">-0.50976399999999999</cx:pt>
          <cx:pt idx="6">-0.35386719999999999</cx:pt>
          <cx:pt idx="7">0.11465714</cx:pt>
          <cx:pt idx="8">1.1259687700000001</cx:pt>
          <cx:pt idx="9">-2.2425345299999999</cx:pt>
          <cx:pt idx="10">-1.50214885</cx:pt>
          <cx:pt idx="11">-1.0196559999999999</cx:pt>
          <cx:pt idx="12">-0.17635973999999999</cx:pt>
          <cx:pt idx="13">0.28284303999999999</cx:pt>
          <cx:pt idx="14">-0.69855650000000002</cx:pt>
          <cx:pt idx="15">-0.50976399999999999</cx:pt>
          <cx:pt idx="16">-2.4691980199999999</cx:pt>
          <cx:pt idx="17">-2.2425345299999999</cx:pt>
          <cx:pt idx="18">-0.69855650000000002</cx:pt>
          <cx:pt idx="19">1.7129883800000001</cx:pt>
          <cx:pt idx="20">1.1259687700000001</cx:pt>
          <cx:pt idx="21">2.5386832899999998</cx:pt>
        </cx:lvl>
      </cx:numDim>
    </cx:data>
    <cx:data id="3">
      <cx:numDim type="val">
        <cx:f>Sheet1!$E$2:$E$23</cx:f>
        <cx:lvl ptCount="22" formatCode="General">
          <cx:pt idx="0">0.9996218</cx:pt>
          <cx:pt idx="1">0.9996218</cx:pt>
          <cx:pt idx="2">2.0897296999999999</cx:pt>
          <cx:pt idx="3">0.9996218</cx:pt>
          <cx:pt idx="4">-0.99523159999999999</cx:pt>
          <cx:pt idx="5">-2.0828492000000001</cx:pt>
          <cx:pt idx="6">0.12594230000000001</cx:pt>
          <cx:pt idx="7">-0.99523159999999999</cx:pt>
          <cx:pt idx="8">-2.0828492000000001</cx:pt>
          <cx:pt idx="9">-0.37948870000000001</cx:pt>
          <cx:pt idx="10">-0.37948870000000001</cx:pt>
          <cx:pt idx="11">-0.99523159999999999</cx:pt>
          <cx:pt idx="12">-0.37948870000000001</cx:pt>
          <cx:pt idx="13">-0.99523159999999999</cx:pt>
          <cx:pt idx="14">-0.99523159999999999</cx:pt>
          <cx:pt idx="15">-0.99523159999999999</cx:pt>
          <cx:pt idx="16">-2.0828492000000001</cx:pt>
          <cx:pt idx="17">-0.37948870000000001</cx:pt>
          <cx:pt idx="18">-0.37948870000000001</cx:pt>
          <cx:pt idx="19">-0.37948870000000001</cx:pt>
          <cx:pt idx="20">0.12594230000000001</cx:pt>
          <cx:pt idx="21">-0.37948870000000001</cx:pt>
        </cx:lvl>
      </cx:numDim>
    </cx:data>
    <cx:data id="4">
      <cx:numDim type="val">
        <cx:f>Sheet1!$F$2:$F$23</cx:f>
        <cx:lvl ptCount="22" formatCode="General">
          <cx:pt idx="0">-1.6491836</cx:pt>
          <cx:pt idx="1">-1.8962124</cx:pt>
          <cx:pt idx="2">-1.3921421</cx:pt>
          <cx:pt idx="3">1.391753</cx:pt>
          <cx:pt idx="4">-0.049325599999999997</cx:pt>
          <cx:pt idx="5">-0.25080079999999999</cx:pt>
          <cx:pt idx="6">-0.049325599999999997</cx:pt>
          <cx:pt idx="7">1.391753</cx:pt>
          <cx:pt idx="8">-1.1847512</cx:pt>
          <cx:pt idx="9">-0.25080079999999999</cx:pt>
          <cx:pt idx="10">0.34643829999999998</cx:pt>
          <cx:pt idx="11">0.13464180000000001</cx:pt>
          <cx:pt idx="12">-0.63992970000000005</cx:pt>
          <cx:pt idx="13">0.34643829999999998</cx:pt>
          <cx:pt idx="14">-1.1847512</cx:pt>
          <cx:pt idx="15">-0.049325599999999997</cx:pt>
          <cx:pt idx="16">-0.44820120000000002</cx:pt>
          <cx:pt idx="17">1.391753</cx:pt>
          <cx:pt idx="18">0.55837570000000003</cx:pt>
          <cx:pt idx="19">-0.99889600000000001</cx:pt>
          <cx:pt idx="20">-1.3921421</cx:pt>
          <cx:pt idx="21">1.1684711999999999</cx:pt>
        </cx:lvl>
      </cx:numDim>
    </cx:data>
    <cx:data id="5">
      <cx:numDim type="val">
        <cx:f>Sheet1!$G$2:$G$23</cx:f>
        <cx:lvl ptCount="22" formatCode="General">
          <cx:pt idx="0">0.88777066699999996</cx:pt>
          <cx:pt idx="1">0.88777066699999996</cx:pt>
          <cx:pt idx="2">0.0085265029999999995</cx:pt>
          <cx:pt idx="3">0.0085265029999999995</cx:pt>
          <cx:pt idx="4">0.0085265029999999995</cx:pt>
          <cx:pt idx="5">0.88777066699999996</cx:pt>
          <cx:pt idx="6">-0.34716741600000001</cx:pt>
          <cx:pt idx="7">0.0085265029999999995</cx:pt>
          <cx:pt idx="8">-1.1177461129999999</cx:pt>
          <cx:pt idx="9">-0.71653377500000004</cx:pt>
          <cx:pt idx="10">-0.34716741600000001</cx:pt>
          <cx:pt idx="11">0.88777066699999996</cx:pt>
          <cx:pt idx="12">0.42976158800000003</cx:pt>
          <cx:pt idx="13">-0.34716741600000001</cx:pt>
          <cx:pt idx="14">-1.1177461129999999</cx:pt>
          <cx:pt idx="15">-0.34716741600000001</cx:pt>
          <cx:pt idx="16">-0.34716741600000001</cx:pt>
          <cx:pt idx="17">-0.34716741600000001</cx:pt>
          <cx:pt idx="18">-1.1177461129999999</cx:pt>
          <cx:pt idx="19">-1.5666582330000001</cx:pt>
          <cx:pt idx="20">-1.1177461129999999</cx:pt>
          <cx:pt idx="21">-2.692692605</cx:pt>
        </cx:lvl>
      </cx:numDim>
    </cx:data>
    <cx:data id="6">
      <cx:numDim type="val">
        <cx:f>Sheet1!$H$2:$H$23</cx:f>
        <cx:lvl ptCount="22" formatCode="General">
          <cx:pt idx="0">2.9819302300000001</cx:pt>
          <cx:pt idx="1">1.27972175</cx:pt>
          <cx:pt idx="2">0.88024502999999998</cx:pt>
          <cx:pt idx="3">0.51332401999999999</cx:pt>
          <cx:pt idx="4">-0.91860914000000005</cx:pt>
          <cx:pt idx="5">-0.68421926</cx:pt>
          <cx:pt idx="6">-0.68421926</cx:pt>
          <cx:pt idx="7">0.51332401999999999</cx:pt>
          <cx:pt idx="8">-0.68421926</cx:pt>
          <cx:pt idx="9">-0.91860914000000005</cx:pt>
          <cx:pt idx="10">0.51332401999999999</cx:pt>
          <cx:pt idx="11">-0.68421926</cx:pt>
          <cx:pt idx="12">-1.5043245300000001</cx:pt>
          <cx:pt idx="13">0.51332401999999999</cx:pt>
          <cx:pt idx="14">-2.1570134300000001</cx:pt>
          <cx:pt idx="15">0.25923509</cx:pt>
          <cx:pt idx="16">-0.91860914000000005</cx:pt>
          <cx:pt idx="17">1.7802017400000001</cx:pt>
          <cx:pt idx="18">0.51332401999999999</cx:pt>
          <cx:pt idx="19">-1.1801585800000001</cx:pt>
          <cx:pt idx="20">0.74533304</cx:pt>
          <cx:pt idx="21">-0.23151171000000001</cx:pt>
        </cx:lvl>
      </cx:numDim>
    </cx:data>
    <cx:data id="7">
      <cx:numDim type="val">
        <cx:f>Sheet1!$I$2:$I$23</cx:f>
        <cx:lvl ptCount="22" formatCode="General">
          <cx:pt idx="0">-0.95522227699999995</cx:pt>
          <cx:pt idx="1">-1.9920872599999999</cx:pt>
          <cx:pt idx="2">-1.142641233</cx:pt>
          <cx:pt idx="3">-1.7922390100000001</cx:pt>
          <cx:pt idx="4">-0.70287575599999996</cx:pt>
          <cx:pt idx="5">-0.52095220099999995</cx:pt>
          <cx:pt idx="6">-0.41579998200000001</cx:pt>
          <cx:pt idx="7">1.4987846090000001</cx:pt>
          <cx:pt idx="8">-0.95522227699999995</cx:pt>
          <cx:pt idx="9">-0.70287575599999996</cx:pt>
          <cx:pt idx="10">1.2271926129999999</cx:pt>
          <cx:pt idx="11">-0.47296336999999999</cx:pt>
          <cx:pt idx="12">-0.90315691600000003</cx:pt>
          <cx:pt idx="13">0.12828949000000001</cx:pt>
          <cx:pt idx="14">-0.41579998200000001</cx:pt>
          <cx:pt idx="15">0.62294969300000003</cx:pt>
          <cx:pt idx="16">-0.66080528999999999</cx:pt>
          <cx:pt idx="17">1.3264804210000001</cx:pt>
          <cx:pt idx="18">-0.47296336999999999</cx:pt>
          <cx:pt idx="19">1.121082592</cx:pt>
          <cx:pt idx="20">0.62294969300000003</cx:pt>
          <cx:pt idx="21">-0.0073172330000000002</cx:pt>
        </cx:lvl>
      </cx:numDim>
    </cx:data>
    <cx:data id="8">
      <cx:numDim type="val">
        <cx:f>Sheet1!$J$2:$J$23</cx:f>
        <cx:lvl ptCount="22" formatCode="General">
          <cx:pt idx="0">0.069512679999999993</cx:pt>
          <cx:pt idx="1">-0.12461519</cx:pt>
          <cx:pt idx="2">-0.74263988000000003</cx:pt>
          <cx:pt idx="3">1.7405532800000001</cx:pt>
          <cx:pt idx="4">-0.33137817000000003</cx:pt>
          <cx:pt idx="5">-0.33137817000000003</cx:pt>
          <cx:pt idx="6">0.25616126</cx:pt>
          <cx:pt idx="7">-2.4419336500000002</cx:pt>
          <cx:pt idx="8">0.069512679999999993</cx:pt>
          <cx:pt idx="9">0.069512679999999993</cx:pt>
          <cx:pt idx="10">-0.74263988000000003</cx:pt>
          <cx:pt idx="11">-0.12461519</cx:pt>
          <cx:pt idx="12">0.069512679999999993</cx:pt>
          <cx:pt idx="13">-0.74263988000000003</cx:pt>
          <cx:pt idx="14">2.4347067299999998</cx:pt>
          <cx:pt idx="15">0.25616126</cx:pt>
          <cx:pt idx="16">0.25616126</cx:pt>
          <cx:pt idx="17">-2.8989885000000002</cx:pt>
          <cx:pt idx="18">-1.3969800800000001</cx:pt>
          <cx:pt idx="19">-0.95400952999999999</cx:pt>
          <cx:pt idx="20">1.4501410800000001</cx:pt>
          <cx:pt idx="21">-0.95400952999999999</cx:pt>
        </cx:lvl>
      </cx:numDim>
    </cx:data>
  </cx:chartData>
  <cx:chart>
    <cx:plotArea>
      <cx:plotAreaRegion>
        <cx:plotSurface>
          <cx:spPr>
            <a:noFill/>
            <a:ln>
              <a:noFill/>
            </a:ln>
          </cx:spPr>
        </cx:plotSurface>
        <cx:series layoutId="boxWhisker" uniqueId="{E295939C-2D64-4C4C-AD49-6B57B444F197}">
          <cx:tx>
            <cx:txData>
              <cx:f>Sheet1!$B$1</cx:f>
              <cx:v>Feature1</cx:v>
            </cx:txData>
          </cx:tx>
          <cx:dataId val="0"/>
          <cx:layoutPr>
            <cx:statistics quartileMethod="exclusive"/>
          </cx:layoutPr>
        </cx:series>
        <cx:series layoutId="boxWhisker" uniqueId="{83A990A9-A96B-4235-8130-34BB6752B1D6}">
          <cx:tx>
            <cx:txData>
              <cx:f>Sheet1!$C$1</cx:f>
              <cx:v>Feature2</cx:v>
            </cx:txData>
          </cx:tx>
          <cx:dataId val="1"/>
          <cx:layoutPr>
            <cx:statistics quartileMethod="exclusive"/>
          </cx:layoutPr>
        </cx:series>
        <cx:series layoutId="boxWhisker" uniqueId="{F007A5A5-12EA-47BD-B9C6-E818CCABB1E9}">
          <cx:tx>
            <cx:txData>
              <cx:f>Sheet1!$D$1</cx:f>
              <cx:v>Feature3</cx:v>
            </cx:txData>
          </cx:tx>
          <cx:dataId val="2"/>
          <cx:layoutPr>
            <cx:statistics quartileMethod="exclusive"/>
          </cx:layoutPr>
        </cx:series>
        <cx:series layoutId="boxWhisker" uniqueId="{6FAF101C-2ADD-4C8B-B94A-E3C0A8D44972}">
          <cx:tx>
            <cx:txData>
              <cx:f>Sheet1!$E$1</cx:f>
              <cx:v>Feature4</cx:v>
            </cx:txData>
          </cx:tx>
          <cx:dataId val="3"/>
          <cx:layoutPr>
            <cx:statistics quartileMethod="exclusive"/>
          </cx:layoutPr>
        </cx:series>
        <cx:series layoutId="boxWhisker" uniqueId="{33799BBC-1BD5-4022-B837-5CAE3AED7768}">
          <cx:tx>
            <cx:txData>
              <cx:f>Sheet1!$F$1</cx:f>
              <cx:v>Feature5</cx:v>
            </cx:txData>
          </cx:tx>
          <cx:dataId val="4"/>
          <cx:layoutPr>
            <cx:statistics quartileMethod="exclusive"/>
          </cx:layoutPr>
        </cx:series>
        <cx:series layoutId="boxWhisker" uniqueId="{9B7BB564-EB6B-4CF3-890A-ACD6AAF04B3E}">
          <cx:tx>
            <cx:txData>
              <cx:f>Sheet1!$G$1</cx:f>
              <cx:v>Feature6</cx:v>
            </cx:txData>
          </cx:tx>
          <cx:dataId val="5"/>
          <cx:layoutPr>
            <cx:statistics quartileMethod="exclusive"/>
          </cx:layoutPr>
        </cx:series>
        <cx:series layoutId="boxWhisker" uniqueId="{E12253B8-E487-4BDD-9C24-C72E66812A25}">
          <cx:tx>
            <cx:txData>
              <cx:f>Sheet1!$H$1</cx:f>
              <cx:v>Feature7</cx:v>
            </cx:txData>
          </cx:tx>
          <cx:dataId val="6"/>
          <cx:layoutPr>
            <cx:statistics quartileMethod="exclusive"/>
          </cx:layoutPr>
        </cx:series>
        <cx:series layoutId="boxWhisker" uniqueId="{DAB703A9-A631-4D1E-A673-2F90155F9522}">
          <cx:tx>
            <cx:txData>
              <cx:f>Sheet1!$I$1</cx:f>
              <cx:v>Feature8</cx:v>
            </cx:txData>
          </cx:tx>
          <cx:dataId val="7"/>
          <cx:layoutPr>
            <cx:statistics quartileMethod="exclusive"/>
          </cx:layoutPr>
        </cx:series>
        <cx:series layoutId="boxWhisker" uniqueId="{19D20370-4DB2-4DFA-AB51-E6987CEAE3A5}">
          <cx:tx>
            <cx:txData>
              <cx:f>Sheet1!$J$1</cx:f>
              <cx:v>Feature9</cx:v>
            </cx:txData>
          </cx:tx>
          <cx:dataId val="8"/>
          <cx:layoutPr>
            <cx:statistics quartileMethod="exclusive"/>
          </cx:layoutPr>
        </cx:series>
      </cx:plotAreaRegion>
      <cx:axis id="0" hidden="1">
        <cx:catScaling gapWidth="0.300000012"/>
        <cx:title>
          <cx:tx>
            <cx:txData>
              <cx:v>Features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197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ptos" panose="02110004020202020204"/>
                </a:rPr>
                <a:t>Features</a:t>
              </a:r>
            </a:p>
          </cx:txPr>
        </cx:title>
        <cx:tickLabels/>
      </cx:axis>
      <cx:axis id="1">
        <cx:valScaling/>
        <cx:title>
          <cx:tx>
            <cx:txData>
              <cx:v>Relative Intensity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197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ptos" panose="02110004020202020204"/>
                </a:rPr>
                <a:t>Relative Intensity</a:t>
              </a:r>
            </a:p>
          </cx:txPr>
        </cx:title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Sheet1!$B$2:$B$23</cx:f>
        <cx:lvl ptCount="22" formatCode="General">
          <cx:pt idx="0">363294</cx:pt>
          <cx:pt idx="1">258237</cx:pt>
          <cx:pt idx="2">414501</cx:pt>
          <cx:pt idx="3">176266</cx:pt>
          <cx:pt idx="4">390954</cx:pt>
          <cx:pt idx="5">335439</cx:pt>
          <cx:pt idx="6">485946</cx:pt>
          <cx:pt idx="7">412251</cx:pt>
          <cx:pt idx="8">475436</cx:pt>
          <cx:pt idx="9">572292</cx:pt>
          <cx:pt idx="10">308848</cx:pt>
          <cx:pt idx="11">424800</cx:pt>
          <cx:pt idx="12">295481</cx:pt>
          <cx:pt idx="13">491017</cx:pt>
          <cx:pt idx="14">406036</cx:pt>
          <cx:pt idx="15">399764</cx:pt>
          <cx:pt idx="16">644674</cx:pt>
          <cx:pt idx="17">356220</cx:pt>
          <cx:pt idx="18">433398</cx:pt>
          <cx:pt idx="19">364836</cx:pt>
          <cx:pt idx="20">578935</cx:pt>
          <cx:pt idx="21">567984</cx:pt>
        </cx:lvl>
      </cx:numDim>
    </cx:data>
    <cx:data id="1">
      <cx:numDim type="val">
        <cx:f>Sheet1!$C$2:$C$23</cx:f>
        <cx:lvl ptCount="22" formatCode="General">
          <cx:pt idx="0">17961</cx:pt>
          <cx:pt idx="1">42811</cx:pt>
          <cx:pt idx="2">27449</cx:pt>
          <cx:pt idx="3">31305</cx:pt>
          <cx:pt idx="4">34627</cx:pt>
          <cx:pt idx="5">26145</cx:pt>
          <cx:pt idx="6">48012</cx:pt>
          <cx:pt idx="7">44478</cx:pt>
          <cx:pt idx="8">27005</cx:pt>
          <cx:pt idx="9">24994</cx:pt>
          <cx:pt idx="10">24209</cx:pt>
          <cx:pt idx="11">14292</cx:pt>
          <cx:pt idx="12">42547</cx:pt>
          <cx:pt idx="13">33943</cx:pt>
          <cx:pt idx="14">38500</cx:pt>
          <cx:pt idx="15">23578</cx:pt>
          <cx:pt idx="16">29816</cx:pt>
          <cx:pt idx="17">35698</cx:pt>
          <cx:pt idx="18">28462</cx:pt>
          <cx:pt idx="19">29269</cx:pt>
          <cx:pt idx="20">39756</cx:pt>
          <cx:pt idx="21">52846</cx:pt>
        </cx:lvl>
      </cx:numDim>
    </cx:data>
    <cx:data id="2">
      <cx:numDim type="val">
        <cx:f>Sheet1!$D$2:$D$23</cx:f>
        <cx:lvl ptCount="22" formatCode="General">
          <cx:pt idx="0">211814</cx:pt>
          <cx:pt idx="1">129058</cx:pt>
          <cx:pt idx="2">419827</cx:pt>
          <cx:pt idx="3">74720</cx:pt>
          <cx:pt idx="4">141257</cx:pt>
          <cx:pt idx="5">139377</cx:pt>
          <cx:pt idx="6">182545</cx:pt>
          <cx:pt idx="7">235936</cx:pt>
          <cx:pt idx="8">192159</cx:pt>
          <cx:pt idx="9">315960</cx:pt>
          <cx:pt idx="10">118373</cx:pt>
          <cx:pt idx="11">126393</cx:pt>
          <cx:pt idx="12">115180</cx:pt>
          <cx:pt idx="13">144103</cx:pt>
          <cx:pt idx="14">198150</cx:pt>
          <cx:pt idx="15">203526</cx:pt>
          <cx:pt idx="16">197205</cx:pt>
          <cx:pt idx="17">166483</cx:pt>
          <cx:pt idx="18">98364</cx:pt>
          <cx:pt idx="19">79486</cx:pt>
          <cx:pt idx="20">185140</cx:pt>
          <cx:pt idx="21">528025</cx:pt>
        </cx:lvl>
      </cx:numDim>
    </cx:data>
    <cx:data id="3">
      <cx:numDim type="val">
        <cx:f>Sheet1!$E$2:$E$23</cx:f>
        <cx:lvl ptCount="22" formatCode="General">
          <cx:pt idx="0">13208</cx:pt>
          <cx:pt idx="1">12801</cx:pt>
          <cx:pt idx="2">15744</cx:pt>
          <cx:pt idx="3">12989</cx:pt>
          <cx:pt idx="4">13116</cx:pt>
          <cx:pt idx="5">8096</cx:pt>
          <cx:pt idx="6">13856</cx:pt>
          <cx:pt idx="7">15693</cx:pt>
          <cx:pt idx="8">13499</cx:pt>
          <cx:pt idx="9">11378</cx:pt>
          <cx:pt idx="10">12481</cx:pt>
          <cx:pt idx="11">12030</cx:pt>
          <cx:pt idx="12">11056</cx:pt>
          <cx:pt idx="13">10453</cx:pt>
          <cx:pt idx="14">14035</cx:pt>
          <cx:pt idx="15">10971</cx:pt>
          <cx:pt idx="16">11772</cx:pt>
          <cx:pt idx="17">11852</cx:pt>
          <cx:pt idx="18">8529</cx:pt>
          <cx:pt idx="19">10720</cx:pt>
          <cx:pt idx="20">10976</cx:pt>
          <cx:pt idx="21">14328</cx:pt>
        </cx:lvl>
      </cx:numDim>
    </cx:data>
    <cx:data id="4">
      <cx:numDim type="val">
        <cx:f>Sheet1!$F$2:$F$23</cx:f>
        <cx:lvl ptCount="22" formatCode="General">
          <cx:pt idx="0">58280</cx:pt>
          <cx:pt idx="1">52553</cx:pt>
          <cx:pt idx="2">83879</cx:pt>
          <cx:pt idx="3">44805</cx:pt>
          <cx:pt idx="4">92919</cx:pt>
          <cx:pt idx="5">101152</cx:pt>
          <cx:pt idx="6">94915</cx:pt>
          <cx:pt idx="7">89318</cx:pt>
          <cx:pt idx="8">124574</cx:pt>
          <cx:pt idx="9">77820</cx:pt>
          <cx:pt idx="10">77598</cx:pt>
          <cx:pt idx="11">114255</cx:pt>
          <cx:pt idx="12">83360</cx:pt>
          <cx:pt idx="13">90286</cx:pt>
          <cx:pt idx="14">80101</cx:pt>
          <cx:pt idx="15">88301</cx:pt>
          <cx:pt idx="16">98632</cx:pt>
          <cx:pt idx="17">85701</cx:pt>
          <cx:pt idx="18">91747</cx:pt>
          <cx:pt idx="19">101264</cx:pt>
          <cx:pt idx="20">115178</cx:pt>
          <cx:pt idx="21">84533</cx:pt>
        </cx:lvl>
      </cx:numDim>
    </cx:data>
    <cx:data id="5">
      <cx:numDim type="val">
        <cx:f>Sheet1!$G$2:$G$23</cx:f>
        <cx:lvl ptCount="22" formatCode="General">
          <cx:pt idx="0">377981</cx:pt>
          <cx:pt idx="1">394768</cx:pt>
          <cx:pt idx="2">347877</cx:pt>
          <cx:pt idx="3">299758</cx:pt>
          <cx:pt idx="4">333815</cx:pt>
          <cx:pt idx="5">343986</cx:pt>
          <cx:pt idx="6">361172</cx:pt>
          <cx:pt idx="7">355881</cx:pt>
          <cx:pt idx="8">365755</cx:pt>
          <cx:pt idx="9">325985</cx:pt>
          <cx:pt idx="10">336507</cx:pt>
          <cx:pt idx="11">332529</cx:pt>
          <cx:pt idx="12">364656</cx:pt>
          <cx:pt idx="13">364713</cx:pt>
          <cx:pt idx="14">363085</cx:pt>
          <cx:pt idx="15">356345</cx:pt>
          <cx:pt idx="16">355449</cx:pt>
          <cx:pt idx="17">342094</cx:pt>
          <cx:pt idx="18">339314</cx:pt>
          <cx:pt idx="19">357957</cx:pt>
          <cx:pt idx="20">380949</cx:pt>
          <cx:pt idx="21">402461</cx:pt>
        </cx:lvl>
      </cx:numDim>
    </cx:data>
    <cx:data id="6">
      <cx:numDim type="val">
        <cx:f>Sheet1!$H$2:$H$23</cx:f>
        <cx:lvl ptCount="22" formatCode="General">
          <cx:pt idx="0">92022</cx:pt>
          <cx:pt idx="1">83536</cx:pt>
          <cx:pt idx="2">71700</cx:pt>
          <cx:pt idx="3">64874</cx:pt>
          <cx:pt idx="4">68873</cx:pt>
          <cx:pt idx="5">66861</cx:pt>
          <cx:pt idx="6">82767</cx:pt>
          <cx:pt idx="7">74736</cx:pt>
          <cx:pt idx="8">84518</cx:pt>
          <cx:pt idx="9">83426</cx:pt>
          <cx:pt idx="10">79721</cx:pt>
          <cx:pt idx="11">83301</cx:pt>
          <cx:pt idx="12">81782</cx:pt>
          <cx:pt idx="13">76413</cx:pt>
          <cx:pt idx="14">70284</cx:pt>
          <cx:pt idx="15">82045</cx:pt>
          <cx:pt idx="16">80083</cx:pt>
          <cx:pt idx="17">84217</cx:pt>
          <cx:pt idx="18">81498</cx:pt>
          <cx:pt idx="19">85957</cx:pt>
          <cx:pt idx="20">87212</cx:pt>
          <cx:pt idx="21">83670</cx:pt>
        </cx:lvl>
      </cx:numDim>
    </cx:data>
    <cx:data id="7">
      <cx:numDim type="val">
        <cx:f>Sheet1!$I$2:$I$23</cx:f>
        <cx:lvl ptCount="22" formatCode="General">
          <cx:pt idx="0">105611</cx:pt>
          <cx:pt idx="1">36860</cx:pt>
          <cx:pt idx="2">165973</cx:pt>
          <cx:pt idx="3">84477</cx:pt>
          <cx:pt idx="4">46021</cx:pt>
          <cx:pt idx="5">0</cx:pt>
          <cx:pt idx="6">227644</cx:pt>
          <cx:pt idx="7">280533</cx:pt>
          <cx:pt idx="8">2513231</cx:pt>
          <cx:pt idx="9">165898</cx:pt>
          <cx:pt idx="10">2757305</cx:pt>
          <cx:pt idx="11">194223</cx:pt>
          <cx:pt idx="12">1526713</cx:pt>
          <cx:pt idx="13">225326</cx:pt>
          <cx:pt idx="14">175391</cx:pt>
          <cx:pt idx="15">598016</cx:pt>
          <cx:pt idx="16">327091</cx:pt>
          <cx:pt idx="17">812050</cx:pt>
          <cx:pt idx="18">220776</cx:pt>
          <cx:pt idx="19">1451623</cx:pt>
          <cx:pt idx="20">286113</cx:pt>
          <cx:pt idx="21">1919485</cx:pt>
        </cx:lvl>
      </cx:numDim>
    </cx:data>
    <cx:data id="8">
      <cx:numDim type="val">
        <cx:f>Sheet1!$J$2:$J$23</cx:f>
        <cx:lvl ptCount="22" formatCode="General">
          <cx:pt idx="0">1479267</cx:pt>
          <cx:pt idx="1">1861488</cx:pt>
          <cx:pt idx="2">2801578</cx:pt>
          <cx:pt idx="3">1373227</cx:pt>
          <cx:pt idx="4">2564886</cx:pt>
          <cx:pt idx="5">1428367</cx:pt>
          <cx:pt idx="6">1894204</cx:pt>
          <cx:pt idx="7">1888026</cx:pt>
          <cx:pt idx="8">909045</cx:pt>
          <cx:pt idx="9">2272224</cx:pt>
          <cx:pt idx="10">1495087</cx:pt>
          <cx:pt idx="11">2194611</cx:pt>
          <cx:pt idx="12">1305267</cx:pt>
          <cx:pt idx="13">1676106</cx:pt>
          <cx:pt idx="14">1804500</cx:pt>
          <cx:pt idx="15">1235033</cx:pt>
          <cx:pt idx="16">3537550</cx:pt>
          <cx:pt idx="17">1526911</cx:pt>
          <cx:pt idx="18">1840623</cx:pt>
          <cx:pt idx="19">712642</cx:pt>
          <cx:pt idx="20">1203606</cx:pt>
          <cx:pt idx="21">1685677</cx:pt>
        </cx:lvl>
      </cx:numDim>
    </cx:data>
  </cx:chartData>
  <cx:chart>
    <cx:plotArea>
      <cx:plotAreaRegion>
        <cx:plotSurface>
          <cx:spPr>
            <a:noFill/>
          </cx:spPr>
        </cx:plotSurface>
        <cx:series layoutId="boxWhisker" uniqueId="{E295939C-2D64-4C4C-AD49-6B57B444F197}">
          <cx:tx>
            <cx:txData>
              <cx:f>Sheet1!$B$1</cx:f>
              <cx:v>Feature1</cx:v>
            </cx:txData>
          </cx:tx>
          <cx:dataId val="0"/>
          <cx:layoutPr>
            <cx:statistics quartileMethod="exclusive"/>
          </cx:layoutPr>
        </cx:series>
        <cx:series layoutId="boxWhisker" uniqueId="{83A990A9-A96B-4235-8130-34BB6752B1D6}">
          <cx:tx>
            <cx:txData>
              <cx:f>Sheet1!$C$1</cx:f>
              <cx:v>Feature2</cx:v>
            </cx:txData>
          </cx:tx>
          <cx:dataId val="1"/>
          <cx:layoutPr>
            <cx:statistics quartileMethod="exclusive"/>
          </cx:layoutPr>
        </cx:series>
        <cx:series layoutId="boxWhisker" uniqueId="{F007A5A5-12EA-47BD-B9C6-E818CCABB1E9}">
          <cx:tx>
            <cx:txData>
              <cx:f>Sheet1!$D$1</cx:f>
              <cx:v>Feature3</cx:v>
            </cx:txData>
          </cx:tx>
          <cx:dataId val="2"/>
          <cx:layoutPr>
            <cx:statistics quartileMethod="exclusive"/>
          </cx:layoutPr>
        </cx:series>
        <cx:series layoutId="boxWhisker" uniqueId="{6FAF101C-2ADD-4C8B-B94A-E3C0A8D44972}">
          <cx:tx>
            <cx:txData>
              <cx:f>Sheet1!$E$1</cx:f>
              <cx:v>Feature4</cx:v>
            </cx:txData>
          </cx:tx>
          <cx:dataId val="3"/>
          <cx:layoutPr>
            <cx:statistics quartileMethod="exclusive"/>
          </cx:layoutPr>
        </cx:series>
        <cx:series layoutId="boxWhisker" uniqueId="{33799BBC-1BD5-4022-B837-5CAE3AED7768}">
          <cx:tx>
            <cx:txData>
              <cx:f>Sheet1!$F$1</cx:f>
              <cx:v>Feature5</cx:v>
            </cx:txData>
          </cx:tx>
          <cx:dataId val="4"/>
          <cx:layoutPr>
            <cx:statistics quartileMethod="exclusive"/>
          </cx:layoutPr>
        </cx:series>
        <cx:series layoutId="boxWhisker" uniqueId="{9B7BB564-EB6B-4CF3-890A-ACD6AAF04B3E}">
          <cx:tx>
            <cx:txData>
              <cx:f>Sheet1!$G$1</cx:f>
              <cx:v>Feature6</cx:v>
            </cx:txData>
          </cx:tx>
          <cx:dataId val="5"/>
          <cx:layoutPr>
            <cx:statistics quartileMethod="exclusive"/>
          </cx:layoutPr>
        </cx:series>
        <cx:series layoutId="boxWhisker" uniqueId="{E12253B8-E487-4BDD-9C24-C72E66812A25}">
          <cx:tx>
            <cx:txData>
              <cx:f>Sheet1!$H$1</cx:f>
              <cx:v>Feature7</cx:v>
            </cx:txData>
          </cx:tx>
          <cx:dataId val="6"/>
          <cx:layoutPr>
            <cx:statistics quartileMethod="exclusive"/>
          </cx:layoutPr>
        </cx:series>
        <cx:series layoutId="boxWhisker" uniqueId="{DAB703A9-A631-4D1E-A673-2F90155F9522}">
          <cx:tx>
            <cx:txData>
              <cx:f>Sheet1!$I$1</cx:f>
              <cx:v>Feature8</cx:v>
            </cx:txData>
          </cx:tx>
          <cx:dataId val="7"/>
          <cx:layoutPr>
            <cx:statistics quartileMethod="exclusive"/>
          </cx:layoutPr>
        </cx:series>
        <cx:series layoutId="boxWhisker" uniqueId="{19D20370-4DB2-4DFA-AB51-E6987CEAE3A5}">
          <cx:tx>
            <cx:txData>
              <cx:f>Sheet1!$J$1</cx:f>
              <cx:v>Feature9</cx:v>
            </cx:txData>
          </cx:tx>
          <cx:dataId val="8"/>
          <cx:layoutPr>
            <cx:statistics quartileMethod="exclusive"/>
          </cx:layoutPr>
        </cx:series>
      </cx:plotAreaRegion>
      <cx:axis id="0" hidden="1">
        <cx:catScaling gapWidth="0.300000012"/>
        <cx:title>
          <cx:tx>
            <cx:txData>
              <cx:v>Features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197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ptos" panose="02110004020202020204"/>
                </a:rPr>
                <a:t>Features</a:t>
              </a:r>
            </a:p>
          </cx:txPr>
        </cx:title>
        <cx:tickLabels/>
      </cx:axis>
      <cx:axis id="1">
        <cx:valScaling max="3600000"/>
        <cx:title>
          <cx:tx>
            <cx:txData>
              <cx:v>Relative Intensity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197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ptos" panose="02110004020202020204"/>
                </a:rPr>
                <a:t>Relative Intensity</a:t>
              </a:r>
            </a:p>
          </cx:txPr>
        </cx:title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Sheet1!$B$2:$B$23</cx:f>
        <cx:lvl ptCount="22" formatCode="General">
          <cx:pt idx="0">363294</cx:pt>
          <cx:pt idx="1">258237</cx:pt>
          <cx:pt idx="2">414501</cx:pt>
          <cx:pt idx="3">176266</cx:pt>
          <cx:pt idx="4">390954</cx:pt>
          <cx:pt idx="5">335439</cx:pt>
          <cx:pt idx="6">485946</cx:pt>
          <cx:pt idx="7">412251</cx:pt>
          <cx:pt idx="8">475436</cx:pt>
          <cx:pt idx="9">572292</cx:pt>
          <cx:pt idx="10">308848</cx:pt>
          <cx:pt idx="11">424800</cx:pt>
          <cx:pt idx="12">295481</cx:pt>
          <cx:pt idx="13">491017</cx:pt>
          <cx:pt idx="14">406036</cx:pt>
          <cx:pt idx="15">399764</cx:pt>
          <cx:pt idx="16">644674</cx:pt>
          <cx:pt idx="17">356220</cx:pt>
          <cx:pt idx="18">0</cx:pt>
          <cx:pt idx="19">364836</cx:pt>
          <cx:pt idx="20">578935</cx:pt>
          <cx:pt idx="21">567984</cx:pt>
        </cx:lvl>
      </cx:numDim>
    </cx:data>
    <cx:data id="1">
      <cx:numDim type="val">
        <cx:f>Sheet1!$C$2:$C$23</cx:f>
        <cx:lvl ptCount="22" formatCode="General">
          <cx:pt idx="0">17961</cx:pt>
          <cx:pt idx="1">42811</cx:pt>
          <cx:pt idx="2">27449</cx:pt>
          <cx:pt idx="3">31305</cx:pt>
          <cx:pt idx="4">34627</cx:pt>
          <cx:pt idx="5">26145</cx:pt>
          <cx:pt idx="6">48012</cx:pt>
          <cx:pt idx="7">44478</cx:pt>
          <cx:pt idx="8">27005</cx:pt>
          <cx:pt idx="9">0</cx:pt>
          <cx:pt idx="10">24209</cx:pt>
          <cx:pt idx="11">14292</cx:pt>
          <cx:pt idx="12">42547</cx:pt>
          <cx:pt idx="13">33943</cx:pt>
          <cx:pt idx="14">38500</cx:pt>
          <cx:pt idx="15">23578</cx:pt>
          <cx:pt idx="16">29816</cx:pt>
          <cx:pt idx="17">35698</cx:pt>
          <cx:pt idx="18">28462</cx:pt>
          <cx:pt idx="19">29269</cx:pt>
          <cx:pt idx="20">39756</cx:pt>
          <cx:pt idx="21">52846</cx:pt>
        </cx:lvl>
      </cx:numDim>
    </cx:data>
    <cx:data id="2">
      <cx:numDim type="val">
        <cx:f>Sheet1!$D$2:$D$23</cx:f>
        <cx:lvl ptCount="22" formatCode="General">
          <cx:pt idx="0">211814</cx:pt>
          <cx:pt idx="1">129058</cx:pt>
          <cx:pt idx="2">419827</cx:pt>
          <cx:pt idx="3">74720</cx:pt>
          <cx:pt idx="4">141257</cx:pt>
          <cx:pt idx="5">0</cx:pt>
          <cx:pt idx="6">182545</cx:pt>
          <cx:pt idx="7">235936</cx:pt>
          <cx:pt idx="8">192159</cx:pt>
          <cx:pt idx="9">315960</cx:pt>
          <cx:pt idx="10">118373</cx:pt>
          <cx:pt idx="11">126393</cx:pt>
          <cx:pt idx="12">115180</cx:pt>
          <cx:pt idx="13">144103</cx:pt>
          <cx:pt idx="14">198150</cx:pt>
          <cx:pt idx="15">203526</cx:pt>
          <cx:pt idx="16">197205</cx:pt>
          <cx:pt idx="17">166483</cx:pt>
          <cx:pt idx="18">98364</cx:pt>
          <cx:pt idx="19">79486</cx:pt>
          <cx:pt idx="20">185140</cx:pt>
          <cx:pt idx="21">528025</cx:pt>
        </cx:lvl>
      </cx:numDim>
    </cx:data>
    <cx:data id="3">
      <cx:numDim type="val">
        <cx:f>Sheet1!$E$2:$E$23</cx:f>
        <cx:lvl ptCount="22" formatCode="General">
          <cx:pt idx="0">13208</cx:pt>
          <cx:pt idx="1">12801</cx:pt>
          <cx:pt idx="2">15744</cx:pt>
          <cx:pt idx="3">12989</cx:pt>
          <cx:pt idx="4">13116</cx:pt>
          <cx:pt idx="5">8096</cx:pt>
          <cx:pt idx="6">13856</cx:pt>
          <cx:pt idx="7">15693</cx:pt>
          <cx:pt idx="8">13499</cx:pt>
          <cx:pt idx="9">11378</cx:pt>
          <cx:pt idx="10">12481</cx:pt>
          <cx:pt idx="11">12030</cx:pt>
          <cx:pt idx="12">11056</cx:pt>
          <cx:pt idx="13">0</cx:pt>
          <cx:pt idx="14">0</cx:pt>
          <cx:pt idx="15">10971</cx:pt>
          <cx:pt idx="16">11772</cx:pt>
          <cx:pt idx="17">11852</cx:pt>
          <cx:pt idx="18">8529</cx:pt>
          <cx:pt idx="19">10720</cx:pt>
          <cx:pt idx="20">10976</cx:pt>
          <cx:pt idx="21">14328</cx:pt>
        </cx:lvl>
      </cx:numDim>
    </cx:data>
    <cx:data id="4">
      <cx:numDim type="val">
        <cx:f>Sheet1!$F$2:$F$23</cx:f>
        <cx:lvl ptCount="22" formatCode="General">
          <cx:pt idx="0">0</cx:pt>
          <cx:pt idx="1">52553</cx:pt>
          <cx:pt idx="2">83879</cx:pt>
          <cx:pt idx="3">44805</cx:pt>
          <cx:pt idx="4">92919</cx:pt>
          <cx:pt idx="5">101152</cx:pt>
          <cx:pt idx="6">94915</cx:pt>
          <cx:pt idx="7">89318</cx:pt>
          <cx:pt idx="8">124574</cx:pt>
          <cx:pt idx="9">77820</cx:pt>
          <cx:pt idx="10">77598</cx:pt>
          <cx:pt idx="11">0</cx:pt>
          <cx:pt idx="12">83360</cx:pt>
          <cx:pt idx="13">90286</cx:pt>
          <cx:pt idx="14">80101</cx:pt>
          <cx:pt idx="15">88301</cx:pt>
          <cx:pt idx="16">98632</cx:pt>
          <cx:pt idx="17">85701</cx:pt>
          <cx:pt idx="18">91747</cx:pt>
          <cx:pt idx="19">101264</cx:pt>
          <cx:pt idx="20">115178</cx:pt>
          <cx:pt idx="21">0</cx:pt>
        </cx:lvl>
      </cx:numDim>
    </cx:data>
    <cx:data id="5">
      <cx:numDim type="val">
        <cx:f>Sheet1!$G$2:$G$23</cx:f>
        <cx:lvl ptCount="22" formatCode="General">
          <cx:pt idx="0">377981</cx:pt>
          <cx:pt idx="1">394768</cx:pt>
          <cx:pt idx="2">347877</cx:pt>
          <cx:pt idx="3">0</cx:pt>
          <cx:pt idx="4">333815</cx:pt>
          <cx:pt idx="5">343986</cx:pt>
          <cx:pt idx="6">361172</cx:pt>
          <cx:pt idx="7">355881</cx:pt>
          <cx:pt idx="8">365755</cx:pt>
          <cx:pt idx="9">325985</cx:pt>
          <cx:pt idx="10">336507</cx:pt>
          <cx:pt idx="11">0</cx:pt>
          <cx:pt idx="12">364656</cx:pt>
          <cx:pt idx="13">364713</cx:pt>
          <cx:pt idx="14">363085</cx:pt>
          <cx:pt idx="15">356345</cx:pt>
          <cx:pt idx="16">355449</cx:pt>
          <cx:pt idx="17">342094</cx:pt>
          <cx:pt idx="18">339314</cx:pt>
          <cx:pt idx="19">357957</cx:pt>
          <cx:pt idx="20">380949</cx:pt>
          <cx:pt idx="21">402461</cx:pt>
        </cx:lvl>
      </cx:numDim>
    </cx:data>
    <cx:data id="6">
      <cx:numDim type="val">
        <cx:f>Sheet1!$H$2:$H$23</cx:f>
        <cx:lvl ptCount="22" formatCode="General">
          <cx:pt idx="0">92022</cx:pt>
          <cx:pt idx="1">83536</cx:pt>
          <cx:pt idx="2">71700</cx:pt>
          <cx:pt idx="3">64874</cx:pt>
          <cx:pt idx="4">68873</cx:pt>
          <cx:pt idx="5">66861</cx:pt>
          <cx:pt idx="6">82767</cx:pt>
          <cx:pt idx="7">74736</cx:pt>
          <cx:pt idx="8">84518</cx:pt>
          <cx:pt idx="9">83426</cx:pt>
          <cx:pt idx="10">79721</cx:pt>
          <cx:pt idx="11">0</cx:pt>
          <cx:pt idx="12">81782</cx:pt>
          <cx:pt idx="13">76413</cx:pt>
          <cx:pt idx="14">70284</cx:pt>
          <cx:pt idx="15">82045</cx:pt>
          <cx:pt idx="16">80083</cx:pt>
          <cx:pt idx="17">84217</cx:pt>
          <cx:pt idx="18">81498</cx:pt>
          <cx:pt idx="19">85957</cx:pt>
          <cx:pt idx="20">87212</cx:pt>
          <cx:pt idx="21">83670</cx:pt>
        </cx:lvl>
      </cx:numDim>
    </cx:data>
    <cx:data id="7">
      <cx:numDim type="val">
        <cx:f>Sheet1!$I$2:$I$23</cx:f>
        <cx:lvl ptCount="22" formatCode="General">
          <cx:pt idx="0">105611</cx:pt>
          <cx:pt idx="1">36860</cx:pt>
          <cx:pt idx="2">165973</cx:pt>
          <cx:pt idx="3">84477</cx:pt>
          <cx:pt idx="4">46021</cx:pt>
          <cx:pt idx="5">0</cx:pt>
          <cx:pt idx="6">227644</cx:pt>
          <cx:pt idx="7">280533</cx:pt>
          <cx:pt idx="8">2513231</cx:pt>
          <cx:pt idx="9">165898</cx:pt>
          <cx:pt idx="10">2757305</cx:pt>
          <cx:pt idx="11">194223</cx:pt>
          <cx:pt idx="12">1526713</cx:pt>
          <cx:pt idx="13">225326</cx:pt>
          <cx:pt idx="14">175391</cx:pt>
          <cx:pt idx="15">598016</cx:pt>
          <cx:pt idx="16">327091</cx:pt>
          <cx:pt idx="17">812050</cx:pt>
          <cx:pt idx="18">220776</cx:pt>
          <cx:pt idx="19">0</cx:pt>
          <cx:pt idx="20">286113</cx:pt>
          <cx:pt idx="21">0</cx:pt>
        </cx:lvl>
      </cx:numDim>
    </cx:data>
    <cx:data id="8">
      <cx:numDim type="val">
        <cx:f>Sheet1!$J$2:$J$23</cx:f>
        <cx:lvl ptCount="22" formatCode="General">
          <cx:pt idx="0">1479267</cx:pt>
          <cx:pt idx="1">1861488</cx:pt>
          <cx:pt idx="2">2801578</cx:pt>
          <cx:pt idx="3">1373227</cx:pt>
          <cx:pt idx="4">2564886</cx:pt>
          <cx:pt idx="5">1428367</cx:pt>
          <cx:pt idx="6">1894204</cx:pt>
          <cx:pt idx="7">1888026</cx:pt>
          <cx:pt idx="8">909045</cx:pt>
          <cx:pt idx="9">0</cx:pt>
          <cx:pt idx="10">1495087</cx:pt>
          <cx:pt idx="11">0</cx:pt>
          <cx:pt idx="12">1305267</cx:pt>
          <cx:pt idx="13">1676106</cx:pt>
          <cx:pt idx="14">1804500</cx:pt>
          <cx:pt idx="15">1235033</cx:pt>
          <cx:pt idx="16">3537550</cx:pt>
          <cx:pt idx="17">1526911</cx:pt>
          <cx:pt idx="18">1840623</cx:pt>
          <cx:pt idx="19">712642</cx:pt>
          <cx:pt idx="20">1203606</cx:pt>
          <cx:pt idx="21">0</cx:pt>
        </cx:lvl>
      </cx:numDim>
    </cx:data>
  </cx:chartData>
  <cx:chart>
    <cx:plotArea>
      <cx:plotAreaRegion>
        <cx:plotSurface>
          <cx:spPr>
            <a:noFill/>
          </cx:spPr>
        </cx:plotSurface>
        <cx:series layoutId="boxWhisker" uniqueId="{E295939C-2D64-4C4C-AD49-6B57B444F197}">
          <cx:tx>
            <cx:txData>
              <cx:f>Sheet1!$B$1</cx:f>
              <cx:v>Feature1</cx:v>
            </cx:txData>
          </cx:tx>
          <cx:dataId val="0"/>
          <cx:layoutPr>
            <cx:statistics quartileMethod="exclusive"/>
          </cx:layoutPr>
        </cx:series>
        <cx:series layoutId="boxWhisker" uniqueId="{83A990A9-A96B-4235-8130-34BB6752B1D6}">
          <cx:tx>
            <cx:txData>
              <cx:f>Sheet1!$C$1</cx:f>
              <cx:v>Feature2</cx:v>
            </cx:txData>
          </cx:tx>
          <cx:dataId val="1"/>
          <cx:layoutPr>
            <cx:statistics quartileMethod="exclusive"/>
          </cx:layoutPr>
        </cx:series>
        <cx:series layoutId="boxWhisker" uniqueId="{F007A5A5-12EA-47BD-B9C6-E818CCABB1E9}">
          <cx:tx>
            <cx:txData>
              <cx:f>Sheet1!$D$1</cx:f>
              <cx:v>Feature3</cx:v>
            </cx:txData>
          </cx:tx>
          <cx:dataId val="2"/>
          <cx:layoutPr>
            <cx:statistics quartileMethod="exclusive"/>
          </cx:layoutPr>
        </cx:series>
        <cx:series layoutId="boxWhisker" uniqueId="{6FAF101C-2ADD-4C8B-B94A-E3C0A8D44972}">
          <cx:tx>
            <cx:txData>
              <cx:f>Sheet1!$E$1</cx:f>
              <cx:v>Feature4</cx:v>
            </cx:txData>
          </cx:tx>
          <cx:dataId val="3"/>
          <cx:layoutPr>
            <cx:statistics quartileMethod="exclusive"/>
          </cx:layoutPr>
        </cx:series>
        <cx:series layoutId="boxWhisker" uniqueId="{33799BBC-1BD5-4022-B837-5CAE3AED7768}">
          <cx:tx>
            <cx:txData>
              <cx:f>Sheet1!$F$1</cx:f>
              <cx:v>Feature5</cx:v>
            </cx:txData>
          </cx:tx>
          <cx:dataId val="4"/>
          <cx:layoutPr>
            <cx:statistics quartileMethod="exclusive"/>
          </cx:layoutPr>
        </cx:series>
        <cx:series layoutId="boxWhisker" uniqueId="{9B7BB564-EB6B-4CF3-890A-ACD6AAF04B3E}">
          <cx:tx>
            <cx:txData>
              <cx:f>Sheet1!$G$1</cx:f>
              <cx:v>Feature6</cx:v>
            </cx:txData>
          </cx:tx>
          <cx:dataId val="5"/>
          <cx:layoutPr>
            <cx:statistics quartileMethod="exclusive"/>
          </cx:layoutPr>
        </cx:series>
        <cx:series layoutId="boxWhisker" uniqueId="{E12253B8-E487-4BDD-9C24-C72E66812A25}">
          <cx:tx>
            <cx:txData>
              <cx:f>Sheet1!$H$1</cx:f>
              <cx:v>Feature7</cx:v>
            </cx:txData>
          </cx:tx>
          <cx:dataId val="6"/>
          <cx:layoutPr>
            <cx:statistics quartileMethod="exclusive"/>
          </cx:layoutPr>
        </cx:series>
        <cx:series layoutId="boxWhisker" uniqueId="{DAB703A9-A631-4D1E-A673-2F90155F9522}">
          <cx:tx>
            <cx:txData>
              <cx:f>Sheet1!$I$1</cx:f>
              <cx:v>Feature8</cx:v>
            </cx:txData>
          </cx:tx>
          <cx:dataId val="7"/>
          <cx:layoutPr>
            <cx:statistics quartileMethod="exclusive"/>
          </cx:layoutPr>
        </cx:series>
        <cx:series layoutId="boxWhisker" uniqueId="{19D20370-4DB2-4DFA-AB51-E6987CEAE3A5}">
          <cx:tx>
            <cx:txData>
              <cx:f>Sheet1!$J$1</cx:f>
              <cx:v>Feature9</cx:v>
            </cx:txData>
          </cx:tx>
          <cx:dataId val="8"/>
          <cx:layoutPr>
            <cx:statistics quartileMethod="exclusive"/>
          </cx:layoutPr>
        </cx:series>
      </cx:plotAreaRegion>
      <cx:axis id="0" hidden="1">
        <cx:catScaling gapWidth="0.300000012"/>
        <cx:title>
          <cx:tx>
            <cx:txData>
              <cx:v>Features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197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ptos" panose="02110004020202020204"/>
                </a:rPr>
                <a:t>Features</a:t>
              </a:r>
            </a:p>
          </cx:txPr>
        </cx:title>
        <cx:tickLabels/>
      </cx:axis>
      <cx:axis id="1">
        <cx:valScaling max="3600000"/>
        <cx:title>
          <cx:tx>
            <cx:txData>
              <cx:v>Relative Intensity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197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ptos" panose="02110004020202020204"/>
                </a:rPr>
                <a:t>Relative Intensity</a:t>
              </a:r>
            </a:p>
          </cx:txPr>
        </cx:title>
        <cx:tickLabels/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Sheet1!$B$2:$B$23</cx:f>
        <cx:lvl ptCount="22" formatCode="General">
          <cx:pt idx="0">396886.70000000001</cx:pt>
          <cx:pt idx="1">287463.20000000001</cx:pt>
          <cx:pt idx="2">226811.20000000001</cx:pt>
          <cx:pt idx="3">461861.09999999998</cx:pt>
          <cx:pt idx="4">350067</cx:pt>
          <cx:pt idx="5">540815.80000000005</cx:pt>
          <cx:pt idx="6">396886.70000000001</cx:pt>
          <cx:pt idx="7">497889.40000000002</cx:pt>
          <cx:pt idx="8">624727.30000000005</cx:pt>
          <cx:pt idx="9">396886.70000000001</cx:pt>
          <cx:pt idx="10">329787</cx:pt>
          <cx:pt idx="11">540815.80000000005</cx:pt>
          <cx:pt idx="12">497889.40000000002</cx:pt>
          <cx:pt idx="13">396886.70000000001</cx:pt>
          <cx:pt idx="14">497889.40000000002</cx:pt>
          <cx:pt idx="15">370774.09999999998</cx:pt>
          <cx:pt idx="16">540815.80000000005</cx:pt>
          <cx:pt idx="17">370774.09999999998</cx:pt>
          <cx:pt idx="18">497889.40000000002</cx:pt>
          <cx:pt idx="19">396886.70000000001</cx:pt>
          <cx:pt idx="20">329787</cx:pt>
          <cx:pt idx="21">329787</cx:pt>
        </cx:lvl>
      </cx:numDim>
    </cx:data>
    <cx:data id="1">
      <cx:numDim type="val">
        <cx:f>Sheet1!$C$2:$C$23</cx:f>
        <cx:lvl ptCount="22" formatCode="General">
          <cx:pt idx="0">26162.549999999999</cx:pt>
          <cx:pt idx="1">51540.580000000002</cx:pt>
          <cx:pt idx="2">45706.360000000001</cx:pt>
          <cx:pt idx="3">36490.300000000003</cx:pt>
          <cx:pt idx="4">33764.720000000001</cx:pt>
          <cx:pt idx="5">42733.230000000003</cx:pt>
          <cx:pt idx="6">36490.300000000003</cx:pt>
          <cx:pt idx="7">26162.549999999999</cx:pt>
          <cx:pt idx="8">17928.869999999999</cx:pt>
          <cx:pt idx="9">12564.860000000001</cx:pt>
          <cx:pt idx="10">45706.360000000001</cx:pt>
          <cx:pt idx="11">26162.549999999999</cx:pt>
          <cx:pt idx="12">33764.720000000001</cx:pt>
          <cx:pt idx="13">28661.049999999999</cx:pt>
          <cx:pt idx="14">21888.48</cx:pt>
          <cx:pt idx="15">28661.049999999999</cx:pt>
          <cx:pt idx="16">21888.48</cx:pt>
          <cx:pt idx="17">31094.119999999999</cx:pt>
          <cx:pt idx="18">31094.119999999999</cx:pt>
          <cx:pt idx="19">48733.93</cx:pt>
          <cx:pt idx="20">26162.549999999999</cx:pt>
          <cx:pt idx="21">21888.48</cx:pt>
        </cx:lvl>
      </cx:numDim>
    </cx:data>
    <cx:data id="2">
      <cx:numDim type="val">
        <cx:f>Sheet1!$D$2:$D$23</cx:f>
        <cx:lvl ptCount="22" formatCode="General">
          <cx:pt idx="0">239646.32000000001</cx:pt>
          <cx:pt idx="1">146945.48000000001</cx:pt>
          <cx:pt idx="2">108688.96000000001</cx:pt>
          <cx:pt idx="3">146945.48000000001</cx:pt>
          <cx:pt idx="4">125295.42999999999</cx:pt>
          <cx:pt idx="5">166013.42999999999</cx:pt>
          <cx:pt idx="6">174931.57000000001</cx:pt>
          <cx:pt idx="7">204722.01999999999</cx:pt>
          <cx:pt idx="8">287463.15999999997</cx:pt>
          <cx:pt idx="9">92801.820000000007</cx:pt>
          <cx:pt idx="10">118982.59</cx:pt>
          <cx:pt idx="11">139899.60000000001</cx:pt>
          <cx:pt idx="12">185670.67000000001</cx:pt>
          <cx:pt idx="13">216611.17000000001</cx:pt>
          <cx:pt idx="14">155819.94</cx:pt>
          <cx:pt idx="15">166013.42999999999</cx:pt>
          <cx:pt idx="16">86003.330000000002</cx:pt>
          <cx:pt idx="17">92801.820000000007</cx:pt>
          <cx:pt idx="18">155819.94</cx:pt>
          <cx:pt idx="19">350066.98999999999</cx:pt>
          <cx:pt idx="20">287463.15999999997</cx:pt>
          <cx:pt idx="21">461861.09000000003</cx:pt>
        </cx:lvl>
      </cx:numDim>
    </cx:data>
    <cx:data id="3">
      <cx:numDim type="val">
        <cx:f>Sheet1!$E$2:$E$23</cx:f>
        <cx:lvl ptCount="22" formatCode="General">
          <cx:pt idx="0">16085.389999999999</cx:pt>
          <cx:pt idx="1">16085.389999999999</cx:pt>
          <cx:pt idx="2">21888.478999999999</cx:pt>
          <cx:pt idx="3">16085.389999999999</cx:pt>
          <cx:pt idx="4">9149.0570000000007</cx:pt>
          <cx:pt idx="5">6721.8389999999999</cx:pt>
          <cx:pt idx="6">12564.864</cx:pt>
          <cx:pt idx="7">9149.0570000000007</cx:pt>
          <cx:pt idx="8">6721.8389999999999</cx:pt>
          <cx:pt idx="9">10890.964</cx:pt>
          <cx:pt idx="10">10890.964</cx:pt>
          <cx:pt idx="11">9149.0570000000007</cx:pt>
          <cx:pt idx="12">10890.964</cx:pt>
          <cx:pt idx="13">9149.0570000000007</cx:pt>
          <cx:pt idx="14">9149.0570000000007</cx:pt>
          <cx:pt idx="15">9149.0570000000007</cx:pt>
          <cx:pt idx="16">6721.8389999999999</cx:pt>
          <cx:pt idx="17">10890.964</cx:pt>
          <cx:pt idx="18">10890.964</cx:pt>
          <cx:pt idx="19">10890.964</cx:pt>
          <cx:pt idx="20">12564.864</cx:pt>
          <cx:pt idx="21">10890.964</cx:pt>
        </cx:lvl>
      </cx:numDim>
    </cx:data>
    <cx:data id="4">
      <cx:numDim type="val">
        <cx:f>Sheet1!$F$2:$F$23</cx:f>
        <cx:lvl ptCount="22" formatCode="General">
          <cx:pt idx="0">63233.260000000002</cx:pt>
          <cx:pt idx="1">60300.529999999999</cx:pt>
          <cx:pt idx="2">66436.360000000001</cx:pt>
          <cx:pt idx="3">113455.73</cx:pt>
          <cx:pt idx="4">86003.330000000002</cx:pt>
          <cx:pt idx="5">82736.009999999995</cx:pt>
          <cx:pt idx="6">86003.330000000002</cx:pt>
          <cx:pt idx="7">113455.73</cx:pt>
          <cx:pt idx="8">69138.619999999995</cx:pt>
          <cx:pt idx="9">82736.009999999995</cx:pt>
          <cx:pt idx="10">92801.820000000007</cx:pt>
          <cx:pt idx="11">89099.279999999999</cx:pt>
          <cx:pt idx="12">76772.740000000005</cx:pt>
          <cx:pt idx="13">92801.820000000007</cx:pt>
          <cx:pt idx="14">69138.619999999995</cx:pt>
          <cx:pt idx="15">86003.330000000002</cx:pt>
          <cx:pt idx="16">79655.179999999993</cx:pt>
          <cx:pt idx="17">113455.73</cx:pt>
          <cx:pt idx="18">96660.830000000002</cx:pt>
          <cx:pt idx="19">71653.520000000004</cx:pt>
          <cx:pt idx="20">66436.360000000001</cx:pt>
          <cx:pt idx="21">108688.96000000001</cx:pt>
        </cx:lvl>
      </cx:numDim>
    </cx:data>
    <cx:data id="5">
      <cx:numDim type="val">
        <cx:f>Sheet1!$G$2:$G$23</cx:f>
        <cx:lvl ptCount="22" formatCode="General">
          <cx:pt idx="0">427369.90000000002</cx:pt>
          <cx:pt idx="1">427369.90000000002</cx:pt>
          <cx:pt idx="2">370774.09999999998</cx:pt>
          <cx:pt idx="3">370774.09999999998</cx:pt>
          <cx:pt idx="4">370774.09999999998</cx:pt>
          <cx:pt idx="5">427369.90000000002</cx:pt>
          <cx:pt idx="6">350067</cx:pt>
          <cx:pt idx="7">370774.09999999998</cx:pt>
          <cx:pt idx="8">309087.40000000002</cx:pt>
          <cx:pt idx="9">329787</cx:pt>
          <cx:pt idx="10">350067</cx:pt>
          <cx:pt idx="11">427369.90000000002</cx:pt>
          <cx:pt idx="12">396886.70000000001</cx:pt>
          <cx:pt idx="13">350067</cx:pt>
          <cx:pt idx="14">309087.40000000002</cx:pt>
          <cx:pt idx="15">350067</cx:pt>
          <cx:pt idx="16">350067</cx:pt>
          <cx:pt idx="17">350067</cx:pt>
          <cx:pt idx="18">309087.40000000002</cx:pt>
          <cx:pt idx="19">287463.20000000001</cx:pt>
          <cx:pt idx="20">309087.40000000002</cx:pt>
          <cx:pt idx="21">239646.29999999999</cx:pt>
        </cx:lvl>
      </cx:numDim>
    </cx:data>
    <cx:data id="6">
      <cx:numDim type="val">
        <cx:f>Sheet1!$H$2:$H$23</cx:f>
        <cx:lvl ptCount="22" formatCode="General">
          <cx:pt idx="0">125295.42999999999</cx:pt>
          <cx:pt idx="1">96660.830000000002</cx:pt>
          <cx:pt idx="2">90950.550000000003</cx:pt>
          <cx:pt idx="3">86003.330000000002</cx:pt>
          <cx:pt idx="4">69138.619999999995</cx:pt>
          <cx:pt idx="5">71653.520000000004</cx:pt>
          <cx:pt idx="6">71653.520000000004</cx:pt>
          <cx:pt idx="7">86003.330000000002</cx:pt>
          <cx:pt idx="8">71653.520000000004</cx:pt>
          <cx:pt idx="9">69138.619999999995</cx:pt>
          <cx:pt idx="10">86003.330000000002</cx:pt>
          <cx:pt idx="11">71653.520000000004</cx:pt>
          <cx:pt idx="12">63233.260000000002</cx:pt>
          <cx:pt idx="13">86003.330000000002</cx:pt>
          <cx:pt idx="14">57244.830000000002</cx:pt>
          <cx:pt idx="15">82736.009999999995</cx:pt>
          <cx:pt idx="16">69138.619999999995</cx:pt>
          <cx:pt idx="17">104323.46000000001</cx:pt>
          <cx:pt idx="18">86003.330000000002</cx:pt>
          <cx:pt idx="19">66436.360000000001</cx:pt>
          <cx:pt idx="20">89099.279999999999</cx:pt>
          <cx:pt idx="21">76772.740000000005</cx:pt>
        </cx:lvl>
      </cx:numDim>
    </cx:data>
    <cx:data id="7">
      <cx:numDim type="val">
        <cx:f>Sheet1!$I$2:$I$23</cx:f>
        <cx:lvl ptCount="22" formatCode="General">
          <cx:pt idx="0">146945.48000000001</cx:pt>
          <cx:pt idx="1">45706.360000000001</cx:pt>
          <cx:pt idx="2">118982.59</cx:pt>
          <cx:pt idx="3">57244.830000000002</cx:pt>
          <cx:pt idx="4">195248.03</cx:pt>
          <cx:pt idx="5">239646.32000000001</cx:pt>
          <cx:pt idx="6">269776.25</cx:pt>
          <cx:pt idx="7">2330660.21</cx:pt>
          <cx:pt idx="8">146945.48000000001</cx:pt>
          <cx:pt idx="9">195248.03</cx:pt>
          <cx:pt idx="10">1716469.29</cx:pt>
          <cx:pt idx="11">252955.12</cx:pt>
          <cx:pt idx="12">155819.94</cx:pt>
          <cx:pt idx="13">497889.44</cx:pt>
          <cx:pt idx="14">269776.25</cx:pt>
          <cx:pt idx="15">869129.71999999997</cx:pt>
          <cx:pt idx="16">204722.01999999999</cx:pt>
          <cx:pt idx="17">1919554.1399999999</cx:pt>
          <cx:pt idx="18">252955.12</cx:pt>
          <cx:pt idx="19">1523122.3100000001</cx:pt>
          <cx:pt idx="20">869129.71999999997</cx:pt>
          <cx:pt idx="21">427369.94</cx:pt>
        </cx:lvl>
      </cx:numDim>
    </cx:data>
    <cx:data id="8">
      <cx:numDim type="val">
        <cx:f>Sheet1!$J$2:$J$23</cx:f>
        <cx:lvl ptCount="22" formatCode="General">
          <cx:pt idx="0">1817168.3</cx:pt>
          <cx:pt idx="1">1716469.3</cx:pt>
          <cx:pt idx="2">1431571.3999999999</cx:pt>
          <cx:pt idx="3">2968384.2000000002</cx:pt>
          <cx:pt idx="4">1615345.5</cx:pt>
          <cx:pt idx="5">1615345.5</cx:pt>
          <cx:pt idx="6">1919554.1000000001</cx:pt>
          <cx:pt idx="7">869129.69999999995</cx:pt>
          <cx:pt idx="8">1817168.3</cx:pt>
          <cx:pt idx="9">1817168.3</cx:pt>
          <cx:pt idx="10">1431571.3999999999</cx:pt>
          <cx:pt idx="11">1716469.3</cx:pt>
          <cx:pt idx="12">1817168.3</cx:pt>
          <cx:pt idx="13">1431571.3999999999</cx:pt>
          <cx:pt idx="14">3639591.2999999998</cx:pt>
          <cx:pt idx="15">1919554.1000000001</cx:pt>
          <cx:pt idx="16">1919554.1000000001</cx:pt>
          <cx:pt idx="17">759961.69999999995</cx:pt>
          <cx:pt idx="18">1181294.8</cx:pt>
          <cx:pt idx="19">1345410.6000000001</cx:pt>
          <cx:pt idx="20">2725717.6000000001</cx:pt>
          <cx:pt idx="21">1345410.6000000001</cx:pt>
        </cx:lvl>
      </cx:numDim>
    </cx:data>
  </cx:chartData>
  <cx:chart>
    <cx:plotArea>
      <cx:plotAreaRegion>
        <cx:plotSurface>
          <cx:spPr>
            <a:noFill/>
          </cx:spPr>
        </cx:plotSurface>
        <cx:series layoutId="boxWhisker" uniqueId="{E295939C-2D64-4C4C-AD49-6B57B444F197}">
          <cx:tx>
            <cx:txData>
              <cx:f>Sheet1!$B$1</cx:f>
              <cx:v>Feature1</cx:v>
            </cx:txData>
          </cx:tx>
          <cx:dataId val="0"/>
          <cx:layoutPr>
            <cx:visibility meanLine="0"/>
            <cx:statistics quartileMethod="exclusive"/>
          </cx:layoutPr>
        </cx:series>
        <cx:series layoutId="boxWhisker" uniqueId="{83A990A9-A96B-4235-8130-34BB6752B1D6}">
          <cx:tx>
            <cx:txData>
              <cx:f>Sheet1!$C$1</cx:f>
              <cx:v>Feature2</cx:v>
            </cx:txData>
          </cx:tx>
          <cx:dataId val="1"/>
          <cx:layoutPr>
            <cx:statistics quartileMethod="exclusive"/>
          </cx:layoutPr>
        </cx:series>
        <cx:series layoutId="boxWhisker" uniqueId="{F007A5A5-12EA-47BD-B9C6-E818CCABB1E9}">
          <cx:tx>
            <cx:txData>
              <cx:f>Sheet1!$D$1</cx:f>
              <cx:v>Feature3</cx:v>
            </cx:txData>
          </cx:tx>
          <cx:dataId val="2"/>
          <cx:layoutPr>
            <cx:statistics quartileMethod="exclusive"/>
          </cx:layoutPr>
        </cx:series>
        <cx:series layoutId="boxWhisker" uniqueId="{6FAF101C-2ADD-4C8B-B94A-E3C0A8D44972}">
          <cx:tx>
            <cx:txData>
              <cx:f>Sheet1!$E$1</cx:f>
              <cx:v>Feature4</cx:v>
            </cx:txData>
          </cx:tx>
          <cx:dataId val="3"/>
          <cx:layoutPr>
            <cx:statistics quartileMethod="exclusive"/>
          </cx:layoutPr>
        </cx:series>
        <cx:series layoutId="boxWhisker" uniqueId="{33799BBC-1BD5-4022-B837-5CAE3AED7768}">
          <cx:tx>
            <cx:txData>
              <cx:f>Sheet1!$F$1</cx:f>
              <cx:v>Feature5</cx:v>
            </cx:txData>
          </cx:tx>
          <cx:dataId val="4"/>
          <cx:layoutPr>
            <cx:statistics quartileMethod="exclusive"/>
          </cx:layoutPr>
        </cx:series>
        <cx:series layoutId="boxWhisker" uniqueId="{9B7BB564-EB6B-4CF3-890A-ACD6AAF04B3E}">
          <cx:tx>
            <cx:txData>
              <cx:f>Sheet1!$G$1</cx:f>
              <cx:v>Feature6</cx:v>
            </cx:txData>
          </cx:tx>
          <cx:dataId val="5"/>
          <cx:layoutPr>
            <cx:statistics quartileMethod="exclusive"/>
          </cx:layoutPr>
        </cx:series>
        <cx:series layoutId="boxWhisker" uniqueId="{E12253B8-E487-4BDD-9C24-C72E66812A25}">
          <cx:tx>
            <cx:txData>
              <cx:f>Sheet1!$H$1</cx:f>
              <cx:v>Feature7</cx:v>
            </cx:txData>
          </cx:tx>
          <cx:dataId val="6"/>
          <cx:layoutPr>
            <cx:statistics quartileMethod="exclusive"/>
          </cx:layoutPr>
        </cx:series>
        <cx:series layoutId="boxWhisker" uniqueId="{DAB703A9-A631-4D1E-A673-2F90155F9522}">
          <cx:tx>
            <cx:txData>
              <cx:f>Sheet1!$I$1</cx:f>
              <cx:v>Feature8</cx:v>
            </cx:txData>
          </cx:tx>
          <cx:dataId val="7"/>
          <cx:layoutPr>
            <cx:statistics quartileMethod="exclusive"/>
          </cx:layoutPr>
        </cx:series>
        <cx:series layoutId="boxWhisker" uniqueId="{19D20370-4DB2-4DFA-AB51-E6987CEAE3A5}">
          <cx:tx>
            <cx:txData>
              <cx:f>Sheet1!$J$1</cx:f>
              <cx:v>Feature9</cx:v>
            </cx:txData>
          </cx:tx>
          <cx:dataId val="8"/>
          <cx:layoutPr>
            <cx:statistics quartileMethod="exclusive"/>
          </cx:layoutPr>
        </cx:series>
      </cx:plotAreaRegion>
      <cx:axis id="0" hidden="1">
        <cx:catScaling gapWidth="0.300000012"/>
        <cx:title>
          <cx:tx>
            <cx:txData>
              <cx:v>Features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197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ptos" panose="02110004020202020204"/>
                </a:rPr>
                <a:t>Features</a:t>
              </a:r>
            </a:p>
          </cx:txPr>
        </cx:title>
        <cx:tickLabels/>
      </cx:axis>
      <cx:axis id="1">
        <cx:valScaling max="3600000"/>
        <cx:title>
          <cx:tx>
            <cx:txData>
              <cx:v>Relative Intensity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197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ptos" panose="02110004020202020204"/>
                </a:rPr>
                <a:t>Relative Intensity</a:t>
              </a:r>
            </a:p>
          </cx:txPr>
        </cx:title>
        <cx:tickLabels/>
      </cx:axis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Sheet1!$B$2:$B$23</cx:f>
        <cx:lvl ptCount="22" formatCode="General">
          <cx:pt idx="0">363294</cx:pt>
          <cx:pt idx="1">258237</cx:pt>
          <cx:pt idx="2">414501</cx:pt>
          <cx:pt idx="3">176266</cx:pt>
          <cx:pt idx="4">390954</cx:pt>
          <cx:pt idx="5">335439</cx:pt>
          <cx:pt idx="6">485946</cx:pt>
          <cx:pt idx="7">412251</cx:pt>
          <cx:pt idx="8">475436</cx:pt>
          <cx:pt idx="9">572292</cx:pt>
          <cx:pt idx="10">308848</cx:pt>
          <cx:pt idx="11">424800</cx:pt>
          <cx:pt idx="12">295481</cx:pt>
          <cx:pt idx="13">491017</cx:pt>
          <cx:pt idx="14">406036</cx:pt>
          <cx:pt idx="15">399764</cx:pt>
          <cx:pt idx="16">644674</cx:pt>
          <cx:pt idx="17">356220</cx:pt>
          <cx:pt idx="18">433398</cx:pt>
          <cx:pt idx="19">364836</cx:pt>
          <cx:pt idx="20">578935</cx:pt>
          <cx:pt idx="21">567984</cx:pt>
        </cx:lvl>
      </cx:numDim>
    </cx:data>
    <cx:data id="1">
      <cx:numDim type="val">
        <cx:f>Sheet1!$C$2:$C$23</cx:f>
        <cx:lvl ptCount="22" formatCode="General">
          <cx:pt idx="0">17961</cx:pt>
          <cx:pt idx="1">42811</cx:pt>
          <cx:pt idx="2">27449</cx:pt>
          <cx:pt idx="3">31305</cx:pt>
          <cx:pt idx="4">34627</cx:pt>
          <cx:pt idx="5">26145</cx:pt>
          <cx:pt idx="6">48012</cx:pt>
          <cx:pt idx="7">44478</cx:pt>
          <cx:pt idx="8">27005</cx:pt>
          <cx:pt idx="9">24994</cx:pt>
          <cx:pt idx="10">24209</cx:pt>
          <cx:pt idx="11">14292</cx:pt>
          <cx:pt idx="12">42547</cx:pt>
          <cx:pt idx="13">33943</cx:pt>
          <cx:pt idx="14">38500</cx:pt>
          <cx:pt idx="15">23578</cx:pt>
          <cx:pt idx="16">29816</cx:pt>
          <cx:pt idx="17">35698</cx:pt>
          <cx:pt idx="18">28462</cx:pt>
          <cx:pt idx="19">29269</cx:pt>
          <cx:pt idx="20">39756</cx:pt>
          <cx:pt idx="21">52846</cx:pt>
        </cx:lvl>
      </cx:numDim>
    </cx:data>
    <cx:data id="2">
      <cx:numDim type="val">
        <cx:f>Sheet1!$D$2:$D$23</cx:f>
        <cx:lvl ptCount="22" formatCode="General">
          <cx:pt idx="0">211814</cx:pt>
          <cx:pt idx="1">129058</cx:pt>
          <cx:pt idx="2">419827</cx:pt>
          <cx:pt idx="3">74720</cx:pt>
          <cx:pt idx="4">141257</cx:pt>
          <cx:pt idx="5">139377</cx:pt>
          <cx:pt idx="6">182545</cx:pt>
          <cx:pt idx="7">235936</cx:pt>
          <cx:pt idx="8">192159</cx:pt>
          <cx:pt idx="9">315960</cx:pt>
          <cx:pt idx="10">118373</cx:pt>
          <cx:pt idx="11">126393</cx:pt>
          <cx:pt idx="12">115180</cx:pt>
          <cx:pt idx="13">144103</cx:pt>
          <cx:pt idx="14">198150</cx:pt>
          <cx:pt idx="15">203526</cx:pt>
          <cx:pt idx="16">197205</cx:pt>
          <cx:pt idx="17">166483</cx:pt>
          <cx:pt idx="18">98364</cx:pt>
          <cx:pt idx="19">79486</cx:pt>
          <cx:pt idx="20">185140</cx:pt>
          <cx:pt idx="21">528025</cx:pt>
        </cx:lvl>
      </cx:numDim>
    </cx:data>
    <cx:data id="3">
      <cx:numDim type="val">
        <cx:f>Sheet1!$E$2:$E$23</cx:f>
        <cx:lvl ptCount="22" formatCode="General">
          <cx:pt idx="0">13208</cx:pt>
          <cx:pt idx="1">12801</cx:pt>
          <cx:pt idx="2">15744</cx:pt>
          <cx:pt idx="3">12989</cx:pt>
          <cx:pt idx="4">13116</cx:pt>
          <cx:pt idx="5">8096</cx:pt>
          <cx:pt idx="6">13856</cx:pt>
          <cx:pt idx="7">15693</cx:pt>
          <cx:pt idx="8">13499</cx:pt>
          <cx:pt idx="9">11378</cx:pt>
          <cx:pt idx="10">12481</cx:pt>
          <cx:pt idx="11">12030</cx:pt>
          <cx:pt idx="12">11056</cx:pt>
          <cx:pt idx="13">10453</cx:pt>
          <cx:pt idx="14">14035</cx:pt>
          <cx:pt idx="15">10971</cx:pt>
          <cx:pt idx="16">11772</cx:pt>
          <cx:pt idx="17">11852</cx:pt>
          <cx:pt idx="18">8529</cx:pt>
          <cx:pt idx="19">10720</cx:pt>
          <cx:pt idx="20">10976</cx:pt>
          <cx:pt idx="21">14328</cx:pt>
        </cx:lvl>
      </cx:numDim>
    </cx:data>
    <cx:data id="4">
      <cx:numDim type="val">
        <cx:f>Sheet1!$F$2:$F$23</cx:f>
        <cx:lvl ptCount="22" formatCode="General">
          <cx:pt idx="0">58280</cx:pt>
          <cx:pt idx="1">52553</cx:pt>
          <cx:pt idx="2">83879</cx:pt>
          <cx:pt idx="3">44805</cx:pt>
          <cx:pt idx="4">92919</cx:pt>
          <cx:pt idx="5">101152</cx:pt>
          <cx:pt idx="6">94915</cx:pt>
          <cx:pt idx="7">89318</cx:pt>
          <cx:pt idx="8">124574</cx:pt>
          <cx:pt idx="9">77820</cx:pt>
          <cx:pt idx="10">77598</cx:pt>
          <cx:pt idx="11">114255</cx:pt>
          <cx:pt idx="12">83360</cx:pt>
          <cx:pt idx="13">90286</cx:pt>
          <cx:pt idx="14">80101</cx:pt>
          <cx:pt idx="15">88301</cx:pt>
          <cx:pt idx="16">98632</cx:pt>
          <cx:pt idx="17">85701</cx:pt>
          <cx:pt idx="18">91747</cx:pt>
          <cx:pt idx="19">101264</cx:pt>
          <cx:pt idx="20">115178</cx:pt>
          <cx:pt idx="21">84533</cx:pt>
        </cx:lvl>
      </cx:numDim>
    </cx:data>
    <cx:data id="5">
      <cx:numDim type="val">
        <cx:f>Sheet1!$G$2:$G$23</cx:f>
        <cx:lvl ptCount="22" formatCode="General">
          <cx:pt idx="0">377981</cx:pt>
          <cx:pt idx="1">394768</cx:pt>
          <cx:pt idx="2">347877</cx:pt>
          <cx:pt idx="3">299758</cx:pt>
          <cx:pt idx="4">333815</cx:pt>
          <cx:pt idx="5">343986</cx:pt>
          <cx:pt idx="6">361172</cx:pt>
          <cx:pt idx="7">355881</cx:pt>
          <cx:pt idx="8">365755</cx:pt>
          <cx:pt idx="9">325985</cx:pt>
          <cx:pt idx="10">336507</cx:pt>
          <cx:pt idx="11">332529</cx:pt>
          <cx:pt idx="12">364656</cx:pt>
          <cx:pt idx="13">364713</cx:pt>
          <cx:pt idx="14">363085</cx:pt>
          <cx:pt idx="15">356345</cx:pt>
          <cx:pt idx="16">355449</cx:pt>
          <cx:pt idx="17">342094</cx:pt>
          <cx:pt idx="18">339314</cx:pt>
          <cx:pt idx="19">357957</cx:pt>
          <cx:pt idx="20">380949</cx:pt>
          <cx:pt idx="21">402461</cx:pt>
        </cx:lvl>
      </cx:numDim>
    </cx:data>
    <cx:data id="6">
      <cx:numDim type="val">
        <cx:f>Sheet1!$H$2:$H$23</cx:f>
        <cx:lvl ptCount="22" formatCode="General">
          <cx:pt idx="0">92022</cx:pt>
          <cx:pt idx="1">83536</cx:pt>
          <cx:pt idx="2">71700</cx:pt>
          <cx:pt idx="3">64874</cx:pt>
          <cx:pt idx="4">68873</cx:pt>
          <cx:pt idx="5">66861</cx:pt>
          <cx:pt idx="6">82767</cx:pt>
          <cx:pt idx="7">74736</cx:pt>
          <cx:pt idx="8">84518</cx:pt>
          <cx:pt idx="9">83426</cx:pt>
          <cx:pt idx="10">79721</cx:pt>
          <cx:pt idx="11">83301</cx:pt>
          <cx:pt idx="12">81782</cx:pt>
          <cx:pt idx="13">76413</cx:pt>
          <cx:pt idx="14">70284</cx:pt>
          <cx:pt idx="15">82045</cx:pt>
          <cx:pt idx="16">80083</cx:pt>
          <cx:pt idx="17">84217</cx:pt>
          <cx:pt idx="18">81498</cx:pt>
          <cx:pt idx="19">85957</cx:pt>
          <cx:pt idx="20">87212</cx:pt>
          <cx:pt idx="21">83670</cx:pt>
        </cx:lvl>
      </cx:numDim>
    </cx:data>
    <cx:data id="7">
      <cx:numDim type="val">
        <cx:f>Sheet1!$I$2:$I$23</cx:f>
        <cx:lvl ptCount="22" formatCode="General">
          <cx:pt idx="0">105611</cx:pt>
          <cx:pt idx="1">36860</cx:pt>
          <cx:pt idx="2">165973</cx:pt>
          <cx:pt idx="3">84477</cx:pt>
          <cx:pt idx="4">46021</cx:pt>
          <cx:pt idx="5">0</cx:pt>
          <cx:pt idx="6">227644</cx:pt>
          <cx:pt idx="7">280533</cx:pt>
          <cx:pt idx="8">2513231</cx:pt>
          <cx:pt idx="9">165898</cx:pt>
          <cx:pt idx="10">2757305</cx:pt>
          <cx:pt idx="11">194223</cx:pt>
          <cx:pt idx="12">1526713</cx:pt>
          <cx:pt idx="13">225326</cx:pt>
          <cx:pt idx="14">175391</cx:pt>
          <cx:pt idx="15">598016</cx:pt>
          <cx:pt idx="16">327091</cx:pt>
          <cx:pt idx="17">812050</cx:pt>
          <cx:pt idx="18">220776</cx:pt>
          <cx:pt idx="19">1451623</cx:pt>
          <cx:pt idx="20">286113</cx:pt>
          <cx:pt idx="21">1919485</cx:pt>
        </cx:lvl>
      </cx:numDim>
    </cx:data>
    <cx:data id="8">
      <cx:numDim type="val">
        <cx:f>Sheet1!$J$2:$J$23</cx:f>
        <cx:lvl ptCount="22" formatCode="General">
          <cx:pt idx="0">1479267</cx:pt>
          <cx:pt idx="1">1861488</cx:pt>
          <cx:pt idx="2">2801578</cx:pt>
          <cx:pt idx="3">1373227</cx:pt>
          <cx:pt idx="4">2564886</cx:pt>
          <cx:pt idx="5">1428367</cx:pt>
          <cx:pt idx="6">1894204</cx:pt>
          <cx:pt idx="7">1888026</cx:pt>
          <cx:pt idx="8">909045</cx:pt>
          <cx:pt idx="9">2272224</cx:pt>
          <cx:pt idx="10">1495087</cx:pt>
          <cx:pt idx="11">2194611</cx:pt>
          <cx:pt idx="12">1305267</cx:pt>
          <cx:pt idx="13">1676106</cx:pt>
          <cx:pt idx="14">1804500</cx:pt>
          <cx:pt idx="15">1235033</cx:pt>
          <cx:pt idx="16">3537550</cx:pt>
          <cx:pt idx="17">1526911</cx:pt>
          <cx:pt idx="18">1840623</cx:pt>
          <cx:pt idx="19">712642</cx:pt>
          <cx:pt idx="20">1203606</cx:pt>
          <cx:pt idx="21">1685677</cx:pt>
        </cx:lvl>
      </cx:numDim>
    </cx:data>
  </cx:chartData>
  <cx:chart>
    <cx:plotArea>
      <cx:plotAreaRegion>
        <cx:plotSurface>
          <cx:spPr>
            <a:noFill/>
          </cx:spPr>
        </cx:plotSurface>
        <cx:series layoutId="boxWhisker" uniqueId="{E295939C-2D64-4C4C-AD49-6B57B444F197}">
          <cx:tx>
            <cx:txData>
              <cx:f>Sheet1!$B$1</cx:f>
              <cx:v>Feature1</cx:v>
            </cx:txData>
          </cx:tx>
          <cx:dataId val="0"/>
          <cx:layoutPr>
            <cx:statistics quartileMethod="exclusive"/>
          </cx:layoutPr>
        </cx:series>
        <cx:series layoutId="boxWhisker" uniqueId="{83A990A9-A96B-4235-8130-34BB6752B1D6}">
          <cx:tx>
            <cx:txData>
              <cx:f>Sheet1!$C$1</cx:f>
              <cx:v>Feature2</cx:v>
            </cx:txData>
          </cx:tx>
          <cx:dataId val="1"/>
          <cx:layoutPr>
            <cx:statistics quartileMethod="exclusive"/>
          </cx:layoutPr>
        </cx:series>
        <cx:series layoutId="boxWhisker" uniqueId="{F007A5A5-12EA-47BD-B9C6-E818CCABB1E9}">
          <cx:tx>
            <cx:txData>
              <cx:f>Sheet1!$D$1</cx:f>
              <cx:v>Feature3</cx:v>
            </cx:txData>
          </cx:tx>
          <cx:dataId val="2"/>
          <cx:layoutPr>
            <cx:statistics quartileMethod="exclusive"/>
          </cx:layoutPr>
        </cx:series>
        <cx:series layoutId="boxWhisker" uniqueId="{6FAF101C-2ADD-4C8B-B94A-E3C0A8D44972}">
          <cx:tx>
            <cx:txData>
              <cx:f>Sheet1!$E$1</cx:f>
              <cx:v>Feature4</cx:v>
            </cx:txData>
          </cx:tx>
          <cx:dataId val="3"/>
          <cx:layoutPr>
            <cx:statistics quartileMethod="exclusive"/>
          </cx:layoutPr>
        </cx:series>
        <cx:series layoutId="boxWhisker" uniqueId="{33799BBC-1BD5-4022-B837-5CAE3AED7768}">
          <cx:tx>
            <cx:txData>
              <cx:f>Sheet1!$F$1</cx:f>
              <cx:v>Feature5</cx:v>
            </cx:txData>
          </cx:tx>
          <cx:dataId val="4"/>
          <cx:layoutPr>
            <cx:statistics quartileMethod="exclusive"/>
          </cx:layoutPr>
        </cx:series>
        <cx:series layoutId="boxWhisker" uniqueId="{9B7BB564-EB6B-4CF3-890A-ACD6AAF04B3E}">
          <cx:tx>
            <cx:txData>
              <cx:f>Sheet1!$G$1</cx:f>
              <cx:v>Feature6</cx:v>
            </cx:txData>
          </cx:tx>
          <cx:dataId val="5"/>
          <cx:layoutPr>
            <cx:statistics quartileMethod="exclusive"/>
          </cx:layoutPr>
        </cx:series>
        <cx:series layoutId="boxWhisker" uniqueId="{E12253B8-E487-4BDD-9C24-C72E66812A25}">
          <cx:tx>
            <cx:txData>
              <cx:f>Sheet1!$H$1</cx:f>
              <cx:v>Feature7</cx:v>
            </cx:txData>
          </cx:tx>
          <cx:dataId val="6"/>
          <cx:layoutPr>
            <cx:statistics quartileMethod="exclusive"/>
          </cx:layoutPr>
        </cx:series>
        <cx:series layoutId="boxWhisker" uniqueId="{DAB703A9-A631-4D1E-A673-2F90155F9522}">
          <cx:tx>
            <cx:txData>
              <cx:f>Sheet1!$I$1</cx:f>
              <cx:v>Feature8</cx:v>
            </cx:txData>
          </cx:tx>
          <cx:dataId val="7"/>
          <cx:layoutPr>
            <cx:statistics quartileMethod="exclusive"/>
          </cx:layoutPr>
        </cx:series>
        <cx:series layoutId="boxWhisker" uniqueId="{19D20370-4DB2-4DFA-AB51-E6987CEAE3A5}">
          <cx:tx>
            <cx:txData>
              <cx:f>Sheet1!$J$1</cx:f>
              <cx:v>Feature9</cx:v>
            </cx:txData>
          </cx:tx>
          <cx:dataId val="8"/>
          <cx:layoutPr>
            <cx:statistics quartileMethod="exclusive"/>
          </cx:layoutPr>
        </cx:series>
      </cx:plotAreaRegion>
      <cx:axis id="0" hidden="1">
        <cx:catScaling gapWidth="0.300000012"/>
        <cx:title>
          <cx:tx>
            <cx:txData>
              <cx:v>Features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197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ptos" panose="02110004020202020204"/>
                </a:rPr>
                <a:t>Features</a:t>
              </a:r>
            </a:p>
          </cx:txPr>
        </cx:title>
        <cx:tickLabels/>
      </cx:axis>
      <cx:axis id="1">
        <cx:valScaling max="3600000"/>
        <cx:title>
          <cx:tx>
            <cx:txData>
              <cx:v>Relative Intensity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197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ptos" panose="02110004020202020204"/>
                </a:rPr>
                <a:t>Relative Intensity</a:t>
              </a:r>
            </a:p>
          </cx:txPr>
        </cx:title>
        <cx:tickLabels/>
      </cx:axis>
    </cx:plotArea>
  </cx:chart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Sheet1!$B$2:$B$23</cx:f>
        <cx:lvl ptCount="22" formatCode="General">
          <cx:pt idx="0">5.5986669999999998</cx:pt>
          <cx:pt idx="1">5.458583</cx:pt>
          <cx:pt idx="2">5.3556650000000001</cx:pt>
          <cx:pt idx="3">5.6645120000000002</cx:pt>
          <cx:pt idx="4">5.5441520000000004</cx:pt>
          <cx:pt idx="5">5.7330500000000004</cx:pt>
          <cx:pt idx="6">5.5986669999999998</cx:pt>
          <cx:pt idx="7">5.697133</cx:pt>
          <cx:pt idx="8">5.7956909999999997</cx:pt>
          <cx:pt idx="9">5.5986669999999998</cx:pt>
          <cx:pt idx="10">5.5182339999999996</cx:pt>
          <cx:pt idx="11">5.7330500000000004</cx:pt>
          <cx:pt idx="12">5.697133</cx:pt>
          <cx:pt idx="13">5.5986669999999998</cx:pt>
          <cx:pt idx="14">5.697133</cx:pt>
          <cx:pt idx="15">5.5691100000000002</cx:pt>
          <cx:pt idx="16">5.7330500000000004</cx:pt>
          <cx:pt idx="17">5.5691100000000002</cx:pt>
          <cx:pt idx="18">5.697133</cx:pt>
          <cx:pt idx="19">5.5986669999999998</cx:pt>
          <cx:pt idx="20">5.5182339999999996</cx:pt>
          <cx:pt idx="21">5.5182339999999996</cx:pt>
        </cx:lvl>
      </cx:numDim>
    </cx:data>
    <cx:data id="1">
      <cx:numDim type="val">
        <cx:f>Sheet1!$C$2:$C$23</cx:f>
        <cx:lvl ptCount="22" formatCode="General">
          <cx:pt idx="0">4.4177520000000001</cx:pt>
          <cx:pt idx="1">4.7121680000000001</cx:pt>
          <cx:pt idx="2">4.6600000000000001</cx:pt>
          <cx:pt idx="3">4.5621419999999997</cx:pt>
          <cx:pt idx="4">4.5285849999999996</cx:pt>
          <cx:pt idx="5">4.6307929999999997</cx:pt>
          <cx:pt idx="6">4.5621419999999997</cx:pt>
          <cx:pt idx="7">4.4177520000000001</cx:pt>
          <cx:pt idx="8">4.2537050000000001</cx:pt>
          <cx:pt idx="9">4.0994679999999999</cx:pt>
          <cx:pt idx="10">4.6600000000000001</cx:pt>
          <cx:pt idx="11">4.4177520000000001</cx:pt>
          <cx:pt idx="12">4.5285849999999996</cx:pt>
          <cx:pt idx="13">4.4573520000000002</cx:pt>
          <cx:pt idx="14">4.3403179999999999</cx:pt>
          <cx:pt idx="15">4.4573520000000002</cx:pt>
          <cx:pt idx="16">4.3403179999999999</cx:pt>
          <cx:pt idx="17">4.4927289999999998</cx:pt>
          <cx:pt idx="18">4.4927289999999998</cx:pt>
          <cx:pt idx="19">4.6878520000000004</cx:pt>
          <cx:pt idx="20">4.4177520000000001</cx:pt>
          <cx:pt idx="21">4.3403179999999999</cx:pt>
        </cx:lvl>
      </cx:numDim>
    </cx:data>
    <cx:data id="2">
      <cx:numDim type="val">
        <cx:f>Sheet1!$D$2:$D$23</cx:f>
        <cx:lvl ptCount="22" formatCode="General">
          <cx:pt idx="0">5.3795719999999996</cx:pt>
          <cx:pt idx="1">5.1671589999999998</cx:pt>
          <cx:pt idx="2">5.0361900000000004</cx:pt>
          <cx:pt idx="3">5.1671589999999998</cx:pt>
          <cx:pt idx="4">5.0979380000000001</cx:pt>
          <cx:pt idx="5">5.2201449999999996</cx:pt>
          <cx:pt idx="6">5.2428699999999999</cx:pt>
          <cx:pt idx="7">5.3111660000000001</cx:pt>
          <cx:pt idx="8">5.458583</cx:pt>
          <cx:pt idx="9">4.9675229999999999</cx:pt>
          <cx:pt idx="10">5.0754869999999999</cx:pt>
          <cx:pt idx="11">5.1458190000000004</cx:pt>
          <cx:pt idx="12">5.268745</cx:pt>
          <cx:pt idx="13">5.3356820000000003</cx:pt>
          <cx:pt idx="14">5.1926249999999996</cx:pt>
          <cx:pt idx="15">5.2201449999999996</cx:pt>
          <cx:pt idx="16">4.9345220000000003</cx:pt>
          <cx:pt idx="17">4.9675229999999999</cx:pt>
          <cx:pt idx="18">5.1926249999999996</cx:pt>
          <cx:pt idx="19">5.5441520000000004</cx:pt>
          <cx:pt idx="20">5.458583</cx:pt>
          <cx:pt idx="21">5.6645120000000002</cx:pt>
        </cx:lvl>
      </cx:numDim>
    </cx:data>
    <cx:data id="3">
      <cx:numDim type="val">
        <cx:f>Sheet1!$E$2:$E$23</cx:f>
        <cx:lvl ptCount="22" formatCode="General">
          <cx:pt idx="0">4.2066210000000002</cx:pt>
          <cx:pt idx="1">4.2066210000000002</cx:pt>
          <cx:pt idx="2">4.3403179999999999</cx:pt>
          <cx:pt idx="3">4.2066210000000002</cx:pt>
          <cx:pt idx="4">3.9619610000000001</cx:pt>
          <cx:pt idx="5">3.82857</cx:pt>
          <cx:pt idx="6">4.0994679999999999</cx:pt>
          <cx:pt idx="7">3.9619610000000001</cx:pt>
          <cx:pt idx="8">3.82857</cx:pt>
          <cx:pt idx="9">4.0374790000000003</cx:pt>
          <cx:pt idx="10">4.0374790000000003</cx:pt>
          <cx:pt idx="11">3.9619610000000001</cx:pt>
          <cx:pt idx="12">4.0374790000000003</cx:pt>
          <cx:pt idx="13">3.9619610000000001</cx:pt>
          <cx:pt idx="14">3.9619610000000001</cx:pt>
          <cx:pt idx="15">3.9619610000000001</cx:pt>
          <cx:pt idx="16">3.82857</cx:pt>
          <cx:pt idx="17">4.0374790000000003</cx:pt>
          <cx:pt idx="18">4.0374790000000003</cx:pt>
          <cx:pt idx="19">4.0374790000000003</cx:pt>
          <cx:pt idx="20">4.0994679999999999</cx:pt>
          <cx:pt idx="21">4.0374790000000003</cx:pt>
        </cx:lvl>
      </cx:numDim>
    </cx:data>
    <cx:data id="4">
      <cx:numDim type="val">
        <cx:f>Sheet1!$F$2:$F$23</cx:f>
        <cx:lvl ptCount="22" formatCode="General">
          <cx:pt idx="0">4.8009579999999996</cx:pt>
          <cx:pt idx="1">4.780335</cx:pt>
          <cx:pt idx="2">4.8224169999999997</cx:pt>
          <cx:pt idx="3">5.0548299999999999</cx:pt>
          <cx:pt idx="4">4.9345220000000003</cx:pt>
          <cx:pt idx="5">4.9177020000000002</cx:pt>
          <cx:pt idx="6">4.9345220000000003</cx:pt>
          <cx:pt idx="7">5.0548299999999999</cx:pt>
          <cx:pt idx="8">4.8397309999999996</cx:pt>
          <cx:pt idx="9">4.9177020000000002</cx:pt>
          <cx:pt idx="10">4.9675229999999999</cx:pt>
          <cx:pt idx="11">4.9499209999999998</cx:pt>
          <cx:pt idx="12">4.8852149999999996</cx:pt>
          <cx:pt idx="13">4.9675229999999999</cx:pt>
          <cx:pt idx="14">4.8397309999999996</cx:pt>
          <cx:pt idx="15">4.9345220000000003</cx:pt>
          <cx:pt idx="16">4.9012219999999997</cx:pt>
          <cx:pt idx="17">5.0548299999999999</cx:pt>
          <cx:pt idx="18">4.9852559999999997</cx:pt>
          <cx:pt idx="19">4.8552470000000003</cx:pt>
          <cx:pt idx="20">4.8224169999999997</cx:pt>
          <cx:pt idx="21">5.0361900000000004</cx:pt>
        </cx:lvl>
      </cx:numDim>
    </cx:data>
    <cx:data id="5">
      <cx:numDim type="val">
        <cx:f>Sheet1!$G$2:$G$23</cx:f>
        <cx:lvl ptCount="22" formatCode="General">
          <cx:pt idx="0">5.6308040000000004</cx:pt>
          <cx:pt idx="1">5.6308040000000004</cx:pt>
          <cx:pt idx="2">5.5691100000000002</cx:pt>
          <cx:pt idx="3">5.5691100000000002</cx:pt>
          <cx:pt idx="4">5.5691100000000002</cx:pt>
          <cx:pt idx="5">5.6308040000000004</cx:pt>
          <cx:pt idx="6">5.5441520000000004</cx:pt>
          <cx:pt idx="7">5.5691100000000002</cx:pt>
          <cx:pt idx="8">5.4900820000000001</cx:pt>
          <cx:pt idx="9">5.5182339999999996</cx:pt>
          <cx:pt idx="10">5.5441520000000004</cx:pt>
          <cx:pt idx="11">5.6308040000000004</cx:pt>
          <cx:pt idx="12">5.5986669999999998</cx:pt>
          <cx:pt idx="13">5.5441520000000004</cx:pt>
          <cx:pt idx="14">5.4900820000000001</cx:pt>
          <cx:pt idx="15">5.5441520000000004</cx:pt>
          <cx:pt idx="16">5.5441520000000004</cx:pt>
          <cx:pt idx="17">5.5441520000000004</cx:pt>
          <cx:pt idx="18">5.4900820000000001</cx:pt>
          <cx:pt idx="19">5.458583</cx:pt>
          <cx:pt idx="20">5.4900820000000001</cx:pt>
          <cx:pt idx="21">5.3795719999999996</cx:pt>
        </cx:lvl>
      </cx:numDim>
    </cx:data>
    <cx:data id="6">
      <cx:numDim type="val">
        <cx:f>Sheet1!$H$2:$H$23</cx:f>
        <cx:lvl ptCount="22" formatCode="General">
          <cx:pt idx="0">5.0979380000000001</cx:pt>
          <cx:pt idx="1">4.9852559999999997</cx:pt>
          <cx:pt idx="2">4.9499209999999998</cx:pt>
          <cx:pt idx="3">4.9345220000000003</cx:pt>
          <cx:pt idx="4">4.8397309999999996</cx:pt>
          <cx:pt idx="5">4.8552470000000003</cx:pt>
          <cx:pt idx="6">4.8552470000000003</cx:pt>
          <cx:pt idx="7">4.9345220000000003</cx:pt>
          <cx:pt idx="8">4.8552470000000003</cx:pt>
          <cx:pt idx="9">4.8397309999999996</cx:pt>
          <cx:pt idx="10">4.9345220000000003</cx:pt>
          <cx:pt idx="11">4.8552470000000003</cx:pt>
          <cx:pt idx="12">4.8009579999999996</cx:pt>
          <cx:pt idx="13">4.9345220000000003</cx:pt>
          <cx:pt idx="14">4.7577509999999998</cx:pt>
          <cx:pt idx="15">4.9177020000000002</cx:pt>
          <cx:pt idx="16">4.8397309999999996</cx:pt>
          <cx:pt idx="17">5.0183859999999996</cx:pt>
          <cx:pt idx="18">4.9345220000000003</cx:pt>
          <cx:pt idx="19">4.8224169999999997</cx:pt>
          <cx:pt idx="20">4.9499209999999998</cx:pt>
          <cx:pt idx="21">4.8852149999999996</cx:pt>
        </cx:lvl>
      </cx:numDim>
    </cx:data>
    <cx:data id="7">
      <cx:numDim type="val">
        <cx:f>Sheet1!$I$2:$I$23</cx:f>
        <cx:lvl ptCount="22" formatCode="General">
          <cx:pt idx="0">5.1671589999999998</cx:pt>
          <cx:pt idx="1">4.6600000000000001</cx:pt>
          <cx:pt idx="2">5.0754869999999999</cx:pt>
          <cx:pt idx="3">4.7577509999999998</cx:pt>
          <cx:pt idx="4">5.2905879999999996</cx:pt>
          <cx:pt idx="5">5.3795719999999996</cx:pt>
          <cx:pt idx="6">5.4310039999999997</cx:pt>
          <cx:pt idx="7">6.3674790000000003</cx:pt>
          <cx:pt idx="8">5.1671589999999998</cx:pt>
          <cx:pt idx="9">5.2905879999999996</cx:pt>
          <cx:pt idx="10">6.2346360000000001</cx:pt>
          <cx:pt idx="11">5.4030440000000004</cx:pt>
          <cx:pt idx="12">5.1926249999999996</cx:pt>
          <cx:pt idx="13">5.697133</cx:pt>
          <cx:pt idx="14">5.4310039999999997</cx:pt>
          <cx:pt idx="15">5.9390850000000004</cx:pt>
          <cx:pt idx="16">5.3111660000000001</cx:pt>
          <cx:pt idx="17">6.2831999999999999</cx:pt>
          <cx:pt idx="18">5.4030440000000004</cx:pt>
          <cx:pt idx="19">6.1827350000000001</cx:pt>
          <cx:pt idx="20">5.9390850000000004</cx:pt>
          <cx:pt idx="21">5.6308040000000004</cx:pt>
        </cx:lvl>
      </cx:numDim>
    </cx:data>
    <cx:data id="8">
      <cx:numDim type="val">
        <cx:f>Sheet1!$J$2:$J$23</cx:f>
        <cx:lvl ptCount="22" formatCode="General">
          <cx:pt idx="0">6.2593949999999996</cx:pt>
          <cx:pt idx="1">6.2346360000000001</cx:pt>
          <cx:pt idx="2">6.1558130000000002</cx:pt>
          <cx:pt idx="3">6.4725200000000003</cx:pt>
          <cx:pt idx="4">6.2082649999999999</cx:pt>
          <cx:pt idx="5">6.2082649999999999</cx:pt>
          <cx:pt idx="6">6.2831999999999999</cx:pt>
          <cx:pt idx="7">5.9390850000000004</cx:pt>
          <cx:pt idx="8">6.2593949999999996</cx:pt>
          <cx:pt idx="9">6.2593949999999996</cx:pt>
          <cx:pt idx="10">6.1558130000000002</cx:pt>
          <cx:pt idx="11">6.2346360000000001</cx:pt>
          <cx:pt idx="12">6.2593949999999996</cx:pt>
          <cx:pt idx="13">6.1558130000000002</cx:pt>
          <cx:pt idx="14">6.5610530000000002</cx:pt>
          <cx:pt idx="15">6.2831999999999999</cx:pt>
          <cx:pt idx="16">6.2831999999999999</cx:pt>
          <cx:pt idx="17">5.8807919999999996</cx:pt>
          <cx:pt idx="18">6.0723580000000004</cx:pt>
          <cx:pt idx="19">6.1288549999999997</cx:pt>
          <cx:pt idx="20">6.4354810000000002</cx:pt>
          <cx:pt idx="21">6.1288549999999997</cx:pt>
        </cx:lvl>
      </cx:numDim>
    </cx:data>
  </cx:chartData>
  <cx:chart>
    <cx:plotArea>
      <cx:plotAreaRegion>
        <cx:plotSurface>
          <cx:spPr>
            <a:noFill/>
          </cx:spPr>
        </cx:plotSurface>
        <cx:series layoutId="boxWhisker" uniqueId="{E295939C-2D64-4C4C-AD49-6B57B444F197}">
          <cx:tx>
            <cx:txData>
              <cx:f>Sheet1!$B$1</cx:f>
              <cx:v>Feature1</cx:v>
            </cx:txData>
          </cx:tx>
          <cx:dataId val="0"/>
          <cx:layoutPr>
            <cx:statistics quartileMethod="exclusive"/>
          </cx:layoutPr>
        </cx:series>
        <cx:series layoutId="boxWhisker" uniqueId="{83A990A9-A96B-4235-8130-34BB6752B1D6}">
          <cx:tx>
            <cx:txData>
              <cx:f>Sheet1!$C$1</cx:f>
              <cx:v>Feature2</cx:v>
            </cx:txData>
          </cx:tx>
          <cx:dataId val="1"/>
          <cx:layoutPr>
            <cx:statistics quartileMethod="exclusive"/>
          </cx:layoutPr>
        </cx:series>
        <cx:series layoutId="boxWhisker" uniqueId="{F007A5A5-12EA-47BD-B9C6-E818CCABB1E9}">
          <cx:tx>
            <cx:txData>
              <cx:f>Sheet1!$D$1</cx:f>
              <cx:v>Feature3</cx:v>
            </cx:txData>
          </cx:tx>
          <cx:dataId val="2"/>
          <cx:layoutPr>
            <cx:statistics quartileMethod="exclusive"/>
          </cx:layoutPr>
        </cx:series>
        <cx:series layoutId="boxWhisker" uniqueId="{6FAF101C-2ADD-4C8B-B94A-E3C0A8D44972}">
          <cx:tx>
            <cx:txData>
              <cx:f>Sheet1!$E$1</cx:f>
              <cx:v>Feature4</cx:v>
            </cx:txData>
          </cx:tx>
          <cx:dataId val="3"/>
          <cx:layoutPr>
            <cx:statistics quartileMethod="exclusive"/>
          </cx:layoutPr>
        </cx:series>
        <cx:series layoutId="boxWhisker" uniqueId="{33799BBC-1BD5-4022-B837-5CAE3AED7768}">
          <cx:tx>
            <cx:txData>
              <cx:f>Sheet1!$F$1</cx:f>
              <cx:v>Feature5</cx:v>
            </cx:txData>
          </cx:tx>
          <cx:dataId val="4"/>
          <cx:layoutPr>
            <cx:statistics quartileMethod="exclusive"/>
          </cx:layoutPr>
        </cx:series>
        <cx:series layoutId="boxWhisker" uniqueId="{9B7BB564-EB6B-4CF3-890A-ACD6AAF04B3E}">
          <cx:tx>
            <cx:txData>
              <cx:f>Sheet1!$G$1</cx:f>
              <cx:v>Feature6</cx:v>
            </cx:txData>
          </cx:tx>
          <cx:dataId val="5"/>
          <cx:layoutPr>
            <cx:statistics quartileMethod="exclusive"/>
          </cx:layoutPr>
        </cx:series>
        <cx:series layoutId="boxWhisker" uniqueId="{E12253B8-E487-4BDD-9C24-C72E66812A25}">
          <cx:tx>
            <cx:txData>
              <cx:f>Sheet1!$H$1</cx:f>
              <cx:v>Feature7</cx:v>
            </cx:txData>
          </cx:tx>
          <cx:dataId val="6"/>
          <cx:layoutPr>
            <cx:statistics quartileMethod="exclusive"/>
          </cx:layoutPr>
        </cx:series>
        <cx:series layoutId="boxWhisker" uniqueId="{DAB703A9-A631-4D1E-A673-2F90155F9522}">
          <cx:tx>
            <cx:txData>
              <cx:f>Sheet1!$I$1</cx:f>
              <cx:v>Feature8</cx:v>
            </cx:txData>
          </cx:tx>
          <cx:dataId val="7"/>
          <cx:layoutPr>
            <cx:statistics quartileMethod="exclusive"/>
          </cx:layoutPr>
        </cx:series>
        <cx:series layoutId="boxWhisker" uniqueId="{19D20370-4DB2-4DFA-AB51-E6987CEAE3A5}">
          <cx:tx>
            <cx:txData>
              <cx:f>Sheet1!$J$1</cx:f>
              <cx:v>Feature9</cx:v>
            </cx:txData>
          </cx:tx>
          <cx:dataId val="8"/>
          <cx:layoutPr>
            <cx:statistics quartileMethod="exclusive"/>
          </cx:layoutPr>
        </cx:series>
      </cx:plotAreaRegion>
      <cx:axis id="0" hidden="1">
        <cx:catScaling gapWidth="0.300000012"/>
        <cx:title>
          <cx:tx>
            <cx:txData>
              <cx:v>Features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197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ptos" panose="02110004020202020204"/>
                </a:rPr>
                <a:t>Features</a:t>
              </a:r>
            </a:p>
          </cx:txPr>
        </cx:title>
        <cx:tickLabels/>
      </cx:axis>
      <cx:axis id="1">
        <cx:valScaling min="3"/>
        <cx:title>
          <cx:tx>
            <cx:txData>
              <cx:v>Relative Intensity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197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ptos" panose="02110004020202020204"/>
                </a:rPr>
                <a:t>Relative Intensity</a:t>
              </a:r>
            </a:p>
          </cx:txPr>
        </cx:title>
        <cx:tickLabels/>
      </cx:axis>
    </cx:plotArea>
  </cx:chart>
</cx:chartSpace>
</file>

<file path=ppt/charts/chartEx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Sheet1!$B$2:$B$23</cx:f>
        <cx:lvl ptCount="22" formatCode="General">
          <cx:pt idx="0">396886.70000000001</cx:pt>
          <cx:pt idx="1">287463.20000000001</cx:pt>
          <cx:pt idx="2">226811.20000000001</cx:pt>
          <cx:pt idx="3">461861.09999999998</cx:pt>
          <cx:pt idx="4">350067</cx:pt>
          <cx:pt idx="5">540815.80000000005</cx:pt>
          <cx:pt idx="6">396886.70000000001</cx:pt>
          <cx:pt idx="7">497889.40000000002</cx:pt>
          <cx:pt idx="8">624727.30000000005</cx:pt>
          <cx:pt idx="9">396886.70000000001</cx:pt>
          <cx:pt idx="10">329787</cx:pt>
          <cx:pt idx="11">540815.80000000005</cx:pt>
          <cx:pt idx="12">497889.40000000002</cx:pt>
          <cx:pt idx="13">396886.70000000001</cx:pt>
          <cx:pt idx="14">497889.40000000002</cx:pt>
          <cx:pt idx="15">370774.09999999998</cx:pt>
          <cx:pt idx="16">540815.80000000005</cx:pt>
          <cx:pt idx="17">370774.09999999998</cx:pt>
          <cx:pt idx="18">497889.40000000002</cx:pt>
          <cx:pt idx="19">396886.70000000001</cx:pt>
          <cx:pt idx="20">329787</cx:pt>
          <cx:pt idx="21">329787</cx:pt>
        </cx:lvl>
      </cx:numDim>
    </cx:data>
    <cx:data id="1">
      <cx:numDim type="val">
        <cx:f>Sheet1!$C$2:$C$23</cx:f>
        <cx:lvl ptCount="22" formatCode="General">
          <cx:pt idx="0">26162.549999999999</cx:pt>
          <cx:pt idx="1">51540.580000000002</cx:pt>
          <cx:pt idx="2">45706.360000000001</cx:pt>
          <cx:pt idx="3">36490.300000000003</cx:pt>
          <cx:pt idx="4">33764.720000000001</cx:pt>
          <cx:pt idx="5">42733.230000000003</cx:pt>
          <cx:pt idx="6">36490.300000000003</cx:pt>
          <cx:pt idx="7">26162.549999999999</cx:pt>
          <cx:pt idx="8">17928.869999999999</cx:pt>
          <cx:pt idx="9">12564.860000000001</cx:pt>
          <cx:pt idx="10">45706.360000000001</cx:pt>
          <cx:pt idx="11">26162.549999999999</cx:pt>
          <cx:pt idx="12">33764.720000000001</cx:pt>
          <cx:pt idx="13">28661.049999999999</cx:pt>
          <cx:pt idx="14">21888.48</cx:pt>
          <cx:pt idx="15">28661.049999999999</cx:pt>
          <cx:pt idx="16">21888.48</cx:pt>
          <cx:pt idx="17">31094.119999999999</cx:pt>
          <cx:pt idx="18">31094.119999999999</cx:pt>
          <cx:pt idx="19">48733.93</cx:pt>
          <cx:pt idx="20">26162.549999999999</cx:pt>
          <cx:pt idx="21">21888.48</cx:pt>
        </cx:lvl>
      </cx:numDim>
    </cx:data>
    <cx:data id="2">
      <cx:numDim type="val">
        <cx:f>Sheet1!$D$2:$D$23</cx:f>
        <cx:lvl ptCount="22" formatCode="General">
          <cx:pt idx="0">239646.32000000001</cx:pt>
          <cx:pt idx="1">146945.48000000001</cx:pt>
          <cx:pt idx="2">108688.96000000001</cx:pt>
          <cx:pt idx="3">146945.48000000001</cx:pt>
          <cx:pt idx="4">125295.42999999999</cx:pt>
          <cx:pt idx="5">166013.42999999999</cx:pt>
          <cx:pt idx="6">174931.57000000001</cx:pt>
          <cx:pt idx="7">204722.01999999999</cx:pt>
          <cx:pt idx="8">287463.15999999997</cx:pt>
          <cx:pt idx="9">92801.820000000007</cx:pt>
          <cx:pt idx="10">118982.59</cx:pt>
          <cx:pt idx="11">139899.60000000001</cx:pt>
          <cx:pt idx="12">185670.67000000001</cx:pt>
          <cx:pt idx="13">216611.17000000001</cx:pt>
          <cx:pt idx="14">155819.94</cx:pt>
          <cx:pt idx="15">166013.42999999999</cx:pt>
          <cx:pt idx="16">86003.330000000002</cx:pt>
          <cx:pt idx="17">92801.820000000007</cx:pt>
          <cx:pt idx="18">155819.94</cx:pt>
          <cx:pt idx="19">350066.98999999999</cx:pt>
          <cx:pt idx="20">287463.15999999997</cx:pt>
          <cx:pt idx="21">461861.09000000003</cx:pt>
        </cx:lvl>
      </cx:numDim>
    </cx:data>
    <cx:data id="3">
      <cx:numDim type="val">
        <cx:f>Sheet1!$E$2:$E$23</cx:f>
        <cx:lvl ptCount="22" formatCode="General">
          <cx:pt idx="0">16085.389999999999</cx:pt>
          <cx:pt idx="1">16085.389999999999</cx:pt>
          <cx:pt idx="2">21888.478999999999</cx:pt>
          <cx:pt idx="3">16085.389999999999</cx:pt>
          <cx:pt idx="4">9149.0570000000007</cx:pt>
          <cx:pt idx="5">6721.8389999999999</cx:pt>
          <cx:pt idx="6">12564.864</cx:pt>
          <cx:pt idx="7">9149.0570000000007</cx:pt>
          <cx:pt idx="8">6721.8389999999999</cx:pt>
          <cx:pt idx="9">10890.964</cx:pt>
          <cx:pt idx="10">10890.964</cx:pt>
          <cx:pt idx="11">9149.0570000000007</cx:pt>
          <cx:pt idx="12">10890.964</cx:pt>
          <cx:pt idx="13">9149.0570000000007</cx:pt>
          <cx:pt idx="14">9149.0570000000007</cx:pt>
          <cx:pt idx="15">9149.0570000000007</cx:pt>
          <cx:pt idx="16">6721.8389999999999</cx:pt>
          <cx:pt idx="17">10890.964</cx:pt>
          <cx:pt idx="18">10890.964</cx:pt>
          <cx:pt idx="19">10890.964</cx:pt>
          <cx:pt idx="20">12564.864</cx:pt>
          <cx:pt idx="21">10890.964</cx:pt>
        </cx:lvl>
      </cx:numDim>
    </cx:data>
    <cx:data id="4">
      <cx:numDim type="val">
        <cx:f>Sheet1!$F$2:$F$23</cx:f>
        <cx:lvl ptCount="22" formatCode="General">
          <cx:pt idx="0">63233.260000000002</cx:pt>
          <cx:pt idx="1">60300.529999999999</cx:pt>
          <cx:pt idx="2">66436.360000000001</cx:pt>
          <cx:pt idx="3">113455.73</cx:pt>
          <cx:pt idx="4">86003.330000000002</cx:pt>
          <cx:pt idx="5">82736.009999999995</cx:pt>
          <cx:pt idx="6">86003.330000000002</cx:pt>
          <cx:pt idx="7">113455.73</cx:pt>
          <cx:pt idx="8">69138.619999999995</cx:pt>
          <cx:pt idx="9">82736.009999999995</cx:pt>
          <cx:pt idx="10">92801.820000000007</cx:pt>
          <cx:pt idx="11">89099.279999999999</cx:pt>
          <cx:pt idx="12">76772.740000000005</cx:pt>
          <cx:pt idx="13">92801.820000000007</cx:pt>
          <cx:pt idx="14">69138.619999999995</cx:pt>
          <cx:pt idx="15">86003.330000000002</cx:pt>
          <cx:pt idx="16">79655.179999999993</cx:pt>
          <cx:pt idx="17">113455.73</cx:pt>
          <cx:pt idx="18">96660.830000000002</cx:pt>
          <cx:pt idx="19">71653.520000000004</cx:pt>
          <cx:pt idx="20">66436.360000000001</cx:pt>
          <cx:pt idx="21">108688.96000000001</cx:pt>
        </cx:lvl>
      </cx:numDim>
    </cx:data>
    <cx:data id="5">
      <cx:numDim type="val">
        <cx:f>Sheet1!$G$2:$G$23</cx:f>
        <cx:lvl ptCount="22" formatCode="General">
          <cx:pt idx="0">427369.90000000002</cx:pt>
          <cx:pt idx="1">427369.90000000002</cx:pt>
          <cx:pt idx="2">370774.09999999998</cx:pt>
          <cx:pt idx="3">370774.09999999998</cx:pt>
          <cx:pt idx="4">370774.09999999998</cx:pt>
          <cx:pt idx="5">427369.90000000002</cx:pt>
          <cx:pt idx="6">350067</cx:pt>
          <cx:pt idx="7">370774.09999999998</cx:pt>
          <cx:pt idx="8">309087.40000000002</cx:pt>
          <cx:pt idx="9">329787</cx:pt>
          <cx:pt idx="10">350067</cx:pt>
          <cx:pt idx="11">427369.90000000002</cx:pt>
          <cx:pt idx="12">396886.70000000001</cx:pt>
          <cx:pt idx="13">350067</cx:pt>
          <cx:pt idx="14">309087.40000000002</cx:pt>
          <cx:pt idx="15">350067</cx:pt>
          <cx:pt idx="16">350067</cx:pt>
          <cx:pt idx="17">350067</cx:pt>
          <cx:pt idx="18">309087.40000000002</cx:pt>
          <cx:pt idx="19">287463.20000000001</cx:pt>
          <cx:pt idx="20">309087.40000000002</cx:pt>
          <cx:pt idx="21">239646.29999999999</cx:pt>
        </cx:lvl>
      </cx:numDim>
    </cx:data>
    <cx:data id="6">
      <cx:numDim type="val">
        <cx:f>Sheet1!$H$2:$H$23</cx:f>
        <cx:lvl ptCount="22" formatCode="General">
          <cx:pt idx="0">125295.42999999999</cx:pt>
          <cx:pt idx="1">96660.830000000002</cx:pt>
          <cx:pt idx="2">90950.550000000003</cx:pt>
          <cx:pt idx="3">86003.330000000002</cx:pt>
          <cx:pt idx="4">69138.619999999995</cx:pt>
          <cx:pt idx="5">71653.520000000004</cx:pt>
          <cx:pt idx="6">71653.520000000004</cx:pt>
          <cx:pt idx="7">86003.330000000002</cx:pt>
          <cx:pt idx="8">71653.520000000004</cx:pt>
          <cx:pt idx="9">69138.619999999995</cx:pt>
          <cx:pt idx="10">86003.330000000002</cx:pt>
          <cx:pt idx="11">71653.520000000004</cx:pt>
          <cx:pt idx="12">63233.260000000002</cx:pt>
          <cx:pt idx="13">86003.330000000002</cx:pt>
          <cx:pt idx="14">57244.830000000002</cx:pt>
          <cx:pt idx="15">82736.009999999995</cx:pt>
          <cx:pt idx="16">69138.619999999995</cx:pt>
          <cx:pt idx="17">104323.46000000001</cx:pt>
          <cx:pt idx="18">86003.330000000002</cx:pt>
          <cx:pt idx="19">66436.360000000001</cx:pt>
          <cx:pt idx="20">89099.279999999999</cx:pt>
          <cx:pt idx="21">76772.740000000005</cx:pt>
        </cx:lvl>
      </cx:numDim>
    </cx:data>
    <cx:data id="7">
      <cx:numDim type="val">
        <cx:f>Sheet1!$I$2:$I$23</cx:f>
        <cx:lvl ptCount="22" formatCode="General">
          <cx:pt idx="0">146945.48000000001</cx:pt>
          <cx:pt idx="1">45706.360000000001</cx:pt>
          <cx:pt idx="2">118982.59</cx:pt>
          <cx:pt idx="3">57244.830000000002</cx:pt>
          <cx:pt idx="4">195248.03</cx:pt>
          <cx:pt idx="5">239646.32000000001</cx:pt>
          <cx:pt idx="6">269776.25</cx:pt>
          <cx:pt idx="7">2330660.21</cx:pt>
          <cx:pt idx="8">146945.48000000001</cx:pt>
          <cx:pt idx="9">195248.03</cx:pt>
          <cx:pt idx="10">1716469.29</cx:pt>
          <cx:pt idx="11">252955.12</cx:pt>
          <cx:pt idx="12">155819.94</cx:pt>
          <cx:pt idx="13">497889.44</cx:pt>
          <cx:pt idx="14">269776.25</cx:pt>
          <cx:pt idx="15">869129.71999999997</cx:pt>
          <cx:pt idx="16">204722.01999999999</cx:pt>
          <cx:pt idx="17">1919554.1399999999</cx:pt>
          <cx:pt idx="18">252955.12</cx:pt>
          <cx:pt idx="19">1523122.3100000001</cx:pt>
          <cx:pt idx="20">869129.71999999997</cx:pt>
          <cx:pt idx="21">427369.94</cx:pt>
        </cx:lvl>
      </cx:numDim>
    </cx:data>
    <cx:data id="8">
      <cx:numDim type="val">
        <cx:f>Sheet1!$J$2:$J$23</cx:f>
        <cx:lvl ptCount="22" formatCode="General">
          <cx:pt idx="0">1817168.3</cx:pt>
          <cx:pt idx="1">1716469.3</cx:pt>
          <cx:pt idx="2">1431571.3999999999</cx:pt>
          <cx:pt idx="3">2968384.2000000002</cx:pt>
          <cx:pt idx="4">1615345.5</cx:pt>
          <cx:pt idx="5">1615345.5</cx:pt>
          <cx:pt idx="6">1919554.1000000001</cx:pt>
          <cx:pt idx="7">869129.69999999995</cx:pt>
          <cx:pt idx="8">1817168.3</cx:pt>
          <cx:pt idx="9">1817168.3</cx:pt>
          <cx:pt idx="10">1431571.3999999999</cx:pt>
          <cx:pt idx="11">1716469.3</cx:pt>
          <cx:pt idx="12">1817168.3</cx:pt>
          <cx:pt idx="13">1431571.3999999999</cx:pt>
          <cx:pt idx="14">3639591.2999999998</cx:pt>
          <cx:pt idx="15">1919554.1000000001</cx:pt>
          <cx:pt idx="16">1919554.1000000001</cx:pt>
          <cx:pt idx="17">759961.69999999995</cx:pt>
          <cx:pt idx="18">1181294.8</cx:pt>
          <cx:pt idx="19">1345410.6000000001</cx:pt>
          <cx:pt idx="20">2725717.6000000001</cx:pt>
          <cx:pt idx="21">1345410.6000000001</cx:pt>
        </cx:lvl>
      </cx:numDim>
    </cx:data>
  </cx:chartData>
  <cx:chart>
    <cx:plotArea>
      <cx:plotAreaRegion>
        <cx:plotSurface>
          <cx:spPr>
            <a:noFill/>
          </cx:spPr>
        </cx:plotSurface>
        <cx:series layoutId="boxWhisker" uniqueId="{E295939C-2D64-4C4C-AD49-6B57B444F197}">
          <cx:tx>
            <cx:txData>
              <cx:f>Sheet1!$B$1</cx:f>
              <cx:v>Feature1</cx:v>
            </cx:txData>
          </cx:tx>
          <cx:dataId val="0"/>
          <cx:layoutPr>
            <cx:visibility meanLine="0"/>
            <cx:statistics quartileMethod="exclusive"/>
          </cx:layoutPr>
        </cx:series>
        <cx:series layoutId="boxWhisker" uniqueId="{83A990A9-A96B-4235-8130-34BB6752B1D6}">
          <cx:tx>
            <cx:txData>
              <cx:f>Sheet1!$C$1</cx:f>
              <cx:v>Feature2</cx:v>
            </cx:txData>
          </cx:tx>
          <cx:dataId val="1"/>
          <cx:layoutPr>
            <cx:statistics quartileMethod="exclusive"/>
          </cx:layoutPr>
        </cx:series>
        <cx:series layoutId="boxWhisker" uniqueId="{F007A5A5-12EA-47BD-B9C6-E818CCABB1E9}">
          <cx:tx>
            <cx:txData>
              <cx:f>Sheet1!$D$1</cx:f>
              <cx:v>Feature3</cx:v>
            </cx:txData>
          </cx:tx>
          <cx:dataId val="2"/>
          <cx:layoutPr>
            <cx:statistics quartileMethod="exclusive"/>
          </cx:layoutPr>
        </cx:series>
        <cx:series layoutId="boxWhisker" uniqueId="{6FAF101C-2ADD-4C8B-B94A-E3C0A8D44972}">
          <cx:tx>
            <cx:txData>
              <cx:f>Sheet1!$E$1</cx:f>
              <cx:v>Feature4</cx:v>
            </cx:txData>
          </cx:tx>
          <cx:dataId val="3"/>
          <cx:layoutPr>
            <cx:statistics quartileMethod="exclusive"/>
          </cx:layoutPr>
        </cx:series>
        <cx:series layoutId="boxWhisker" uniqueId="{33799BBC-1BD5-4022-B837-5CAE3AED7768}">
          <cx:tx>
            <cx:txData>
              <cx:f>Sheet1!$F$1</cx:f>
              <cx:v>Feature5</cx:v>
            </cx:txData>
          </cx:tx>
          <cx:dataId val="4"/>
          <cx:layoutPr>
            <cx:statistics quartileMethod="exclusive"/>
          </cx:layoutPr>
        </cx:series>
        <cx:series layoutId="boxWhisker" uniqueId="{9B7BB564-EB6B-4CF3-890A-ACD6AAF04B3E}">
          <cx:tx>
            <cx:txData>
              <cx:f>Sheet1!$G$1</cx:f>
              <cx:v>Feature6</cx:v>
            </cx:txData>
          </cx:tx>
          <cx:dataId val="5"/>
          <cx:layoutPr>
            <cx:statistics quartileMethod="exclusive"/>
          </cx:layoutPr>
        </cx:series>
        <cx:series layoutId="boxWhisker" uniqueId="{E12253B8-E487-4BDD-9C24-C72E66812A25}">
          <cx:tx>
            <cx:txData>
              <cx:f>Sheet1!$H$1</cx:f>
              <cx:v>Feature7</cx:v>
            </cx:txData>
          </cx:tx>
          <cx:dataId val="6"/>
          <cx:layoutPr>
            <cx:statistics quartileMethod="exclusive"/>
          </cx:layoutPr>
        </cx:series>
        <cx:series layoutId="boxWhisker" uniqueId="{DAB703A9-A631-4D1E-A673-2F90155F9522}">
          <cx:tx>
            <cx:txData>
              <cx:f>Sheet1!$I$1</cx:f>
              <cx:v>Feature8</cx:v>
            </cx:txData>
          </cx:tx>
          <cx:dataId val="7"/>
          <cx:layoutPr>
            <cx:statistics quartileMethod="exclusive"/>
          </cx:layoutPr>
        </cx:series>
        <cx:series layoutId="boxWhisker" uniqueId="{19D20370-4DB2-4DFA-AB51-E6987CEAE3A5}">
          <cx:tx>
            <cx:txData>
              <cx:f>Sheet1!$J$1</cx:f>
              <cx:v>Feature9</cx:v>
            </cx:txData>
          </cx:tx>
          <cx:dataId val="8"/>
          <cx:layoutPr>
            <cx:statistics quartileMethod="exclusive"/>
          </cx:layoutPr>
        </cx:series>
      </cx:plotAreaRegion>
      <cx:axis id="0" hidden="1">
        <cx:catScaling gapWidth="0.300000012"/>
        <cx:title>
          <cx:tx>
            <cx:txData>
              <cx:v>Features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197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ptos" panose="02110004020202020204"/>
                </a:rPr>
                <a:t>Features</a:t>
              </a:r>
            </a:p>
          </cx:txPr>
        </cx:title>
        <cx:tickLabels/>
      </cx:axis>
      <cx:axis id="1">
        <cx:valScaling max="3600000"/>
        <cx:title>
          <cx:tx>
            <cx:txData>
              <cx:v>Relative Intensity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197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ptos" panose="02110004020202020204"/>
                </a:rPr>
                <a:t>Relative Intensity</a:t>
              </a:r>
            </a:p>
          </cx:txPr>
        </cx:title>
        <cx:tickLabels/>
      </cx:axis>
    </cx:plotArea>
  </cx:chart>
</cx:chartSpace>
</file>

<file path=ppt/charts/chartEx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Sheet1!$B$2:$B$23</cx:f>
        <cx:lvl ptCount="22" formatCode="General">
          <cx:pt idx="0">-0.25584815</cx:pt>
          <cx:pt idx="1">-1.75907876</cx:pt>
          <cx:pt idx="2">-2.8634772000000002</cx:pt>
          <cx:pt idx="3">0.45072684000000002</cx:pt>
          <cx:pt idx="4">-0.84084707999999997</cx:pt>
          <cx:pt idx="5">1.18620196</cx:pt>
          <cx:pt idx="6">-0.25584815</cx:pt>
          <cx:pt idx="7">0.80078570000000004</cx:pt>
          <cx:pt idx="8">1.8583984499999999</cx:pt>
          <cx:pt idx="9">-0.25584815</cx:pt>
          <cx:pt idx="10">-1.1189663400000001</cx:pt>
          <cx:pt idx="11">1.18620196</cx:pt>
          <cx:pt idx="12">0.80078570000000004</cx:pt>
          <cx:pt idx="13">-0.25584815</cx:pt>
          <cx:pt idx="14">0.80078570000000004</cx:pt>
          <cx:pt idx="15">-0.57302264999999997</cx:pt>
          <cx:pt idx="16">1.18620196</cx:pt>
          <cx:pt idx="17">-0.57302264999999997</cx:pt>
          <cx:pt idx="18">0.80078570000000004</cx:pt>
          <cx:pt idx="19">-0.25584815</cx:pt>
          <cx:pt idx="20">-1.1189663400000001</cx:pt>
          <cx:pt idx="21">-1.1189663400000001</cx:pt>
        </cx:lvl>
      </cx:numDim>
    </cx:data>
    <cx:data id="1">
      <cx:numDim type="val">
        <cx:f>Sheet1!$C$2:$C$23</cx:f>
        <cx:lvl ptCount="22" formatCode="General">
          <cx:pt idx="0">-0.61689411999999999</cx:pt>
          <cx:pt idx="1">1.92035343</cx:pt>
          <cx:pt idx="2">1.4707773500000001</cx:pt>
          <cx:pt idx="3">0.62806874999999995</cx:pt>
          <cx:pt idx="4">0.33757572000000002</cx:pt>
          <cx:pt idx="5">1.2190701799999999</cx:pt>
          <cx:pt idx="6">0.62806874999999995</cx:pt>
          <cx:pt idx="7">-0.61689411999999999</cx:pt>
          <cx:pt idx="8">-2.0306288600000002</cx:pt>
          <cx:pt idx="9">-3.3598301300000002</cx:pt>
          <cx:pt idx="10">1.4707773500000001</cx:pt>
          <cx:pt idx="11">-0.61689411999999999</cx:pt>
          <cx:pt idx="12">0.33757572000000002</cx:pt>
          <cx:pt idx="13">-0.2756246</cx:pt>
          <cx:pt idx="14">-1.2842111599999999</cx:pt>
          <cx:pt idx="15">-0.2756246</cx:pt>
          <cx:pt idx="16">-1.2842111599999999</cx:pt>
          <cx:pt idx="17">0.029252009999999998</cx:pt>
          <cx:pt idx="18">0.029252009999999998</cx:pt>
          <cx:pt idx="19">1.71080312</cx:pt>
          <cx:pt idx="20">-0.61689411999999999</cx:pt>
          <cx:pt idx="21">-1.2842111599999999</cx:pt>
        </cx:lvl>
      </cx:numDim>
    </cx:data>
    <cx:data id="2">
      <cx:numDim type="val">
        <cx:f>Sheet1!$D$2:$D$23</cx:f>
        <cx:lvl ptCount="22" formatCode="General">
          <cx:pt idx="0">0.58393576999999997</cx:pt>
          <cx:pt idx="1">-0.87326241000000004</cx:pt>
          <cx:pt idx="2">-1.7717365300000001</cx:pt>
          <cx:pt idx="3">-0.87326241000000004</cx:pt>
          <cx:pt idx="4">-1.3481269</cx:pt>
          <cx:pt idx="5">-0.50976399999999999</cx:pt>
          <cx:pt idx="6">-0.35386719999999999</cx:pt>
          <cx:pt idx="7">0.11465714</cx:pt>
          <cx:pt idx="8">1.1259687700000001</cx:pt>
          <cx:pt idx="9">-2.2425345299999999</cx:pt>
          <cx:pt idx="10">-1.50214885</cx:pt>
          <cx:pt idx="11">-1.0196559999999999</cx:pt>
          <cx:pt idx="12">-0.17635973999999999</cx:pt>
          <cx:pt idx="13">0.28284303999999999</cx:pt>
          <cx:pt idx="14">-0.69855650000000002</cx:pt>
          <cx:pt idx="15">-0.50976399999999999</cx:pt>
          <cx:pt idx="16">-2.4691980199999999</cx:pt>
          <cx:pt idx="17">-2.2425345299999999</cx:pt>
          <cx:pt idx="18">-0.69855650000000002</cx:pt>
          <cx:pt idx="19">1.7129883800000001</cx:pt>
          <cx:pt idx="20">1.1259687700000001</cx:pt>
          <cx:pt idx="21">2.5386832899999998</cx:pt>
        </cx:lvl>
      </cx:numDim>
    </cx:data>
    <cx:data id="3">
      <cx:numDim type="val">
        <cx:f>Sheet1!$E$2:$E$23</cx:f>
        <cx:lvl ptCount="22" formatCode="General">
          <cx:pt idx="0">0.9996218</cx:pt>
          <cx:pt idx="1">0.9996218</cx:pt>
          <cx:pt idx="2">2.0897296999999999</cx:pt>
          <cx:pt idx="3">0.9996218</cx:pt>
          <cx:pt idx="4">-0.99523159999999999</cx:pt>
          <cx:pt idx="5">-2.0828492000000001</cx:pt>
          <cx:pt idx="6">0.12594230000000001</cx:pt>
          <cx:pt idx="7">-0.99523159999999999</cx:pt>
          <cx:pt idx="8">-2.0828492000000001</cx:pt>
          <cx:pt idx="9">-0.37948870000000001</cx:pt>
          <cx:pt idx="10">-0.37948870000000001</cx:pt>
          <cx:pt idx="11">-0.99523159999999999</cx:pt>
          <cx:pt idx="12">-0.37948870000000001</cx:pt>
          <cx:pt idx="13">-0.99523159999999999</cx:pt>
          <cx:pt idx="14">-0.99523159999999999</cx:pt>
          <cx:pt idx="15">-0.99523159999999999</cx:pt>
          <cx:pt idx="16">-2.0828492000000001</cx:pt>
          <cx:pt idx="17">-0.37948870000000001</cx:pt>
          <cx:pt idx="18">-0.37948870000000001</cx:pt>
          <cx:pt idx="19">-0.37948870000000001</cx:pt>
          <cx:pt idx="20">0.12594230000000001</cx:pt>
          <cx:pt idx="21">-0.37948870000000001</cx:pt>
        </cx:lvl>
      </cx:numDim>
    </cx:data>
    <cx:data id="4">
      <cx:numDim type="val">
        <cx:f>Sheet1!$F$2:$F$23</cx:f>
        <cx:lvl ptCount="22" formatCode="General">
          <cx:pt idx="0">-1.6491836</cx:pt>
          <cx:pt idx="1">-1.8962124</cx:pt>
          <cx:pt idx="2">-1.3921421</cx:pt>
          <cx:pt idx="3">1.391753</cx:pt>
          <cx:pt idx="4">-0.049325599999999997</cx:pt>
          <cx:pt idx="5">-0.25080079999999999</cx:pt>
          <cx:pt idx="6">-0.049325599999999997</cx:pt>
          <cx:pt idx="7">1.391753</cx:pt>
          <cx:pt idx="8">-1.1847512</cx:pt>
          <cx:pt idx="9">-0.25080079999999999</cx:pt>
          <cx:pt idx="10">0.34643829999999998</cx:pt>
          <cx:pt idx="11">0.13464180000000001</cx:pt>
          <cx:pt idx="12">-0.63992970000000005</cx:pt>
          <cx:pt idx="13">0.34643829999999998</cx:pt>
          <cx:pt idx="14">-1.1847512</cx:pt>
          <cx:pt idx="15">-0.049325599999999997</cx:pt>
          <cx:pt idx="16">-0.44820120000000002</cx:pt>
          <cx:pt idx="17">1.391753</cx:pt>
          <cx:pt idx="18">0.55837570000000003</cx:pt>
          <cx:pt idx="19">-0.99889600000000001</cx:pt>
          <cx:pt idx="20">-1.3921421</cx:pt>
          <cx:pt idx="21">1.1684711999999999</cx:pt>
        </cx:lvl>
      </cx:numDim>
    </cx:data>
    <cx:data id="5">
      <cx:numDim type="val">
        <cx:f>Sheet1!$G$2:$G$23</cx:f>
        <cx:lvl ptCount="22" formatCode="General">
          <cx:pt idx="0">0.88777066699999996</cx:pt>
          <cx:pt idx="1">0.88777066699999996</cx:pt>
          <cx:pt idx="2">0.0085265029999999995</cx:pt>
          <cx:pt idx="3">0.0085265029999999995</cx:pt>
          <cx:pt idx="4">0.0085265029999999995</cx:pt>
          <cx:pt idx="5">0.88777066699999996</cx:pt>
          <cx:pt idx="6">-0.34716741600000001</cx:pt>
          <cx:pt idx="7">0.0085265029999999995</cx:pt>
          <cx:pt idx="8">-1.1177461129999999</cx:pt>
          <cx:pt idx="9">-0.71653377500000004</cx:pt>
          <cx:pt idx="10">-0.34716741600000001</cx:pt>
          <cx:pt idx="11">0.88777066699999996</cx:pt>
          <cx:pt idx="12">0.42976158800000003</cx:pt>
          <cx:pt idx="13">-0.34716741600000001</cx:pt>
          <cx:pt idx="14">-1.1177461129999999</cx:pt>
          <cx:pt idx="15">-0.34716741600000001</cx:pt>
          <cx:pt idx="16">-0.34716741600000001</cx:pt>
          <cx:pt idx="17">-0.34716741600000001</cx:pt>
          <cx:pt idx="18">-1.1177461129999999</cx:pt>
          <cx:pt idx="19">-1.5666582330000001</cx:pt>
          <cx:pt idx="20">-1.1177461129999999</cx:pt>
          <cx:pt idx="21">-2.692692605</cx:pt>
        </cx:lvl>
      </cx:numDim>
    </cx:data>
    <cx:data id="6">
      <cx:numDim type="val">
        <cx:f>Sheet1!$H$2:$H$23</cx:f>
        <cx:lvl ptCount="22" formatCode="General">
          <cx:pt idx="0">2.9819302300000001</cx:pt>
          <cx:pt idx="1">1.27972175</cx:pt>
          <cx:pt idx="2">0.88024502999999998</cx:pt>
          <cx:pt idx="3">0.51332401999999999</cx:pt>
          <cx:pt idx="4">-0.91860914000000005</cx:pt>
          <cx:pt idx="5">-0.68421926</cx:pt>
          <cx:pt idx="6">-0.68421926</cx:pt>
          <cx:pt idx="7">0.51332401999999999</cx:pt>
          <cx:pt idx="8">-0.68421926</cx:pt>
          <cx:pt idx="9">-0.91860914000000005</cx:pt>
          <cx:pt idx="10">0.51332401999999999</cx:pt>
          <cx:pt idx="11">-0.68421926</cx:pt>
          <cx:pt idx="12">-1.5043245300000001</cx:pt>
          <cx:pt idx="13">0.51332401999999999</cx:pt>
          <cx:pt idx="14">-2.1570134300000001</cx:pt>
          <cx:pt idx="15">0.25923509</cx:pt>
          <cx:pt idx="16">-0.91860914000000005</cx:pt>
          <cx:pt idx="17">1.7802017400000001</cx:pt>
          <cx:pt idx="18">0.51332401999999999</cx:pt>
          <cx:pt idx="19">-1.1801585800000001</cx:pt>
          <cx:pt idx="20">0.74533304</cx:pt>
          <cx:pt idx="21">-0.23151171000000001</cx:pt>
        </cx:lvl>
      </cx:numDim>
    </cx:data>
    <cx:data id="7">
      <cx:numDim type="val">
        <cx:f>Sheet1!$I$2:$I$23</cx:f>
        <cx:lvl ptCount="22" formatCode="General">
          <cx:pt idx="0">-0.95522227699999995</cx:pt>
          <cx:pt idx="1">-1.9920872599999999</cx:pt>
          <cx:pt idx="2">-1.142641233</cx:pt>
          <cx:pt idx="3">-1.7922390100000001</cx:pt>
          <cx:pt idx="4">-0.70287575599999996</cx:pt>
          <cx:pt idx="5">-0.52095220099999995</cx:pt>
          <cx:pt idx="6">-0.41579998200000001</cx:pt>
          <cx:pt idx="7">1.4987846090000001</cx:pt>
          <cx:pt idx="8">-0.95522227699999995</cx:pt>
          <cx:pt idx="9">-0.70287575599999996</cx:pt>
          <cx:pt idx="10">1.2271926129999999</cx:pt>
          <cx:pt idx="11">-0.47296336999999999</cx:pt>
          <cx:pt idx="12">-0.90315691600000003</cx:pt>
          <cx:pt idx="13">0.12828949000000001</cx:pt>
          <cx:pt idx="14">-0.41579998200000001</cx:pt>
          <cx:pt idx="15">0.62294969300000003</cx:pt>
          <cx:pt idx="16">-0.66080528999999999</cx:pt>
          <cx:pt idx="17">1.3264804210000001</cx:pt>
          <cx:pt idx="18">-0.47296336999999999</cx:pt>
          <cx:pt idx="19">1.121082592</cx:pt>
          <cx:pt idx="20">0.62294969300000003</cx:pt>
          <cx:pt idx="21">-0.0073172330000000002</cx:pt>
        </cx:lvl>
      </cx:numDim>
    </cx:data>
    <cx:data id="8">
      <cx:numDim type="val">
        <cx:f>Sheet1!$J$2:$J$23</cx:f>
        <cx:lvl ptCount="22" formatCode="General">
          <cx:pt idx="0">0.069512679999999993</cx:pt>
          <cx:pt idx="1">-0.12461519</cx:pt>
          <cx:pt idx="2">-0.74263988000000003</cx:pt>
          <cx:pt idx="3">1.7405532800000001</cx:pt>
          <cx:pt idx="4">-0.33137817000000003</cx:pt>
          <cx:pt idx="5">-0.33137817000000003</cx:pt>
          <cx:pt idx="6">0.25616126</cx:pt>
          <cx:pt idx="7">-2.4419336500000002</cx:pt>
          <cx:pt idx="8">0.069512679999999993</cx:pt>
          <cx:pt idx="9">0.069512679999999993</cx:pt>
          <cx:pt idx="10">-0.74263988000000003</cx:pt>
          <cx:pt idx="11">-0.12461519</cx:pt>
          <cx:pt idx="12">0.069512679999999993</cx:pt>
          <cx:pt idx="13">-0.74263988000000003</cx:pt>
          <cx:pt idx="14">2.4347067299999998</cx:pt>
          <cx:pt idx="15">0.25616126</cx:pt>
          <cx:pt idx="16">0.25616126</cx:pt>
          <cx:pt idx="17">-2.8989885000000002</cx:pt>
          <cx:pt idx="18">-1.3969800800000001</cx:pt>
          <cx:pt idx="19">-0.95400952999999999</cx:pt>
          <cx:pt idx="20">1.4501410800000001</cx:pt>
          <cx:pt idx="21">-0.95400952999999999</cx:pt>
        </cx:lvl>
      </cx:numDim>
    </cx:data>
  </cx:chartData>
  <cx:chart>
    <cx:plotArea>
      <cx:plotAreaRegion>
        <cx:plotSurface>
          <cx:spPr>
            <a:noFill/>
            <a:ln>
              <a:noFill/>
            </a:ln>
          </cx:spPr>
        </cx:plotSurface>
        <cx:series layoutId="boxWhisker" uniqueId="{E295939C-2D64-4C4C-AD49-6B57B444F197}">
          <cx:tx>
            <cx:txData>
              <cx:f>Sheet1!$B$1</cx:f>
              <cx:v>Feature1</cx:v>
            </cx:txData>
          </cx:tx>
          <cx:dataId val="0"/>
          <cx:layoutPr>
            <cx:statistics quartileMethod="exclusive"/>
          </cx:layoutPr>
        </cx:series>
        <cx:series layoutId="boxWhisker" uniqueId="{83A990A9-A96B-4235-8130-34BB6752B1D6}">
          <cx:tx>
            <cx:txData>
              <cx:f>Sheet1!$C$1</cx:f>
              <cx:v>Feature2</cx:v>
            </cx:txData>
          </cx:tx>
          <cx:dataId val="1"/>
          <cx:layoutPr>
            <cx:statistics quartileMethod="exclusive"/>
          </cx:layoutPr>
        </cx:series>
        <cx:series layoutId="boxWhisker" uniqueId="{F007A5A5-12EA-47BD-B9C6-E818CCABB1E9}">
          <cx:tx>
            <cx:txData>
              <cx:f>Sheet1!$D$1</cx:f>
              <cx:v>Feature3</cx:v>
            </cx:txData>
          </cx:tx>
          <cx:dataId val="2"/>
          <cx:layoutPr>
            <cx:statistics quartileMethod="exclusive"/>
          </cx:layoutPr>
        </cx:series>
        <cx:series layoutId="boxWhisker" uniqueId="{6FAF101C-2ADD-4C8B-B94A-E3C0A8D44972}">
          <cx:tx>
            <cx:txData>
              <cx:f>Sheet1!$E$1</cx:f>
              <cx:v>Feature4</cx:v>
            </cx:txData>
          </cx:tx>
          <cx:dataId val="3"/>
          <cx:layoutPr>
            <cx:statistics quartileMethod="exclusive"/>
          </cx:layoutPr>
        </cx:series>
        <cx:series layoutId="boxWhisker" uniqueId="{33799BBC-1BD5-4022-B837-5CAE3AED7768}">
          <cx:tx>
            <cx:txData>
              <cx:f>Sheet1!$F$1</cx:f>
              <cx:v>Feature5</cx:v>
            </cx:txData>
          </cx:tx>
          <cx:dataId val="4"/>
          <cx:layoutPr>
            <cx:statistics quartileMethod="exclusive"/>
          </cx:layoutPr>
        </cx:series>
        <cx:series layoutId="boxWhisker" uniqueId="{9B7BB564-EB6B-4CF3-890A-ACD6AAF04B3E}">
          <cx:tx>
            <cx:txData>
              <cx:f>Sheet1!$G$1</cx:f>
              <cx:v>Feature6</cx:v>
            </cx:txData>
          </cx:tx>
          <cx:dataId val="5"/>
          <cx:layoutPr>
            <cx:statistics quartileMethod="exclusive"/>
          </cx:layoutPr>
        </cx:series>
        <cx:series layoutId="boxWhisker" uniqueId="{E12253B8-E487-4BDD-9C24-C72E66812A25}">
          <cx:tx>
            <cx:txData>
              <cx:f>Sheet1!$H$1</cx:f>
              <cx:v>Feature7</cx:v>
            </cx:txData>
          </cx:tx>
          <cx:dataId val="6"/>
          <cx:layoutPr>
            <cx:statistics quartileMethod="exclusive"/>
          </cx:layoutPr>
        </cx:series>
        <cx:series layoutId="boxWhisker" uniqueId="{DAB703A9-A631-4D1E-A673-2F90155F9522}">
          <cx:tx>
            <cx:txData>
              <cx:f>Sheet1!$I$1</cx:f>
              <cx:v>Feature8</cx:v>
            </cx:txData>
          </cx:tx>
          <cx:dataId val="7"/>
          <cx:layoutPr>
            <cx:statistics quartileMethod="exclusive"/>
          </cx:layoutPr>
        </cx:series>
        <cx:series layoutId="boxWhisker" uniqueId="{19D20370-4DB2-4DFA-AB51-E6987CEAE3A5}">
          <cx:tx>
            <cx:txData>
              <cx:f>Sheet1!$J$1</cx:f>
              <cx:v>Feature9</cx:v>
            </cx:txData>
          </cx:tx>
          <cx:dataId val="8"/>
          <cx:layoutPr>
            <cx:statistics quartileMethod="exclusive"/>
          </cx:layoutPr>
        </cx:series>
      </cx:plotAreaRegion>
      <cx:axis id="0" hidden="1">
        <cx:catScaling gapWidth="0.300000012"/>
        <cx:title>
          <cx:tx>
            <cx:txData>
              <cx:v>Features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197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ptos" panose="02110004020202020204"/>
                </a:rPr>
                <a:t>Features</a:t>
              </a:r>
            </a:p>
          </cx:txPr>
        </cx:title>
        <cx:tickLabels/>
      </cx:axis>
      <cx:axis id="1">
        <cx:valScaling/>
        <cx:title>
          <cx:tx>
            <cx:txData>
              <cx:v>Relative Intensity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197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ptos" panose="02110004020202020204"/>
                </a:rPr>
                <a:t>Relative Intensity</a:t>
              </a:r>
            </a:p>
          </cx:txPr>
        </cx:title>
        <cx:tickLabels/>
      </cx:axis>
    </cx:plotArea>
  </cx:chart>
</cx:chartSpace>
</file>

<file path=ppt/charts/chartEx9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Sheet1!$B$2:$B$23</cx:f>
        <cx:lvl ptCount="22" formatCode="General">
          <cx:pt idx="0">5.5986669999999998</cx:pt>
          <cx:pt idx="1">5.458583</cx:pt>
          <cx:pt idx="2">5.3556650000000001</cx:pt>
          <cx:pt idx="3">5.6645120000000002</cx:pt>
          <cx:pt idx="4">5.5441520000000004</cx:pt>
          <cx:pt idx="5">5.7330500000000004</cx:pt>
          <cx:pt idx="6">5.5986669999999998</cx:pt>
          <cx:pt idx="7">5.697133</cx:pt>
          <cx:pt idx="8">5.7956909999999997</cx:pt>
          <cx:pt idx="9">5.5986669999999998</cx:pt>
          <cx:pt idx="10">5.5182339999999996</cx:pt>
          <cx:pt idx="11">5.7330500000000004</cx:pt>
          <cx:pt idx="12">5.697133</cx:pt>
          <cx:pt idx="13">5.5986669999999998</cx:pt>
          <cx:pt idx="14">5.697133</cx:pt>
          <cx:pt idx="15">5.5691100000000002</cx:pt>
          <cx:pt idx="16">5.7330500000000004</cx:pt>
          <cx:pt idx="17">5.5691100000000002</cx:pt>
          <cx:pt idx="18">5.697133</cx:pt>
          <cx:pt idx="19">5.5986669999999998</cx:pt>
          <cx:pt idx="20">5.5182339999999996</cx:pt>
          <cx:pt idx="21">5.5182339999999996</cx:pt>
        </cx:lvl>
      </cx:numDim>
    </cx:data>
    <cx:data id="1">
      <cx:numDim type="val">
        <cx:f>Sheet1!$C$2:$C$23</cx:f>
        <cx:lvl ptCount="22" formatCode="General">
          <cx:pt idx="0">4.4177520000000001</cx:pt>
          <cx:pt idx="1">4.7121680000000001</cx:pt>
          <cx:pt idx="2">4.6600000000000001</cx:pt>
          <cx:pt idx="3">4.5621419999999997</cx:pt>
          <cx:pt idx="4">4.5285849999999996</cx:pt>
          <cx:pt idx="5">4.6307929999999997</cx:pt>
          <cx:pt idx="6">4.5621419999999997</cx:pt>
          <cx:pt idx="7">4.4177520000000001</cx:pt>
          <cx:pt idx="8">4.2537050000000001</cx:pt>
          <cx:pt idx="9">4.0994679999999999</cx:pt>
          <cx:pt idx="10">4.6600000000000001</cx:pt>
          <cx:pt idx="11">4.4177520000000001</cx:pt>
          <cx:pt idx="12">4.5285849999999996</cx:pt>
          <cx:pt idx="13">4.4573520000000002</cx:pt>
          <cx:pt idx="14">4.3403179999999999</cx:pt>
          <cx:pt idx="15">4.4573520000000002</cx:pt>
          <cx:pt idx="16">4.3403179999999999</cx:pt>
          <cx:pt idx="17">4.4927289999999998</cx:pt>
          <cx:pt idx="18">4.4927289999999998</cx:pt>
          <cx:pt idx="19">4.6878520000000004</cx:pt>
          <cx:pt idx="20">4.4177520000000001</cx:pt>
          <cx:pt idx="21">4.3403179999999999</cx:pt>
        </cx:lvl>
      </cx:numDim>
    </cx:data>
    <cx:data id="2">
      <cx:numDim type="val">
        <cx:f>Sheet1!$D$2:$D$23</cx:f>
        <cx:lvl ptCount="22" formatCode="General">
          <cx:pt idx="0">5.3795719999999996</cx:pt>
          <cx:pt idx="1">5.1671589999999998</cx:pt>
          <cx:pt idx="2">5.0361900000000004</cx:pt>
          <cx:pt idx="3">5.1671589999999998</cx:pt>
          <cx:pt idx="4">5.0979380000000001</cx:pt>
          <cx:pt idx="5">5.2201449999999996</cx:pt>
          <cx:pt idx="6">5.2428699999999999</cx:pt>
          <cx:pt idx="7">5.3111660000000001</cx:pt>
          <cx:pt idx="8">5.458583</cx:pt>
          <cx:pt idx="9">4.9675229999999999</cx:pt>
          <cx:pt idx="10">5.0754869999999999</cx:pt>
          <cx:pt idx="11">5.1458190000000004</cx:pt>
          <cx:pt idx="12">5.268745</cx:pt>
          <cx:pt idx="13">5.3356820000000003</cx:pt>
          <cx:pt idx="14">5.1926249999999996</cx:pt>
          <cx:pt idx="15">5.2201449999999996</cx:pt>
          <cx:pt idx="16">4.9345220000000003</cx:pt>
          <cx:pt idx="17">4.9675229999999999</cx:pt>
          <cx:pt idx="18">5.1926249999999996</cx:pt>
          <cx:pt idx="19">5.5441520000000004</cx:pt>
          <cx:pt idx="20">5.458583</cx:pt>
          <cx:pt idx="21">5.6645120000000002</cx:pt>
        </cx:lvl>
      </cx:numDim>
    </cx:data>
    <cx:data id="3">
      <cx:numDim type="val">
        <cx:f>Sheet1!$E$2:$E$23</cx:f>
        <cx:lvl ptCount="22" formatCode="General">
          <cx:pt idx="0">4.2066210000000002</cx:pt>
          <cx:pt idx="1">4.2066210000000002</cx:pt>
          <cx:pt idx="2">4.3403179999999999</cx:pt>
          <cx:pt idx="3">4.2066210000000002</cx:pt>
          <cx:pt idx="4">3.9619610000000001</cx:pt>
          <cx:pt idx="5">3.82857</cx:pt>
          <cx:pt idx="6">4.0994679999999999</cx:pt>
          <cx:pt idx="7">3.9619610000000001</cx:pt>
          <cx:pt idx="8">3.82857</cx:pt>
          <cx:pt idx="9">4.0374790000000003</cx:pt>
          <cx:pt idx="10">4.0374790000000003</cx:pt>
          <cx:pt idx="11">3.9619610000000001</cx:pt>
          <cx:pt idx="12">4.0374790000000003</cx:pt>
          <cx:pt idx="13">3.9619610000000001</cx:pt>
          <cx:pt idx="14">3.9619610000000001</cx:pt>
          <cx:pt idx="15">3.9619610000000001</cx:pt>
          <cx:pt idx="16">3.82857</cx:pt>
          <cx:pt idx="17">4.0374790000000003</cx:pt>
          <cx:pt idx="18">4.0374790000000003</cx:pt>
          <cx:pt idx="19">4.0374790000000003</cx:pt>
          <cx:pt idx="20">4.0994679999999999</cx:pt>
          <cx:pt idx="21">4.0374790000000003</cx:pt>
        </cx:lvl>
      </cx:numDim>
    </cx:data>
    <cx:data id="4">
      <cx:numDim type="val">
        <cx:f>Sheet1!$F$2:$F$23</cx:f>
        <cx:lvl ptCount="22" formatCode="General">
          <cx:pt idx="0">4.8009579999999996</cx:pt>
          <cx:pt idx="1">4.780335</cx:pt>
          <cx:pt idx="2">4.8224169999999997</cx:pt>
          <cx:pt idx="3">5.0548299999999999</cx:pt>
          <cx:pt idx="4">4.9345220000000003</cx:pt>
          <cx:pt idx="5">4.9177020000000002</cx:pt>
          <cx:pt idx="6">4.9345220000000003</cx:pt>
          <cx:pt idx="7">5.0548299999999999</cx:pt>
          <cx:pt idx="8">4.8397309999999996</cx:pt>
          <cx:pt idx="9">4.9177020000000002</cx:pt>
          <cx:pt idx="10">4.9675229999999999</cx:pt>
          <cx:pt idx="11">4.9499209999999998</cx:pt>
          <cx:pt idx="12">4.8852149999999996</cx:pt>
          <cx:pt idx="13">4.9675229999999999</cx:pt>
          <cx:pt idx="14">4.8397309999999996</cx:pt>
          <cx:pt idx="15">4.9345220000000003</cx:pt>
          <cx:pt idx="16">4.9012219999999997</cx:pt>
          <cx:pt idx="17">5.0548299999999999</cx:pt>
          <cx:pt idx="18">4.9852559999999997</cx:pt>
          <cx:pt idx="19">4.8552470000000003</cx:pt>
          <cx:pt idx="20">4.8224169999999997</cx:pt>
          <cx:pt idx="21">5.0361900000000004</cx:pt>
        </cx:lvl>
      </cx:numDim>
    </cx:data>
    <cx:data id="5">
      <cx:numDim type="val">
        <cx:f>Sheet1!$G$2:$G$23</cx:f>
        <cx:lvl ptCount="22" formatCode="General">
          <cx:pt idx="0">5.6308040000000004</cx:pt>
          <cx:pt idx="1">5.6308040000000004</cx:pt>
          <cx:pt idx="2">5.5691100000000002</cx:pt>
          <cx:pt idx="3">5.5691100000000002</cx:pt>
          <cx:pt idx="4">5.5691100000000002</cx:pt>
          <cx:pt idx="5">5.6308040000000004</cx:pt>
          <cx:pt idx="6">5.5441520000000004</cx:pt>
          <cx:pt idx="7">5.5691100000000002</cx:pt>
          <cx:pt idx="8">5.4900820000000001</cx:pt>
          <cx:pt idx="9">5.5182339999999996</cx:pt>
          <cx:pt idx="10">5.5441520000000004</cx:pt>
          <cx:pt idx="11">5.6308040000000004</cx:pt>
          <cx:pt idx="12">5.5986669999999998</cx:pt>
          <cx:pt idx="13">5.5441520000000004</cx:pt>
          <cx:pt idx="14">5.4900820000000001</cx:pt>
          <cx:pt idx="15">5.5441520000000004</cx:pt>
          <cx:pt idx="16">5.5441520000000004</cx:pt>
          <cx:pt idx="17">5.5441520000000004</cx:pt>
          <cx:pt idx="18">5.4900820000000001</cx:pt>
          <cx:pt idx="19">5.458583</cx:pt>
          <cx:pt idx="20">5.4900820000000001</cx:pt>
          <cx:pt idx="21">5.3795719999999996</cx:pt>
        </cx:lvl>
      </cx:numDim>
    </cx:data>
    <cx:data id="6">
      <cx:numDim type="val">
        <cx:f>Sheet1!$H$2:$H$23</cx:f>
        <cx:lvl ptCount="22" formatCode="General">
          <cx:pt idx="0">5.0979380000000001</cx:pt>
          <cx:pt idx="1">4.9852559999999997</cx:pt>
          <cx:pt idx="2">4.9499209999999998</cx:pt>
          <cx:pt idx="3">4.9345220000000003</cx:pt>
          <cx:pt idx="4">4.8397309999999996</cx:pt>
          <cx:pt idx="5">4.8552470000000003</cx:pt>
          <cx:pt idx="6">4.8552470000000003</cx:pt>
          <cx:pt idx="7">4.9345220000000003</cx:pt>
          <cx:pt idx="8">4.8552470000000003</cx:pt>
          <cx:pt idx="9">4.8397309999999996</cx:pt>
          <cx:pt idx="10">4.9345220000000003</cx:pt>
          <cx:pt idx="11">4.8552470000000003</cx:pt>
          <cx:pt idx="12">4.8009579999999996</cx:pt>
          <cx:pt idx="13">4.9345220000000003</cx:pt>
          <cx:pt idx="14">4.7577509999999998</cx:pt>
          <cx:pt idx="15">4.9177020000000002</cx:pt>
          <cx:pt idx="16">4.8397309999999996</cx:pt>
          <cx:pt idx="17">5.0183859999999996</cx:pt>
          <cx:pt idx="18">4.9345220000000003</cx:pt>
          <cx:pt idx="19">4.8224169999999997</cx:pt>
          <cx:pt idx="20">4.9499209999999998</cx:pt>
          <cx:pt idx="21">4.8852149999999996</cx:pt>
        </cx:lvl>
      </cx:numDim>
    </cx:data>
    <cx:data id="7">
      <cx:numDim type="val">
        <cx:f>Sheet1!$I$2:$I$23</cx:f>
        <cx:lvl ptCount="22" formatCode="General">
          <cx:pt idx="0">5.1671589999999998</cx:pt>
          <cx:pt idx="1">4.6600000000000001</cx:pt>
          <cx:pt idx="2">5.0754869999999999</cx:pt>
          <cx:pt idx="3">4.7577509999999998</cx:pt>
          <cx:pt idx="4">5.2905879999999996</cx:pt>
          <cx:pt idx="5">5.3795719999999996</cx:pt>
          <cx:pt idx="6">5.4310039999999997</cx:pt>
          <cx:pt idx="7">6.3674790000000003</cx:pt>
          <cx:pt idx="8">5.1671589999999998</cx:pt>
          <cx:pt idx="9">5.2905879999999996</cx:pt>
          <cx:pt idx="10">6.2346360000000001</cx:pt>
          <cx:pt idx="11">5.4030440000000004</cx:pt>
          <cx:pt idx="12">5.1926249999999996</cx:pt>
          <cx:pt idx="13">5.697133</cx:pt>
          <cx:pt idx="14">5.4310039999999997</cx:pt>
          <cx:pt idx="15">5.9390850000000004</cx:pt>
          <cx:pt idx="16">5.3111660000000001</cx:pt>
          <cx:pt idx="17">6.2831999999999999</cx:pt>
          <cx:pt idx="18">5.4030440000000004</cx:pt>
          <cx:pt idx="19">6.1827350000000001</cx:pt>
          <cx:pt idx="20">5.9390850000000004</cx:pt>
          <cx:pt idx="21">5.6308040000000004</cx:pt>
        </cx:lvl>
      </cx:numDim>
    </cx:data>
    <cx:data id="8">
      <cx:numDim type="val">
        <cx:f>Sheet1!$J$2:$J$23</cx:f>
        <cx:lvl ptCount="22" formatCode="General">
          <cx:pt idx="0">6.2593949999999996</cx:pt>
          <cx:pt idx="1">6.2346360000000001</cx:pt>
          <cx:pt idx="2">6.1558130000000002</cx:pt>
          <cx:pt idx="3">6.4725200000000003</cx:pt>
          <cx:pt idx="4">6.2082649999999999</cx:pt>
          <cx:pt idx="5">6.2082649999999999</cx:pt>
          <cx:pt idx="6">6.2831999999999999</cx:pt>
          <cx:pt idx="7">5.9390850000000004</cx:pt>
          <cx:pt idx="8">6.2593949999999996</cx:pt>
          <cx:pt idx="9">6.2593949999999996</cx:pt>
          <cx:pt idx="10">6.1558130000000002</cx:pt>
          <cx:pt idx="11">6.2346360000000001</cx:pt>
          <cx:pt idx="12">6.2593949999999996</cx:pt>
          <cx:pt idx="13">6.1558130000000002</cx:pt>
          <cx:pt idx="14">6.5610530000000002</cx:pt>
          <cx:pt idx="15">6.2831999999999999</cx:pt>
          <cx:pt idx="16">6.2831999999999999</cx:pt>
          <cx:pt idx="17">5.8807919999999996</cx:pt>
          <cx:pt idx="18">6.0723580000000004</cx:pt>
          <cx:pt idx="19">6.1288549999999997</cx:pt>
          <cx:pt idx="20">6.4354810000000002</cx:pt>
          <cx:pt idx="21">6.1288549999999997</cx:pt>
        </cx:lvl>
      </cx:numDim>
    </cx:data>
  </cx:chartData>
  <cx:chart>
    <cx:plotArea>
      <cx:plotAreaRegion>
        <cx:plotSurface>
          <cx:spPr>
            <a:noFill/>
          </cx:spPr>
        </cx:plotSurface>
        <cx:series layoutId="boxWhisker" uniqueId="{E295939C-2D64-4C4C-AD49-6B57B444F197}">
          <cx:tx>
            <cx:txData>
              <cx:f>Sheet1!$B$1</cx:f>
              <cx:v>Feature1</cx:v>
            </cx:txData>
          </cx:tx>
          <cx:dataId val="0"/>
          <cx:layoutPr>
            <cx:statistics quartileMethod="exclusive"/>
          </cx:layoutPr>
        </cx:series>
        <cx:series layoutId="boxWhisker" uniqueId="{83A990A9-A96B-4235-8130-34BB6752B1D6}">
          <cx:tx>
            <cx:txData>
              <cx:f>Sheet1!$C$1</cx:f>
              <cx:v>Feature2</cx:v>
            </cx:txData>
          </cx:tx>
          <cx:dataId val="1"/>
          <cx:layoutPr>
            <cx:statistics quartileMethod="exclusive"/>
          </cx:layoutPr>
        </cx:series>
        <cx:series layoutId="boxWhisker" uniqueId="{F007A5A5-12EA-47BD-B9C6-E818CCABB1E9}">
          <cx:tx>
            <cx:txData>
              <cx:f>Sheet1!$D$1</cx:f>
              <cx:v>Feature3</cx:v>
            </cx:txData>
          </cx:tx>
          <cx:dataId val="2"/>
          <cx:layoutPr>
            <cx:statistics quartileMethod="exclusive"/>
          </cx:layoutPr>
        </cx:series>
        <cx:series layoutId="boxWhisker" uniqueId="{6FAF101C-2ADD-4C8B-B94A-E3C0A8D44972}">
          <cx:tx>
            <cx:txData>
              <cx:f>Sheet1!$E$1</cx:f>
              <cx:v>Feature4</cx:v>
            </cx:txData>
          </cx:tx>
          <cx:dataId val="3"/>
          <cx:layoutPr>
            <cx:statistics quartileMethod="exclusive"/>
          </cx:layoutPr>
        </cx:series>
        <cx:series layoutId="boxWhisker" uniqueId="{33799BBC-1BD5-4022-B837-5CAE3AED7768}">
          <cx:tx>
            <cx:txData>
              <cx:f>Sheet1!$F$1</cx:f>
              <cx:v>Feature5</cx:v>
            </cx:txData>
          </cx:tx>
          <cx:dataId val="4"/>
          <cx:layoutPr>
            <cx:statistics quartileMethod="exclusive"/>
          </cx:layoutPr>
        </cx:series>
        <cx:series layoutId="boxWhisker" uniqueId="{9B7BB564-EB6B-4CF3-890A-ACD6AAF04B3E}">
          <cx:tx>
            <cx:txData>
              <cx:f>Sheet1!$G$1</cx:f>
              <cx:v>Feature6</cx:v>
            </cx:txData>
          </cx:tx>
          <cx:dataId val="5"/>
          <cx:layoutPr>
            <cx:statistics quartileMethod="exclusive"/>
          </cx:layoutPr>
        </cx:series>
        <cx:series layoutId="boxWhisker" uniqueId="{E12253B8-E487-4BDD-9C24-C72E66812A25}">
          <cx:tx>
            <cx:txData>
              <cx:f>Sheet1!$H$1</cx:f>
              <cx:v>Feature7</cx:v>
            </cx:txData>
          </cx:tx>
          <cx:dataId val="6"/>
          <cx:layoutPr>
            <cx:statistics quartileMethod="exclusive"/>
          </cx:layoutPr>
        </cx:series>
        <cx:series layoutId="boxWhisker" uniqueId="{DAB703A9-A631-4D1E-A673-2F90155F9522}">
          <cx:tx>
            <cx:txData>
              <cx:f>Sheet1!$I$1</cx:f>
              <cx:v>Feature8</cx:v>
            </cx:txData>
          </cx:tx>
          <cx:dataId val="7"/>
          <cx:layoutPr>
            <cx:statistics quartileMethod="exclusive"/>
          </cx:layoutPr>
        </cx:series>
        <cx:series layoutId="boxWhisker" uniqueId="{19D20370-4DB2-4DFA-AB51-E6987CEAE3A5}">
          <cx:tx>
            <cx:txData>
              <cx:f>Sheet1!$J$1</cx:f>
              <cx:v>Feature9</cx:v>
            </cx:txData>
          </cx:tx>
          <cx:dataId val="8"/>
          <cx:layoutPr>
            <cx:statistics quartileMethod="exclusive"/>
          </cx:layoutPr>
        </cx:series>
      </cx:plotAreaRegion>
      <cx:axis id="0" hidden="1">
        <cx:catScaling gapWidth="0.300000012"/>
        <cx:title>
          <cx:tx>
            <cx:txData>
              <cx:v>Features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197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ptos" panose="02110004020202020204"/>
                </a:rPr>
                <a:t>Features</a:t>
              </a:r>
            </a:p>
          </cx:txPr>
        </cx:title>
        <cx:tickLabels/>
      </cx:axis>
      <cx:axis id="1">
        <cx:valScaling min="3"/>
        <cx:title>
          <cx:tx>
            <cx:txData>
              <cx:v>Relative Intensity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197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ptos" panose="02110004020202020204"/>
                </a:rPr>
                <a:t>Relative Intensity</a:t>
              </a:r>
            </a:p>
          </cx:txPr>
        </cx:title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8BD1D-C72A-40A7-B4FF-49E9CDC0051A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139D9-C48B-4535-B980-D1F7A45F6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8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139D9-C48B-4535-B980-D1F7A45F6A4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34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Modificar</a:t>
            </a:r>
            <a:r>
              <a:rPr lang="en-US" dirty="0"/>
              <a:t> imputation </a:t>
            </a:r>
            <a:r>
              <a:rPr lang="en-US" dirty="0" err="1"/>
              <a:t>tiempo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139D9-C48B-4535-B980-D1F7A45F6A4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68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Modificar</a:t>
            </a:r>
            <a:r>
              <a:rPr lang="en-US" dirty="0"/>
              <a:t> imputation </a:t>
            </a:r>
            <a:r>
              <a:rPr lang="en-US" dirty="0" err="1"/>
              <a:t>tiempo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139D9-C48B-4535-B980-D1F7A45F6A4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40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Modificar</a:t>
            </a:r>
            <a:r>
              <a:rPr lang="en-US" dirty="0"/>
              <a:t> imputation </a:t>
            </a:r>
            <a:r>
              <a:rPr lang="en-US" dirty="0" err="1"/>
              <a:t>tiempo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139D9-C48B-4535-B980-D1F7A45F6A4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1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Modificar</a:t>
            </a:r>
            <a:r>
              <a:rPr lang="en-US" dirty="0"/>
              <a:t> imputation </a:t>
            </a:r>
            <a:r>
              <a:rPr lang="en-US" dirty="0" err="1"/>
              <a:t>tiempo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139D9-C48B-4535-B980-D1F7A45F6A4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77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Modificar</a:t>
            </a:r>
            <a:r>
              <a:rPr lang="en-US" dirty="0"/>
              <a:t> imputation </a:t>
            </a:r>
            <a:r>
              <a:rPr lang="en-US" dirty="0" err="1"/>
              <a:t>tiempo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139D9-C48B-4535-B980-D1F7A45F6A4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80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Modificar</a:t>
            </a:r>
            <a:r>
              <a:rPr lang="en-US" dirty="0"/>
              <a:t> imputation </a:t>
            </a:r>
            <a:r>
              <a:rPr lang="en-US" dirty="0" err="1"/>
              <a:t>tiempo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139D9-C48B-4535-B980-D1F7A45F6A4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15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Modificar</a:t>
            </a:r>
            <a:r>
              <a:rPr lang="en-US" dirty="0"/>
              <a:t> imputation </a:t>
            </a:r>
            <a:r>
              <a:rPr lang="en-US" dirty="0" err="1"/>
              <a:t>tiempo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139D9-C48B-4535-B980-D1F7A45F6A4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30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Modificar</a:t>
            </a:r>
            <a:r>
              <a:rPr lang="en-US" dirty="0"/>
              <a:t> imputation </a:t>
            </a:r>
            <a:r>
              <a:rPr lang="en-US" dirty="0" err="1"/>
              <a:t>tiempo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139D9-C48B-4535-B980-D1F7A45F6A43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274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Modificar</a:t>
            </a:r>
            <a:r>
              <a:rPr lang="en-US" dirty="0"/>
              <a:t> imputation </a:t>
            </a:r>
            <a:r>
              <a:rPr lang="en-US" dirty="0" err="1"/>
              <a:t>tiempo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139D9-C48B-4535-B980-D1F7A45F6A43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472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Modificar</a:t>
            </a:r>
            <a:r>
              <a:rPr lang="en-US" dirty="0"/>
              <a:t> imputation </a:t>
            </a:r>
            <a:r>
              <a:rPr lang="en-US" dirty="0" err="1"/>
              <a:t>tiempo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139D9-C48B-4535-B980-D1F7A45F6A43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37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Modificar</a:t>
            </a:r>
            <a:r>
              <a:rPr lang="en-US" dirty="0"/>
              <a:t> imputation </a:t>
            </a:r>
            <a:r>
              <a:rPr lang="en-US" dirty="0" err="1"/>
              <a:t>tiempo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139D9-C48B-4535-B980-D1F7A45F6A4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545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Modificar</a:t>
            </a:r>
            <a:r>
              <a:rPr lang="en-US" dirty="0"/>
              <a:t> imputation </a:t>
            </a:r>
            <a:r>
              <a:rPr lang="en-US" dirty="0" err="1"/>
              <a:t>tiempo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139D9-C48B-4535-B980-D1F7A45F6A4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508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Modificar</a:t>
            </a:r>
            <a:r>
              <a:rPr lang="en-US" dirty="0"/>
              <a:t> imputation </a:t>
            </a:r>
            <a:r>
              <a:rPr lang="en-US" dirty="0" err="1"/>
              <a:t>tiempo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139D9-C48B-4535-B980-D1F7A45F6A4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47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Modificar</a:t>
            </a:r>
            <a:r>
              <a:rPr lang="en-US" dirty="0"/>
              <a:t> imputation </a:t>
            </a:r>
            <a:r>
              <a:rPr lang="en-US" dirty="0" err="1"/>
              <a:t>tiempo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139D9-C48B-4535-B980-D1F7A45F6A43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957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Modificar</a:t>
            </a:r>
            <a:r>
              <a:rPr lang="en-US" dirty="0"/>
              <a:t> imputation </a:t>
            </a:r>
            <a:r>
              <a:rPr lang="en-US" dirty="0" err="1"/>
              <a:t>tiempo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139D9-C48B-4535-B980-D1F7A45F6A4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54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Modificar</a:t>
            </a:r>
            <a:r>
              <a:rPr lang="en-US" dirty="0"/>
              <a:t> imputation </a:t>
            </a:r>
            <a:r>
              <a:rPr lang="en-US" dirty="0" err="1"/>
              <a:t>tiempo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139D9-C48B-4535-B980-D1F7A45F6A4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47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Modificar</a:t>
            </a:r>
            <a:r>
              <a:rPr lang="en-US" dirty="0"/>
              <a:t> imputation </a:t>
            </a:r>
            <a:r>
              <a:rPr lang="en-US" dirty="0" err="1"/>
              <a:t>tiempo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139D9-C48B-4535-B980-D1F7A45F6A4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86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Modificar</a:t>
            </a:r>
            <a:r>
              <a:rPr lang="en-US" dirty="0"/>
              <a:t> imputation </a:t>
            </a:r>
            <a:r>
              <a:rPr lang="en-US" dirty="0" err="1"/>
              <a:t>tiempo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139D9-C48B-4535-B980-D1F7A45F6A4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68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Modificar</a:t>
            </a:r>
            <a:r>
              <a:rPr lang="en-US" dirty="0"/>
              <a:t> imputation </a:t>
            </a:r>
            <a:r>
              <a:rPr lang="en-US" dirty="0" err="1"/>
              <a:t>tiempo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139D9-C48B-4535-B980-D1F7A45F6A4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50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Modificar</a:t>
            </a:r>
            <a:r>
              <a:rPr lang="en-US" dirty="0"/>
              <a:t> imputation </a:t>
            </a:r>
            <a:r>
              <a:rPr lang="en-US" dirty="0" err="1"/>
              <a:t>tiempo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139D9-C48B-4535-B980-D1F7A45F6A4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88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Modificar</a:t>
            </a:r>
            <a:r>
              <a:rPr lang="en-US" dirty="0"/>
              <a:t> imputation </a:t>
            </a:r>
            <a:r>
              <a:rPr lang="en-US" dirty="0" err="1"/>
              <a:t>tiempo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139D9-C48B-4535-B980-D1F7A45F6A4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46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Modificar</a:t>
            </a:r>
            <a:r>
              <a:rPr lang="en-US" dirty="0"/>
              <a:t> imputation </a:t>
            </a:r>
            <a:r>
              <a:rPr lang="en-US" dirty="0" err="1"/>
              <a:t>tiempo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139D9-C48B-4535-B980-D1F7A45F6A4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50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478AE-6BDB-E56D-9E3A-B44D00207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A9577-408C-D9B1-2923-59D6FF85C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384F0-B6F9-8BE4-D0D2-D6C55A57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CD81-CF94-4564-A7A5-1DDA1CD0A3C6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67B2F-C74F-E91E-6E39-15D26C11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E80AD-06E0-E99B-950B-74A31C3B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23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B609F-3A7B-9040-44B7-ABC84890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14546-0498-CACA-3C7A-0F7038EE3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7470E-ED33-9E98-E5A3-6566E2095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CD81-CF94-4564-A7A5-1DDA1CD0A3C6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FEB6F-99CA-23BB-AD17-D8E65716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7F1B0-B3F2-D3C4-0B52-3BEA1A116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37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0DBEE-A445-FCA7-7E90-48039C3B4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757A5-E919-E685-F2EA-AF8976C41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16707-EF66-B7ED-AFC0-8BF775AF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CD81-CF94-4564-A7A5-1DDA1CD0A3C6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0CF32-6F30-8A09-06D6-1A60A9AA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08ECF-A714-0BFA-B506-DE3F5869F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08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0CDB-555F-29C6-3D8D-A5B57228A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DB1B1-C690-063A-F8B2-F83506B45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D6C9A-A93E-8BAF-2AD0-A218B2261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CD81-CF94-4564-A7A5-1DDA1CD0A3C6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3041D-D952-6244-F7A4-38AEAADB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E87CD-7629-06F1-B5AD-06FCDB8D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45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AD54E-3FDD-4DEB-7EC6-33EEF9A2D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46390-62D4-EFFF-349B-257D6DD65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949C4-9C30-7B51-64B8-5F94E49B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CD81-CF94-4564-A7A5-1DDA1CD0A3C6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553BF-CFCD-BFC2-A6AF-562E71D0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9F807-D9E7-9743-14EC-38A657E1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60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8846-A421-66F1-0795-1C7FD83BC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8B390-8E2B-A08F-4711-4F03B5317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B1831-5AE1-2BBD-7999-45015A64C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20D34-901E-0196-439B-F04637787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CD81-CF94-4564-A7A5-1DDA1CD0A3C6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609E1-E13E-DEBE-2AA5-ECF61E01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146F0-5BD2-6793-7256-6BDEDF4F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02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957A-52A3-0653-83A2-37A70B62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0D519-2878-8CF1-EFFB-A2B1093CD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F6E69-E5F8-AD23-15AC-81FEF5135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BCA579-4736-DC10-390A-CCF33639B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F2F46-3A14-5906-23BB-D47C89206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4CDA8D-B464-ED9C-C4D7-879076F0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CD81-CF94-4564-A7A5-1DDA1CD0A3C6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E4535E-2EDF-A69B-1864-D73AF712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74ED2-3962-B1A0-2211-EF15A3B5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09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D5E9-64AE-A559-B5E0-5FB41FDCD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FE3ED-F9A8-B685-F795-AE97FB000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CD81-CF94-4564-A7A5-1DDA1CD0A3C6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04EAF-2C21-7979-FC6B-EDD91E182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59F20-4F76-0EBA-B826-64428C05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89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B6F183-8715-E91B-0F2D-8C9A17A8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CD81-CF94-4564-A7A5-1DDA1CD0A3C6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E1774-27FA-0EB8-427C-936634CA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ACC75-9639-999C-4140-C5834A3B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03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7059-4407-22EE-53DC-EAAB44E6C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DDE3D-3645-8C71-B011-07FC1F0CD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624FD-B85C-F89E-A3E1-E01FB38CB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67B23-9746-C937-A79D-6F70E706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CD81-CF94-4564-A7A5-1DDA1CD0A3C6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11F6F-15DF-6969-FB39-3FF7C521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365EE-A624-EC50-805F-E09CF522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53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5800-005C-D1C5-3DAA-C3C5A994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65B180-4AF8-9C0E-6A58-C8AA3D940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348C4-BAC4-CF7F-E64A-6A2FDEF81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3797B-524E-9334-555D-1C4C9F56F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CD81-CF94-4564-A7A5-1DDA1CD0A3C6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6F982-D66B-3BB6-19A5-834ED80B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0BC35-7EFF-269D-F1A2-A4D2A728B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40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0263A5-ECBA-7089-E53D-E44C183CD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D0D70-E270-190C-1306-53041BB6B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C4B5D-4631-C8AF-884E-FE84E236C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CDCD81-CF94-4564-A7A5-1DDA1CD0A3C6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E5775-D6E0-9849-B9D0-EF2BC8BB7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B8A8A-6336-B374-6E3F-FB87CF730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3390/metabo1109063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26" Type="http://schemas.openxmlformats.org/officeDocument/2006/relationships/image" Target="../media/image34.sv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svg"/><Relationship Id="rId20" Type="http://schemas.openxmlformats.org/officeDocument/2006/relationships/image" Target="../media/image28.svg"/><Relationship Id="rId1" Type="http://schemas.openxmlformats.org/officeDocument/2006/relationships/tags" Target="../tags/tag4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24" Type="http://schemas.openxmlformats.org/officeDocument/2006/relationships/image" Target="../media/image32.sv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svg"/><Relationship Id="rId19" Type="http://schemas.openxmlformats.org/officeDocument/2006/relationships/image" Target="../media/image27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Relationship Id="rId22" Type="http://schemas.openxmlformats.org/officeDocument/2006/relationships/image" Target="../media/image30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3" Type="http://schemas.openxmlformats.org/officeDocument/2006/relationships/image" Target="../media/image36.svg"/><Relationship Id="rId21" Type="http://schemas.openxmlformats.org/officeDocument/2006/relationships/image" Target="../media/image30.svg"/><Relationship Id="rId7" Type="http://schemas.openxmlformats.org/officeDocument/2006/relationships/image" Target="../media/image40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5" Type="http://schemas.openxmlformats.org/officeDocument/2006/relationships/image" Target="../media/image34.svg"/><Relationship Id="rId2" Type="http://schemas.openxmlformats.org/officeDocument/2006/relationships/image" Target="../media/image35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20.svg"/><Relationship Id="rId24" Type="http://schemas.openxmlformats.org/officeDocument/2006/relationships/image" Target="../media/image33.png"/><Relationship Id="rId5" Type="http://schemas.openxmlformats.org/officeDocument/2006/relationships/image" Target="../media/image38.svg"/><Relationship Id="rId15" Type="http://schemas.openxmlformats.org/officeDocument/2006/relationships/image" Target="../media/image24.svg"/><Relationship Id="rId23" Type="http://schemas.openxmlformats.org/officeDocument/2006/relationships/image" Target="../media/image32.svg"/><Relationship Id="rId10" Type="http://schemas.openxmlformats.org/officeDocument/2006/relationships/image" Target="../media/image19.png"/><Relationship Id="rId19" Type="http://schemas.openxmlformats.org/officeDocument/2006/relationships/image" Target="../media/image28.svg"/><Relationship Id="rId4" Type="http://schemas.openxmlformats.org/officeDocument/2006/relationships/image" Target="../media/image37.png"/><Relationship Id="rId9" Type="http://schemas.openxmlformats.org/officeDocument/2006/relationships/image" Target="../media/image42.sv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3.png"/><Relationship Id="rId18" Type="http://schemas.openxmlformats.org/officeDocument/2006/relationships/image" Target="../media/image26.svg"/><Relationship Id="rId26" Type="http://schemas.openxmlformats.org/officeDocument/2006/relationships/image" Target="../media/image34.svg"/><Relationship Id="rId3" Type="http://schemas.openxmlformats.org/officeDocument/2006/relationships/image" Target="../media/image35.png"/><Relationship Id="rId21" Type="http://schemas.openxmlformats.org/officeDocument/2006/relationships/image" Target="../media/image29.png"/><Relationship Id="rId7" Type="http://schemas.openxmlformats.org/officeDocument/2006/relationships/image" Target="../media/image39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svg"/><Relationship Id="rId20" Type="http://schemas.openxmlformats.org/officeDocument/2006/relationships/image" Target="../media/image28.svg"/><Relationship Id="rId1" Type="http://schemas.openxmlformats.org/officeDocument/2006/relationships/tags" Target="../tags/tag5.xml"/><Relationship Id="rId6" Type="http://schemas.openxmlformats.org/officeDocument/2006/relationships/image" Target="../media/image38.svg"/><Relationship Id="rId11" Type="http://schemas.openxmlformats.org/officeDocument/2006/relationships/image" Target="../media/image19.png"/><Relationship Id="rId24" Type="http://schemas.openxmlformats.org/officeDocument/2006/relationships/image" Target="../media/image32.svg"/><Relationship Id="rId5" Type="http://schemas.openxmlformats.org/officeDocument/2006/relationships/image" Target="../media/image37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42.svg"/><Relationship Id="rId19" Type="http://schemas.openxmlformats.org/officeDocument/2006/relationships/image" Target="../media/image27.png"/><Relationship Id="rId4" Type="http://schemas.openxmlformats.org/officeDocument/2006/relationships/image" Target="../media/image36.svg"/><Relationship Id="rId9" Type="http://schemas.openxmlformats.org/officeDocument/2006/relationships/image" Target="../media/image41.png"/><Relationship Id="rId14" Type="http://schemas.openxmlformats.org/officeDocument/2006/relationships/image" Target="../media/image44.svg"/><Relationship Id="rId22" Type="http://schemas.openxmlformats.org/officeDocument/2006/relationships/image" Target="../media/image30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28.svg"/><Relationship Id="rId18" Type="http://schemas.openxmlformats.org/officeDocument/2006/relationships/image" Target="../media/image49.png"/><Relationship Id="rId3" Type="http://schemas.openxmlformats.org/officeDocument/2006/relationships/image" Target="../media/image36.svg"/><Relationship Id="rId21" Type="http://schemas.openxmlformats.org/officeDocument/2006/relationships/image" Target="../media/image52.svg"/><Relationship Id="rId7" Type="http://schemas.openxmlformats.org/officeDocument/2006/relationships/image" Target="../media/image40.svg"/><Relationship Id="rId12" Type="http://schemas.openxmlformats.org/officeDocument/2006/relationships/image" Target="../media/image27.png"/><Relationship Id="rId17" Type="http://schemas.openxmlformats.org/officeDocument/2006/relationships/image" Target="../media/image48.svg"/><Relationship Id="rId25" Type="http://schemas.openxmlformats.org/officeDocument/2006/relationships/image" Target="../media/image56.svg"/><Relationship Id="rId2" Type="http://schemas.openxmlformats.org/officeDocument/2006/relationships/image" Target="../media/image35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svg"/><Relationship Id="rId24" Type="http://schemas.openxmlformats.org/officeDocument/2006/relationships/image" Target="../media/image55.png"/><Relationship Id="rId5" Type="http://schemas.openxmlformats.org/officeDocument/2006/relationships/image" Target="../media/image38.svg"/><Relationship Id="rId15" Type="http://schemas.openxmlformats.org/officeDocument/2006/relationships/image" Target="../media/image46.svg"/><Relationship Id="rId23" Type="http://schemas.openxmlformats.org/officeDocument/2006/relationships/image" Target="../media/image54.svg"/><Relationship Id="rId10" Type="http://schemas.openxmlformats.org/officeDocument/2006/relationships/image" Target="../media/image43.png"/><Relationship Id="rId19" Type="http://schemas.openxmlformats.org/officeDocument/2006/relationships/image" Target="../media/image50.svg"/><Relationship Id="rId4" Type="http://schemas.openxmlformats.org/officeDocument/2006/relationships/image" Target="../media/image37.png"/><Relationship Id="rId9" Type="http://schemas.openxmlformats.org/officeDocument/2006/relationships/image" Target="../media/image42.svg"/><Relationship Id="rId14" Type="http://schemas.openxmlformats.org/officeDocument/2006/relationships/image" Target="../media/image45.png"/><Relationship Id="rId22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4.svg"/><Relationship Id="rId18" Type="http://schemas.openxmlformats.org/officeDocument/2006/relationships/image" Target="../media/image27.png"/><Relationship Id="rId3" Type="http://schemas.openxmlformats.org/officeDocument/2006/relationships/image" Target="../media/image36.svg"/><Relationship Id="rId21" Type="http://schemas.openxmlformats.org/officeDocument/2006/relationships/image" Target="../media/image30.svg"/><Relationship Id="rId7" Type="http://schemas.openxmlformats.org/officeDocument/2006/relationships/image" Target="../media/image40.svg"/><Relationship Id="rId12" Type="http://schemas.openxmlformats.org/officeDocument/2006/relationships/image" Target="../media/image43.png"/><Relationship Id="rId17" Type="http://schemas.openxmlformats.org/officeDocument/2006/relationships/image" Target="../media/image26.svg"/><Relationship Id="rId25" Type="http://schemas.openxmlformats.org/officeDocument/2006/relationships/image" Target="../media/image34.svg"/><Relationship Id="rId2" Type="http://schemas.openxmlformats.org/officeDocument/2006/relationships/image" Target="../media/image35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20.svg"/><Relationship Id="rId24" Type="http://schemas.openxmlformats.org/officeDocument/2006/relationships/image" Target="../media/image33.png"/><Relationship Id="rId5" Type="http://schemas.openxmlformats.org/officeDocument/2006/relationships/image" Target="../media/image38.svg"/><Relationship Id="rId15" Type="http://schemas.openxmlformats.org/officeDocument/2006/relationships/image" Target="../media/image24.svg"/><Relationship Id="rId23" Type="http://schemas.openxmlformats.org/officeDocument/2006/relationships/image" Target="../media/image32.svg"/><Relationship Id="rId10" Type="http://schemas.openxmlformats.org/officeDocument/2006/relationships/image" Target="../media/image19.png"/><Relationship Id="rId19" Type="http://schemas.openxmlformats.org/officeDocument/2006/relationships/image" Target="../media/image28.svg"/><Relationship Id="rId4" Type="http://schemas.openxmlformats.org/officeDocument/2006/relationships/image" Target="../media/image37.png"/><Relationship Id="rId9" Type="http://schemas.openxmlformats.org/officeDocument/2006/relationships/image" Target="../media/image42.sv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26" Type="http://schemas.openxmlformats.org/officeDocument/2006/relationships/image" Target="../media/image45.png"/><Relationship Id="rId21" Type="http://schemas.openxmlformats.org/officeDocument/2006/relationships/image" Target="../media/image30.svg"/><Relationship Id="rId34" Type="http://schemas.openxmlformats.org/officeDocument/2006/relationships/image" Target="../media/image53.png"/><Relationship Id="rId7" Type="http://schemas.openxmlformats.org/officeDocument/2006/relationships/image" Target="../media/image40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5" Type="http://schemas.openxmlformats.org/officeDocument/2006/relationships/image" Target="../media/image34.svg"/><Relationship Id="rId33" Type="http://schemas.openxmlformats.org/officeDocument/2006/relationships/image" Target="../media/image52.svg"/><Relationship Id="rId2" Type="http://schemas.openxmlformats.org/officeDocument/2006/relationships/image" Target="../media/image35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4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20.svg"/><Relationship Id="rId24" Type="http://schemas.openxmlformats.org/officeDocument/2006/relationships/image" Target="../media/image33.png"/><Relationship Id="rId32" Type="http://schemas.openxmlformats.org/officeDocument/2006/relationships/image" Target="../media/image51.png"/><Relationship Id="rId37" Type="http://schemas.openxmlformats.org/officeDocument/2006/relationships/image" Target="../media/image56.svg"/><Relationship Id="rId5" Type="http://schemas.openxmlformats.org/officeDocument/2006/relationships/image" Target="../media/image38.svg"/><Relationship Id="rId15" Type="http://schemas.openxmlformats.org/officeDocument/2006/relationships/image" Target="../media/image24.svg"/><Relationship Id="rId23" Type="http://schemas.openxmlformats.org/officeDocument/2006/relationships/image" Target="../media/image32.svg"/><Relationship Id="rId28" Type="http://schemas.openxmlformats.org/officeDocument/2006/relationships/image" Target="../media/image47.png"/><Relationship Id="rId36" Type="http://schemas.openxmlformats.org/officeDocument/2006/relationships/image" Target="../media/image55.png"/><Relationship Id="rId10" Type="http://schemas.openxmlformats.org/officeDocument/2006/relationships/image" Target="../media/image19.png"/><Relationship Id="rId19" Type="http://schemas.openxmlformats.org/officeDocument/2006/relationships/image" Target="../media/image28.svg"/><Relationship Id="rId31" Type="http://schemas.openxmlformats.org/officeDocument/2006/relationships/image" Target="../media/image50.svg"/><Relationship Id="rId4" Type="http://schemas.openxmlformats.org/officeDocument/2006/relationships/image" Target="../media/image37.png"/><Relationship Id="rId9" Type="http://schemas.openxmlformats.org/officeDocument/2006/relationships/image" Target="../media/image42.sv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46.svg"/><Relationship Id="rId30" Type="http://schemas.openxmlformats.org/officeDocument/2006/relationships/image" Target="../media/image49.png"/><Relationship Id="rId35" Type="http://schemas.openxmlformats.org/officeDocument/2006/relationships/image" Target="../media/image54.svg"/><Relationship Id="rId8" Type="http://schemas.openxmlformats.org/officeDocument/2006/relationships/image" Target="../media/image41.png"/><Relationship Id="rId3" Type="http://schemas.openxmlformats.org/officeDocument/2006/relationships/image" Target="../media/image3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26" Type="http://schemas.openxmlformats.org/officeDocument/2006/relationships/image" Target="../media/image45.png"/><Relationship Id="rId21" Type="http://schemas.openxmlformats.org/officeDocument/2006/relationships/image" Target="../media/image30.svg"/><Relationship Id="rId34" Type="http://schemas.openxmlformats.org/officeDocument/2006/relationships/image" Target="../media/image53.png"/><Relationship Id="rId7" Type="http://schemas.openxmlformats.org/officeDocument/2006/relationships/image" Target="../media/image40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5" Type="http://schemas.openxmlformats.org/officeDocument/2006/relationships/image" Target="../media/image34.svg"/><Relationship Id="rId33" Type="http://schemas.openxmlformats.org/officeDocument/2006/relationships/image" Target="../media/image52.svg"/><Relationship Id="rId2" Type="http://schemas.openxmlformats.org/officeDocument/2006/relationships/image" Target="../media/image35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4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20.svg"/><Relationship Id="rId24" Type="http://schemas.openxmlformats.org/officeDocument/2006/relationships/image" Target="../media/image33.png"/><Relationship Id="rId32" Type="http://schemas.openxmlformats.org/officeDocument/2006/relationships/image" Target="../media/image51.png"/><Relationship Id="rId37" Type="http://schemas.openxmlformats.org/officeDocument/2006/relationships/image" Target="../media/image56.svg"/><Relationship Id="rId5" Type="http://schemas.openxmlformats.org/officeDocument/2006/relationships/image" Target="../media/image38.svg"/><Relationship Id="rId15" Type="http://schemas.openxmlformats.org/officeDocument/2006/relationships/image" Target="../media/image24.svg"/><Relationship Id="rId23" Type="http://schemas.openxmlformats.org/officeDocument/2006/relationships/image" Target="../media/image32.svg"/><Relationship Id="rId28" Type="http://schemas.openxmlformats.org/officeDocument/2006/relationships/image" Target="../media/image47.png"/><Relationship Id="rId36" Type="http://schemas.openxmlformats.org/officeDocument/2006/relationships/image" Target="../media/image55.png"/><Relationship Id="rId10" Type="http://schemas.openxmlformats.org/officeDocument/2006/relationships/image" Target="../media/image19.png"/><Relationship Id="rId19" Type="http://schemas.openxmlformats.org/officeDocument/2006/relationships/image" Target="../media/image28.svg"/><Relationship Id="rId31" Type="http://schemas.openxmlformats.org/officeDocument/2006/relationships/image" Target="../media/image50.svg"/><Relationship Id="rId4" Type="http://schemas.openxmlformats.org/officeDocument/2006/relationships/image" Target="../media/image37.png"/><Relationship Id="rId9" Type="http://schemas.openxmlformats.org/officeDocument/2006/relationships/image" Target="../media/image42.sv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46.svg"/><Relationship Id="rId30" Type="http://schemas.openxmlformats.org/officeDocument/2006/relationships/image" Target="../media/image49.png"/><Relationship Id="rId35" Type="http://schemas.openxmlformats.org/officeDocument/2006/relationships/image" Target="../media/image54.svg"/><Relationship Id="rId8" Type="http://schemas.openxmlformats.org/officeDocument/2006/relationships/image" Target="../media/image41.png"/><Relationship Id="rId3" Type="http://schemas.openxmlformats.org/officeDocument/2006/relationships/image" Target="../media/image36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3390/metabo9110269" TargetMode="External"/><Relationship Id="rId5" Type="http://schemas.openxmlformats.org/officeDocument/2006/relationships/hyperlink" Target="https://creativecommons.org/public-domain/cc0/" TargetMode="External"/><Relationship Id="rId4" Type="http://schemas.openxmlformats.org/officeDocument/2006/relationships/hyperlink" Target="https://w.wiki/AN8Q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3" Type="http://schemas.openxmlformats.org/officeDocument/2006/relationships/image" Target="../media/image12.svg"/><Relationship Id="rId21" Type="http://schemas.openxmlformats.org/officeDocument/2006/relationships/image" Target="../media/image30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5" Type="http://schemas.openxmlformats.org/officeDocument/2006/relationships/image" Target="../media/image34.sv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24" Type="http://schemas.openxmlformats.org/officeDocument/2006/relationships/image" Target="../media/image33.pn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23" Type="http://schemas.openxmlformats.org/officeDocument/2006/relationships/image" Target="../media/image32.svg"/><Relationship Id="rId10" Type="http://schemas.openxmlformats.org/officeDocument/2006/relationships/image" Target="../media/image19.png"/><Relationship Id="rId19" Type="http://schemas.openxmlformats.org/officeDocument/2006/relationships/image" Target="../media/image28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3.png"/><Relationship Id="rId18" Type="http://schemas.openxmlformats.org/officeDocument/2006/relationships/image" Target="../media/image32.svg"/><Relationship Id="rId26" Type="http://schemas.openxmlformats.org/officeDocument/2006/relationships/image" Target="../media/image65.svg"/><Relationship Id="rId3" Type="http://schemas.openxmlformats.org/officeDocument/2006/relationships/image" Target="../media/image11.png"/><Relationship Id="rId21" Type="http://schemas.openxmlformats.org/officeDocument/2006/relationships/image" Target="../media/image60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31.png"/><Relationship Id="rId25" Type="http://schemas.openxmlformats.org/officeDocument/2006/relationships/image" Target="../media/image6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svg"/><Relationship Id="rId20" Type="http://schemas.openxmlformats.org/officeDocument/2006/relationships/image" Target="../media/image28.svg"/><Relationship Id="rId1" Type="http://schemas.openxmlformats.org/officeDocument/2006/relationships/tags" Target="../tags/tag6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24" Type="http://schemas.openxmlformats.org/officeDocument/2006/relationships/image" Target="../media/image63.svg"/><Relationship Id="rId5" Type="http://schemas.openxmlformats.org/officeDocument/2006/relationships/image" Target="../media/image13.png"/><Relationship Id="rId15" Type="http://schemas.openxmlformats.org/officeDocument/2006/relationships/image" Target="../media/image25.png"/><Relationship Id="rId23" Type="http://schemas.openxmlformats.org/officeDocument/2006/relationships/image" Target="../media/image62.png"/><Relationship Id="rId10" Type="http://schemas.openxmlformats.org/officeDocument/2006/relationships/image" Target="../media/image18.svg"/><Relationship Id="rId19" Type="http://schemas.openxmlformats.org/officeDocument/2006/relationships/image" Target="../media/image27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4.svg"/><Relationship Id="rId22" Type="http://schemas.openxmlformats.org/officeDocument/2006/relationships/image" Target="../media/image61.sv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60.png"/><Relationship Id="rId3" Type="http://schemas.openxmlformats.org/officeDocument/2006/relationships/image" Target="../media/image14.svg"/><Relationship Id="rId7" Type="http://schemas.openxmlformats.org/officeDocument/2006/relationships/image" Target="../media/image20.svg"/><Relationship Id="rId12" Type="http://schemas.openxmlformats.org/officeDocument/2006/relationships/image" Target="../media/image7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69.png"/><Relationship Id="rId5" Type="http://schemas.openxmlformats.org/officeDocument/2006/relationships/image" Target="../media/image24.svg"/><Relationship Id="rId10" Type="http://schemas.openxmlformats.org/officeDocument/2006/relationships/image" Target="../media/image68.png"/><Relationship Id="rId4" Type="http://schemas.openxmlformats.org/officeDocument/2006/relationships/image" Target="../media/image23.png"/><Relationship Id="rId9" Type="http://schemas.openxmlformats.org/officeDocument/2006/relationships/image" Target="../media/image67.svg"/><Relationship Id="rId14" Type="http://schemas.openxmlformats.org/officeDocument/2006/relationships/image" Target="../media/image6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.png"/><Relationship Id="rId5" Type="http://schemas.openxmlformats.org/officeDocument/2006/relationships/image" Target="../media/image67.png"/><Relationship Id="rId4" Type="http://schemas.openxmlformats.org/officeDocument/2006/relationships/image" Target="../media/image66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svg"/><Relationship Id="rId7" Type="http://schemas.openxmlformats.org/officeDocument/2006/relationships/image" Target="../media/image76.sv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svg"/><Relationship Id="rId4" Type="http://schemas.openxmlformats.org/officeDocument/2006/relationships/image" Target="../media/image73.png"/><Relationship Id="rId9" Type="http://schemas.openxmlformats.org/officeDocument/2006/relationships/image" Target="../media/image78.sv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svg"/><Relationship Id="rId7" Type="http://schemas.openxmlformats.org/officeDocument/2006/relationships/image" Target="../media/image84.sv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4.png"/><Relationship Id="rId5" Type="http://schemas.openxmlformats.org/officeDocument/2006/relationships/image" Target="../media/image82.svg"/><Relationship Id="rId10" Type="http://schemas.microsoft.com/office/2014/relationships/chartEx" Target="../charts/chartEx1.xml"/><Relationship Id="rId4" Type="http://schemas.openxmlformats.org/officeDocument/2006/relationships/image" Target="../media/image81.png"/><Relationship Id="rId9" Type="http://schemas.openxmlformats.org/officeDocument/2006/relationships/image" Target="../media/image86.sv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84.png"/><Relationship Id="rId3" Type="http://schemas.openxmlformats.org/officeDocument/2006/relationships/image" Target="../media/image76.svg"/><Relationship Id="rId7" Type="http://schemas.openxmlformats.org/officeDocument/2006/relationships/image" Target="../media/image82.svg"/><Relationship Id="rId12" Type="http://schemas.microsoft.com/office/2014/relationships/chartEx" Target="../charts/chartEx3.xml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50.png"/><Relationship Id="rId5" Type="http://schemas.openxmlformats.org/officeDocument/2006/relationships/image" Target="../media/image80.svg"/><Relationship Id="rId10" Type="http://schemas.microsoft.com/office/2014/relationships/chartEx" Target="../charts/chartEx2.xml"/><Relationship Id="rId4" Type="http://schemas.openxmlformats.org/officeDocument/2006/relationships/image" Target="../media/image79.png"/><Relationship Id="rId9" Type="http://schemas.openxmlformats.org/officeDocument/2006/relationships/image" Target="../media/image8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8" Type="http://schemas.microsoft.com/office/2014/relationships/chartEx" Target="../charts/chartEx4.xml"/><Relationship Id="rId3" Type="http://schemas.openxmlformats.org/officeDocument/2006/relationships/image" Target="../media/image72.svg"/><Relationship Id="rId7" Type="http://schemas.openxmlformats.org/officeDocument/2006/relationships/image" Target="../media/image86.sv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850.png"/><Relationship Id="rId5" Type="http://schemas.openxmlformats.org/officeDocument/2006/relationships/image" Target="../media/image82.svg"/><Relationship Id="rId10" Type="http://schemas.microsoft.com/office/2014/relationships/chartEx" Target="../charts/chartEx5.xml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51.xml.rels><?xml version="1.0" encoding="UTF-8" standalone="yes"?>
<Relationships xmlns="http://schemas.openxmlformats.org/package/2006/relationships"><Relationship Id="rId8" Type="http://schemas.microsoft.com/office/2014/relationships/chartEx" Target="../charts/chartEx7.xml"/><Relationship Id="rId3" Type="http://schemas.openxmlformats.org/officeDocument/2006/relationships/image" Target="../media/image74.svg"/><Relationship Id="rId7" Type="http://schemas.openxmlformats.org/officeDocument/2006/relationships/image" Target="../media/image87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microsoft.com/office/2014/relationships/chartEx" Target="../charts/chartEx6.xml"/><Relationship Id="rId5" Type="http://schemas.openxmlformats.org/officeDocument/2006/relationships/image" Target="../media/image86.svg"/><Relationship Id="rId4" Type="http://schemas.openxmlformats.org/officeDocument/2006/relationships/image" Target="../media/image85.png"/><Relationship Id="rId9" Type="http://schemas.openxmlformats.org/officeDocument/2006/relationships/image" Target="../media/image8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svg"/><Relationship Id="rId7" Type="http://schemas.openxmlformats.org/officeDocument/2006/relationships/image" Target="../media/image87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microsoft.com/office/2014/relationships/chartEx" Target="../charts/chartEx9.xml"/><Relationship Id="rId5" Type="http://schemas.openxmlformats.org/officeDocument/2006/relationships/image" Target="../media/image890.png"/><Relationship Id="rId4" Type="http://schemas.microsoft.com/office/2014/relationships/chartEx" Target="../charts/chartEx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sv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0.png"/><Relationship Id="rId4" Type="http://schemas.microsoft.com/office/2014/relationships/chartEx" Target="../charts/chartEx1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microsoft.com/office/2014/relationships/chartEx" Target="../charts/chartEx1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6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9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svg"/><Relationship Id="rId5" Type="http://schemas.openxmlformats.org/officeDocument/2006/relationships/image" Target="../media/image95.png"/><Relationship Id="rId4" Type="http://schemas.openxmlformats.org/officeDocument/2006/relationships/image" Target="../media/image2.sv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1.png"/><Relationship Id="rId7" Type="http://schemas.openxmlformats.org/officeDocument/2006/relationships/image" Target="../media/image49.png"/><Relationship Id="rId12" Type="http://schemas.openxmlformats.org/officeDocument/2006/relationships/image" Target="../media/image100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svg"/><Relationship Id="rId11" Type="http://schemas.openxmlformats.org/officeDocument/2006/relationships/image" Target="../media/image99.png"/><Relationship Id="rId5" Type="http://schemas.openxmlformats.org/officeDocument/2006/relationships/image" Target="../media/image95.png"/><Relationship Id="rId10" Type="http://schemas.openxmlformats.org/officeDocument/2006/relationships/image" Target="../media/image98.svg"/><Relationship Id="rId4" Type="http://schemas.openxmlformats.org/officeDocument/2006/relationships/image" Target="../media/image2.svg"/><Relationship Id="rId9" Type="http://schemas.openxmlformats.org/officeDocument/2006/relationships/image" Target="../media/image97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1.png"/><Relationship Id="rId7" Type="http://schemas.openxmlformats.org/officeDocument/2006/relationships/image" Target="../media/image49.png"/><Relationship Id="rId12" Type="http://schemas.openxmlformats.org/officeDocument/2006/relationships/image" Target="../media/image100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svg"/><Relationship Id="rId11" Type="http://schemas.openxmlformats.org/officeDocument/2006/relationships/image" Target="../media/image99.png"/><Relationship Id="rId5" Type="http://schemas.openxmlformats.org/officeDocument/2006/relationships/image" Target="../media/image95.png"/><Relationship Id="rId10" Type="http://schemas.openxmlformats.org/officeDocument/2006/relationships/image" Target="../media/image98.svg"/><Relationship Id="rId4" Type="http://schemas.openxmlformats.org/officeDocument/2006/relationships/image" Target="../media/image2.svg"/><Relationship Id="rId9" Type="http://schemas.openxmlformats.org/officeDocument/2006/relationships/image" Target="../media/image97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svg"/><Relationship Id="rId3" Type="http://schemas.openxmlformats.org/officeDocument/2006/relationships/image" Target="../media/image1.png"/><Relationship Id="rId7" Type="http://schemas.openxmlformats.org/officeDocument/2006/relationships/image" Target="../media/image97.png"/><Relationship Id="rId12" Type="http://schemas.openxmlformats.org/officeDocument/2006/relationships/image" Target="../media/image100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svg"/><Relationship Id="rId11" Type="http://schemas.openxmlformats.org/officeDocument/2006/relationships/image" Target="../media/image99.png"/><Relationship Id="rId5" Type="http://schemas.openxmlformats.org/officeDocument/2006/relationships/image" Target="../media/image95.png"/><Relationship Id="rId10" Type="http://schemas.openxmlformats.org/officeDocument/2006/relationships/image" Target="../media/image50.svg"/><Relationship Id="rId4" Type="http://schemas.openxmlformats.org/officeDocument/2006/relationships/image" Target="../media/image2.svg"/><Relationship Id="rId9" Type="http://schemas.openxmlformats.org/officeDocument/2006/relationships/image" Target="../media/image49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svg"/><Relationship Id="rId3" Type="http://schemas.openxmlformats.org/officeDocument/2006/relationships/image" Target="../media/image1.png"/><Relationship Id="rId7" Type="http://schemas.openxmlformats.org/officeDocument/2006/relationships/image" Target="../media/image97.png"/><Relationship Id="rId12" Type="http://schemas.openxmlformats.org/officeDocument/2006/relationships/image" Target="../media/image100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svg"/><Relationship Id="rId11" Type="http://schemas.openxmlformats.org/officeDocument/2006/relationships/image" Target="../media/image99.png"/><Relationship Id="rId5" Type="http://schemas.openxmlformats.org/officeDocument/2006/relationships/image" Target="../media/image95.png"/><Relationship Id="rId10" Type="http://schemas.openxmlformats.org/officeDocument/2006/relationships/image" Target="../media/image50.svg"/><Relationship Id="rId4" Type="http://schemas.openxmlformats.org/officeDocument/2006/relationships/image" Target="../media/image2.svg"/><Relationship Id="rId9" Type="http://schemas.openxmlformats.org/officeDocument/2006/relationships/image" Target="../media/image49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svg"/><Relationship Id="rId3" Type="http://schemas.openxmlformats.org/officeDocument/2006/relationships/image" Target="../media/image1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svg"/><Relationship Id="rId5" Type="http://schemas.openxmlformats.org/officeDocument/2006/relationships/image" Target="../media/image95.png"/><Relationship Id="rId4" Type="http://schemas.openxmlformats.org/officeDocument/2006/relationships/image" Target="../media/image2.sv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svg"/><Relationship Id="rId3" Type="http://schemas.openxmlformats.org/officeDocument/2006/relationships/image" Target="../media/image1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svg"/><Relationship Id="rId5" Type="http://schemas.openxmlformats.org/officeDocument/2006/relationships/image" Target="../media/image95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svg"/><Relationship Id="rId3" Type="http://schemas.openxmlformats.org/officeDocument/2006/relationships/image" Target="../media/image1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svg"/><Relationship Id="rId5" Type="http://schemas.openxmlformats.org/officeDocument/2006/relationships/image" Target="../media/image95.png"/><Relationship Id="rId4" Type="http://schemas.openxmlformats.org/officeDocument/2006/relationships/image" Target="../media/image2.sv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svg"/><Relationship Id="rId3" Type="http://schemas.openxmlformats.org/officeDocument/2006/relationships/image" Target="../media/image1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svg"/><Relationship Id="rId5" Type="http://schemas.openxmlformats.org/officeDocument/2006/relationships/image" Target="../media/image95.png"/><Relationship Id="rId4" Type="http://schemas.openxmlformats.org/officeDocument/2006/relationships/image" Target="../media/image2.sv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svg"/><Relationship Id="rId3" Type="http://schemas.openxmlformats.org/officeDocument/2006/relationships/image" Target="../media/image1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svg"/><Relationship Id="rId5" Type="http://schemas.openxmlformats.org/officeDocument/2006/relationships/image" Target="../media/image95.png"/><Relationship Id="rId4" Type="http://schemas.openxmlformats.org/officeDocument/2006/relationships/image" Target="../media/image2.sv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svg"/><Relationship Id="rId3" Type="http://schemas.openxmlformats.org/officeDocument/2006/relationships/image" Target="../media/image1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svg"/><Relationship Id="rId5" Type="http://schemas.openxmlformats.org/officeDocument/2006/relationships/image" Target="../media/image95.png"/><Relationship Id="rId4" Type="http://schemas.openxmlformats.org/officeDocument/2006/relationships/image" Target="../media/image2.sv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svg"/><Relationship Id="rId3" Type="http://schemas.openxmlformats.org/officeDocument/2006/relationships/image" Target="../media/image1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svg"/><Relationship Id="rId5" Type="http://schemas.openxmlformats.org/officeDocument/2006/relationships/image" Target="../media/image95.png"/><Relationship Id="rId4" Type="http://schemas.openxmlformats.org/officeDocument/2006/relationships/image" Target="../media/image2.sv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svg"/><Relationship Id="rId3" Type="http://schemas.openxmlformats.org/officeDocument/2006/relationships/image" Target="../media/image1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svg"/><Relationship Id="rId5" Type="http://schemas.openxmlformats.org/officeDocument/2006/relationships/image" Target="../media/image95.png"/><Relationship Id="rId4" Type="http://schemas.openxmlformats.org/officeDocument/2006/relationships/image" Target="../media/image2.sv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svg"/><Relationship Id="rId3" Type="http://schemas.openxmlformats.org/officeDocument/2006/relationships/image" Target="../media/image1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svg"/><Relationship Id="rId5" Type="http://schemas.openxmlformats.org/officeDocument/2006/relationships/image" Target="../media/image95.png"/><Relationship Id="rId4" Type="http://schemas.openxmlformats.org/officeDocument/2006/relationships/image" Target="../media/image2.sv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svg"/><Relationship Id="rId3" Type="http://schemas.openxmlformats.org/officeDocument/2006/relationships/image" Target="../media/image1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svg"/><Relationship Id="rId5" Type="http://schemas.openxmlformats.org/officeDocument/2006/relationships/image" Target="../media/image95.png"/><Relationship Id="rId4" Type="http://schemas.openxmlformats.org/officeDocument/2006/relationships/image" Target="../media/image2.sv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svg"/><Relationship Id="rId3" Type="http://schemas.openxmlformats.org/officeDocument/2006/relationships/image" Target="../media/image1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svg"/><Relationship Id="rId5" Type="http://schemas.openxmlformats.org/officeDocument/2006/relationships/image" Target="../media/image95.png"/><Relationship Id="rId4" Type="http://schemas.openxmlformats.org/officeDocument/2006/relationships/image" Target="../media/image2.sv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svg"/><Relationship Id="rId3" Type="http://schemas.openxmlformats.org/officeDocument/2006/relationships/image" Target="../media/image1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svg"/><Relationship Id="rId5" Type="http://schemas.openxmlformats.org/officeDocument/2006/relationships/image" Target="../media/image95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svg"/><Relationship Id="rId3" Type="http://schemas.openxmlformats.org/officeDocument/2006/relationships/image" Target="../media/image1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svg"/><Relationship Id="rId5" Type="http://schemas.openxmlformats.org/officeDocument/2006/relationships/image" Target="../media/image95.png"/><Relationship Id="rId4" Type="http://schemas.openxmlformats.org/officeDocument/2006/relationships/image" Target="../media/image2.sv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26" Type="http://schemas.openxmlformats.org/officeDocument/2006/relationships/image" Target="../media/image45.png"/><Relationship Id="rId21" Type="http://schemas.openxmlformats.org/officeDocument/2006/relationships/image" Target="../media/image30.svg"/><Relationship Id="rId34" Type="http://schemas.openxmlformats.org/officeDocument/2006/relationships/image" Target="../media/image53.pn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5" Type="http://schemas.openxmlformats.org/officeDocument/2006/relationships/image" Target="../media/image34.svg"/><Relationship Id="rId33" Type="http://schemas.openxmlformats.org/officeDocument/2006/relationships/image" Target="../media/image52.sv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4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24" Type="http://schemas.openxmlformats.org/officeDocument/2006/relationships/image" Target="../media/image33.png"/><Relationship Id="rId32" Type="http://schemas.openxmlformats.org/officeDocument/2006/relationships/image" Target="../media/image51.png"/><Relationship Id="rId37" Type="http://schemas.openxmlformats.org/officeDocument/2006/relationships/image" Target="../media/image56.sv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23" Type="http://schemas.openxmlformats.org/officeDocument/2006/relationships/image" Target="../media/image32.svg"/><Relationship Id="rId28" Type="http://schemas.openxmlformats.org/officeDocument/2006/relationships/image" Target="../media/image47.png"/><Relationship Id="rId36" Type="http://schemas.openxmlformats.org/officeDocument/2006/relationships/image" Target="../media/image55.png"/><Relationship Id="rId10" Type="http://schemas.openxmlformats.org/officeDocument/2006/relationships/image" Target="../media/image19.png"/><Relationship Id="rId19" Type="http://schemas.openxmlformats.org/officeDocument/2006/relationships/image" Target="../media/image28.svg"/><Relationship Id="rId31" Type="http://schemas.openxmlformats.org/officeDocument/2006/relationships/image" Target="../media/image50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46.svg"/><Relationship Id="rId30" Type="http://schemas.openxmlformats.org/officeDocument/2006/relationships/image" Target="../media/image49.png"/><Relationship Id="rId35" Type="http://schemas.openxmlformats.org/officeDocument/2006/relationships/image" Target="../media/image54.svg"/><Relationship Id="rId8" Type="http://schemas.openxmlformats.org/officeDocument/2006/relationships/image" Target="../media/image17.png"/><Relationship Id="rId3" Type="http://schemas.openxmlformats.org/officeDocument/2006/relationships/image" Target="../media/image12.sv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2/mnfr.20180038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C561361-8CE2-CD13-6E32-28866013D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034" y="4055780"/>
            <a:ext cx="5980546" cy="728656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A Modular Pipeline for Metabolomic Data Pretreatment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BBCFB6-9B14-A0B6-2A84-61F3425E3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781800" y="996507"/>
            <a:ext cx="4239486" cy="48649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7049E5-8EAE-616E-54F3-97718892F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053" y="2948636"/>
            <a:ext cx="4396509" cy="960726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metaboPipe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01712F-247C-4E5C-7785-92DB41247D6D}"/>
              </a:ext>
            </a:extLst>
          </p:cNvPr>
          <p:cNvSpPr txBox="1">
            <a:spLocks/>
          </p:cNvSpPr>
          <p:nvPr/>
        </p:nvSpPr>
        <p:spPr>
          <a:xfrm>
            <a:off x="695034" y="4784436"/>
            <a:ext cx="5980546" cy="1392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Eduard Pérez Méndez</a:t>
            </a:r>
          </a:p>
        </p:txBody>
      </p:sp>
    </p:spTree>
    <p:extLst>
      <p:ext uri="{BB962C8B-B14F-4D97-AF65-F5344CB8AC3E}">
        <p14:creationId xmlns:p14="http://schemas.microsoft.com/office/powerpoint/2010/main" val="530624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Introduction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30C6BD6-9535-F357-FE7D-646D083EB8EB}"/>
              </a:ext>
            </a:extLst>
          </p:cNvPr>
          <p:cNvSpPr txBox="1">
            <a:spLocks/>
          </p:cNvSpPr>
          <p:nvPr/>
        </p:nvSpPr>
        <p:spPr>
          <a:xfrm>
            <a:off x="4929032" y="3045216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110ED6B-7C09-1B74-F464-3EC1FFD6C9C9}"/>
              </a:ext>
            </a:extLst>
          </p:cNvPr>
          <p:cNvSpPr txBox="1">
            <a:spLocks/>
          </p:cNvSpPr>
          <p:nvPr/>
        </p:nvSpPr>
        <p:spPr>
          <a:xfrm>
            <a:off x="4929032" y="3459128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5BB713F-7945-0E44-78F3-447EDAC4E275}"/>
              </a:ext>
            </a:extLst>
          </p:cNvPr>
          <p:cNvSpPr txBox="1">
            <a:spLocks/>
          </p:cNvSpPr>
          <p:nvPr/>
        </p:nvSpPr>
        <p:spPr>
          <a:xfrm>
            <a:off x="4929032" y="4286952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DD307DC-E534-0184-28C7-51B04952589E}"/>
              </a:ext>
            </a:extLst>
          </p:cNvPr>
          <p:cNvSpPr txBox="1">
            <a:spLocks/>
          </p:cNvSpPr>
          <p:nvPr/>
        </p:nvSpPr>
        <p:spPr>
          <a:xfrm>
            <a:off x="9595162" y="4414734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D7CE8F93-1826-913E-7C00-0F1354731329}"/>
              </a:ext>
            </a:extLst>
          </p:cNvPr>
          <p:cNvSpPr txBox="1">
            <a:spLocks/>
          </p:cNvSpPr>
          <p:nvPr/>
        </p:nvSpPr>
        <p:spPr>
          <a:xfrm>
            <a:off x="4929032" y="3873040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4160735-FB48-B5C1-478E-1826C95009F3}"/>
              </a:ext>
            </a:extLst>
          </p:cNvPr>
          <p:cNvSpPr txBox="1">
            <a:spLocks/>
          </p:cNvSpPr>
          <p:nvPr/>
        </p:nvSpPr>
        <p:spPr>
          <a:xfrm>
            <a:off x="9595162" y="3877368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76A4FF-BAB9-9737-C7F0-451FED3DFD23}"/>
              </a:ext>
            </a:extLst>
          </p:cNvPr>
          <p:cNvSpPr txBox="1">
            <a:spLocks/>
          </p:cNvSpPr>
          <p:nvPr/>
        </p:nvSpPr>
        <p:spPr>
          <a:xfrm>
            <a:off x="5191124" y="6289492"/>
            <a:ext cx="7000875" cy="568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900" dirty="0" err="1">
                <a:solidFill>
                  <a:schemeClr val="bg1"/>
                </a:solidFill>
                <a:effectLst/>
              </a:rPr>
              <a:t>Viallon</a:t>
            </a:r>
            <a:r>
              <a:rPr lang="en-US" sz="900" dirty="0">
                <a:solidFill>
                  <a:schemeClr val="bg1"/>
                </a:solidFill>
                <a:effectLst/>
              </a:rPr>
              <a:t>, V., His, M., Rinaldi, S.,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Breeur</a:t>
            </a:r>
            <a:r>
              <a:rPr lang="en-US" sz="900" dirty="0">
                <a:solidFill>
                  <a:schemeClr val="bg1"/>
                </a:solidFill>
                <a:effectLst/>
              </a:rPr>
              <a:t>, M.,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Gicquiau</a:t>
            </a:r>
            <a:r>
              <a:rPr lang="en-US" sz="900" dirty="0">
                <a:solidFill>
                  <a:schemeClr val="bg1"/>
                </a:solidFill>
                <a:effectLst/>
              </a:rPr>
              <a:t>, A.,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Hemon</a:t>
            </a:r>
            <a:r>
              <a:rPr lang="en-US" sz="900" dirty="0">
                <a:solidFill>
                  <a:schemeClr val="bg1"/>
                </a:solidFill>
                <a:effectLst/>
              </a:rPr>
              <a:t>, B.,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Overvad</a:t>
            </a:r>
            <a:r>
              <a:rPr lang="en-US" sz="900" dirty="0">
                <a:solidFill>
                  <a:schemeClr val="bg1"/>
                </a:solidFill>
                <a:effectLst/>
              </a:rPr>
              <a:t>, K.,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Tjønneland</a:t>
            </a:r>
            <a:r>
              <a:rPr lang="en-US" sz="900" dirty="0">
                <a:solidFill>
                  <a:schemeClr val="bg1"/>
                </a:solidFill>
                <a:effectLst/>
              </a:rPr>
              <a:t>, A.,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Rostgaard</a:t>
            </a:r>
            <a:r>
              <a:rPr lang="en-US" sz="900" dirty="0">
                <a:solidFill>
                  <a:schemeClr val="bg1"/>
                </a:solidFill>
                <a:effectLst/>
              </a:rPr>
              <a:t>-Hansen, A. L., Rothwell, J. A.,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Lecuyer</a:t>
            </a:r>
            <a:r>
              <a:rPr lang="en-US" sz="900" dirty="0">
                <a:solidFill>
                  <a:schemeClr val="bg1"/>
                </a:solidFill>
                <a:effectLst/>
              </a:rPr>
              <a:t>, L.,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Severi</a:t>
            </a:r>
            <a:r>
              <a:rPr lang="en-US" sz="900" dirty="0">
                <a:solidFill>
                  <a:schemeClr val="bg1"/>
                </a:solidFill>
                <a:effectLst/>
              </a:rPr>
              <a:t>, G.,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Kaaks</a:t>
            </a:r>
            <a:r>
              <a:rPr lang="en-US" sz="900" dirty="0">
                <a:solidFill>
                  <a:schemeClr val="bg1"/>
                </a:solidFill>
                <a:effectLst/>
              </a:rPr>
              <a:t>, R., Johnson, T., Schulze, M. B.,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Palli</a:t>
            </a:r>
            <a:r>
              <a:rPr lang="en-US" sz="900" dirty="0">
                <a:solidFill>
                  <a:schemeClr val="bg1"/>
                </a:solidFill>
                <a:effectLst/>
              </a:rPr>
              <a:t>, D.,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Agnoli</a:t>
            </a:r>
            <a:r>
              <a:rPr lang="en-US" sz="900" dirty="0">
                <a:solidFill>
                  <a:schemeClr val="bg1"/>
                </a:solidFill>
                <a:effectLst/>
              </a:rPr>
              <a:t>, C.,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Panico</a:t>
            </a:r>
            <a:r>
              <a:rPr lang="en-US" sz="900" dirty="0">
                <a:solidFill>
                  <a:schemeClr val="bg1"/>
                </a:solidFill>
                <a:effectLst/>
              </a:rPr>
              <a:t>, S.,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Tumino</a:t>
            </a:r>
            <a:r>
              <a:rPr lang="en-US" sz="900" dirty="0">
                <a:solidFill>
                  <a:schemeClr val="bg1"/>
                </a:solidFill>
                <a:effectLst/>
              </a:rPr>
              <a:t>, R., … Ferrari, P. (2021). A New Pipeline for the Normalization and Pooling of Metabolomics Data. </a:t>
            </a:r>
            <a:r>
              <a:rPr lang="en-US" sz="900" i="1" dirty="0">
                <a:solidFill>
                  <a:schemeClr val="bg1"/>
                </a:solidFill>
                <a:effectLst/>
              </a:rPr>
              <a:t>Metabolites</a:t>
            </a:r>
            <a:r>
              <a:rPr lang="en-US" sz="900" dirty="0">
                <a:solidFill>
                  <a:schemeClr val="bg1"/>
                </a:solidFill>
                <a:effectLst/>
              </a:rPr>
              <a:t>, </a:t>
            </a:r>
            <a:r>
              <a:rPr lang="en-US" sz="900" i="1" dirty="0">
                <a:solidFill>
                  <a:schemeClr val="bg1"/>
                </a:solidFill>
                <a:effectLst/>
              </a:rPr>
              <a:t>11</a:t>
            </a:r>
            <a:r>
              <a:rPr lang="en-US" sz="900" dirty="0">
                <a:solidFill>
                  <a:schemeClr val="bg1"/>
                </a:solidFill>
                <a:effectLst/>
              </a:rPr>
              <a:t>(9), Article 9. </a:t>
            </a:r>
            <a:r>
              <a:rPr lang="en-US" sz="900" dirty="0">
                <a:solidFill>
                  <a:schemeClr val="bg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https://doi.org/10.3390/metabo11090631</a:t>
            </a:r>
            <a:endParaRPr lang="en-US" sz="900" dirty="0">
              <a:solidFill>
                <a:schemeClr val="bg1"/>
              </a:solidFill>
              <a:effectLst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B6AFA75-358F-98C6-564D-F82E77DFCFBA}"/>
              </a:ext>
            </a:extLst>
          </p:cNvPr>
          <p:cNvSpPr txBox="1">
            <a:spLocks/>
          </p:cNvSpPr>
          <p:nvPr/>
        </p:nvSpPr>
        <p:spPr>
          <a:xfrm>
            <a:off x="8449047" y="568508"/>
            <a:ext cx="1369123" cy="6458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NMR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F6052C-0D6D-5CAF-89CA-927FE0741803}"/>
              </a:ext>
            </a:extLst>
          </p:cNvPr>
          <p:cNvSpPr txBox="1">
            <a:spLocks/>
          </p:cNvSpPr>
          <p:nvPr/>
        </p:nvSpPr>
        <p:spPr>
          <a:xfrm>
            <a:off x="2373831" y="565279"/>
            <a:ext cx="926239" cy="6523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MS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D16D9B9-84D4-403E-7859-7C3234CBCA0D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5400000" flipH="1" flipV="1">
            <a:off x="5983665" y="-1932334"/>
            <a:ext cx="3229" cy="6296658"/>
          </a:xfrm>
          <a:prstGeom prst="bentConnector3">
            <a:avLst>
              <a:gd name="adj1" fmla="val -7079591"/>
            </a:avLst>
          </a:prstGeom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887745-5418-9797-7DAE-C14E16693362}"/>
              </a:ext>
            </a:extLst>
          </p:cNvPr>
          <p:cNvCxnSpPr>
            <a:cxnSpLocks/>
          </p:cNvCxnSpPr>
          <p:nvPr/>
        </p:nvCxnSpPr>
        <p:spPr>
          <a:xfrm>
            <a:off x="6096000" y="1452563"/>
            <a:ext cx="0" cy="5273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E1147CDE-95C9-7AA9-B635-262A4548B723}"/>
              </a:ext>
            </a:extLst>
          </p:cNvPr>
          <p:cNvSpPr txBox="1">
            <a:spLocks/>
          </p:cNvSpPr>
          <p:nvPr/>
        </p:nvSpPr>
        <p:spPr>
          <a:xfrm>
            <a:off x="4583984" y="825361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Preprocessing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8807D9C-F678-91EB-808C-51FC9118545C}"/>
              </a:ext>
            </a:extLst>
          </p:cNvPr>
          <p:cNvSpPr txBox="1">
            <a:spLocks/>
          </p:cNvSpPr>
          <p:nvPr/>
        </p:nvSpPr>
        <p:spPr>
          <a:xfrm>
            <a:off x="4583983" y="1894274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Pretreatment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F85F86F-F410-8333-8296-6783B598D8DE}"/>
              </a:ext>
            </a:extLst>
          </p:cNvPr>
          <p:cNvSpPr/>
          <p:nvPr/>
        </p:nvSpPr>
        <p:spPr>
          <a:xfrm rot="5400000">
            <a:off x="5895974" y="-935563"/>
            <a:ext cx="400050" cy="7140041"/>
          </a:xfrm>
          <a:prstGeom prst="leftBrace">
            <a:avLst>
              <a:gd name="adj1" fmla="val 234524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677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Introduction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30C6BD6-9535-F357-FE7D-646D083EB8EB}"/>
              </a:ext>
            </a:extLst>
          </p:cNvPr>
          <p:cNvSpPr txBox="1">
            <a:spLocks/>
          </p:cNvSpPr>
          <p:nvPr/>
        </p:nvSpPr>
        <p:spPr>
          <a:xfrm>
            <a:off x="4929032" y="3045216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110ED6B-7C09-1B74-F464-3EC1FFD6C9C9}"/>
              </a:ext>
            </a:extLst>
          </p:cNvPr>
          <p:cNvSpPr txBox="1">
            <a:spLocks/>
          </p:cNvSpPr>
          <p:nvPr/>
        </p:nvSpPr>
        <p:spPr>
          <a:xfrm>
            <a:off x="4929032" y="3450862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5BB713F-7945-0E44-78F3-447EDAC4E275}"/>
              </a:ext>
            </a:extLst>
          </p:cNvPr>
          <p:cNvSpPr txBox="1">
            <a:spLocks/>
          </p:cNvSpPr>
          <p:nvPr/>
        </p:nvSpPr>
        <p:spPr>
          <a:xfrm>
            <a:off x="4929032" y="4667799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DD307DC-E534-0184-28C7-51B04952589E}"/>
              </a:ext>
            </a:extLst>
          </p:cNvPr>
          <p:cNvSpPr txBox="1">
            <a:spLocks/>
          </p:cNvSpPr>
          <p:nvPr/>
        </p:nvSpPr>
        <p:spPr>
          <a:xfrm>
            <a:off x="4929032" y="4262154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D7CE8F93-1826-913E-7C00-0F1354731329}"/>
              </a:ext>
            </a:extLst>
          </p:cNvPr>
          <p:cNvSpPr txBox="1">
            <a:spLocks/>
          </p:cNvSpPr>
          <p:nvPr/>
        </p:nvSpPr>
        <p:spPr>
          <a:xfrm>
            <a:off x="4929032" y="3856508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4160735-FB48-B5C1-478E-1826C95009F3}"/>
              </a:ext>
            </a:extLst>
          </p:cNvPr>
          <p:cNvSpPr txBox="1">
            <a:spLocks/>
          </p:cNvSpPr>
          <p:nvPr/>
        </p:nvSpPr>
        <p:spPr>
          <a:xfrm>
            <a:off x="9595162" y="3877368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4D8873D-65C4-9465-73D1-7EA69C6B2B3F}"/>
              </a:ext>
            </a:extLst>
          </p:cNvPr>
          <p:cNvSpPr txBox="1">
            <a:spLocks/>
          </p:cNvSpPr>
          <p:nvPr/>
        </p:nvSpPr>
        <p:spPr>
          <a:xfrm>
            <a:off x="8449047" y="568508"/>
            <a:ext cx="1369123" cy="6458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NMR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8666FA4-69F2-1902-CAB1-BA3CF2702EB6}"/>
              </a:ext>
            </a:extLst>
          </p:cNvPr>
          <p:cNvSpPr txBox="1">
            <a:spLocks/>
          </p:cNvSpPr>
          <p:nvPr/>
        </p:nvSpPr>
        <p:spPr>
          <a:xfrm>
            <a:off x="2373831" y="565279"/>
            <a:ext cx="926239" cy="6523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3A7F067-DA1E-7D70-9819-69878A1D28E3}"/>
              </a:ext>
            </a:extLst>
          </p:cNvPr>
          <p:cNvCxnSpPr>
            <a:cxnSpLocks/>
            <a:stCxn id="8" idx="2"/>
            <a:endCxn id="6" idx="2"/>
          </p:cNvCxnSpPr>
          <p:nvPr/>
        </p:nvCxnSpPr>
        <p:spPr>
          <a:xfrm rot="5400000" flipH="1" flipV="1">
            <a:off x="5983665" y="-1932334"/>
            <a:ext cx="3229" cy="6296658"/>
          </a:xfrm>
          <a:prstGeom prst="bentConnector3">
            <a:avLst>
              <a:gd name="adj1" fmla="val -7079591"/>
            </a:avLst>
          </a:prstGeom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2E2B36-B52C-CBC5-54DF-3C45A4A38E16}"/>
              </a:ext>
            </a:extLst>
          </p:cNvPr>
          <p:cNvCxnSpPr>
            <a:cxnSpLocks/>
          </p:cNvCxnSpPr>
          <p:nvPr/>
        </p:nvCxnSpPr>
        <p:spPr>
          <a:xfrm>
            <a:off x="6096000" y="1452563"/>
            <a:ext cx="0" cy="5273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DC3242C-941F-0103-D1AB-E6F711AC7F5B}"/>
              </a:ext>
            </a:extLst>
          </p:cNvPr>
          <p:cNvSpPr txBox="1">
            <a:spLocks/>
          </p:cNvSpPr>
          <p:nvPr/>
        </p:nvSpPr>
        <p:spPr>
          <a:xfrm>
            <a:off x="4583984" y="825361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Preprocessing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E223B20-13A8-AA98-696E-F2EF1AF7F087}"/>
              </a:ext>
            </a:extLst>
          </p:cNvPr>
          <p:cNvSpPr txBox="1">
            <a:spLocks/>
          </p:cNvSpPr>
          <p:nvPr/>
        </p:nvSpPr>
        <p:spPr>
          <a:xfrm>
            <a:off x="4583983" y="1894274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Pretreatment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24E8DF32-7C57-950B-6087-CDE20D10722D}"/>
              </a:ext>
            </a:extLst>
          </p:cNvPr>
          <p:cNvSpPr/>
          <p:nvPr/>
        </p:nvSpPr>
        <p:spPr>
          <a:xfrm rot="5400000">
            <a:off x="5895974" y="-935563"/>
            <a:ext cx="400050" cy="7140041"/>
          </a:xfrm>
          <a:prstGeom prst="leftBrace">
            <a:avLst>
              <a:gd name="adj1" fmla="val 234524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129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Aims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B5EB37-1E51-032D-6D4C-9C3B943D0F6D}"/>
              </a:ext>
            </a:extLst>
          </p:cNvPr>
          <p:cNvSpPr txBox="1"/>
          <p:nvPr/>
        </p:nvSpPr>
        <p:spPr>
          <a:xfrm>
            <a:off x="2734866" y="2828835"/>
            <a:ext cx="6722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Develop a new pipeline for the pretreatment of targeted metabolomic data with the aim of improving efficiency and modularity compared to existing pipelines. This new pipeline will be implemented in R</a:t>
            </a:r>
          </a:p>
        </p:txBody>
      </p:sp>
    </p:spTree>
    <p:extLst>
      <p:ext uri="{BB962C8B-B14F-4D97-AF65-F5344CB8AC3E}">
        <p14:creationId xmlns:p14="http://schemas.microsoft.com/office/powerpoint/2010/main" val="2910235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Aims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B5EB37-1E51-032D-6D4C-9C3B943D0F6D}"/>
              </a:ext>
            </a:extLst>
          </p:cNvPr>
          <p:cNvSpPr txBox="1"/>
          <p:nvPr/>
        </p:nvSpPr>
        <p:spPr>
          <a:xfrm>
            <a:off x="2734866" y="4069743"/>
            <a:ext cx="6722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Implement the pretreatment pipeline for targeted metabolomic data in 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BE2A6-30CD-7226-8911-5BABBA1077A6}"/>
              </a:ext>
            </a:extLst>
          </p:cNvPr>
          <p:cNvSpPr txBox="1"/>
          <p:nvPr/>
        </p:nvSpPr>
        <p:spPr>
          <a:xfrm>
            <a:off x="2734866" y="2572875"/>
            <a:ext cx="6722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Design a new pipeline for the pretreatment of targeted metabolomic data</a:t>
            </a:r>
          </a:p>
        </p:txBody>
      </p:sp>
    </p:spTree>
    <p:extLst>
      <p:ext uri="{BB962C8B-B14F-4D97-AF65-F5344CB8AC3E}">
        <p14:creationId xmlns:p14="http://schemas.microsoft.com/office/powerpoint/2010/main" val="25359117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81558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The Plan</a:t>
            </a:r>
          </a:p>
        </p:txBody>
      </p:sp>
      <p:pic>
        <p:nvPicPr>
          <p:cNvPr id="4" name="Graphic 3" descr="Open book outline">
            <a:extLst>
              <a:ext uri="{FF2B5EF4-FFF2-40B4-BE49-F238E27FC236}">
                <a16:creationId xmlns:a16="http://schemas.microsoft.com/office/drawing/2014/main" id="{ECB78824-BC05-9D40-AB4B-26642A05D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6833" y="2552218"/>
            <a:ext cx="914400" cy="914400"/>
          </a:xfrm>
          <a:prstGeom prst="rect">
            <a:avLst/>
          </a:prstGeom>
        </p:spPr>
      </p:pic>
      <p:pic>
        <p:nvPicPr>
          <p:cNvPr id="6" name="Graphic 5" descr="Books outline">
            <a:extLst>
              <a:ext uri="{FF2B5EF4-FFF2-40B4-BE49-F238E27FC236}">
                <a16:creationId xmlns:a16="http://schemas.microsoft.com/office/drawing/2014/main" id="{A13BDAF4-913F-E7B5-52C6-DE479410E6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22892" y="3447568"/>
            <a:ext cx="914400" cy="914400"/>
          </a:xfrm>
          <a:prstGeom prst="rect">
            <a:avLst/>
          </a:prstGeom>
        </p:spPr>
      </p:pic>
      <p:pic>
        <p:nvPicPr>
          <p:cNvPr id="8" name="Graphic 7" descr="Books on shelf outline">
            <a:extLst>
              <a:ext uri="{FF2B5EF4-FFF2-40B4-BE49-F238E27FC236}">
                <a16:creationId xmlns:a16="http://schemas.microsoft.com/office/drawing/2014/main" id="{88938F05-B6A7-84E9-CAFE-6E6880CA5D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37292" y="3447568"/>
            <a:ext cx="914400" cy="914400"/>
          </a:xfrm>
          <a:prstGeom prst="rect">
            <a:avLst/>
          </a:prstGeom>
        </p:spPr>
      </p:pic>
      <p:pic>
        <p:nvPicPr>
          <p:cNvPr id="10" name="Graphic 9" descr="Document outline">
            <a:extLst>
              <a:ext uri="{FF2B5EF4-FFF2-40B4-BE49-F238E27FC236}">
                <a16:creationId xmlns:a16="http://schemas.microsoft.com/office/drawing/2014/main" id="{06A67FF4-2404-1E4B-CAAE-34E9A31DFC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2331233" y="2552218"/>
            <a:ext cx="914400" cy="914400"/>
          </a:xfrm>
          <a:prstGeom prst="rect">
            <a:avLst/>
          </a:prstGeom>
        </p:spPr>
      </p:pic>
      <p:pic>
        <p:nvPicPr>
          <p:cNvPr id="14" name="Graphic 13" descr="Web design outline">
            <a:extLst>
              <a:ext uri="{FF2B5EF4-FFF2-40B4-BE49-F238E27FC236}">
                <a16:creationId xmlns:a16="http://schemas.microsoft.com/office/drawing/2014/main" id="{E8463269-00B1-2783-E223-17CADDD780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05523" y="2969400"/>
            <a:ext cx="914400" cy="914400"/>
          </a:xfrm>
          <a:prstGeom prst="rect">
            <a:avLst/>
          </a:prstGeom>
        </p:spPr>
      </p:pic>
      <p:pic>
        <p:nvPicPr>
          <p:cNvPr id="16" name="Graphic 15" descr="Blueprint outline">
            <a:extLst>
              <a:ext uri="{FF2B5EF4-FFF2-40B4-BE49-F238E27FC236}">
                <a16:creationId xmlns:a16="http://schemas.microsoft.com/office/drawing/2014/main" id="{9A7C6BB2-CFE8-486E-6AC6-675F36F7950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17106" y="2971800"/>
            <a:ext cx="914400" cy="914400"/>
          </a:xfrm>
          <a:prstGeom prst="rect">
            <a:avLst/>
          </a:prstGeom>
        </p:spPr>
      </p:pic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F7387DD6-BA10-DC36-D65B-CA642D35B59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130123" y="2206542"/>
            <a:ext cx="914400" cy="914400"/>
          </a:xfrm>
          <a:prstGeom prst="rect">
            <a:avLst/>
          </a:prstGeom>
        </p:spPr>
      </p:pic>
      <p:pic>
        <p:nvPicPr>
          <p:cNvPr id="5" name="Graphic 4" descr="Acquisition with solid fill">
            <a:extLst>
              <a:ext uri="{FF2B5EF4-FFF2-40B4-BE49-F238E27FC236}">
                <a16:creationId xmlns:a16="http://schemas.microsoft.com/office/drawing/2014/main" id="{3AA0AEE4-7C5F-1AE5-0541-972320F9CBE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V="1">
            <a:off x="7206162" y="2901147"/>
            <a:ext cx="914400" cy="914400"/>
          </a:xfrm>
          <a:prstGeom prst="rect">
            <a:avLst/>
          </a:prstGeom>
        </p:spPr>
      </p:pic>
      <p:pic>
        <p:nvPicPr>
          <p:cNvPr id="9" name="Graphic 8" descr="Arrow Right with solid fill">
            <a:extLst>
              <a:ext uri="{FF2B5EF4-FFF2-40B4-BE49-F238E27FC236}">
                <a16:creationId xmlns:a16="http://schemas.microsoft.com/office/drawing/2014/main" id="{447AA9CC-5D1B-9AE1-6486-2A65075C5B4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924667" y="2969400"/>
            <a:ext cx="914400" cy="914400"/>
          </a:xfrm>
          <a:prstGeom prst="rect">
            <a:avLst/>
          </a:prstGeom>
        </p:spPr>
      </p:pic>
      <p:pic>
        <p:nvPicPr>
          <p:cNvPr id="13" name="Graphic 12" descr="Line arrow: Rotate right with solid fill">
            <a:extLst>
              <a:ext uri="{FF2B5EF4-FFF2-40B4-BE49-F238E27FC236}">
                <a16:creationId xmlns:a16="http://schemas.microsoft.com/office/drawing/2014/main" id="{44804FB3-E78C-F1A7-5330-AC1883D473E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3302510">
            <a:off x="7345764" y="3522836"/>
            <a:ext cx="914400" cy="914400"/>
          </a:xfrm>
          <a:prstGeom prst="rect">
            <a:avLst/>
          </a:prstGeom>
        </p:spPr>
      </p:pic>
      <p:pic>
        <p:nvPicPr>
          <p:cNvPr id="26" name="Graphic 25" descr="Workflow with solid fill">
            <a:extLst>
              <a:ext uri="{FF2B5EF4-FFF2-40B4-BE49-F238E27FC236}">
                <a16:creationId xmlns:a16="http://schemas.microsoft.com/office/drawing/2014/main" id="{04314610-BCC9-2DD4-0413-0FA5102FF3B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858058" y="2969400"/>
            <a:ext cx="914400" cy="914400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7E3232CE-E992-70D1-FD3C-2EDBA42304A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309661" y="2969400"/>
            <a:ext cx="914400" cy="914400"/>
          </a:xfrm>
          <a:prstGeom prst="rect">
            <a:avLst/>
          </a:prstGeom>
        </p:spPr>
      </p:pic>
      <p:pic>
        <p:nvPicPr>
          <p:cNvPr id="29" name="Graphic 28" descr="Scatterplot with solid fill">
            <a:extLst>
              <a:ext uri="{FF2B5EF4-FFF2-40B4-BE49-F238E27FC236}">
                <a16:creationId xmlns:a16="http://schemas.microsoft.com/office/drawing/2014/main" id="{C2048285-7293-48E1-E144-EB95E952F3E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036185" y="2969400"/>
            <a:ext cx="914400" cy="914400"/>
          </a:xfrm>
          <a:prstGeom prst="rect">
            <a:avLst/>
          </a:prstGeom>
        </p:spPr>
      </p:pic>
      <p:pic>
        <p:nvPicPr>
          <p:cNvPr id="31" name="Graphic 30" descr="Arrow Right with solid fill">
            <a:extLst>
              <a:ext uri="{FF2B5EF4-FFF2-40B4-BE49-F238E27FC236}">
                <a16:creationId xmlns:a16="http://schemas.microsoft.com/office/drawing/2014/main" id="{556F1497-DC9A-FCB0-6D57-EADCC586CD7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327095" y="2971800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273264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Open book outline">
            <a:extLst>
              <a:ext uri="{FF2B5EF4-FFF2-40B4-BE49-F238E27FC236}">
                <a16:creationId xmlns:a16="http://schemas.microsoft.com/office/drawing/2014/main" id="{ECB78824-BC05-9D40-AB4B-26642A05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6833" y="2552218"/>
            <a:ext cx="914400" cy="914400"/>
          </a:xfrm>
          <a:prstGeom prst="rect">
            <a:avLst/>
          </a:prstGeom>
        </p:spPr>
      </p:pic>
      <p:pic>
        <p:nvPicPr>
          <p:cNvPr id="6" name="Graphic 5" descr="Books outline">
            <a:extLst>
              <a:ext uri="{FF2B5EF4-FFF2-40B4-BE49-F238E27FC236}">
                <a16:creationId xmlns:a16="http://schemas.microsoft.com/office/drawing/2014/main" id="{A13BDAF4-913F-E7B5-52C6-DE479410E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22892" y="3447568"/>
            <a:ext cx="914400" cy="914400"/>
          </a:xfrm>
          <a:prstGeom prst="rect">
            <a:avLst/>
          </a:prstGeom>
        </p:spPr>
      </p:pic>
      <p:pic>
        <p:nvPicPr>
          <p:cNvPr id="8" name="Graphic 7" descr="Books on shelf outline">
            <a:extLst>
              <a:ext uri="{FF2B5EF4-FFF2-40B4-BE49-F238E27FC236}">
                <a16:creationId xmlns:a16="http://schemas.microsoft.com/office/drawing/2014/main" id="{88938F05-B6A7-84E9-CAFE-6E6880CA5D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7292" y="3447568"/>
            <a:ext cx="914400" cy="914400"/>
          </a:xfrm>
          <a:prstGeom prst="rect">
            <a:avLst/>
          </a:prstGeom>
        </p:spPr>
      </p:pic>
      <p:pic>
        <p:nvPicPr>
          <p:cNvPr id="10" name="Graphic 9" descr="Document outline">
            <a:extLst>
              <a:ext uri="{FF2B5EF4-FFF2-40B4-BE49-F238E27FC236}">
                <a16:creationId xmlns:a16="http://schemas.microsoft.com/office/drawing/2014/main" id="{06A67FF4-2404-1E4B-CAAE-34E9A31DFC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331233" y="2552218"/>
            <a:ext cx="914400" cy="914400"/>
          </a:xfrm>
          <a:prstGeom prst="rect">
            <a:avLst/>
          </a:prstGeom>
        </p:spPr>
      </p:pic>
      <p:pic>
        <p:nvPicPr>
          <p:cNvPr id="14" name="Graphic 13" descr="Web design outline">
            <a:extLst>
              <a:ext uri="{FF2B5EF4-FFF2-40B4-BE49-F238E27FC236}">
                <a16:creationId xmlns:a16="http://schemas.microsoft.com/office/drawing/2014/main" id="{E8463269-00B1-2783-E223-17CADDD780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05523" y="2969400"/>
            <a:ext cx="914400" cy="914400"/>
          </a:xfrm>
          <a:prstGeom prst="rect">
            <a:avLst/>
          </a:prstGeom>
        </p:spPr>
      </p:pic>
      <p:pic>
        <p:nvPicPr>
          <p:cNvPr id="16" name="Graphic 15" descr="Blueprint outline">
            <a:extLst>
              <a:ext uri="{FF2B5EF4-FFF2-40B4-BE49-F238E27FC236}">
                <a16:creationId xmlns:a16="http://schemas.microsoft.com/office/drawing/2014/main" id="{9A7C6BB2-CFE8-486E-6AC6-675F36F795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17106" y="2971800"/>
            <a:ext cx="914400" cy="914400"/>
          </a:xfrm>
          <a:prstGeom prst="rect">
            <a:avLst/>
          </a:prstGeom>
        </p:spPr>
      </p:pic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F7387DD6-BA10-DC36-D65B-CA642D35B59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30123" y="2206542"/>
            <a:ext cx="914400" cy="914400"/>
          </a:xfrm>
          <a:prstGeom prst="rect">
            <a:avLst/>
          </a:prstGeom>
        </p:spPr>
      </p:pic>
      <p:pic>
        <p:nvPicPr>
          <p:cNvPr id="5" name="Graphic 4" descr="Acquisition with solid fill">
            <a:extLst>
              <a:ext uri="{FF2B5EF4-FFF2-40B4-BE49-F238E27FC236}">
                <a16:creationId xmlns:a16="http://schemas.microsoft.com/office/drawing/2014/main" id="{3AA0AEE4-7C5F-1AE5-0541-972320F9CBE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V="1">
            <a:off x="7206162" y="2901147"/>
            <a:ext cx="914400" cy="914400"/>
          </a:xfrm>
          <a:prstGeom prst="rect">
            <a:avLst/>
          </a:prstGeom>
        </p:spPr>
      </p:pic>
      <p:pic>
        <p:nvPicPr>
          <p:cNvPr id="9" name="Graphic 8" descr="Arrow Right with solid fill">
            <a:extLst>
              <a:ext uri="{FF2B5EF4-FFF2-40B4-BE49-F238E27FC236}">
                <a16:creationId xmlns:a16="http://schemas.microsoft.com/office/drawing/2014/main" id="{447AA9CC-5D1B-9AE1-6486-2A65075C5B4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924667" y="2969400"/>
            <a:ext cx="914400" cy="914400"/>
          </a:xfrm>
          <a:prstGeom prst="rect">
            <a:avLst/>
          </a:prstGeom>
        </p:spPr>
      </p:pic>
      <p:pic>
        <p:nvPicPr>
          <p:cNvPr id="13" name="Graphic 12" descr="Line arrow: Rotate right with solid fill">
            <a:extLst>
              <a:ext uri="{FF2B5EF4-FFF2-40B4-BE49-F238E27FC236}">
                <a16:creationId xmlns:a16="http://schemas.microsoft.com/office/drawing/2014/main" id="{44804FB3-E78C-F1A7-5330-AC1883D473E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13302510">
            <a:off x="7345764" y="3522836"/>
            <a:ext cx="914400" cy="914400"/>
          </a:xfrm>
          <a:prstGeom prst="rect">
            <a:avLst/>
          </a:prstGeom>
        </p:spPr>
      </p:pic>
      <p:pic>
        <p:nvPicPr>
          <p:cNvPr id="26" name="Graphic 25" descr="Workflow with solid fill">
            <a:extLst>
              <a:ext uri="{FF2B5EF4-FFF2-40B4-BE49-F238E27FC236}">
                <a16:creationId xmlns:a16="http://schemas.microsoft.com/office/drawing/2014/main" id="{04314610-BCC9-2DD4-0413-0FA5102FF3B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858058" y="2969400"/>
            <a:ext cx="914400" cy="914400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7E3232CE-E992-70D1-FD3C-2EDBA42304A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09661" y="2969400"/>
            <a:ext cx="914400" cy="914400"/>
          </a:xfrm>
          <a:prstGeom prst="rect">
            <a:avLst/>
          </a:prstGeom>
        </p:spPr>
      </p:pic>
      <p:pic>
        <p:nvPicPr>
          <p:cNvPr id="29" name="Graphic 28" descr="Scatterplot with solid fill">
            <a:extLst>
              <a:ext uri="{FF2B5EF4-FFF2-40B4-BE49-F238E27FC236}">
                <a16:creationId xmlns:a16="http://schemas.microsoft.com/office/drawing/2014/main" id="{C2048285-7293-48E1-E144-EB95E952F3E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036185" y="2969400"/>
            <a:ext cx="914400" cy="914400"/>
          </a:xfrm>
          <a:prstGeom prst="rect">
            <a:avLst/>
          </a:prstGeom>
        </p:spPr>
      </p:pic>
      <p:pic>
        <p:nvPicPr>
          <p:cNvPr id="31" name="Graphic 30" descr="Arrow Right with solid fill">
            <a:extLst>
              <a:ext uri="{FF2B5EF4-FFF2-40B4-BE49-F238E27FC236}">
                <a16:creationId xmlns:a16="http://schemas.microsoft.com/office/drawing/2014/main" id="{556F1497-DC9A-FCB0-6D57-EADCC586CD7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327095" y="2971800"/>
            <a:ext cx="914400" cy="9144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C3C1EE4-06E0-EA95-445C-3DF6A5828F1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3981450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14217762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Open book outline">
            <a:extLst>
              <a:ext uri="{FF2B5EF4-FFF2-40B4-BE49-F238E27FC236}">
                <a16:creationId xmlns:a16="http://schemas.microsoft.com/office/drawing/2014/main" id="{ECB78824-BC05-9D40-AB4B-26642A05D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6833" y="2552218"/>
            <a:ext cx="914400" cy="914400"/>
          </a:xfrm>
          <a:prstGeom prst="rect">
            <a:avLst/>
          </a:prstGeom>
        </p:spPr>
      </p:pic>
      <p:pic>
        <p:nvPicPr>
          <p:cNvPr id="6" name="Graphic 5" descr="Books outline">
            <a:extLst>
              <a:ext uri="{FF2B5EF4-FFF2-40B4-BE49-F238E27FC236}">
                <a16:creationId xmlns:a16="http://schemas.microsoft.com/office/drawing/2014/main" id="{A13BDAF4-913F-E7B5-52C6-DE479410E6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22892" y="3447568"/>
            <a:ext cx="914400" cy="914400"/>
          </a:xfrm>
          <a:prstGeom prst="rect">
            <a:avLst/>
          </a:prstGeom>
        </p:spPr>
      </p:pic>
      <p:pic>
        <p:nvPicPr>
          <p:cNvPr id="8" name="Graphic 7" descr="Books on shelf outline">
            <a:extLst>
              <a:ext uri="{FF2B5EF4-FFF2-40B4-BE49-F238E27FC236}">
                <a16:creationId xmlns:a16="http://schemas.microsoft.com/office/drawing/2014/main" id="{88938F05-B6A7-84E9-CAFE-6E6880CA5D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37292" y="3447568"/>
            <a:ext cx="914400" cy="914400"/>
          </a:xfrm>
          <a:prstGeom prst="rect">
            <a:avLst/>
          </a:prstGeom>
        </p:spPr>
      </p:pic>
      <p:pic>
        <p:nvPicPr>
          <p:cNvPr id="10" name="Graphic 9" descr="Document outline">
            <a:extLst>
              <a:ext uri="{FF2B5EF4-FFF2-40B4-BE49-F238E27FC236}">
                <a16:creationId xmlns:a16="http://schemas.microsoft.com/office/drawing/2014/main" id="{06A67FF4-2404-1E4B-CAAE-34E9A31DFC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2331233" y="2552218"/>
            <a:ext cx="914400" cy="914400"/>
          </a:xfrm>
          <a:prstGeom prst="rect">
            <a:avLst/>
          </a:prstGeom>
        </p:spPr>
      </p:pic>
      <p:pic>
        <p:nvPicPr>
          <p:cNvPr id="14" name="Graphic 13" descr="Web design outline">
            <a:extLst>
              <a:ext uri="{FF2B5EF4-FFF2-40B4-BE49-F238E27FC236}">
                <a16:creationId xmlns:a16="http://schemas.microsoft.com/office/drawing/2014/main" id="{E8463269-00B1-2783-E223-17CADDD780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05523" y="2969400"/>
            <a:ext cx="914400" cy="914400"/>
          </a:xfrm>
          <a:prstGeom prst="rect">
            <a:avLst/>
          </a:prstGeom>
        </p:spPr>
      </p:pic>
      <p:pic>
        <p:nvPicPr>
          <p:cNvPr id="16" name="Graphic 15" descr="Blueprint outline">
            <a:extLst>
              <a:ext uri="{FF2B5EF4-FFF2-40B4-BE49-F238E27FC236}">
                <a16:creationId xmlns:a16="http://schemas.microsoft.com/office/drawing/2014/main" id="{9A7C6BB2-CFE8-486E-6AC6-675F36F7950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17106" y="2971800"/>
            <a:ext cx="914400" cy="914400"/>
          </a:xfrm>
          <a:prstGeom prst="rect">
            <a:avLst/>
          </a:prstGeom>
        </p:spPr>
      </p:pic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F7387DD6-BA10-DC36-D65B-CA642D35B59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130123" y="2206542"/>
            <a:ext cx="914400" cy="914400"/>
          </a:xfrm>
          <a:prstGeom prst="rect">
            <a:avLst/>
          </a:prstGeom>
        </p:spPr>
      </p:pic>
      <p:pic>
        <p:nvPicPr>
          <p:cNvPr id="5" name="Graphic 4" descr="Acquisition with solid fill">
            <a:extLst>
              <a:ext uri="{FF2B5EF4-FFF2-40B4-BE49-F238E27FC236}">
                <a16:creationId xmlns:a16="http://schemas.microsoft.com/office/drawing/2014/main" id="{3AA0AEE4-7C5F-1AE5-0541-972320F9CBE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V="1">
            <a:off x="7206162" y="2901147"/>
            <a:ext cx="914400" cy="914400"/>
          </a:xfrm>
          <a:prstGeom prst="rect">
            <a:avLst/>
          </a:prstGeom>
        </p:spPr>
      </p:pic>
      <p:pic>
        <p:nvPicPr>
          <p:cNvPr id="9" name="Graphic 8" descr="Arrow Right with solid fill">
            <a:extLst>
              <a:ext uri="{FF2B5EF4-FFF2-40B4-BE49-F238E27FC236}">
                <a16:creationId xmlns:a16="http://schemas.microsoft.com/office/drawing/2014/main" id="{447AA9CC-5D1B-9AE1-6486-2A65075C5B4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924667" y="2969400"/>
            <a:ext cx="914400" cy="914400"/>
          </a:xfrm>
          <a:prstGeom prst="rect">
            <a:avLst/>
          </a:prstGeom>
        </p:spPr>
      </p:pic>
      <p:pic>
        <p:nvPicPr>
          <p:cNvPr id="13" name="Graphic 12" descr="Line arrow: Rotate right with solid fill">
            <a:extLst>
              <a:ext uri="{FF2B5EF4-FFF2-40B4-BE49-F238E27FC236}">
                <a16:creationId xmlns:a16="http://schemas.microsoft.com/office/drawing/2014/main" id="{44804FB3-E78C-F1A7-5330-AC1883D473E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3302510">
            <a:off x="7345764" y="3522836"/>
            <a:ext cx="914400" cy="914400"/>
          </a:xfrm>
          <a:prstGeom prst="rect">
            <a:avLst/>
          </a:prstGeom>
        </p:spPr>
      </p:pic>
      <p:pic>
        <p:nvPicPr>
          <p:cNvPr id="26" name="Graphic 25" descr="Workflow with solid fill">
            <a:extLst>
              <a:ext uri="{FF2B5EF4-FFF2-40B4-BE49-F238E27FC236}">
                <a16:creationId xmlns:a16="http://schemas.microsoft.com/office/drawing/2014/main" id="{04314610-BCC9-2DD4-0413-0FA5102FF3B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858058" y="2969400"/>
            <a:ext cx="914400" cy="914400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7E3232CE-E992-70D1-FD3C-2EDBA42304A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309661" y="2969400"/>
            <a:ext cx="914400" cy="914400"/>
          </a:xfrm>
          <a:prstGeom prst="rect">
            <a:avLst/>
          </a:prstGeom>
        </p:spPr>
      </p:pic>
      <p:pic>
        <p:nvPicPr>
          <p:cNvPr id="29" name="Graphic 28" descr="Scatterplot with solid fill">
            <a:extLst>
              <a:ext uri="{FF2B5EF4-FFF2-40B4-BE49-F238E27FC236}">
                <a16:creationId xmlns:a16="http://schemas.microsoft.com/office/drawing/2014/main" id="{C2048285-7293-48E1-E144-EB95E952F3E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036185" y="2969400"/>
            <a:ext cx="914400" cy="914400"/>
          </a:xfrm>
          <a:prstGeom prst="rect">
            <a:avLst/>
          </a:prstGeom>
        </p:spPr>
      </p:pic>
      <p:pic>
        <p:nvPicPr>
          <p:cNvPr id="31" name="Graphic 30" descr="Arrow Right with solid fill">
            <a:extLst>
              <a:ext uri="{FF2B5EF4-FFF2-40B4-BE49-F238E27FC236}">
                <a16:creationId xmlns:a16="http://schemas.microsoft.com/office/drawing/2014/main" id="{556F1497-DC9A-FCB0-6D57-EADCC586CD7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327095" y="2971800"/>
            <a:ext cx="914400" cy="9144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6D36266-2A59-30E4-A3FE-DD3B4B49951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3981450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The problem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0129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81558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The problem</a:t>
            </a:r>
          </a:p>
        </p:txBody>
      </p:sp>
      <p:pic>
        <p:nvPicPr>
          <p:cNvPr id="4" name="Graphic 3" descr="Open book outline">
            <a:extLst>
              <a:ext uri="{FF2B5EF4-FFF2-40B4-BE49-F238E27FC236}">
                <a16:creationId xmlns:a16="http://schemas.microsoft.com/office/drawing/2014/main" id="{ECB78824-BC05-9D40-AB4B-26642A05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375" y="2257663"/>
            <a:ext cx="914400" cy="914400"/>
          </a:xfrm>
          <a:prstGeom prst="rect">
            <a:avLst/>
          </a:prstGeom>
        </p:spPr>
      </p:pic>
      <p:pic>
        <p:nvPicPr>
          <p:cNvPr id="6" name="Graphic 5" descr="Books outline">
            <a:extLst>
              <a:ext uri="{FF2B5EF4-FFF2-40B4-BE49-F238E27FC236}">
                <a16:creationId xmlns:a16="http://schemas.microsoft.com/office/drawing/2014/main" id="{A13BDAF4-913F-E7B5-52C6-DE479410E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2434" y="3153013"/>
            <a:ext cx="914400" cy="914400"/>
          </a:xfrm>
          <a:prstGeom prst="rect">
            <a:avLst/>
          </a:prstGeom>
        </p:spPr>
      </p:pic>
      <p:pic>
        <p:nvPicPr>
          <p:cNvPr id="8" name="Graphic 7" descr="Books on shelf outline">
            <a:extLst>
              <a:ext uri="{FF2B5EF4-FFF2-40B4-BE49-F238E27FC236}">
                <a16:creationId xmlns:a16="http://schemas.microsoft.com/office/drawing/2014/main" id="{88938F05-B6A7-84E9-CAFE-6E6880CA5D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36834" y="3153013"/>
            <a:ext cx="914400" cy="914400"/>
          </a:xfrm>
          <a:prstGeom prst="rect">
            <a:avLst/>
          </a:prstGeom>
        </p:spPr>
      </p:pic>
      <p:pic>
        <p:nvPicPr>
          <p:cNvPr id="10" name="Graphic 9" descr="Document outline">
            <a:extLst>
              <a:ext uri="{FF2B5EF4-FFF2-40B4-BE49-F238E27FC236}">
                <a16:creationId xmlns:a16="http://schemas.microsoft.com/office/drawing/2014/main" id="{06A67FF4-2404-1E4B-CAAE-34E9A31DFC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630775" y="2257663"/>
            <a:ext cx="914400" cy="914400"/>
          </a:xfrm>
          <a:prstGeom prst="rect">
            <a:avLst/>
          </a:prstGeom>
        </p:spPr>
      </p:pic>
      <p:pic>
        <p:nvPicPr>
          <p:cNvPr id="16" name="Graphic 15" descr="Blueprint outline">
            <a:extLst>
              <a:ext uri="{FF2B5EF4-FFF2-40B4-BE49-F238E27FC236}">
                <a16:creationId xmlns:a16="http://schemas.microsoft.com/office/drawing/2014/main" id="{9A7C6BB2-CFE8-486E-6AC6-675F36F795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16648" y="2677245"/>
            <a:ext cx="914400" cy="914400"/>
          </a:xfrm>
          <a:prstGeom prst="rect">
            <a:avLst/>
          </a:prstGeom>
        </p:spPr>
      </p:pic>
      <p:pic>
        <p:nvPicPr>
          <p:cNvPr id="31" name="Graphic 30" descr="Arrow Right with solid fill">
            <a:extLst>
              <a:ext uri="{FF2B5EF4-FFF2-40B4-BE49-F238E27FC236}">
                <a16:creationId xmlns:a16="http://schemas.microsoft.com/office/drawing/2014/main" id="{556F1497-DC9A-FCB0-6D57-EADCC586CD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26637" y="2677245"/>
            <a:ext cx="914400" cy="914400"/>
          </a:xfrm>
          <a:prstGeom prst="rect">
            <a:avLst/>
          </a:prstGeom>
        </p:spPr>
      </p:pic>
      <p:pic>
        <p:nvPicPr>
          <p:cNvPr id="3" name="Graphic 2" descr="Layers Design outline">
            <a:extLst>
              <a:ext uri="{FF2B5EF4-FFF2-40B4-BE49-F238E27FC236}">
                <a16:creationId xmlns:a16="http://schemas.microsoft.com/office/drawing/2014/main" id="{FD490D8D-4512-36E0-1CAE-C16B359EBE6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213311" y="5776295"/>
            <a:ext cx="914400" cy="914400"/>
          </a:xfrm>
          <a:prstGeom prst="rect">
            <a:avLst/>
          </a:prstGeom>
        </p:spPr>
      </p:pic>
      <p:pic>
        <p:nvPicPr>
          <p:cNvPr id="7" name="Graphic 6" descr="Illustrator outline">
            <a:extLst>
              <a:ext uri="{FF2B5EF4-FFF2-40B4-BE49-F238E27FC236}">
                <a16:creationId xmlns:a16="http://schemas.microsoft.com/office/drawing/2014/main" id="{1C08C13A-3809-8254-4BEA-491970B19B4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244255" y="5669293"/>
            <a:ext cx="914400" cy="914400"/>
          </a:xfrm>
          <a:prstGeom prst="rect">
            <a:avLst/>
          </a:prstGeom>
        </p:spPr>
      </p:pic>
      <p:pic>
        <p:nvPicPr>
          <p:cNvPr id="11" name="Graphic 10" descr="Table outline">
            <a:extLst>
              <a:ext uri="{FF2B5EF4-FFF2-40B4-BE49-F238E27FC236}">
                <a16:creationId xmlns:a16="http://schemas.microsoft.com/office/drawing/2014/main" id="{6BC91D82-ADE8-0117-5244-D68F2F07D07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839375" y="5212093"/>
            <a:ext cx="914400" cy="914400"/>
          </a:xfrm>
          <a:prstGeom prst="rect">
            <a:avLst/>
          </a:prstGeom>
        </p:spPr>
      </p:pic>
      <p:pic>
        <p:nvPicPr>
          <p:cNvPr id="15" name="Graphic 14" descr="Line arrow: Slight curve with solid fill">
            <a:extLst>
              <a:ext uri="{FF2B5EF4-FFF2-40B4-BE49-F238E27FC236}">
                <a16:creationId xmlns:a16="http://schemas.microsoft.com/office/drawing/2014/main" id="{9EE45F9E-1B34-2306-0BDA-9112318A041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616648" y="5776295"/>
            <a:ext cx="914400" cy="914400"/>
          </a:xfrm>
          <a:prstGeom prst="rect">
            <a:avLst/>
          </a:prstGeom>
        </p:spPr>
      </p:pic>
      <p:pic>
        <p:nvPicPr>
          <p:cNvPr id="19" name="Graphic 18" descr="Line arrow: Horizontal U-turn with solid fill">
            <a:extLst>
              <a:ext uri="{FF2B5EF4-FFF2-40B4-BE49-F238E27FC236}">
                <a16:creationId xmlns:a16="http://schemas.microsoft.com/office/drawing/2014/main" id="{62D7EDB6-1932-44BA-40E8-C60BEA52EFB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746839" y="5685385"/>
            <a:ext cx="914400" cy="914400"/>
          </a:xfrm>
          <a:prstGeom prst="rect">
            <a:avLst/>
          </a:prstGeom>
        </p:spPr>
      </p:pic>
      <p:pic>
        <p:nvPicPr>
          <p:cNvPr id="23" name="Graphic 22" descr="Maze with solid fill">
            <a:extLst>
              <a:ext uri="{FF2B5EF4-FFF2-40B4-BE49-F238E27FC236}">
                <a16:creationId xmlns:a16="http://schemas.microsoft.com/office/drawing/2014/main" id="{4FD70DDF-B9B7-E73B-EC4A-48206CFFCCE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491625" y="5669293"/>
            <a:ext cx="914400" cy="914400"/>
          </a:xfrm>
          <a:prstGeom prst="rect">
            <a:avLst/>
          </a:prstGeom>
        </p:spPr>
      </p:pic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9393547B-84B7-AD6D-0F48-0B182CEF7E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5158564" y="57762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9074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81558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The problem</a:t>
            </a:r>
          </a:p>
        </p:txBody>
      </p:sp>
      <p:pic>
        <p:nvPicPr>
          <p:cNvPr id="4" name="Graphic 3" descr="Open book outline">
            <a:extLst>
              <a:ext uri="{FF2B5EF4-FFF2-40B4-BE49-F238E27FC236}">
                <a16:creationId xmlns:a16="http://schemas.microsoft.com/office/drawing/2014/main" id="{ECB78824-BC05-9D40-AB4B-26642A05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6833" y="2552218"/>
            <a:ext cx="914400" cy="914400"/>
          </a:xfrm>
          <a:prstGeom prst="rect">
            <a:avLst/>
          </a:prstGeom>
        </p:spPr>
      </p:pic>
      <p:pic>
        <p:nvPicPr>
          <p:cNvPr id="6" name="Graphic 5" descr="Books outline">
            <a:extLst>
              <a:ext uri="{FF2B5EF4-FFF2-40B4-BE49-F238E27FC236}">
                <a16:creationId xmlns:a16="http://schemas.microsoft.com/office/drawing/2014/main" id="{A13BDAF4-913F-E7B5-52C6-DE479410E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22892" y="3447568"/>
            <a:ext cx="914400" cy="914400"/>
          </a:xfrm>
          <a:prstGeom prst="rect">
            <a:avLst/>
          </a:prstGeom>
        </p:spPr>
      </p:pic>
      <p:pic>
        <p:nvPicPr>
          <p:cNvPr id="8" name="Graphic 7" descr="Books on shelf outline">
            <a:extLst>
              <a:ext uri="{FF2B5EF4-FFF2-40B4-BE49-F238E27FC236}">
                <a16:creationId xmlns:a16="http://schemas.microsoft.com/office/drawing/2014/main" id="{88938F05-B6A7-84E9-CAFE-6E6880CA5D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7292" y="3447568"/>
            <a:ext cx="914400" cy="914400"/>
          </a:xfrm>
          <a:prstGeom prst="rect">
            <a:avLst/>
          </a:prstGeom>
        </p:spPr>
      </p:pic>
      <p:pic>
        <p:nvPicPr>
          <p:cNvPr id="10" name="Graphic 9" descr="Document outline">
            <a:extLst>
              <a:ext uri="{FF2B5EF4-FFF2-40B4-BE49-F238E27FC236}">
                <a16:creationId xmlns:a16="http://schemas.microsoft.com/office/drawing/2014/main" id="{06A67FF4-2404-1E4B-CAAE-34E9A31DFC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331233" y="2552218"/>
            <a:ext cx="914400" cy="914400"/>
          </a:xfrm>
          <a:prstGeom prst="rect">
            <a:avLst/>
          </a:prstGeom>
        </p:spPr>
      </p:pic>
      <p:pic>
        <p:nvPicPr>
          <p:cNvPr id="14" name="Graphic 13" descr="Web design outline">
            <a:extLst>
              <a:ext uri="{FF2B5EF4-FFF2-40B4-BE49-F238E27FC236}">
                <a16:creationId xmlns:a16="http://schemas.microsoft.com/office/drawing/2014/main" id="{E8463269-00B1-2783-E223-17CADDD780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05523" y="2969400"/>
            <a:ext cx="914400" cy="914400"/>
          </a:xfrm>
          <a:prstGeom prst="rect">
            <a:avLst/>
          </a:prstGeom>
        </p:spPr>
      </p:pic>
      <p:pic>
        <p:nvPicPr>
          <p:cNvPr id="16" name="Graphic 15" descr="Blueprint outline">
            <a:extLst>
              <a:ext uri="{FF2B5EF4-FFF2-40B4-BE49-F238E27FC236}">
                <a16:creationId xmlns:a16="http://schemas.microsoft.com/office/drawing/2014/main" id="{9A7C6BB2-CFE8-486E-6AC6-675F36F795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17106" y="2971800"/>
            <a:ext cx="914400" cy="914400"/>
          </a:xfrm>
          <a:prstGeom prst="rect">
            <a:avLst/>
          </a:prstGeom>
        </p:spPr>
      </p:pic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F7387DD6-BA10-DC36-D65B-CA642D35B59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30123" y="2206542"/>
            <a:ext cx="914400" cy="914400"/>
          </a:xfrm>
          <a:prstGeom prst="rect">
            <a:avLst/>
          </a:prstGeom>
        </p:spPr>
      </p:pic>
      <p:pic>
        <p:nvPicPr>
          <p:cNvPr id="5" name="Graphic 4" descr="Acquisition with solid fill">
            <a:extLst>
              <a:ext uri="{FF2B5EF4-FFF2-40B4-BE49-F238E27FC236}">
                <a16:creationId xmlns:a16="http://schemas.microsoft.com/office/drawing/2014/main" id="{3AA0AEE4-7C5F-1AE5-0541-972320F9CBE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V="1">
            <a:off x="7206162" y="2901147"/>
            <a:ext cx="914400" cy="914400"/>
          </a:xfrm>
          <a:prstGeom prst="rect">
            <a:avLst/>
          </a:prstGeom>
        </p:spPr>
      </p:pic>
      <p:pic>
        <p:nvPicPr>
          <p:cNvPr id="9" name="Graphic 8" descr="Arrow Right with solid fill">
            <a:extLst>
              <a:ext uri="{FF2B5EF4-FFF2-40B4-BE49-F238E27FC236}">
                <a16:creationId xmlns:a16="http://schemas.microsoft.com/office/drawing/2014/main" id="{447AA9CC-5D1B-9AE1-6486-2A65075C5B4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924667" y="2969400"/>
            <a:ext cx="914400" cy="914400"/>
          </a:xfrm>
          <a:prstGeom prst="rect">
            <a:avLst/>
          </a:prstGeom>
        </p:spPr>
      </p:pic>
      <p:pic>
        <p:nvPicPr>
          <p:cNvPr id="13" name="Graphic 12" descr="Line arrow: Rotate right with solid fill">
            <a:extLst>
              <a:ext uri="{FF2B5EF4-FFF2-40B4-BE49-F238E27FC236}">
                <a16:creationId xmlns:a16="http://schemas.microsoft.com/office/drawing/2014/main" id="{44804FB3-E78C-F1A7-5330-AC1883D473E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13302510">
            <a:off x="7345764" y="3522836"/>
            <a:ext cx="914400" cy="914400"/>
          </a:xfrm>
          <a:prstGeom prst="rect">
            <a:avLst/>
          </a:prstGeom>
        </p:spPr>
      </p:pic>
      <p:pic>
        <p:nvPicPr>
          <p:cNvPr id="26" name="Graphic 25" descr="Workflow with solid fill">
            <a:extLst>
              <a:ext uri="{FF2B5EF4-FFF2-40B4-BE49-F238E27FC236}">
                <a16:creationId xmlns:a16="http://schemas.microsoft.com/office/drawing/2014/main" id="{04314610-BCC9-2DD4-0413-0FA5102FF3B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858058" y="2969400"/>
            <a:ext cx="914400" cy="914400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7E3232CE-E992-70D1-FD3C-2EDBA42304A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09661" y="2969400"/>
            <a:ext cx="914400" cy="914400"/>
          </a:xfrm>
          <a:prstGeom prst="rect">
            <a:avLst/>
          </a:prstGeom>
        </p:spPr>
      </p:pic>
      <p:pic>
        <p:nvPicPr>
          <p:cNvPr id="29" name="Graphic 28" descr="Scatterplot with solid fill">
            <a:extLst>
              <a:ext uri="{FF2B5EF4-FFF2-40B4-BE49-F238E27FC236}">
                <a16:creationId xmlns:a16="http://schemas.microsoft.com/office/drawing/2014/main" id="{C2048285-7293-48E1-E144-EB95E952F3E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036185" y="2969400"/>
            <a:ext cx="914400" cy="914400"/>
          </a:xfrm>
          <a:prstGeom prst="rect">
            <a:avLst/>
          </a:prstGeom>
        </p:spPr>
      </p:pic>
      <p:pic>
        <p:nvPicPr>
          <p:cNvPr id="31" name="Graphic 30" descr="Arrow Right with solid fill">
            <a:extLst>
              <a:ext uri="{FF2B5EF4-FFF2-40B4-BE49-F238E27FC236}">
                <a16:creationId xmlns:a16="http://schemas.microsoft.com/office/drawing/2014/main" id="{556F1497-DC9A-FCB0-6D57-EADCC586CD7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327095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139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81558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The problem</a:t>
            </a:r>
          </a:p>
        </p:txBody>
      </p:sp>
      <p:pic>
        <p:nvPicPr>
          <p:cNvPr id="4" name="Graphic 3" descr="Open book outline">
            <a:extLst>
              <a:ext uri="{FF2B5EF4-FFF2-40B4-BE49-F238E27FC236}">
                <a16:creationId xmlns:a16="http://schemas.microsoft.com/office/drawing/2014/main" id="{ECB78824-BC05-9D40-AB4B-26642A05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6833" y="2552218"/>
            <a:ext cx="914400" cy="914400"/>
          </a:xfrm>
          <a:prstGeom prst="rect">
            <a:avLst/>
          </a:prstGeom>
        </p:spPr>
      </p:pic>
      <p:pic>
        <p:nvPicPr>
          <p:cNvPr id="6" name="Graphic 5" descr="Books outline">
            <a:extLst>
              <a:ext uri="{FF2B5EF4-FFF2-40B4-BE49-F238E27FC236}">
                <a16:creationId xmlns:a16="http://schemas.microsoft.com/office/drawing/2014/main" id="{A13BDAF4-913F-E7B5-52C6-DE479410E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22892" y="3447568"/>
            <a:ext cx="914400" cy="914400"/>
          </a:xfrm>
          <a:prstGeom prst="rect">
            <a:avLst/>
          </a:prstGeom>
        </p:spPr>
      </p:pic>
      <p:pic>
        <p:nvPicPr>
          <p:cNvPr id="8" name="Graphic 7" descr="Books on shelf outline">
            <a:extLst>
              <a:ext uri="{FF2B5EF4-FFF2-40B4-BE49-F238E27FC236}">
                <a16:creationId xmlns:a16="http://schemas.microsoft.com/office/drawing/2014/main" id="{88938F05-B6A7-84E9-CAFE-6E6880CA5D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7292" y="3447568"/>
            <a:ext cx="914400" cy="914400"/>
          </a:xfrm>
          <a:prstGeom prst="rect">
            <a:avLst/>
          </a:prstGeom>
        </p:spPr>
      </p:pic>
      <p:pic>
        <p:nvPicPr>
          <p:cNvPr id="10" name="Graphic 9" descr="Document outline">
            <a:extLst>
              <a:ext uri="{FF2B5EF4-FFF2-40B4-BE49-F238E27FC236}">
                <a16:creationId xmlns:a16="http://schemas.microsoft.com/office/drawing/2014/main" id="{06A67FF4-2404-1E4B-CAAE-34E9A31DFC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331233" y="2552218"/>
            <a:ext cx="914400" cy="914400"/>
          </a:xfrm>
          <a:prstGeom prst="rect">
            <a:avLst/>
          </a:prstGeom>
        </p:spPr>
      </p:pic>
      <p:pic>
        <p:nvPicPr>
          <p:cNvPr id="14" name="Graphic 13" descr="Web design outline">
            <a:extLst>
              <a:ext uri="{FF2B5EF4-FFF2-40B4-BE49-F238E27FC236}">
                <a16:creationId xmlns:a16="http://schemas.microsoft.com/office/drawing/2014/main" id="{E8463269-00B1-2783-E223-17CADDD780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05523" y="2969400"/>
            <a:ext cx="914400" cy="914400"/>
          </a:xfrm>
          <a:prstGeom prst="rect">
            <a:avLst/>
          </a:prstGeom>
        </p:spPr>
      </p:pic>
      <p:pic>
        <p:nvPicPr>
          <p:cNvPr id="16" name="Graphic 15" descr="Blueprint outline">
            <a:extLst>
              <a:ext uri="{FF2B5EF4-FFF2-40B4-BE49-F238E27FC236}">
                <a16:creationId xmlns:a16="http://schemas.microsoft.com/office/drawing/2014/main" id="{9A7C6BB2-CFE8-486E-6AC6-675F36F795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17106" y="2971800"/>
            <a:ext cx="914400" cy="914400"/>
          </a:xfrm>
          <a:prstGeom prst="rect">
            <a:avLst/>
          </a:prstGeom>
        </p:spPr>
      </p:pic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F7387DD6-BA10-DC36-D65B-CA642D35B59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30123" y="2206542"/>
            <a:ext cx="914400" cy="914400"/>
          </a:xfrm>
          <a:prstGeom prst="rect">
            <a:avLst/>
          </a:prstGeom>
        </p:spPr>
      </p:pic>
      <p:pic>
        <p:nvPicPr>
          <p:cNvPr id="5" name="Graphic 4" descr="Acquisition with solid fill">
            <a:extLst>
              <a:ext uri="{FF2B5EF4-FFF2-40B4-BE49-F238E27FC236}">
                <a16:creationId xmlns:a16="http://schemas.microsoft.com/office/drawing/2014/main" id="{3AA0AEE4-7C5F-1AE5-0541-972320F9CBE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V="1">
            <a:off x="7206162" y="2901147"/>
            <a:ext cx="914400" cy="914400"/>
          </a:xfrm>
          <a:prstGeom prst="rect">
            <a:avLst/>
          </a:prstGeom>
        </p:spPr>
      </p:pic>
      <p:pic>
        <p:nvPicPr>
          <p:cNvPr id="9" name="Graphic 8" descr="Arrow Right with solid fill">
            <a:extLst>
              <a:ext uri="{FF2B5EF4-FFF2-40B4-BE49-F238E27FC236}">
                <a16:creationId xmlns:a16="http://schemas.microsoft.com/office/drawing/2014/main" id="{447AA9CC-5D1B-9AE1-6486-2A65075C5B4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924667" y="2969400"/>
            <a:ext cx="914400" cy="914400"/>
          </a:xfrm>
          <a:prstGeom prst="rect">
            <a:avLst/>
          </a:prstGeom>
        </p:spPr>
      </p:pic>
      <p:pic>
        <p:nvPicPr>
          <p:cNvPr id="13" name="Graphic 12" descr="Line arrow: Rotate right with solid fill">
            <a:extLst>
              <a:ext uri="{FF2B5EF4-FFF2-40B4-BE49-F238E27FC236}">
                <a16:creationId xmlns:a16="http://schemas.microsoft.com/office/drawing/2014/main" id="{44804FB3-E78C-F1A7-5330-AC1883D473E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13302510">
            <a:off x="7345764" y="3522836"/>
            <a:ext cx="914400" cy="914400"/>
          </a:xfrm>
          <a:prstGeom prst="rect">
            <a:avLst/>
          </a:prstGeom>
        </p:spPr>
      </p:pic>
      <p:pic>
        <p:nvPicPr>
          <p:cNvPr id="26" name="Graphic 25" descr="Workflow with solid fill">
            <a:extLst>
              <a:ext uri="{FF2B5EF4-FFF2-40B4-BE49-F238E27FC236}">
                <a16:creationId xmlns:a16="http://schemas.microsoft.com/office/drawing/2014/main" id="{04314610-BCC9-2DD4-0413-0FA5102FF3B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858058" y="2969400"/>
            <a:ext cx="914400" cy="914400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7E3232CE-E992-70D1-FD3C-2EDBA42304A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09661" y="2969400"/>
            <a:ext cx="914400" cy="914400"/>
          </a:xfrm>
          <a:prstGeom prst="rect">
            <a:avLst/>
          </a:prstGeom>
        </p:spPr>
      </p:pic>
      <p:pic>
        <p:nvPicPr>
          <p:cNvPr id="29" name="Graphic 28" descr="Scatterplot with solid fill">
            <a:extLst>
              <a:ext uri="{FF2B5EF4-FFF2-40B4-BE49-F238E27FC236}">
                <a16:creationId xmlns:a16="http://schemas.microsoft.com/office/drawing/2014/main" id="{C2048285-7293-48E1-E144-EB95E952F3E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036185" y="2969400"/>
            <a:ext cx="914400" cy="914400"/>
          </a:xfrm>
          <a:prstGeom prst="rect">
            <a:avLst/>
          </a:prstGeom>
        </p:spPr>
      </p:pic>
      <p:pic>
        <p:nvPicPr>
          <p:cNvPr id="31" name="Graphic 30" descr="Arrow Right with solid fill">
            <a:extLst>
              <a:ext uri="{FF2B5EF4-FFF2-40B4-BE49-F238E27FC236}">
                <a16:creationId xmlns:a16="http://schemas.microsoft.com/office/drawing/2014/main" id="{556F1497-DC9A-FCB0-6D57-EADCC586CD7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327095" y="2971800"/>
            <a:ext cx="914400" cy="914400"/>
          </a:xfrm>
          <a:prstGeom prst="rect">
            <a:avLst/>
          </a:prstGeom>
        </p:spPr>
      </p:pic>
      <p:pic>
        <p:nvPicPr>
          <p:cNvPr id="3" name="Graphic 2" descr="Layers Design outline">
            <a:extLst>
              <a:ext uri="{FF2B5EF4-FFF2-40B4-BE49-F238E27FC236}">
                <a16:creationId xmlns:a16="http://schemas.microsoft.com/office/drawing/2014/main" id="{FD490D8D-4512-36E0-1CAE-C16B359EBE6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213311" y="5776295"/>
            <a:ext cx="914400" cy="914400"/>
          </a:xfrm>
          <a:prstGeom prst="rect">
            <a:avLst/>
          </a:prstGeom>
        </p:spPr>
      </p:pic>
      <p:pic>
        <p:nvPicPr>
          <p:cNvPr id="7" name="Graphic 6" descr="Illustrator outline">
            <a:extLst>
              <a:ext uri="{FF2B5EF4-FFF2-40B4-BE49-F238E27FC236}">
                <a16:creationId xmlns:a16="http://schemas.microsoft.com/office/drawing/2014/main" id="{1C08C13A-3809-8254-4BEA-491970B19B4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244255" y="5669293"/>
            <a:ext cx="914400" cy="914400"/>
          </a:xfrm>
          <a:prstGeom prst="rect">
            <a:avLst/>
          </a:prstGeom>
        </p:spPr>
      </p:pic>
      <p:pic>
        <p:nvPicPr>
          <p:cNvPr id="11" name="Graphic 10" descr="Table outline">
            <a:extLst>
              <a:ext uri="{FF2B5EF4-FFF2-40B4-BE49-F238E27FC236}">
                <a16:creationId xmlns:a16="http://schemas.microsoft.com/office/drawing/2014/main" id="{6BC91D82-ADE8-0117-5244-D68F2F07D07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839375" y="5212093"/>
            <a:ext cx="914400" cy="914400"/>
          </a:xfrm>
          <a:prstGeom prst="rect">
            <a:avLst/>
          </a:prstGeom>
        </p:spPr>
      </p:pic>
      <p:pic>
        <p:nvPicPr>
          <p:cNvPr id="15" name="Graphic 14" descr="Line arrow: Slight curve with solid fill">
            <a:extLst>
              <a:ext uri="{FF2B5EF4-FFF2-40B4-BE49-F238E27FC236}">
                <a16:creationId xmlns:a16="http://schemas.microsoft.com/office/drawing/2014/main" id="{9EE45F9E-1B34-2306-0BDA-9112318A041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616648" y="5776295"/>
            <a:ext cx="914400" cy="914400"/>
          </a:xfrm>
          <a:prstGeom prst="rect">
            <a:avLst/>
          </a:prstGeom>
        </p:spPr>
      </p:pic>
      <p:pic>
        <p:nvPicPr>
          <p:cNvPr id="19" name="Graphic 18" descr="Line arrow: Horizontal U-turn with solid fill">
            <a:extLst>
              <a:ext uri="{FF2B5EF4-FFF2-40B4-BE49-F238E27FC236}">
                <a16:creationId xmlns:a16="http://schemas.microsoft.com/office/drawing/2014/main" id="{62D7EDB6-1932-44BA-40E8-C60BEA52EFB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746839" y="5685385"/>
            <a:ext cx="914400" cy="914400"/>
          </a:xfrm>
          <a:prstGeom prst="rect">
            <a:avLst/>
          </a:prstGeom>
        </p:spPr>
      </p:pic>
      <p:pic>
        <p:nvPicPr>
          <p:cNvPr id="23" name="Graphic 22" descr="Maze with solid fill">
            <a:extLst>
              <a:ext uri="{FF2B5EF4-FFF2-40B4-BE49-F238E27FC236}">
                <a16:creationId xmlns:a16="http://schemas.microsoft.com/office/drawing/2014/main" id="{4FD70DDF-B9B7-E73B-EC4A-48206CFFCCE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9491625" y="5669293"/>
            <a:ext cx="914400" cy="914400"/>
          </a:xfrm>
          <a:prstGeom prst="rect">
            <a:avLst/>
          </a:prstGeom>
        </p:spPr>
      </p:pic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9393547B-84B7-AD6D-0F48-0B182CEF7EE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flipH="1">
            <a:off x="5158564" y="57762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329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871BBF9-CFE2-9095-8F96-5836463BFB2D}"/>
              </a:ext>
            </a:extLst>
          </p:cNvPr>
          <p:cNvSpPr txBox="1">
            <a:spLocks/>
          </p:cNvSpPr>
          <p:nvPr/>
        </p:nvSpPr>
        <p:spPr>
          <a:xfrm>
            <a:off x="4201147" y="2766218"/>
            <a:ext cx="37897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Metabolomics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88E9CF-A073-50EC-FFCD-3CF19E9D49C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3140364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222088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81558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The problem</a:t>
            </a:r>
          </a:p>
        </p:txBody>
      </p:sp>
      <p:pic>
        <p:nvPicPr>
          <p:cNvPr id="4" name="Graphic 3" descr="Open book outline">
            <a:extLst>
              <a:ext uri="{FF2B5EF4-FFF2-40B4-BE49-F238E27FC236}">
                <a16:creationId xmlns:a16="http://schemas.microsoft.com/office/drawing/2014/main" id="{ECB78824-BC05-9D40-AB4B-26642A05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6833" y="2552218"/>
            <a:ext cx="914400" cy="914400"/>
          </a:xfrm>
          <a:prstGeom prst="rect">
            <a:avLst/>
          </a:prstGeom>
        </p:spPr>
      </p:pic>
      <p:pic>
        <p:nvPicPr>
          <p:cNvPr id="6" name="Graphic 5" descr="Books outline">
            <a:extLst>
              <a:ext uri="{FF2B5EF4-FFF2-40B4-BE49-F238E27FC236}">
                <a16:creationId xmlns:a16="http://schemas.microsoft.com/office/drawing/2014/main" id="{A13BDAF4-913F-E7B5-52C6-DE479410E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22892" y="3447568"/>
            <a:ext cx="914400" cy="914400"/>
          </a:xfrm>
          <a:prstGeom prst="rect">
            <a:avLst/>
          </a:prstGeom>
        </p:spPr>
      </p:pic>
      <p:pic>
        <p:nvPicPr>
          <p:cNvPr id="8" name="Graphic 7" descr="Books on shelf outline">
            <a:extLst>
              <a:ext uri="{FF2B5EF4-FFF2-40B4-BE49-F238E27FC236}">
                <a16:creationId xmlns:a16="http://schemas.microsoft.com/office/drawing/2014/main" id="{88938F05-B6A7-84E9-CAFE-6E6880CA5D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7292" y="3447568"/>
            <a:ext cx="914400" cy="914400"/>
          </a:xfrm>
          <a:prstGeom prst="rect">
            <a:avLst/>
          </a:prstGeom>
        </p:spPr>
      </p:pic>
      <p:pic>
        <p:nvPicPr>
          <p:cNvPr id="10" name="Graphic 9" descr="Document outline">
            <a:extLst>
              <a:ext uri="{FF2B5EF4-FFF2-40B4-BE49-F238E27FC236}">
                <a16:creationId xmlns:a16="http://schemas.microsoft.com/office/drawing/2014/main" id="{06A67FF4-2404-1E4B-CAAE-34E9A31DFC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331233" y="2552218"/>
            <a:ext cx="914400" cy="914400"/>
          </a:xfrm>
          <a:prstGeom prst="rect">
            <a:avLst/>
          </a:prstGeom>
        </p:spPr>
      </p:pic>
      <p:pic>
        <p:nvPicPr>
          <p:cNvPr id="14" name="Graphic 13" descr="Web design outline">
            <a:extLst>
              <a:ext uri="{FF2B5EF4-FFF2-40B4-BE49-F238E27FC236}">
                <a16:creationId xmlns:a16="http://schemas.microsoft.com/office/drawing/2014/main" id="{E8463269-00B1-2783-E223-17CADDD780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05523" y="2969400"/>
            <a:ext cx="914400" cy="914400"/>
          </a:xfrm>
          <a:prstGeom prst="rect">
            <a:avLst/>
          </a:prstGeom>
        </p:spPr>
      </p:pic>
      <p:pic>
        <p:nvPicPr>
          <p:cNvPr id="16" name="Graphic 15" descr="Blueprint outline">
            <a:extLst>
              <a:ext uri="{FF2B5EF4-FFF2-40B4-BE49-F238E27FC236}">
                <a16:creationId xmlns:a16="http://schemas.microsoft.com/office/drawing/2014/main" id="{9A7C6BB2-CFE8-486E-6AC6-675F36F795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17106" y="2971800"/>
            <a:ext cx="914400" cy="914400"/>
          </a:xfrm>
          <a:prstGeom prst="rect">
            <a:avLst/>
          </a:prstGeom>
        </p:spPr>
      </p:pic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F7387DD6-BA10-DC36-D65B-CA642D35B59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30123" y="2206542"/>
            <a:ext cx="914400" cy="914400"/>
          </a:xfrm>
          <a:prstGeom prst="rect">
            <a:avLst/>
          </a:prstGeom>
        </p:spPr>
      </p:pic>
      <p:pic>
        <p:nvPicPr>
          <p:cNvPr id="5" name="Graphic 4" descr="Acquisition with solid fill">
            <a:extLst>
              <a:ext uri="{FF2B5EF4-FFF2-40B4-BE49-F238E27FC236}">
                <a16:creationId xmlns:a16="http://schemas.microsoft.com/office/drawing/2014/main" id="{3AA0AEE4-7C5F-1AE5-0541-972320F9CBE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V="1">
            <a:off x="7206162" y="2901147"/>
            <a:ext cx="914400" cy="914400"/>
          </a:xfrm>
          <a:prstGeom prst="rect">
            <a:avLst/>
          </a:prstGeom>
        </p:spPr>
      </p:pic>
      <p:pic>
        <p:nvPicPr>
          <p:cNvPr id="9" name="Graphic 8" descr="Arrow Right with solid fill">
            <a:extLst>
              <a:ext uri="{FF2B5EF4-FFF2-40B4-BE49-F238E27FC236}">
                <a16:creationId xmlns:a16="http://schemas.microsoft.com/office/drawing/2014/main" id="{447AA9CC-5D1B-9AE1-6486-2A65075C5B4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924667" y="2969400"/>
            <a:ext cx="914400" cy="914400"/>
          </a:xfrm>
          <a:prstGeom prst="rect">
            <a:avLst/>
          </a:prstGeom>
        </p:spPr>
      </p:pic>
      <p:pic>
        <p:nvPicPr>
          <p:cNvPr id="13" name="Graphic 12" descr="Line arrow: Rotate right with solid fill">
            <a:extLst>
              <a:ext uri="{FF2B5EF4-FFF2-40B4-BE49-F238E27FC236}">
                <a16:creationId xmlns:a16="http://schemas.microsoft.com/office/drawing/2014/main" id="{44804FB3-E78C-F1A7-5330-AC1883D473E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13302510">
            <a:off x="7345764" y="3522836"/>
            <a:ext cx="914400" cy="914400"/>
          </a:xfrm>
          <a:prstGeom prst="rect">
            <a:avLst/>
          </a:prstGeom>
        </p:spPr>
      </p:pic>
      <p:pic>
        <p:nvPicPr>
          <p:cNvPr id="26" name="Graphic 25" descr="Workflow with solid fill">
            <a:extLst>
              <a:ext uri="{FF2B5EF4-FFF2-40B4-BE49-F238E27FC236}">
                <a16:creationId xmlns:a16="http://schemas.microsoft.com/office/drawing/2014/main" id="{04314610-BCC9-2DD4-0413-0FA5102FF3B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858058" y="2969400"/>
            <a:ext cx="914400" cy="914400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7E3232CE-E992-70D1-FD3C-2EDBA42304A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09661" y="2969400"/>
            <a:ext cx="914400" cy="914400"/>
          </a:xfrm>
          <a:prstGeom prst="rect">
            <a:avLst/>
          </a:prstGeom>
        </p:spPr>
      </p:pic>
      <p:pic>
        <p:nvPicPr>
          <p:cNvPr id="29" name="Graphic 28" descr="Scatterplot with solid fill">
            <a:extLst>
              <a:ext uri="{FF2B5EF4-FFF2-40B4-BE49-F238E27FC236}">
                <a16:creationId xmlns:a16="http://schemas.microsoft.com/office/drawing/2014/main" id="{C2048285-7293-48E1-E144-EB95E952F3E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036185" y="2969400"/>
            <a:ext cx="914400" cy="914400"/>
          </a:xfrm>
          <a:prstGeom prst="rect">
            <a:avLst/>
          </a:prstGeom>
        </p:spPr>
      </p:pic>
      <p:pic>
        <p:nvPicPr>
          <p:cNvPr id="31" name="Graphic 30" descr="Arrow Right with solid fill">
            <a:extLst>
              <a:ext uri="{FF2B5EF4-FFF2-40B4-BE49-F238E27FC236}">
                <a16:creationId xmlns:a16="http://schemas.microsoft.com/office/drawing/2014/main" id="{556F1497-DC9A-FCB0-6D57-EADCC586CD7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327095" y="2971800"/>
            <a:ext cx="914400" cy="914400"/>
          </a:xfrm>
          <a:prstGeom prst="rect">
            <a:avLst/>
          </a:prstGeom>
        </p:spPr>
      </p:pic>
      <p:pic>
        <p:nvPicPr>
          <p:cNvPr id="3" name="Graphic 2" descr="Layers Design outline">
            <a:extLst>
              <a:ext uri="{FF2B5EF4-FFF2-40B4-BE49-F238E27FC236}">
                <a16:creationId xmlns:a16="http://schemas.microsoft.com/office/drawing/2014/main" id="{FD490D8D-4512-36E0-1CAE-C16B359EBE6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213311" y="5776295"/>
            <a:ext cx="914400" cy="914400"/>
          </a:xfrm>
          <a:prstGeom prst="rect">
            <a:avLst/>
          </a:prstGeom>
        </p:spPr>
      </p:pic>
      <p:pic>
        <p:nvPicPr>
          <p:cNvPr id="7" name="Graphic 6" descr="Illustrator outline">
            <a:extLst>
              <a:ext uri="{FF2B5EF4-FFF2-40B4-BE49-F238E27FC236}">
                <a16:creationId xmlns:a16="http://schemas.microsoft.com/office/drawing/2014/main" id="{1C08C13A-3809-8254-4BEA-491970B19B4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244255" y="5669293"/>
            <a:ext cx="914400" cy="914400"/>
          </a:xfrm>
          <a:prstGeom prst="rect">
            <a:avLst/>
          </a:prstGeom>
        </p:spPr>
      </p:pic>
      <p:pic>
        <p:nvPicPr>
          <p:cNvPr id="11" name="Graphic 10" descr="Table outline">
            <a:extLst>
              <a:ext uri="{FF2B5EF4-FFF2-40B4-BE49-F238E27FC236}">
                <a16:creationId xmlns:a16="http://schemas.microsoft.com/office/drawing/2014/main" id="{6BC91D82-ADE8-0117-5244-D68F2F07D07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839375" y="5212093"/>
            <a:ext cx="914400" cy="914400"/>
          </a:xfrm>
          <a:prstGeom prst="rect">
            <a:avLst/>
          </a:prstGeom>
        </p:spPr>
      </p:pic>
      <p:pic>
        <p:nvPicPr>
          <p:cNvPr id="15" name="Graphic 14" descr="Line arrow: Slight curve with solid fill">
            <a:extLst>
              <a:ext uri="{FF2B5EF4-FFF2-40B4-BE49-F238E27FC236}">
                <a16:creationId xmlns:a16="http://schemas.microsoft.com/office/drawing/2014/main" id="{9EE45F9E-1B34-2306-0BDA-9112318A041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616648" y="5776295"/>
            <a:ext cx="914400" cy="914400"/>
          </a:xfrm>
          <a:prstGeom prst="rect">
            <a:avLst/>
          </a:prstGeom>
        </p:spPr>
      </p:pic>
      <p:pic>
        <p:nvPicPr>
          <p:cNvPr id="19" name="Graphic 18" descr="Line arrow: Horizontal U-turn with solid fill">
            <a:extLst>
              <a:ext uri="{FF2B5EF4-FFF2-40B4-BE49-F238E27FC236}">
                <a16:creationId xmlns:a16="http://schemas.microsoft.com/office/drawing/2014/main" id="{62D7EDB6-1932-44BA-40E8-C60BEA52EFB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746839" y="5685385"/>
            <a:ext cx="914400" cy="914400"/>
          </a:xfrm>
          <a:prstGeom prst="rect">
            <a:avLst/>
          </a:prstGeom>
        </p:spPr>
      </p:pic>
      <p:pic>
        <p:nvPicPr>
          <p:cNvPr id="23" name="Graphic 22" descr="Maze with solid fill">
            <a:extLst>
              <a:ext uri="{FF2B5EF4-FFF2-40B4-BE49-F238E27FC236}">
                <a16:creationId xmlns:a16="http://schemas.microsoft.com/office/drawing/2014/main" id="{4FD70DDF-B9B7-E73B-EC4A-48206CFFCCE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9491625" y="5669293"/>
            <a:ext cx="914400" cy="914400"/>
          </a:xfrm>
          <a:prstGeom prst="rect">
            <a:avLst/>
          </a:prstGeom>
        </p:spPr>
      </p:pic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9393547B-84B7-AD6D-0F48-0B182CEF7EE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flipH="1">
            <a:off x="5158564" y="57762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802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D30C6BD6-9535-F357-FE7D-646D083EB8EB}"/>
              </a:ext>
            </a:extLst>
          </p:cNvPr>
          <p:cNvSpPr txBox="1">
            <a:spLocks/>
          </p:cNvSpPr>
          <p:nvPr/>
        </p:nvSpPr>
        <p:spPr>
          <a:xfrm>
            <a:off x="4929032" y="3426216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110ED6B-7C09-1B74-F464-3EC1FFD6C9C9}"/>
              </a:ext>
            </a:extLst>
          </p:cNvPr>
          <p:cNvSpPr txBox="1">
            <a:spLocks/>
          </p:cNvSpPr>
          <p:nvPr/>
        </p:nvSpPr>
        <p:spPr>
          <a:xfrm>
            <a:off x="4929032" y="3854025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5BB713F-7945-0E44-78F3-447EDAC4E275}"/>
              </a:ext>
            </a:extLst>
          </p:cNvPr>
          <p:cNvSpPr txBox="1">
            <a:spLocks/>
          </p:cNvSpPr>
          <p:nvPr/>
        </p:nvSpPr>
        <p:spPr>
          <a:xfrm>
            <a:off x="4929032" y="5137452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DD307DC-E534-0184-28C7-51B04952589E}"/>
              </a:ext>
            </a:extLst>
          </p:cNvPr>
          <p:cNvSpPr txBox="1">
            <a:spLocks/>
          </p:cNvSpPr>
          <p:nvPr/>
        </p:nvSpPr>
        <p:spPr>
          <a:xfrm>
            <a:off x="4929032" y="5565263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D7CE8F93-1826-913E-7C00-0F1354731329}"/>
              </a:ext>
            </a:extLst>
          </p:cNvPr>
          <p:cNvSpPr txBox="1">
            <a:spLocks/>
          </p:cNvSpPr>
          <p:nvPr/>
        </p:nvSpPr>
        <p:spPr>
          <a:xfrm>
            <a:off x="4929032" y="4709643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4160735-FB48-B5C1-478E-1826C95009F3}"/>
              </a:ext>
            </a:extLst>
          </p:cNvPr>
          <p:cNvSpPr txBox="1">
            <a:spLocks/>
          </p:cNvSpPr>
          <p:nvPr/>
        </p:nvSpPr>
        <p:spPr>
          <a:xfrm>
            <a:off x="4929032" y="4281834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DC4C34-ED7D-6A11-5FC3-D9D8ECA63BFF}"/>
              </a:ext>
            </a:extLst>
          </p:cNvPr>
          <p:cNvSpPr txBox="1">
            <a:spLocks/>
          </p:cNvSpPr>
          <p:nvPr/>
        </p:nvSpPr>
        <p:spPr>
          <a:xfrm>
            <a:off x="8449047" y="949508"/>
            <a:ext cx="1369123" cy="6458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NMR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CC47E69-F193-C984-4327-D436559A3E5D}"/>
              </a:ext>
            </a:extLst>
          </p:cNvPr>
          <p:cNvSpPr txBox="1">
            <a:spLocks/>
          </p:cNvSpPr>
          <p:nvPr/>
        </p:nvSpPr>
        <p:spPr>
          <a:xfrm>
            <a:off x="2373831" y="946279"/>
            <a:ext cx="926239" cy="6523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FEE7686-4B89-79A0-DD3B-7A637F925B36}"/>
              </a:ext>
            </a:extLst>
          </p:cNvPr>
          <p:cNvCxnSpPr>
            <a:cxnSpLocks/>
            <a:stCxn id="8" idx="2"/>
            <a:endCxn id="6" idx="2"/>
          </p:cNvCxnSpPr>
          <p:nvPr/>
        </p:nvCxnSpPr>
        <p:spPr>
          <a:xfrm rot="5400000" flipH="1" flipV="1">
            <a:off x="5983665" y="-1551334"/>
            <a:ext cx="3229" cy="6296658"/>
          </a:xfrm>
          <a:prstGeom prst="bentConnector3">
            <a:avLst>
              <a:gd name="adj1" fmla="val -7079591"/>
            </a:avLst>
          </a:prstGeom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E9DF11-035B-F6D7-DB4A-BA3637C0362D}"/>
              </a:ext>
            </a:extLst>
          </p:cNvPr>
          <p:cNvCxnSpPr>
            <a:cxnSpLocks/>
          </p:cNvCxnSpPr>
          <p:nvPr/>
        </p:nvCxnSpPr>
        <p:spPr>
          <a:xfrm>
            <a:off x="6096000" y="1833563"/>
            <a:ext cx="0" cy="5273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DA025FE1-7D71-6A5C-2ACB-06EC09311070}"/>
              </a:ext>
            </a:extLst>
          </p:cNvPr>
          <p:cNvSpPr txBox="1">
            <a:spLocks/>
          </p:cNvSpPr>
          <p:nvPr/>
        </p:nvSpPr>
        <p:spPr>
          <a:xfrm>
            <a:off x="4583984" y="1206361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Preprocessing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27D71C5-5E6E-78D4-A746-8682D8BF0502}"/>
              </a:ext>
            </a:extLst>
          </p:cNvPr>
          <p:cNvSpPr txBox="1">
            <a:spLocks/>
          </p:cNvSpPr>
          <p:nvPr/>
        </p:nvSpPr>
        <p:spPr>
          <a:xfrm>
            <a:off x="4583983" y="2275274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Pretreatment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5F0A2658-CC17-85A9-448A-620A2C8E05D7}"/>
              </a:ext>
            </a:extLst>
          </p:cNvPr>
          <p:cNvSpPr/>
          <p:nvPr/>
        </p:nvSpPr>
        <p:spPr>
          <a:xfrm rot="5400000">
            <a:off x="5895974" y="-554563"/>
            <a:ext cx="400050" cy="7140041"/>
          </a:xfrm>
          <a:prstGeom prst="leftBrace">
            <a:avLst>
              <a:gd name="adj1" fmla="val 234524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346BFAA-C157-DEB5-A5C3-6DCA42C73F1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3981450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27272201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D30C6BD6-9535-F357-FE7D-646D083EB8EB}"/>
              </a:ext>
            </a:extLst>
          </p:cNvPr>
          <p:cNvSpPr txBox="1">
            <a:spLocks/>
          </p:cNvSpPr>
          <p:nvPr/>
        </p:nvSpPr>
        <p:spPr>
          <a:xfrm>
            <a:off x="164460" y="1080435"/>
            <a:ext cx="1466912" cy="5061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110ED6B-7C09-1B74-F464-3EC1FFD6C9C9}"/>
              </a:ext>
            </a:extLst>
          </p:cNvPr>
          <p:cNvSpPr txBox="1">
            <a:spLocks/>
          </p:cNvSpPr>
          <p:nvPr/>
        </p:nvSpPr>
        <p:spPr>
          <a:xfrm>
            <a:off x="1795832" y="1080435"/>
            <a:ext cx="1466912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5BB713F-7945-0E44-78F3-447EDAC4E275}"/>
              </a:ext>
            </a:extLst>
          </p:cNvPr>
          <p:cNvSpPr txBox="1">
            <a:spLocks/>
          </p:cNvSpPr>
          <p:nvPr/>
        </p:nvSpPr>
        <p:spPr>
          <a:xfrm>
            <a:off x="3427204" y="1080435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DD307DC-E534-0184-28C7-51B04952589E}"/>
              </a:ext>
            </a:extLst>
          </p:cNvPr>
          <p:cNvSpPr txBox="1">
            <a:spLocks/>
          </p:cNvSpPr>
          <p:nvPr/>
        </p:nvSpPr>
        <p:spPr>
          <a:xfrm>
            <a:off x="5925600" y="1080435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D7CE8F93-1826-913E-7C00-0F1354731329}"/>
              </a:ext>
            </a:extLst>
          </p:cNvPr>
          <p:cNvSpPr txBox="1">
            <a:spLocks/>
          </p:cNvSpPr>
          <p:nvPr/>
        </p:nvSpPr>
        <p:spPr>
          <a:xfrm>
            <a:off x="9950779" y="1080435"/>
            <a:ext cx="2076761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013B12-F30A-37A9-1ACE-9C02C5C51D42}"/>
              </a:ext>
            </a:extLst>
          </p:cNvPr>
          <p:cNvCxnSpPr>
            <a:cxnSpLocks/>
          </p:cNvCxnSpPr>
          <p:nvPr/>
        </p:nvCxnSpPr>
        <p:spPr>
          <a:xfrm>
            <a:off x="164460" y="1585700"/>
            <a:ext cx="1466912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86F073-312D-A663-A48B-830F41DDC323}"/>
              </a:ext>
            </a:extLst>
          </p:cNvPr>
          <p:cNvCxnSpPr>
            <a:cxnSpLocks/>
          </p:cNvCxnSpPr>
          <p:nvPr/>
        </p:nvCxnSpPr>
        <p:spPr>
          <a:xfrm>
            <a:off x="1798024" y="1585700"/>
            <a:ext cx="1466912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FB8F56-9D3C-CA33-D34A-58D5278212DF}"/>
              </a:ext>
            </a:extLst>
          </p:cNvPr>
          <p:cNvCxnSpPr>
            <a:cxnSpLocks/>
          </p:cNvCxnSpPr>
          <p:nvPr/>
        </p:nvCxnSpPr>
        <p:spPr>
          <a:xfrm>
            <a:off x="3472924" y="1585700"/>
            <a:ext cx="2333936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6094B7-7918-CC30-8A01-B694CB32B95A}"/>
              </a:ext>
            </a:extLst>
          </p:cNvPr>
          <p:cNvCxnSpPr>
            <a:cxnSpLocks/>
          </p:cNvCxnSpPr>
          <p:nvPr/>
        </p:nvCxnSpPr>
        <p:spPr>
          <a:xfrm>
            <a:off x="6132304" y="1585700"/>
            <a:ext cx="1853456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D35A83-4E24-776E-347A-B9044C56A22C}"/>
              </a:ext>
            </a:extLst>
          </p:cNvPr>
          <p:cNvCxnSpPr>
            <a:cxnSpLocks/>
          </p:cNvCxnSpPr>
          <p:nvPr/>
        </p:nvCxnSpPr>
        <p:spPr>
          <a:xfrm>
            <a:off x="9950779" y="1585700"/>
            <a:ext cx="2076761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876BAA2F-3849-8E77-161D-A0A8C57B52E3}"/>
              </a:ext>
            </a:extLst>
          </p:cNvPr>
          <p:cNvSpPr txBox="1">
            <a:spLocks/>
          </p:cNvSpPr>
          <p:nvPr/>
        </p:nvSpPr>
        <p:spPr>
          <a:xfrm>
            <a:off x="164460" y="1919075"/>
            <a:ext cx="1466912" cy="282239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Missing Values</a:t>
            </a:r>
          </a:p>
          <a:p>
            <a:pPr marL="228600" lvl="1">
              <a:lnSpc>
                <a:spcPct val="200000"/>
              </a:lnSpc>
            </a:pPr>
            <a:r>
              <a:rPr lang="en-US" sz="9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Sample</a:t>
            </a:r>
          </a:p>
          <a:p>
            <a:pPr marL="228600" lvl="1">
              <a:lnSpc>
                <a:spcPct val="200000"/>
              </a:lnSpc>
            </a:pPr>
            <a:r>
              <a:rPr lang="en-US" sz="9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Feature</a:t>
            </a:r>
          </a:p>
          <a:p>
            <a:pPr marL="228600" lvl="1">
              <a:lnSpc>
                <a:spcPct val="200000"/>
              </a:lnSpc>
            </a:pPr>
            <a:r>
              <a:rPr lang="en-US" sz="9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</a:t>
            </a:r>
          </a:p>
          <a:p>
            <a:pPr marL="228600" lvl="1">
              <a:lnSpc>
                <a:spcPct val="200000"/>
              </a:lnSpc>
            </a:pPr>
            <a:endParaRPr lang="en-US" sz="8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Outliers</a:t>
            </a:r>
            <a:endParaRPr lang="en-US" sz="20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  <a:p>
            <a:pPr>
              <a:lnSpc>
                <a:spcPct val="200000"/>
              </a:lnSpc>
            </a:pPr>
            <a:endParaRPr lang="en-US" sz="20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510C7BD2-C542-61D8-A84A-DEEC112EF889}"/>
              </a:ext>
            </a:extLst>
          </p:cNvPr>
          <p:cNvSpPr txBox="1">
            <a:spLocks/>
          </p:cNvSpPr>
          <p:nvPr/>
        </p:nvSpPr>
        <p:spPr>
          <a:xfrm>
            <a:off x="1793640" y="1919075"/>
            <a:ext cx="1466912" cy="493892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Arbitrary Value</a:t>
            </a:r>
          </a:p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LOD</a:t>
            </a:r>
          </a:p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Zero</a:t>
            </a:r>
          </a:p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Mean</a:t>
            </a:r>
          </a:p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Median</a:t>
            </a:r>
          </a:p>
          <a:p>
            <a:pPr>
              <a:lnSpc>
                <a:spcPct val="220000"/>
              </a:lnSpc>
            </a:pPr>
            <a:r>
              <a:rPr lang="en-US" sz="1400" dirty="0" err="1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kNN</a:t>
            </a:r>
            <a:endParaRPr lang="en-US" sz="14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RF</a:t>
            </a:r>
          </a:p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SVD</a:t>
            </a:r>
          </a:p>
          <a:p>
            <a:pPr>
              <a:lnSpc>
                <a:spcPct val="220000"/>
              </a:lnSpc>
            </a:pPr>
            <a:r>
              <a:rPr lang="en-US" sz="1400" dirty="0" err="1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qRILC</a:t>
            </a:r>
            <a:endParaRPr lang="en-US" sz="14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BPCA</a:t>
            </a:r>
          </a:p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PPCA</a:t>
            </a:r>
          </a:p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MI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45BF363A-E8D5-BF4C-EB87-B26B8DE55FAC}"/>
              </a:ext>
            </a:extLst>
          </p:cNvPr>
          <p:cNvSpPr txBox="1">
            <a:spLocks/>
          </p:cNvSpPr>
          <p:nvPr/>
        </p:nvSpPr>
        <p:spPr>
          <a:xfrm>
            <a:off x="3467256" y="1919073"/>
            <a:ext cx="2339603" cy="339777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Internal Standards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QC-RSC</a:t>
            </a:r>
          </a:p>
          <a:p>
            <a:pPr>
              <a:lnSpc>
                <a:spcPct val="200000"/>
              </a:lnSpc>
            </a:pPr>
            <a:r>
              <a:rPr lang="en-US" sz="1400" dirty="0" err="1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ComBat</a:t>
            </a:r>
            <a:endParaRPr lang="en-US" sz="14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PCPR2</a:t>
            </a:r>
            <a:endParaRPr lang="en-US" sz="20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LOESS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3C6904D1-5D88-B4F7-E2C6-31B5A3C9A779}"/>
              </a:ext>
            </a:extLst>
          </p:cNvPr>
          <p:cNvSpPr txBox="1">
            <a:spLocks/>
          </p:cNvSpPr>
          <p:nvPr/>
        </p:nvSpPr>
        <p:spPr>
          <a:xfrm>
            <a:off x="6132305" y="1919072"/>
            <a:ext cx="1853456" cy="385849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CSN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PQN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QN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VLN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ISN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PCPR2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Median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Sample Factor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2B5861C1-03A3-92D2-AA7D-DB605168C8D4}"/>
              </a:ext>
            </a:extLst>
          </p:cNvPr>
          <p:cNvSpPr txBox="1">
            <a:spLocks/>
          </p:cNvSpPr>
          <p:nvPr/>
        </p:nvSpPr>
        <p:spPr>
          <a:xfrm>
            <a:off x="9950779" y="1919071"/>
            <a:ext cx="2076761" cy="339777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Log Transformation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Power Transformation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VSN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Cubic Root</a:t>
            </a: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0247777-92DB-A769-DE96-EF27C37F05AB}"/>
              </a:ext>
            </a:extLst>
          </p:cNvPr>
          <p:cNvSpPr/>
          <p:nvPr/>
        </p:nvSpPr>
        <p:spPr>
          <a:xfrm>
            <a:off x="1821568" y="7059244"/>
            <a:ext cx="485164" cy="301752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A902246-263F-EE79-1578-48439D046D4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3981450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The problem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A992F1-420E-61D6-FF88-C0738D5F0378}"/>
              </a:ext>
            </a:extLst>
          </p:cNvPr>
          <p:cNvSpPr txBox="1">
            <a:spLocks/>
          </p:cNvSpPr>
          <p:nvPr/>
        </p:nvSpPr>
        <p:spPr>
          <a:xfrm>
            <a:off x="8416053" y="1080435"/>
            <a:ext cx="1362323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9B21D0-437A-09F7-2C58-B13F20035960}"/>
              </a:ext>
            </a:extLst>
          </p:cNvPr>
          <p:cNvCxnSpPr>
            <a:cxnSpLocks/>
          </p:cNvCxnSpPr>
          <p:nvPr/>
        </p:nvCxnSpPr>
        <p:spPr>
          <a:xfrm>
            <a:off x="8351197" y="1585700"/>
            <a:ext cx="1427179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64019107-8C54-9A3F-8CAB-798432EAC4AF}"/>
              </a:ext>
            </a:extLst>
          </p:cNvPr>
          <p:cNvSpPr txBox="1">
            <a:spLocks/>
          </p:cNvSpPr>
          <p:nvPr/>
        </p:nvSpPr>
        <p:spPr>
          <a:xfrm>
            <a:off x="8351197" y="1919071"/>
            <a:ext cx="1427179" cy="385849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Unit Variance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Pareto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Range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VAST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X-VAST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Level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Linear Baseline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Mean</a:t>
            </a:r>
          </a:p>
        </p:txBody>
      </p:sp>
    </p:spTree>
    <p:extLst>
      <p:ext uri="{BB962C8B-B14F-4D97-AF65-F5344CB8AC3E}">
        <p14:creationId xmlns:p14="http://schemas.microsoft.com/office/powerpoint/2010/main" val="26182187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250" fill="hold"/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2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25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5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5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5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5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5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2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2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25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25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5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25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25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5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250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250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25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250" fill="hold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250" fill="hold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250" fill="hold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250" fill="hold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7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5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250" fill="hold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250" fill="hold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25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250" fill="hold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250" fill="hold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2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2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2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25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25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25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25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25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25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250" fill="hold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250" fill="hold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2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2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2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2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25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25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7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25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25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25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25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uiExpand="1" build="p"/>
      <p:bldP spid="34" grpId="0" uiExpand="1" build="p"/>
      <p:bldP spid="35" grpId="0" uiExpand="1" build="p"/>
      <p:bldP spid="36" grpId="0" uiExpand="1" build="p"/>
      <p:bldP spid="38" grpId="0" uiExpand="1" build="p"/>
      <p:bldP spid="6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AE1EA2-3D70-CECB-FEF7-095CBA5AD27A}"/>
              </a:ext>
            </a:extLst>
          </p:cNvPr>
          <p:cNvSpPr/>
          <p:nvPr/>
        </p:nvSpPr>
        <p:spPr>
          <a:xfrm>
            <a:off x="1821568" y="7245756"/>
            <a:ext cx="485164" cy="301752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A319250-8E71-737D-8D7E-8B9908F8BADB}"/>
              </a:ext>
            </a:extLst>
          </p:cNvPr>
          <p:cNvGrpSpPr/>
          <p:nvPr/>
        </p:nvGrpSpPr>
        <p:grpSpPr>
          <a:xfrm>
            <a:off x="1793640" y="1080435"/>
            <a:ext cx="1471296" cy="5777564"/>
            <a:chOff x="1793640" y="1080435"/>
            <a:chExt cx="1471296" cy="5777564"/>
          </a:xfrm>
        </p:grpSpPr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510C7BD2-C542-61D8-A84A-DEEC112EF889}"/>
                </a:ext>
              </a:extLst>
            </p:cNvPr>
            <p:cNvSpPr txBox="1">
              <a:spLocks/>
            </p:cNvSpPr>
            <p:nvPr/>
          </p:nvSpPr>
          <p:spPr>
            <a:xfrm>
              <a:off x="1793640" y="1919075"/>
              <a:ext cx="1466912" cy="493892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0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Arbitrary Value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LOD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Zero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Mean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Median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kNN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RF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SVD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qRILC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BPCA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PPCA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MI</a:t>
              </a: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2110ED6B-7C09-1B74-F464-3EC1FFD6C9C9}"/>
                </a:ext>
              </a:extLst>
            </p:cNvPr>
            <p:cNvSpPr txBox="1">
              <a:spLocks/>
            </p:cNvSpPr>
            <p:nvPr/>
          </p:nvSpPr>
          <p:spPr>
            <a:xfrm>
              <a:off x="1795832" y="1080435"/>
              <a:ext cx="1466912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Imputation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A86F073-312D-A663-A48B-830F41DDC323}"/>
                </a:ext>
              </a:extLst>
            </p:cNvPr>
            <p:cNvCxnSpPr>
              <a:cxnSpLocks/>
            </p:cNvCxnSpPr>
            <p:nvPr/>
          </p:nvCxnSpPr>
          <p:spPr>
            <a:xfrm>
              <a:off x="1798024" y="1585700"/>
              <a:ext cx="1466912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0401EF8-474F-D353-E5CA-A4A81168FF5C}"/>
              </a:ext>
            </a:extLst>
          </p:cNvPr>
          <p:cNvGrpSpPr/>
          <p:nvPr/>
        </p:nvGrpSpPr>
        <p:grpSpPr>
          <a:xfrm>
            <a:off x="3427204" y="1080435"/>
            <a:ext cx="2379656" cy="4236417"/>
            <a:chOff x="3427204" y="1080435"/>
            <a:chExt cx="2379656" cy="4236417"/>
          </a:xfrm>
        </p:grpSpPr>
        <p:sp>
          <p:nvSpPr>
            <p:cNvPr id="35" name="Title 1">
              <a:extLst>
                <a:ext uri="{FF2B5EF4-FFF2-40B4-BE49-F238E27FC236}">
                  <a16:creationId xmlns:a16="http://schemas.microsoft.com/office/drawing/2014/main" id="{45BF363A-E8D5-BF4C-EB87-B26B8DE55FAC}"/>
                </a:ext>
              </a:extLst>
            </p:cNvPr>
            <p:cNvSpPr txBox="1">
              <a:spLocks/>
            </p:cNvSpPr>
            <p:nvPr/>
          </p:nvSpPr>
          <p:spPr>
            <a:xfrm>
              <a:off x="3467256" y="1919073"/>
              <a:ext cx="2339603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Internal Standards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QC-RSC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ComBat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PCPR2</a:t>
              </a: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LOESS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85BB713F-7945-0E44-78F3-447EDAC4E275}"/>
                </a:ext>
              </a:extLst>
            </p:cNvPr>
            <p:cNvSpPr txBox="1">
              <a:spLocks/>
            </p:cNvSpPr>
            <p:nvPr/>
          </p:nvSpPr>
          <p:spPr>
            <a:xfrm>
              <a:off x="3427204" y="1080435"/>
              <a:ext cx="2333936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Batch Correction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FB8F56-9D3C-CA33-D34A-58D5278212DF}"/>
                </a:ext>
              </a:extLst>
            </p:cNvPr>
            <p:cNvCxnSpPr>
              <a:cxnSpLocks/>
            </p:cNvCxnSpPr>
            <p:nvPr/>
          </p:nvCxnSpPr>
          <p:spPr>
            <a:xfrm>
              <a:off x="3472924" y="1585700"/>
              <a:ext cx="233393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AD5C3A-3293-F857-4CA2-CDCE5DF76EFB}"/>
              </a:ext>
            </a:extLst>
          </p:cNvPr>
          <p:cNvGrpSpPr/>
          <p:nvPr/>
        </p:nvGrpSpPr>
        <p:grpSpPr>
          <a:xfrm>
            <a:off x="164460" y="1080435"/>
            <a:ext cx="1466912" cy="3661038"/>
            <a:chOff x="164460" y="1080435"/>
            <a:chExt cx="1466912" cy="3661038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D30C6BD6-9535-F357-FE7D-646D083EB8EB}"/>
                </a:ext>
              </a:extLst>
            </p:cNvPr>
            <p:cNvSpPr txBox="1">
              <a:spLocks/>
            </p:cNvSpPr>
            <p:nvPr/>
          </p:nvSpPr>
          <p:spPr>
            <a:xfrm>
              <a:off x="164460" y="1080435"/>
              <a:ext cx="1466912" cy="506130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Filtering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6013B12-F30A-37A9-1ACE-9C02C5C51D42}"/>
                </a:ext>
              </a:extLst>
            </p:cNvPr>
            <p:cNvCxnSpPr>
              <a:cxnSpLocks/>
            </p:cNvCxnSpPr>
            <p:nvPr/>
          </p:nvCxnSpPr>
          <p:spPr>
            <a:xfrm>
              <a:off x="164460" y="1585700"/>
              <a:ext cx="1466912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876BAA2F-3849-8E77-161D-A0A8C57B52E3}"/>
                </a:ext>
              </a:extLst>
            </p:cNvPr>
            <p:cNvSpPr txBox="1">
              <a:spLocks/>
            </p:cNvSpPr>
            <p:nvPr/>
          </p:nvSpPr>
          <p:spPr>
            <a:xfrm>
              <a:off x="164460" y="1919075"/>
              <a:ext cx="1466912" cy="2822398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Missing Values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Sample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Feature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Batch</a:t>
              </a:r>
            </a:p>
            <a:p>
              <a:pPr marL="228600" lvl="1">
                <a:lnSpc>
                  <a:spcPct val="200000"/>
                </a:lnSpc>
              </a:pPr>
              <a:endParaRPr lang="en-US" sz="8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Outliers</a:t>
              </a: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C7FEF4C-2E3D-1516-F4C0-DCFF19F354BB}"/>
              </a:ext>
            </a:extLst>
          </p:cNvPr>
          <p:cNvGrpSpPr/>
          <p:nvPr/>
        </p:nvGrpSpPr>
        <p:grpSpPr>
          <a:xfrm>
            <a:off x="9950779" y="1080435"/>
            <a:ext cx="2076761" cy="4236415"/>
            <a:chOff x="9950779" y="1080435"/>
            <a:chExt cx="2076761" cy="4236415"/>
          </a:xfrm>
        </p:grpSpPr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D7CE8F93-1826-913E-7C00-0F1354731329}"/>
                </a:ext>
              </a:extLst>
            </p:cNvPr>
            <p:cNvSpPr txBox="1">
              <a:spLocks/>
            </p:cNvSpPr>
            <p:nvPr/>
          </p:nvSpPr>
          <p:spPr>
            <a:xfrm>
              <a:off x="9950779" y="1080435"/>
              <a:ext cx="2076761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Transformation</a:t>
              </a:r>
              <a:endParaRPr lang="en-US" sz="18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D35A83-4E24-776E-347A-B9044C56A22C}"/>
                </a:ext>
              </a:extLst>
            </p:cNvPr>
            <p:cNvCxnSpPr>
              <a:cxnSpLocks/>
            </p:cNvCxnSpPr>
            <p:nvPr/>
          </p:nvCxnSpPr>
          <p:spPr>
            <a:xfrm>
              <a:off x="9950779" y="1585700"/>
              <a:ext cx="2076761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itle 1">
              <a:extLst>
                <a:ext uri="{FF2B5EF4-FFF2-40B4-BE49-F238E27FC236}">
                  <a16:creationId xmlns:a16="http://schemas.microsoft.com/office/drawing/2014/main" id="{2B5861C1-03A3-92D2-AA7D-DB605168C8D4}"/>
                </a:ext>
              </a:extLst>
            </p:cNvPr>
            <p:cNvSpPr txBox="1">
              <a:spLocks/>
            </p:cNvSpPr>
            <p:nvPr/>
          </p:nvSpPr>
          <p:spPr>
            <a:xfrm>
              <a:off x="9950779" y="1919071"/>
              <a:ext cx="2076761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Log Transformation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Power Transformation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Cubic Root</a:t>
              </a:r>
            </a:p>
            <a:p>
              <a:pPr>
                <a:lnSpc>
                  <a:spcPct val="200000"/>
                </a:lnSpc>
              </a:pP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3F0EDF9-7CB0-8025-0B2F-D93096370BE2}"/>
              </a:ext>
            </a:extLst>
          </p:cNvPr>
          <p:cNvSpPr/>
          <p:nvPr/>
        </p:nvSpPr>
        <p:spPr>
          <a:xfrm>
            <a:off x="1762986" y="-483059"/>
            <a:ext cx="1299191" cy="301752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FBB43AC8-050F-67CC-2DB8-DD993505833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3981450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The problem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8BF0F5-9488-1AAA-0F81-1552C6FEABC6}"/>
              </a:ext>
            </a:extLst>
          </p:cNvPr>
          <p:cNvGrpSpPr/>
          <p:nvPr/>
        </p:nvGrpSpPr>
        <p:grpSpPr>
          <a:xfrm>
            <a:off x="5925600" y="1080435"/>
            <a:ext cx="2333936" cy="4697130"/>
            <a:chOff x="5925600" y="1080435"/>
            <a:chExt cx="2333936" cy="4697130"/>
          </a:xfrm>
        </p:grpSpPr>
        <p:sp>
          <p:nvSpPr>
            <p:cNvPr id="26" name="Title 1">
              <a:extLst>
                <a:ext uri="{FF2B5EF4-FFF2-40B4-BE49-F238E27FC236}">
                  <a16:creationId xmlns:a16="http://schemas.microsoft.com/office/drawing/2014/main" id="{926DABC2-1388-F0FA-FA55-DB871C7C0FA0}"/>
                </a:ext>
              </a:extLst>
            </p:cNvPr>
            <p:cNvSpPr txBox="1">
              <a:spLocks/>
            </p:cNvSpPr>
            <p:nvPr/>
          </p:nvSpPr>
          <p:spPr>
            <a:xfrm>
              <a:off x="6132305" y="1919072"/>
              <a:ext cx="1853456" cy="385849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PQN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VLN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PCPR2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Median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Sample Factor</a:t>
              </a:r>
            </a:p>
          </p:txBody>
        </p:sp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9214EABA-9B5F-4A20-FCA9-865831DF08D1}"/>
                </a:ext>
              </a:extLst>
            </p:cNvPr>
            <p:cNvSpPr txBox="1">
              <a:spLocks/>
            </p:cNvSpPr>
            <p:nvPr/>
          </p:nvSpPr>
          <p:spPr>
            <a:xfrm>
              <a:off x="5925600" y="1080435"/>
              <a:ext cx="2333936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Normalization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4B26BAC-2D35-B70E-410E-406D0F235B82}"/>
                </a:ext>
              </a:extLst>
            </p:cNvPr>
            <p:cNvCxnSpPr>
              <a:cxnSpLocks/>
            </p:cNvCxnSpPr>
            <p:nvPr/>
          </p:nvCxnSpPr>
          <p:spPr>
            <a:xfrm>
              <a:off x="6132304" y="1585700"/>
              <a:ext cx="185345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1E6E118-3830-795C-8E09-B78DF257C017}"/>
              </a:ext>
            </a:extLst>
          </p:cNvPr>
          <p:cNvGrpSpPr/>
          <p:nvPr/>
        </p:nvGrpSpPr>
        <p:grpSpPr>
          <a:xfrm>
            <a:off x="8351197" y="1080435"/>
            <a:ext cx="1427179" cy="4697129"/>
            <a:chOff x="10616783" y="1080435"/>
            <a:chExt cx="1427179" cy="4697129"/>
          </a:xfrm>
        </p:grpSpPr>
        <p:sp>
          <p:nvSpPr>
            <p:cNvPr id="42" name="Title 1">
              <a:extLst>
                <a:ext uri="{FF2B5EF4-FFF2-40B4-BE49-F238E27FC236}">
                  <a16:creationId xmlns:a16="http://schemas.microsoft.com/office/drawing/2014/main" id="{0FF59735-E3F2-6CCA-9554-80BC5FF29B7A}"/>
                </a:ext>
              </a:extLst>
            </p:cNvPr>
            <p:cNvSpPr txBox="1">
              <a:spLocks/>
            </p:cNvSpPr>
            <p:nvPr/>
          </p:nvSpPr>
          <p:spPr>
            <a:xfrm>
              <a:off x="10681639" y="1080435"/>
              <a:ext cx="1362323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Scaling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D992649-A7C6-C59F-E306-25B4398B241E}"/>
                </a:ext>
              </a:extLst>
            </p:cNvPr>
            <p:cNvCxnSpPr>
              <a:cxnSpLocks/>
            </p:cNvCxnSpPr>
            <p:nvPr/>
          </p:nvCxnSpPr>
          <p:spPr>
            <a:xfrm>
              <a:off x="10616783" y="1585700"/>
              <a:ext cx="1427179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itle 1">
              <a:extLst>
                <a:ext uri="{FF2B5EF4-FFF2-40B4-BE49-F238E27FC236}">
                  <a16:creationId xmlns:a16="http://schemas.microsoft.com/office/drawing/2014/main" id="{BAC8954E-DEBA-8E04-B834-8EFFA291E830}"/>
                </a:ext>
              </a:extLst>
            </p:cNvPr>
            <p:cNvSpPr txBox="1">
              <a:spLocks/>
            </p:cNvSpPr>
            <p:nvPr/>
          </p:nvSpPr>
          <p:spPr>
            <a:xfrm>
              <a:off x="10616783" y="1919071"/>
              <a:ext cx="1427179" cy="385849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Unit Variance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Pareto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Range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VAST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X-VAST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Level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Linear Baseline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979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AE1EA2-3D70-CECB-FEF7-095CBA5AD27A}"/>
              </a:ext>
            </a:extLst>
          </p:cNvPr>
          <p:cNvSpPr/>
          <p:nvPr/>
        </p:nvSpPr>
        <p:spPr>
          <a:xfrm>
            <a:off x="1821568" y="4826406"/>
            <a:ext cx="485164" cy="301752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A319250-8E71-737D-8D7E-8B9908F8BADB}"/>
              </a:ext>
            </a:extLst>
          </p:cNvPr>
          <p:cNvGrpSpPr/>
          <p:nvPr/>
        </p:nvGrpSpPr>
        <p:grpSpPr>
          <a:xfrm>
            <a:off x="1793640" y="1080435"/>
            <a:ext cx="1471296" cy="5777564"/>
            <a:chOff x="1793640" y="1080435"/>
            <a:chExt cx="1471296" cy="5777564"/>
          </a:xfrm>
        </p:grpSpPr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510C7BD2-C542-61D8-A84A-DEEC112EF889}"/>
                </a:ext>
              </a:extLst>
            </p:cNvPr>
            <p:cNvSpPr txBox="1">
              <a:spLocks/>
            </p:cNvSpPr>
            <p:nvPr/>
          </p:nvSpPr>
          <p:spPr>
            <a:xfrm>
              <a:off x="1793640" y="1919075"/>
              <a:ext cx="1466912" cy="493892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0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Arbitrary Value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LOD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Zero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Mean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Median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kNN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RF</a:t>
              </a:r>
            </a:p>
            <a:p>
              <a:pPr>
                <a:lnSpc>
                  <a:spcPct val="22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SVD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qRILC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BPCA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PPCA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MI</a:t>
              </a: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2110ED6B-7C09-1B74-F464-3EC1FFD6C9C9}"/>
                </a:ext>
              </a:extLst>
            </p:cNvPr>
            <p:cNvSpPr txBox="1">
              <a:spLocks/>
            </p:cNvSpPr>
            <p:nvPr/>
          </p:nvSpPr>
          <p:spPr>
            <a:xfrm>
              <a:off x="1795832" y="1080435"/>
              <a:ext cx="1466912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Imputation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A86F073-312D-A663-A48B-830F41DDC323}"/>
                </a:ext>
              </a:extLst>
            </p:cNvPr>
            <p:cNvCxnSpPr>
              <a:cxnSpLocks/>
            </p:cNvCxnSpPr>
            <p:nvPr/>
          </p:nvCxnSpPr>
          <p:spPr>
            <a:xfrm>
              <a:off x="1798024" y="1585700"/>
              <a:ext cx="1466912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0401EF8-474F-D353-E5CA-A4A81168FF5C}"/>
              </a:ext>
            </a:extLst>
          </p:cNvPr>
          <p:cNvGrpSpPr/>
          <p:nvPr/>
        </p:nvGrpSpPr>
        <p:grpSpPr>
          <a:xfrm>
            <a:off x="3427204" y="1080435"/>
            <a:ext cx="2379656" cy="4236417"/>
            <a:chOff x="3427204" y="1080435"/>
            <a:chExt cx="2379656" cy="4236417"/>
          </a:xfrm>
        </p:grpSpPr>
        <p:sp>
          <p:nvSpPr>
            <p:cNvPr id="35" name="Title 1">
              <a:extLst>
                <a:ext uri="{FF2B5EF4-FFF2-40B4-BE49-F238E27FC236}">
                  <a16:creationId xmlns:a16="http://schemas.microsoft.com/office/drawing/2014/main" id="{45BF363A-E8D5-BF4C-EB87-B26B8DE55FAC}"/>
                </a:ext>
              </a:extLst>
            </p:cNvPr>
            <p:cNvSpPr txBox="1">
              <a:spLocks/>
            </p:cNvSpPr>
            <p:nvPr/>
          </p:nvSpPr>
          <p:spPr>
            <a:xfrm>
              <a:off x="3467256" y="1919073"/>
              <a:ext cx="2339603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Internal Standards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QC-RSC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ComBat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PCPR2</a:t>
              </a: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LOESS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85BB713F-7945-0E44-78F3-447EDAC4E275}"/>
                </a:ext>
              </a:extLst>
            </p:cNvPr>
            <p:cNvSpPr txBox="1">
              <a:spLocks/>
            </p:cNvSpPr>
            <p:nvPr/>
          </p:nvSpPr>
          <p:spPr>
            <a:xfrm>
              <a:off x="3427204" y="1080435"/>
              <a:ext cx="2333936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Batch Correction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FB8F56-9D3C-CA33-D34A-58D5278212DF}"/>
                </a:ext>
              </a:extLst>
            </p:cNvPr>
            <p:cNvCxnSpPr>
              <a:cxnSpLocks/>
            </p:cNvCxnSpPr>
            <p:nvPr/>
          </p:nvCxnSpPr>
          <p:spPr>
            <a:xfrm>
              <a:off x="3472924" y="1585700"/>
              <a:ext cx="233393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C93BFFF-880B-CBC7-4B25-9184F42112C9}"/>
              </a:ext>
            </a:extLst>
          </p:cNvPr>
          <p:cNvGrpSpPr/>
          <p:nvPr/>
        </p:nvGrpSpPr>
        <p:grpSpPr>
          <a:xfrm>
            <a:off x="5925600" y="1080435"/>
            <a:ext cx="2333936" cy="4697130"/>
            <a:chOff x="5925600" y="1080435"/>
            <a:chExt cx="2333936" cy="4697130"/>
          </a:xfrm>
        </p:grpSpPr>
        <p:sp>
          <p:nvSpPr>
            <p:cNvPr id="36" name="Title 1">
              <a:extLst>
                <a:ext uri="{FF2B5EF4-FFF2-40B4-BE49-F238E27FC236}">
                  <a16:creationId xmlns:a16="http://schemas.microsoft.com/office/drawing/2014/main" id="{3C6904D1-5D88-B4F7-E2C6-31B5A3C9A779}"/>
                </a:ext>
              </a:extLst>
            </p:cNvPr>
            <p:cNvSpPr txBox="1">
              <a:spLocks/>
            </p:cNvSpPr>
            <p:nvPr/>
          </p:nvSpPr>
          <p:spPr>
            <a:xfrm>
              <a:off x="6132305" y="1919072"/>
              <a:ext cx="1853456" cy="385849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PQN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VLN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PCPR2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Median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Sample Factor</a:t>
              </a:r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EDD307DC-E534-0184-28C7-51B04952589E}"/>
                </a:ext>
              </a:extLst>
            </p:cNvPr>
            <p:cNvSpPr txBox="1">
              <a:spLocks/>
            </p:cNvSpPr>
            <p:nvPr/>
          </p:nvSpPr>
          <p:spPr>
            <a:xfrm>
              <a:off x="5925600" y="1080435"/>
              <a:ext cx="2333936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Normalization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26094B7-7918-CC30-8A01-B694CB32B95A}"/>
                </a:ext>
              </a:extLst>
            </p:cNvPr>
            <p:cNvCxnSpPr>
              <a:cxnSpLocks/>
            </p:cNvCxnSpPr>
            <p:nvPr/>
          </p:nvCxnSpPr>
          <p:spPr>
            <a:xfrm>
              <a:off x="6132304" y="1585700"/>
              <a:ext cx="185345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AD5C3A-3293-F857-4CA2-CDCE5DF76EFB}"/>
              </a:ext>
            </a:extLst>
          </p:cNvPr>
          <p:cNvGrpSpPr/>
          <p:nvPr/>
        </p:nvGrpSpPr>
        <p:grpSpPr>
          <a:xfrm>
            <a:off x="164460" y="1080435"/>
            <a:ext cx="1466912" cy="3661038"/>
            <a:chOff x="164460" y="1080435"/>
            <a:chExt cx="1466912" cy="3661038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D30C6BD6-9535-F357-FE7D-646D083EB8EB}"/>
                </a:ext>
              </a:extLst>
            </p:cNvPr>
            <p:cNvSpPr txBox="1">
              <a:spLocks/>
            </p:cNvSpPr>
            <p:nvPr/>
          </p:nvSpPr>
          <p:spPr>
            <a:xfrm>
              <a:off x="164460" y="1080435"/>
              <a:ext cx="1466912" cy="506130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Filtering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6013B12-F30A-37A9-1ACE-9C02C5C51D42}"/>
                </a:ext>
              </a:extLst>
            </p:cNvPr>
            <p:cNvCxnSpPr>
              <a:cxnSpLocks/>
            </p:cNvCxnSpPr>
            <p:nvPr/>
          </p:nvCxnSpPr>
          <p:spPr>
            <a:xfrm>
              <a:off x="164460" y="1585700"/>
              <a:ext cx="1466912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876BAA2F-3849-8E77-161D-A0A8C57B52E3}"/>
                </a:ext>
              </a:extLst>
            </p:cNvPr>
            <p:cNvSpPr txBox="1">
              <a:spLocks/>
            </p:cNvSpPr>
            <p:nvPr/>
          </p:nvSpPr>
          <p:spPr>
            <a:xfrm>
              <a:off x="164460" y="1919075"/>
              <a:ext cx="1466912" cy="2822398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Missing Values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Sample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Feature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Batch</a:t>
              </a:r>
            </a:p>
            <a:p>
              <a:pPr marL="228600" lvl="1">
                <a:lnSpc>
                  <a:spcPct val="200000"/>
                </a:lnSpc>
              </a:pPr>
              <a:endParaRPr lang="en-US" sz="8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Outliers</a:t>
              </a: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C7FEF4C-2E3D-1516-F4C0-DCFF19F354BB}"/>
              </a:ext>
            </a:extLst>
          </p:cNvPr>
          <p:cNvGrpSpPr/>
          <p:nvPr/>
        </p:nvGrpSpPr>
        <p:grpSpPr>
          <a:xfrm>
            <a:off x="9950779" y="1080435"/>
            <a:ext cx="2076761" cy="4236415"/>
            <a:chOff x="9950779" y="1080435"/>
            <a:chExt cx="2076761" cy="4236415"/>
          </a:xfrm>
        </p:grpSpPr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D7CE8F93-1826-913E-7C00-0F1354731329}"/>
                </a:ext>
              </a:extLst>
            </p:cNvPr>
            <p:cNvSpPr txBox="1">
              <a:spLocks/>
            </p:cNvSpPr>
            <p:nvPr/>
          </p:nvSpPr>
          <p:spPr>
            <a:xfrm>
              <a:off x="9950779" y="1080435"/>
              <a:ext cx="2076761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Transformation</a:t>
              </a:r>
              <a:endParaRPr lang="en-US" sz="18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D35A83-4E24-776E-347A-B9044C56A22C}"/>
                </a:ext>
              </a:extLst>
            </p:cNvPr>
            <p:cNvCxnSpPr>
              <a:cxnSpLocks/>
            </p:cNvCxnSpPr>
            <p:nvPr/>
          </p:nvCxnSpPr>
          <p:spPr>
            <a:xfrm>
              <a:off x="9950779" y="1585700"/>
              <a:ext cx="2076761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itle 1">
              <a:extLst>
                <a:ext uri="{FF2B5EF4-FFF2-40B4-BE49-F238E27FC236}">
                  <a16:creationId xmlns:a16="http://schemas.microsoft.com/office/drawing/2014/main" id="{2B5861C1-03A3-92D2-AA7D-DB605168C8D4}"/>
                </a:ext>
              </a:extLst>
            </p:cNvPr>
            <p:cNvSpPr txBox="1">
              <a:spLocks/>
            </p:cNvSpPr>
            <p:nvPr/>
          </p:nvSpPr>
          <p:spPr>
            <a:xfrm>
              <a:off x="9950779" y="1919071"/>
              <a:ext cx="2076761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Log Transformation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Power Transformation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Cubic Root</a:t>
              </a:r>
            </a:p>
            <a:p>
              <a:pPr>
                <a:lnSpc>
                  <a:spcPct val="200000"/>
                </a:lnSpc>
              </a:pP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16" name="Transformation">
            <a:extLst>
              <a:ext uri="{FF2B5EF4-FFF2-40B4-BE49-F238E27FC236}">
                <a16:creationId xmlns:a16="http://schemas.microsoft.com/office/drawing/2014/main" id="{D58FCA46-B775-628F-DCF1-1B20C50B5BA5}"/>
              </a:ext>
            </a:extLst>
          </p:cNvPr>
          <p:cNvSpPr/>
          <p:nvPr/>
        </p:nvSpPr>
        <p:spPr>
          <a:xfrm>
            <a:off x="9967200" y="-395059"/>
            <a:ext cx="1767599" cy="3017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3F0EDF9-7CB0-8025-0B2F-D93096370BE2}"/>
              </a:ext>
            </a:extLst>
          </p:cNvPr>
          <p:cNvSpPr/>
          <p:nvPr/>
        </p:nvSpPr>
        <p:spPr>
          <a:xfrm>
            <a:off x="1762986" y="-483059"/>
            <a:ext cx="1299191" cy="301752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FBB43AC8-050F-67CC-2DB8-DD993505833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3981450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The problem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072032F-DB40-364E-6914-CE31EE350B5E}"/>
              </a:ext>
            </a:extLst>
          </p:cNvPr>
          <p:cNvGrpSpPr/>
          <p:nvPr/>
        </p:nvGrpSpPr>
        <p:grpSpPr>
          <a:xfrm>
            <a:off x="8351197" y="1080435"/>
            <a:ext cx="1427179" cy="4697129"/>
            <a:chOff x="10616783" y="1080435"/>
            <a:chExt cx="1427179" cy="4697129"/>
          </a:xfrm>
        </p:grpSpPr>
        <p:sp>
          <p:nvSpPr>
            <p:cNvPr id="3" name="Title 1">
              <a:extLst>
                <a:ext uri="{FF2B5EF4-FFF2-40B4-BE49-F238E27FC236}">
                  <a16:creationId xmlns:a16="http://schemas.microsoft.com/office/drawing/2014/main" id="{1619ECAB-B366-B4A0-7A10-9809F0F116D5}"/>
                </a:ext>
              </a:extLst>
            </p:cNvPr>
            <p:cNvSpPr txBox="1">
              <a:spLocks/>
            </p:cNvSpPr>
            <p:nvPr/>
          </p:nvSpPr>
          <p:spPr>
            <a:xfrm>
              <a:off x="10681639" y="1080435"/>
              <a:ext cx="1362323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Scaling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78E9AC4-D3ED-59A7-AD53-BDCCEE0B0F04}"/>
                </a:ext>
              </a:extLst>
            </p:cNvPr>
            <p:cNvCxnSpPr>
              <a:cxnSpLocks/>
            </p:cNvCxnSpPr>
            <p:nvPr/>
          </p:nvCxnSpPr>
          <p:spPr>
            <a:xfrm>
              <a:off x="10616783" y="1585700"/>
              <a:ext cx="1427179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B9BC21FA-FBCE-D6E3-F564-EB44B5F240BE}"/>
                </a:ext>
              </a:extLst>
            </p:cNvPr>
            <p:cNvSpPr txBox="1">
              <a:spLocks/>
            </p:cNvSpPr>
            <p:nvPr/>
          </p:nvSpPr>
          <p:spPr>
            <a:xfrm>
              <a:off x="10616783" y="1919071"/>
              <a:ext cx="1427179" cy="385849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Unit Variance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Pareto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Range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VAST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X-VAST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Level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Linear Baseline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21691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AE1EA2-3D70-CECB-FEF7-095CBA5AD27A}"/>
              </a:ext>
            </a:extLst>
          </p:cNvPr>
          <p:cNvSpPr/>
          <p:nvPr/>
        </p:nvSpPr>
        <p:spPr>
          <a:xfrm>
            <a:off x="3363298" y="4826406"/>
            <a:ext cx="485164" cy="301752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A319250-8E71-737D-8D7E-8B9908F8BADB}"/>
              </a:ext>
            </a:extLst>
          </p:cNvPr>
          <p:cNvGrpSpPr/>
          <p:nvPr/>
        </p:nvGrpSpPr>
        <p:grpSpPr>
          <a:xfrm>
            <a:off x="3338202" y="1080435"/>
            <a:ext cx="1471296" cy="5777564"/>
            <a:chOff x="1793640" y="1080435"/>
            <a:chExt cx="1471296" cy="5777564"/>
          </a:xfrm>
        </p:grpSpPr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510C7BD2-C542-61D8-A84A-DEEC112EF889}"/>
                </a:ext>
              </a:extLst>
            </p:cNvPr>
            <p:cNvSpPr txBox="1">
              <a:spLocks/>
            </p:cNvSpPr>
            <p:nvPr/>
          </p:nvSpPr>
          <p:spPr>
            <a:xfrm>
              <a:off x="1793640" y="1919075"/>
              <a:ext cx="1466912" cy="493892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0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Arbitrary Value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LOD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Zero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Mean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Median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kNN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RF</a:t>
              </a:r>
            </a:p>
            <a:p>
              <a:pPr>
                <a:lnSpc>
                  <a:spcPct val="22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SVD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qRILC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BPCA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PPCA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MI</a:t>
              </a: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2110ED6B-7C09-1B74-F464-3EC1FFD6C9C9}"/>
                </a:ext>
              </a:extLst>
            </p:cNvPr>
            <p:cNvSpPr txBox="1">
              <a:spLocks/>
            </p:cNvSpPr>
            <p:nvPr/>
          </p:nvSpPr>
          <p:spPr>
            <a:xfrm>
              <a:off x="1795832" y="1080435"/>
              <a:ext cx="1466912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Imputation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A86F073-312D-A663-A48B-830F41DDC323}"/>
                </a:ext>
              </a:extLst>
            </p:cNvPr>
            <p:cNvCxnSpPr>
              <a:cxnSpLocks/>
            </p:cNvCxnSpPr>
            <p:nvPr/>
          </p:nvCxnSpPr>
          <p:spPr>
            <a:xfrm>
              <a:off x="1798024" y="1585700"/>
              <a:ext cx="1466912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0401EF8-474F-D353-E5CA-A4A81168FF5C}"/>
              </a:ext>
            </a:extLst>
          </p:cNvPr>
          <p:cNvGrpSpPr/>
          <p:nvPr/>
        </p:nvGrpSpPr>
        <p:grpSpPr>
          <a:xfrm>
            <a:off x="4957535" y="1080435"/>
            <a:ext cx="2379656" cy="4236417"/>
            <a:chOff x="3427204" y="1080435"/>
            <a:chExt cx="2379656" cy="4236417"/>
          </a:xfrm>
        </p:grpSpPr>
        <p:sp>
          <p:nvSpPr>
            <p:cNvPr id="35" name="Title 1">
              <a:extLst>
                <a:ext uri="{FF2B5EF4-FFF2-40B4-BE49-F238E27FC236}">
                  <a16:creationId xmlns:a16="http://schemas.microsoft.com/office/drawing/2014/main" id="{45BF363A-E8D5-BF4C-EB87-B26B8DE55FAC}"/>
                </a:ext>
              </a:extLst>
            </p:cNvPr>
            <p:cNvSpPr txBox="1">
              <a:spLocks/>
            </p:cNvSpPr>
            <p:nvPr/>
          </p:nvSpPr>
          <p:spPr>
            <a:xfrm>
              <a:off x="3467256" y="1919073"/>
              <a:ext cx="2339603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Internal Standards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QC-RSC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ComBat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PCPR2</a:t>
              </a: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LOESS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85BB713F-7945-0E44-78F3-447EDAC4E275}"/>
                </a:ext>
              </a:extLst>
            </p:cNvPr>
            <p:cNvSpPr txBox="1">
              <a:spLocks/>
            </p:cNvSpPr>
            <p:nvPr/>
          </p:nvSpPr>
          <p:spPr>
            <a:xfrm>
              <a:off x="3427204" y="1080435"/>
              <a:ext cx="2333936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Batch Correction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FB8F56-9D3C-CA33-D34A-58D5278212DF}"/>
                </a:ext>
              </a:extLst>
            </p:cNvPr>
            <p:cNvCxnSpPr>
              <a:cxnSpLocks/>
            </p:cNvCxnSpPr>
            <p:nvPr/>
          </p:nvCxnSpPr>
          <p:spPr>
            <a:xfrm>
              <a:off x="3472924" y="1585700"/>
              <a:ext cx="233393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AD5C3A-3293-F857-4CA2-CDCE5DF76EFB}"/>
              </a:ext>
            </a:extLst>
          </p:cNvPr>
          <p:cNvGrpSpPr/>
          <p:nvPr/>
        </p:nvGrpSpPr>
        <p:grpSpPr>
          <a:xfrm>
            <a:off x="148037" y="1080435"/>
            <a:ext cx="1466912" cy="3661038"/>
            <a:chOff x="164460" y="1080435"/>
            <a:chExt cx="1466912" cy="3661038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D30C6BD6-9535-F357-FE7D-646D083EB8EB}"/>
                </a:ext>
              </a:extLst>
            </p:cNvPr>
            <p:cNvSpPr txBox="1">
              <a:spLocks/>
            </p:cNvSpPr>
            <p:nvPr/>
          </p:nvSpPr>
          <p:spPr>
            <a:xfrm>
              <a:off x="164460" y="1080435"/>
              <a:ext cx="1466912" cy="506130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Filtering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6013B12-F30A-37A9-1ACE-9C02C5C51D42}"/>
                </a:ext>
              </a:extLst>
            </p:cNvPr>
            <p:cNvCxnSpPr>
              <a:cxnSpLocks/>
            </p:cNvCxnSpPr>
            <p:nvPr/>
          </p:nvCxnSpPr>
          <p:spPr>
            <a:xfrm>
              <a:off x="164460" y="1585700"/>
              <a:ext cx="1466912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876BAA2F-3849-8E77-161D-A0A8C57B52E3}"/>
                </a:ext>
              </a:extLst>
            </p:cNvPr>
            <p:cNvSpPr txBox="1">
              <a:spLocks/>
            </p:cNvSpPr>
            <p:nvPr/>
          </p:nvSpPr>
          <p:spPr>
            <a:xfrm>
              <a:off x="164460" y="1919075"/>
              <a:ext cx="1466912" cy="2822398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Missing Values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Sample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Feature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Batch</a:t>
              </a:r>
            </a:p>
            <a:p>
              <a:pPr marL="228600" lvl="1">
                <a:lnSpc>
                  <a:spcPct val="200000"/>
                </a:lnSpc>
              </a:pPr>
              <a:endParaRPr lang="en-US" sz="8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Outliers</a:t>
              </a: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C7FEF4C-2E3D-1516-F4C0-DCFF19F354BB}"/>
              </a:ext>
            </a:extLst>
          </p:cNvPr>
          <p:cNvGrpSpPr/>
          <p:nvPr/>
        </p:nvGrpSpPr>
        <p:grpSpPr>
          <a:xfrm>
            <a:off x="9967201" y="1080435"/>
            <a:ext cx="2076761" cy="4236415"/>
            <a:chOff x="9950779" y="1080435"/>
            <a:chExt cx="2076761" cy="4236415"/>
          </a:xfrm>
        </p:grpSpPr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D7CE8F93-1826-913E-7C00-0F1354731329}"/>
                </a:ext>
              </a:extLst>
            </p:cNvPr>
            <p:cNvSpPr txBox="1">
              <a:spLocks/>
            </p:cNvSpPr>
            <p:nvPr/>
          </p:nvSpPr>
          <p:spPr>
            <a:xfrm>
              <a:off x="9950779" y="1080435"/>
              <a:ext cx="2076761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Transformation</a:t>
              </a:r>
              <a:endParaRPr lang="en-US" sz="18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D35A83-4E24-776E-347A-B9044C56A22C}"/>
                </a:ext>
              </a:extLst>
            </p:cNvPr>
            <p:cNvCxnSpPr>
              <a:cxnSpLocks/>
            </p:cNvCxnSpPr>
            <p:nvPr/>
          </p:nvCxnSpPr>
          <p:spPr>
            <a:xfrm>
              <a:off x="9950779" y="1585700"/>
              <a:ext cx="2076761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itle 1">
              <a:extLst>
                <a:ext uri="{FF2B5EF4-FFF2-40B4-BE49-F238E27FC236}">
                  <a16:creationId xmlns:a16="http://schemas.microsoft.com/office/drawing/2014/main" id="{2B5861C1-03A3-92D2-AA7D-DB605168C8D4}"/>
                </a:ext>
              </a:extLst>
            </p:cNvPr>
            <p:cNvSpPr txBox="1">
              <a:spLocks/>
            </p:cNvSpPr>
            <p:nvPr/>
          </p:nvSpPr>
          <p:spPr>
            <a:xfrm>
              <a:off x="9950779" y="1919071"/>
              <a:ext cx="2076761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Log Transformation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Power Transformation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Cubic Root</a:t>
              </a:r>
            </a:p>
            <a:p>
              <a:pPr>
                <a:lnSpc>
                  <a:spcPct val="200000"/>
                </a:lnSpc>
              </a:pP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6605BB4-E672-A1E7-7C66-F797871878C5}"/>
              </a:ext>
            </a:extLst>
          </p:cNvPr>
          <p:cNvSpPr/>
          <p:nvPr/>
        </p:nvSpPr>
        <p:spPr>
          <a:xfrm>
            <a:off x="1762986" y="-483059"/>
            <a:ext cx="1299191" cy="301752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AF60F9C0-1477-EEB1-9F6F-C5426D457AB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3981450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The problem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290F2D-BDAB-F6D4-F28C-8F93187E854E}"/>
              </a:ext>
            </a:extLst>
          </p:cNvPr>
          <p:cNvGrpSpPr/>
          <p:nvPr/>
        </p:nvGrpSpPr>
        <p:grpSpPr>
          <a:xfrm>
            <a:off x="7483944" y="1080435"/>
            <a:ext cx="2333936" cy="4697130"/>
            <a:chOff x="5925600" y="1080435"/>
            <a:chExt cx="2333936" cy="4697130"/>
          </a:xfrm>
        </p:grpSpPr>
        <p:sp>
          <p:nvSpPr>
            <p:cNvPr id="3" name="Title 1">
              <a:extLst>
                <a:ext uri="{FF2B5EF4-FFF2-40B4-BE49-F238E27FC236}">
                  <a16:creationId xmlns:a16="http://schemas.microsoft.com/office/drawing/2014/main" id="{1F578282-FAC9-1BE9-E23D-339A1450EA42}"/>
                </a:ext>
              </a:extLst>
            </p:cNvPr>
            <p:cNvSpPr txBox="1">
              <a:spLocks/>
            </p:cNvSpPr>
            <p:nvPr/>
          </p:nvSpPr>
          <p:spPr>
            <a:xfrm>
              <a:off x="6132305" y="1919072"/>
              <a:ext cx="1853456" cy="385849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PQN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VLN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PCPR2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Median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Sample Factor</a:t>
              </a:r>
            </a:p>
          </p:txBody>
        </p:sp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E992126F-BE49-8330-9FDB-3E24E9DA708A}"/>
                </a:ext>
              </a:extLst>
            </p:cNvPr>
            <p:cNvSpPr txBox="1">
              <a:spLocks/>
            </p:cNvSpPr>
            <p:nvPr/>
          </p:nvSpPr>
          <p:spPr>
            <a:xfrm>
              <a:off x="5925600" y="1080435"/>
              <a:ext cx="2333936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Normalization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F02F5EE-A232-C416-FB69-F24018005D21}"/>
                </a:ext>
              </a:extLst>
            </p:cNvPr>
            <p:cNvCxnSpPr>
              <a:cxnSpLocks/>
            </p:cNvCxnSpPr>
            <p:nvPr/>
          </p:nvCxnSpPr>
          <p:spPr>
            <a:xfrm>
              <a:off x="6132304" y="1585700"/>
              <a:ext cx="185345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CF92F5-DCA4-F54C-28AF-F32606C75C6C}"/>
              </a:ext>
            </a:extLst>
          </p:cNvPr>
          <p:cNvGrpSpPr/>
          <p:nvPr/>
        </p:nvGrpSpPr>
        <p:grpSpPr>
          <a:xfrm>
            <a:off x="1761709" y="1080435"/>
            <a:ext cx="1427179" cy="4697129"/>
            <a:chOff x="10616783" y="1080435"/>
            <a:chExt cx="1427179" cy="4697129"/>
          </a:xfrm>
        </p:grpSpPr>
        <p:sp>
          <p:nvSpPr>
            <p:cNvPr id="26" name="Title 1">
              <a:extLst>
                <a:ext uri="{FF2B5EF4-FFF2-40B4-BE49-F238E27FC236}">
                  <a16:creationId xmlns:a16="http://schemas.microsoft.com/office/drawing/2014/main" id="{81F4F003-888A-0998-5170-836E182C032F}"/>
                </a:ext>
              </a:extLst>
            </p:cNvPr>
            <p:cNvSpPr txBox="1">
              <a:spLocks/>
            </p:cNvSpPr>
            <p:nvPr/>
          </p:nvSpPr>
          <p:spPr>
            <a:xfrm>
              <a:off x="10681639" y="1080435"/>
              <a:ext cx="1362323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Scaling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E0CC298-2646-7F69-951F-9BC256BDCE1E}"/>
                </a:ext>
              </a:extLst>
            </p:cNvPr>
            <p:cNvCxnSpPr>
              <a:cxnSpLocks/>
            </p:cNvCxnSpPr>
            <p:nvPr/>
          </p:nvCxnSpPr>
          <p:spPr>
            <a:xfrm>
              <a:off x="10616783" y="1585700"/>
              <a:ext cx="1427179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B91231A1-1342-6483-8390-C1FD1671B91A}"/>
                </a:ext>
              </a:extLst>
            </p:cNvPr>
            <p:cNvSpPr txBox="1">
              <a:spLocks/>
            </p:cNvSpPr>
            <p:nvPr/>
          </p:nvSpPr>
          <p:spPr>
            <a:xfrm>
              <a:off x="10616783" y="1919071"/>
              <a:ext cx="1427179" cy="385849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Unit Variance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Pareto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Range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VAST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X-VAST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Level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Linear Baseline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28413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AE1EA2-3D70-CECB-FEF7-095CBA5AD27A}"/>
              </a:ext>
            </a:extLst>
          </p:cNvPr>
          <p:cNvSpPr/>
          <p:nvPr/>
        </p:nvSpPr>
        <p:spPr>
          <a:xfrm>
            <a:off x="3363298" y="4826406"/>
            <a:ext cx="485164" cy="301752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A9CC69-566D-E7BF-57D2-90B765BBF670}"/>
              </a:ext>
            </a:extLst>
          </p:cNvPr>
          <p:cNvSpPr/>
          <p:nvPr/>
        </p:nvSpPr>
        <p:spPr>
          <a:xfrm>
            <a:off x="1762986" y="2069641"/>
            <a:ext cx="1299191" cy="301752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A319250-8E71-737D-8D7E-8B9908F8BADB}"/>
              </a:ext>
            </a:extLst>
          </p:cNvPr>
          <p:cNvGrpSpPr/>
          <p:nvPr/>
        </p:nvGrpSpPr>
        <p:grpSpPr>
          <a:xfrm>
            <a:off x="3338202" y="1080435"/>
            <a:ext cx="1471296" cy="5777564"/>
            <a:chOff x="1793640" y="1080435"/>
            <a:chExt cx="1471296" cy="5777564"/>
          </a:xfrm>
        </p:grpSpPr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510C7BD2-C542-61D8-A84A-DEEC112EF889}"/>
                </a:ext>
              </a:extLst>
            </p:cNvPr>
            <p:cNvSpPr txBox="1">
              <a:spLocks/>
            </p:cNvSpPr>
            <p:nvPr/>
          </p:nvSpPr>
          <p:spPr>
            <a:xfrm>
              <a:off x="1793640" y="1919075"/>
              <a:ext cx="1466912" cy="493892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0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Arbitrary Value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LOD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Zero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Mean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Median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kNN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RF</a:t>
              </a:r>
            </a:p>
            <a:p>
              <a:pPr>
                <a:lnSpc>
                  <a:spcPct val="22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SVD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qRILC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BPCA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PPCA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MI</a:t>
              </a: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2110ED6B-7C09-1B74-F464-3EC1FFD6C9C9}"/>
                </a:ext>
              </a:extLst>
            </p:cNvPr>
            <p:cNvSpPr txBox="1">
              <a:spLocks/>
            </p:cNvSpPr>
            <p:nvPr/>
          </p:nvSpPr>
          <p:spPr>
            <a:xfrm>
              <a:off x="1795832" y="1080435"/>
              <a:ext cx="1466912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Imputation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A86F073-312D-A663-A48B-830F41DDC323}"/>
                </a:ext>
              </a:extLst>
            </p:cNvPr>
            <p:cNvCxnSpPr>
              <a:cxnSpLocks/>
            </p:cNvCxnSpPr>
            <p:nvPr/>
          </p:nvCxnSpPr>
          <p:spPr>
            <a:xfrm>
              <a:off x="1798024" y="1585700"/>
              <a:ext cx="1466912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0401EF8-474F-D353-E5CA-A4A81168FF5C}"/>
              </a:ext>
            </a:extLst>
          </p:cNvPr>
          <p:cNvGrpSpPr/>
          <p:nvPr/>
        </p:nvGrpSpPr>
        <p:grpSpPr>
          <a:xfrm>
            <a:off x="4957535" y="1080435"/>
            <a:ext cx="2379656" cy="4236417"/>
            <a:chOff x="3427204" y="1080435"/>
            <a:chExt cx="2379656" cy="4236417"/>
          </a:xfrm>
        </p:grpSpPr>
        <p:sp>
          <p:nvSpPr>
            <p:cNvPr id="35" name="Title 1">
              <a:extLst>
                <a:ext uri="{FF2B5EF4-FFF2-40B4-BE49-F238E27FC236}">
                  <a16:creationId xmlns:a16="http://schemas.microsoft.com/office/drawing/2014/main" id="{45BF363A-E8D5-BF4C-EB87-B26B8DE55FAC}"/>
                </a:ext>
              </a:extLst>
            </p:cNvPr>
            <p:cNvSpPr txBox="1">
              <a:spLocks/>
            </p:cNvSpPr>
            <p:nvPr/>
          </p:nvSpPr>
          <p:spPr>
            <a:xfrm>
              <a:off x="3467256" y="1919073"/>
              <a:ext cx="2339603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Internal Standards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QC-RSC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ComBat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PCPR2</a:t>
              </a: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LOESS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85BB713F-7945-0E44-78F3-447EDAC4E275}"/>
                </a:ext>
              </a:extLst>
            </p:cNvPr>
            <p:cNvSpPr txBox="1">
              <a:spLocks/>
            </p:cNvSpPr>
            <p:nvPr/>
          </p:nvSpPr>
          <p:spPr>
            <a:xfrm>
              <a:off x="3427204" y="1080435"/>
              <a:ext cx="2333936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Batch Correction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FB8F56-9D3C-CA33-D34A-58D5278212DF}"/>
                </a:ext>
              </a:extLst>
            </p:cNvPr>
            <p:cNvCxnSpPr>
              <a:cxnSpLocks/>
            </p:cNvCxnSpPr>
            <p:nvPr/>
          </p:nvCxnSpPr>
          <p:spPr>
            <a:xfrm>
              <a:off x="3472924" y="1585700"/>
              <a:ext cx="233393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AD5C3A-3293-F857-4CA2-CDCE5DF76EFB}"/>
              </a:ext>
            </a:extLst>
          </p:cNvPr>
          <p:cNvGrpSpPr/>
          <p:nvPr/>
        </p:nvGrpSpPr>
        <p:grpSpPr>
          <a:xfrm>
            <a:off x="148037" y="1080435"/>
            <a:ext cx="1466912" cy="3661038"/>
            <a:chOff x="164460" y="1080435"/>
            <a:chExt cx="1466912" cy="3661038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D30C6BD6-9535-F357-FE7D-646D083EB8EB}"/>
                </a:ext>
              </a:extLst>
            </p:cNvPr>
            <p:cNvSpPr txBox="1">
              <a:spLocks/>
            </p:cNvSpPr>
            <p:nvPr/>
          </p:nvSpPr>
          <p:spPr>
            <a:xfrm>
              <a:off x="164460" y="1080435"/>
              <a:ext cx="1466912" cy="506130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Filtering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6013B12-F30A-37A9-1ACE-9C02C5C51D42}"/>
                </a:ext>
              </a:extLst>
            </p:cNvPr>
            <p:cNvCxnSpPr>
              <a:cxnSpLocks/>
            </p:cNvCxnSpPr>
            <p:nvPr/>
          </p:nvCxnSpPr>
          <p:spPr>
            <a:xfrm>
              <a:off x="164460" y="1585700"/>
              <a:ext cx="1466912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876BAA2F-3849-8E77-161D-A0A8C57B52E3}"/>
                </a:ext>
              </a:extLst>
            </p:cNvPr>
            <p:cNvSpPr txBox="1">
              <a:spLocks/>
            </p:cNvSpPr>
            <p:nvPr/>
          </p:nvSpPr>
          <p:spPr>
            <a:xfrm>
              <a:off x="164460" y="1919075"/>
              <a:ext cx="1466912" cy="2822398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Missing Values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Sample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Feature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Batch</a:t>
              </a:r>
            </a:p>
            <a:p>
              <a:pPr marL="228600" lvl="1">
                <a:lnSpc>
                  <a:spcPct val="200000"/>
                </a:lnSpc>
              </a:pPr>
              <a:endParaRPr lang="en-US" sz="8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Outliers</a:t>
              </a: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C7FEF4C-2E3D-1516-F4C0-DCFF19F354BB}"/>
              </a:ext>
            </a:extLst>
          </p:cNvPr>
          <p:cNvGrpSpPr/>
          <p:nvPr/>
        </p:nvGrpSpPr>
        <p:grpSpPr>
          <a:xfrm>
            <a:off x="9967201" y="1080435"/>
            <a:ext cx="2076761" cy="4236415"/>
            <a:chOff x="9950779" y="1080435"/>
            <a:chExt cx="2076761" cy="4236415"/>
          </a:xfrm>
        </p:grpSpPr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D7CE8F93-1826-913E-7C00-0F1354731329}"/>
                </a:ext>
              </a:extLst>
            </p:cNvPr>
            <p:cNvSpPr txBox="1">
              <a:spLocks/>
            </p:cNvSpPr>
            <p:nvPr/>
          </p:nvSpPr>
          <p:spPr>
            <a:xfrm>
              <a:off x="9950779" y="1080435"/>
              <a:ext cx="2076761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Transformation</a:t>
              </a:r>
              <a:endParaRPr lang="en-US" sz="18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D35A83-4E24-776E-347A-B9044C56A22C}"/>
                </a:ext>
              </a:extLst>
            </p:cNvPr>
            <p:cNvCxnSpPr>
              <a:cxnSpLocks/>
            </p:cNvCxnSpPr>
            <p:nvPr/>
          </p:nvCxnSpPr>
          <p:spPr>
            <a:xfrm>
              <a:off x="9950779" y="1585700"/>
              <a:ext cx="2076761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itle 1">
              <a:extLst>
                <a:ext uri="{FF2B5EF4-FFF2-40B4-BE49-F238E27FC236}">
                  <a16:creationId xmlns:a16="http://schemas.microsoft.com/office/drawing/2014/main" id="{2B5861C1-03A3-92D2-AA7D-DB605168C8D4}"/>
                </a:ext>
              </a:extLst>
            </p:cNvPr>
            <p:cNvSpPr txBox="1">
              <a:spLocks/>
            </p:cNvSpPr>
            <p:nvPr/>
          </p:nvSpPr>
          <p:spPr>
            <a:xfrm>
              <a:off x="9950779" y="1919071"/>
              <a:ext cx="2076761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Log Transformation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Power Transformation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Cubic Root</a:t>
              </a:r>
            </a:p>
            <a:p>
              <a:pPr>
                <a:lnSpc>
                  <a:spcPct val="200000"/>
                </a:lnSpc>
              </a:pP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45814BA1-3E03-73F9-F5C1-6D1F337211A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3981450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The problem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698CA7B-26A3-77D8-5E08-79B01E2573C7}"/>
              </a:ext>
            </a:extLst>
          </p:cNvPr>
          <p:cNvGrpSpPr/>
          <p:nvPr/>
        </p:nvGrpSpPr>
        <p:grpSpPr>
          <a:xfrm>
            <a:off x="7483944" y="1080435"/>
            <a:ext cx="2333936" cy="4697130"/>
            <a:chOff x="5925600" y="1080435"/>
            <a:chExt cx="2333936" cy="4697130"/>
          </a:xfrm>
        </p:grpSpPr>
        <p:sp>
          <p:nvSpPr>
            <p:cNvPr id="32" name="Title 1">
              <a:extLst>
                <a:ext uri="{FF2B5EF4-FFF2-40B4-BE49-F238E27FC236}">
                  <a16:creationId xmlns:a16="http://schemas.microsoft.com/office/drawing/2014/main" id="{B46815C5-C85C-7497-4D7E-3230601F5B57}"/>
                </a:ext>
              </a:extLst>
            </p:cNvPr>
            <p:cNvSpPr txBox="1">
              <a:spLocks/>
            </p:cNvSpPr>
            <p:nvPr/>
          </p:nvSpPr>
          <p:spPr>
            <a:xfrm>
              <a:off x="6132305" y="1919072"/>
              <a:ext cx="1853456" cy="385849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PQN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VLN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PCPR2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Median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Sample Factor</a:t>
              </a:r>
            </a:p>
          </p:txBody>
        </p:sp>
        <p:sp>
          <p:nvSpPr>
            <p:cNvPr id="39" name="Title 1">
              <a:extLst>
                <a:ext uri="{FF2B5EF4-FFF2-40B4-BE49-F238E27FC236}">
                  <a16:creationId xmlns:a16="http://schemas.microsoft.com/office/drawing/2014/main" id="{81BDF72F-1579-152D-5FEA-6575FD74B5DD}"/>
                </a:ext>
              </a:extLst>
            </p:cNvPr>
            <p:cNvSpPr txBox="1">
              <a:spLocks/>
            </p:cNvSpPr>
            <p:nvPr/>
          </p:nvSpPr>
          <p:spPr>
            <a:xfrm>
              <a:off x="5925600" y="1080435"/>
              <a:ext cx="2333936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Normalization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AD02DE2-6DB2-2D0A-88CD-10226101B81F}"/>
                </a:ext>
              </a:extLst>
            </p:cNvPr>
            <p:cNvCxnSpPr>
              <a:cxnSpLocks/>
            </p:cNvCxnSpPr>
            <p:nvPr/>
          </p:nvCxnSpPr>
          <p:spPr>
            <a:xfrm>
              <a:off x="6132304" y="1585700"/>
              <a:ext cx="185345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C3CE9BF-9B2B-BDDD-2C40-4AC6DD5D70B1}"/>
              </a:ext>
            </a:extLst>
          </p:cNvPr>
          <p:cNvGrpSpPr/>
          <p:nvPr/>
        </p:nvGrpSpPr>
        <p:grpSpPr>
          <a:xfrm>
            <a:off x="1761709" y="1080435"/>
            <a:ext cx="1427179" cy="4697129"/>
            <a:chOff x="10616783" y="1080435"/>
            <a:chExt cx="1427179" cy="4697129"/>
          </a:xfrm>
        </p:grpSpPr>
        <p:sp>
          <p:nvSpPr>
            <p:cNvPr id="42" name="Title 1">
              <a:extLst>
                <a:ext uri="{FF2B5EF4-FFF2-40B4-BE49-F238E27FC236}">
                  <a16:creationId xmlns:a16="http://schemas.microsoft.com/office/drawing/2014/main" id="{D0A19901-F91D-1C01-04CA-2B446EF46FD8}"/>
                </a:ext>
              </a:extLst>
            </p:cNvPr>
            <p:cNvSpPr txBox="1">
              <a:spLocks/>
            </p:cNvSpPr>
            <p:nvPr/>
          </p:nvSpPr>
          <p:spPr>
            <a:xfrm>
              <a:off x="10681639" y="1080435"/>
              <a:ext cx="1362323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Scaling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9ED16CB-20C9-642D-0680-B89042A78AEB}"/>
                </a:ext>
              </a:extLst>
            </p:cNvPr>
            <p:cNvCxnSpPr>
              <a:cxnSpLocks/>
            </p:cNvCxnSpPr>
            <p:nvPr/>
          </p:nvCxnSpPr>
          <p:spPr>
            <a:xfrm>
              <a:off x="10616783" y="1585700"/>
              <a:ext cx="1427179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itle 1">
              <a:extLst>
                <a:ext uri="{FF2B5EF4-FFF2-40B4-BE49-F238E27FC236}">
                  <a16:creationId xmlns:a16="http://schemas.microsoft.com/office/drawing/2014/main" id="{3529E96C-076C-570B-51A4-231CC2608416}"/>
                </a:ext>
              </a:extLst>
            </p:cNvPr>
            <p:cNvSpPr txBox="1">
              <a:spLocks/>
            </p:cNvSpPr>
            <p:nvPr/>
          </p:nvSpPr>
          <p:spPr>
            <a:xfrm>
              <a:off x="10616783" y="1919071"/>
              <a:ext cx="1427179" cy="385849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Unit Variance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Pareto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Range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VAST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X-VAST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Level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Linear Baseline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4302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mputation">
            <a:extLst>
              <a:ext uri="{FF2B5EF4-FFF2-40B4-BE49-F238E27FC236}">
                <a16:creationId xmlns:a16="http://schemas.microsoft.com/office/drawing/2014/main" id="{0DAE1EA2-3D70-CECB-FEF7-095CBA5AD27A}"/>
              </a:ext>
            </a:extLst>
          </p:cNvPr>
          <p:cNvSpPr/>
          <p:nvPr/>
        </p:nvSpPr>
        <p:spPr>
          <a:xfrm>
            <a:off x="3363297" y="5216931"/>
            <a:ext cx="608627" cy="301752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caling">
            <a:extLst>
              <a:ext uri="{FF2B5EF4-FFF2-40B4-BE49-F238E27FC236}">
                <a16:creationId xmlns:a16="http://schemas.microsoft.com/office/drawing/2014/main" id="{F2A9CC69-566D-E7BF-57D2-90B765BBF670}"/>
              </a:ext>
            </a:extLst>
          </p:cNvPr>
          <p:cNvSpPr/>
          <p:nvPr/>
        </p:nvSpPr>
        <p:spPr>
          <a:xfrm>
            <a:off x="1762986" y="2069641"/>
            <a:ext cx="1299191" cy="301752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5324475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The problem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A319250-8E71-737D-8D7E-8B9908F8BADB}"/>
              </a:ext>
            </a:extLst>
          </p:cNvPr>
          <p:cNvGrpSpPr/>
          <p:nvPr/>
        </p:nvGrpSpPr>
        <p:grpSpPr>
          <a:xfrm>
            <a:off x="3338202" y="1080435"/>
            <a:ext cx="1471296" cy="5777564"/>
            <a:chOff x="1793640" y="1080435"/>
            <a:chExt cx="1471296" cy="5777564"/>
          </a:xfrm>
        </p:grpSpPr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510C7BD2-C542-61D8-A84A-DEEC112EF889}"/>
                </a:ext>
              </a:extLst>
            </p:cNvPr>
            <p:cNvSpPr txBox="1">
              <a:spLocks/>
            </p:cNvSpPr>
            <p:nvPr/>
          </p:nvSpPr>
          <p:spPr>
            <a:xfrm>
              <a:off x="1793640" y="1919075"/>
              <a:ext cx="1466912" cy="493892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0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Arbitrary Value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LOD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Zero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Mean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Median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kNN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RF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SVD</a:t>
              </a:r>
            </a:p>
            <a:p>
              <a:pPr>
                <a:lnSpc>
                  <a:spcPct val="220000"/>
                </a:lnSpc>
              </a:pPr>
              <a:r>
                <a:rPr lang="en-US" sz="1400" b="1" dirty="0" err="1">
                  <a:latin typeface="Chakra Petch" panose="00000500000000000000" pitchFamily="2" charset="-34"/>
                  <a:cs typeface="Chakra Petch" panose="00000500000000000000" pitchFamily="2" charset="-34"/>
                </a:rPr>
                <a:t>qRILC</a:t>
              </a:r>
              <a:endParaRPr lang="en-US" sz="1400" b="1" dirty="0"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BPCA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PPCA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MI</a:t>
              </a: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2110ED6B-7C09-1B74-F464-3EC1FFD6C9C9}"/>
                </a:ext>
              </a:extLst>
            </p:cNvPr>
            <p:cNvSpPr txBox="1">
              <a:spLocks/>
            </p:cNvSpPr>
            <p:nvPr/>
          </p:nvSpPr>
          <p:spPr>
            <a:xfrm>
              <a:off x="1795832" y="1080435"/>
              <a:ext cx="1466912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Imputation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A86F073-312D-A663-A48B-830F41DDC323}"/>
                </a:ext>
              </a:extLst>
            </p:cNvPr>
            <p:cNvCxnSpPr>
              <a:cxnSpLocks/>
            </p:cNvCxnSpPr>
            <p:nvPr/>
          </p:nvCxnSpPr>
          <p:spPr>
            <a:xfrm>
              <a:off x="1798024" y="1585700"/>
              <a:ext cx="1466912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0401EF8-474F-D353-E5CA-A4A81168FF5C}"/>
              </a:ext>
            </a:extLst>
          </p:cNvPr>
          <p:cNvGrpSpPr/>
          <p:nvPr/>
        </p:nvGrpSpPr>
        <p:grpSpPr>
          <a:xfrm>
            <a:off x="4957535" y="1080435"/>
            <a:ext cx="2379656" cy="4236417"/>
            <a:chOff x="3427204" y="1080435"/>
            <a:chExt cx="2379656" cy="4236417"/>
          </a:xfrm>
        </p:grpSpPr>
        <p:sp>
          <p:nvSpPr>
            <p:cNvPr id="35" name="Title 1">
              <a:extLst>
                <a:ext uri="{FF2B5EF4-FFF2-40B4-BE49-F238E27FC236}">
                  <a16:creationId xmlns:a16="http://schemas.microsoft.com/office/drawing/2014/main" id="{45BF363A-E8D5-BF4C-EB87-B26B8DE55FAC}"/>
                </a:ext>
              </a:extLst>
            </p:cNvPr>
            <p:cNvSpPr txBox="1">
              <a:spLocks/>
            </p:cNvSpPr>
            <p:nvPr/>
          </p:nvSpPr>
          <p:spPr>
            <a:xfrm>
              <a:off x="3467256" y="1919073"/>
              <a:ext cx="2339603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Internal Standards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QC-RSC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ComBat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PCPR2</a:t>
              </a: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LOESS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85BB713F-7945-0E44-78F3-447EDAC4E275}"/>
                </a:ext>
              </a:extLst>
            </p:cNvPr>
            <p:cNvSpPr txBox="1">
              <a:spLocks/>
            </p:cNvSpPr>
            <p:nvPr/>
          </p:nvSpPr>
          <p:spPr>
            <a:xfrm>
              <a:off x="3427204" y="1080435"/>
              <a:ext cx="2333936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Batch Correction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FB8F56-9D3C-CA33-D34A-58D5278212DF}"/>
                </a:ext>
              </a:extLst>
            </p:cNvPr>
            <p:cNvCxnSpPr>
              <a:cxnSpLocks/>
            </p:cNvCxnSpPr>
            <p:nvPr/>
          </p:nvCxnSpPr>
          <p:spPr>
            <a:xfrm>
              <a:off x="3472924" y="1585700"/>
              <a:ext cx="233393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AD5C3A-3293-F857-4CA2-CDCE5DF76EFB}"/>
              </a:ext>
            </a:extLst>
          </p:cNvPr>
          <p:cNvGrpSpPr/>
          <p:nvPr/>
        </p:nvGrpSpPr>
        <p:grpSpPr>
          <a:xfrm>
            <a:off x="148037" y="1080435"/>
            <a:ext cx="1466912" cy="3661038"/>
            <a:chOff x="164460" y="1080435"/>
            <a:chExt cx="1466912" cy="3661038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D30C6BD6-9535-F357-FE7D-646D083EB8EB}"/>
                </a:ext>
              </a:extLst>
            </p:cNvPr>
            <p:cNvSpPr txBox="1">
              <a:spLocks/>
            </p:cNvSpPr>
            <p:nvPr/>
          </p:nvSpPr>
          <p:spPr>
            <a:xfrm>
              <a:off x="164460" y="1080435"/>
              <a:ext cx="1466912" cy="506130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Filtering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6013B12-F30A-37A9-1ACE-9C02C5C51D42}"/>
                </a:ext>
              </a:extLst>
            </p:cNvPr>
            <p:cNvCxnSpPr>
              <a:cxnSpLocks/>
            </p:cNvCxnSpPr>
            <p:nvPr/>
          </p:nvCxnSpPr>
          <p:spPr>
            <a:xfrm>
              <a:off x="164460" y="1585700"/>
              <a:ext cx="1466912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876BAA2F-3849-8E77-161D-A0A8C57B52E3}"/>
                </a:ext>
              </a:extLst>
            </p:cNvPr>
            <p:cNvSpPr txBox="1">
              <a:spLocks/>
            </p:cNvSpPr>
            <p:nvPr/>
          </p:nvSpPr>
          <p:spPr>
            <a:xfrm>
              <a:off x="164460" y="1919075"/>
              <a:ext cx="1466912" cy="2822398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Missing Values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Sample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Feature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Batch</a:t>
              </a:r>
            </a:p>
            <a:p>
              <a:pPr marL="228600" lvl="1">
                <a:lnSpc>
                  <a:spcPct val="200000"/>
                </a:lnSpc>
              </a:pPr>
              <a:endParaRPr lang="en-US" sz="8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Outliers</a:t>
              </a: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C7FEF4C-2E3D-1516-F4C0-DCFF19F354BB}"/>
              </a:ext>
            </a:extLst>
          </p:cNvPr>
          <p:cNvGrpSpPr/>
          <p:nvPr/>
        </p:nvGrpSpPr>
        <p:grpSpPr>
          <a:xfrm>
            <a:off x="9967201" y="1080435"/>
            <a:ext cx="2076761" cy="4236415"/>
            <a:chOff x="9950779" y="1080435"/>
            <a:chExt cx="2076761" cy="4236415"/>
          </a:xfrm>
        </p:grpSpPr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D7CE8F93-1826-913E-7C00-0F1354731329}"/>
                </a:ext>
              </a:extLst>
            </p:cNvPr>
            <p:cNvSpPr txBox="1">
              <a:spLocks/>
            </p:cNvSpPr>
            <p:nvPr/>
          </p:nvSpPr>
          <p:spPr>
            <a:xfrm>
              <a:off x="9950779" y="1080435"/>
              <a:ext cx="2076761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Transformation</a:t>
              </a:r>
              <a:endParaRPr lang="en-US" sz="18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D35A83-4E24-776E-347A-B9044C56A22C}"/>
                </a:ext>
              </a:extLst>
            </p:cNvPr>
            <p:cNvCxnSpPr>
              <a:cxnSpLocks/>
            </p:cNvCxnSpPr>
            <p:nvPr/>
          </p:nvCxnSpPr>
          <p:spPr>
            <a:xfrm>
              <a:off x="9950779" y="1585700"/>
              <a:ext cx="2076761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itle 1">
              <a:extLst>
                <a:ext uri="{FF2B5EF4-FFF2-40B4-BE49-F238E27FC236}">
                  <a16:creationId xmlns:a16="http://schemas.microsoft.com/office/drawing/2014/main" id="{2B5861C1-03A3-92D2-AA7D-DB605168C8D4}"/>
                </a:ext>
              </a:extLst>
            </p:cNvPr>
            <p:cNvSpPr txBox="1">
              <a:spLocks/>
            </p:cNvSpPr>
            <p:nvPr/>
          </p:nvSpPr>
          <p:spPr>
            <a:xfrm>
              <a:off x="9950779" y="1919071"/>
              <a:ext cx="2076761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Log Transformation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Power Transformation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Cubic Root</a:t>
              </a:r>
            </a:p>
            <a:p>
              <a:pPr>
                <a:lnSpc>
                  <a:spcPct val="200000"/>
                </a:lnSpc>
              </a:pP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1F4691B-9096-9078-11BB-55645896D63F}"/>
              </a:ext>
            </a:extLst>
          </p:cNvPr>
          <p:cNvGrpSpPr/>
          <p:nvPr/>
        </p:nvGrpSpPr>
        <p:grpSpPr>
          <a:xfrm>
            <a:off x="7483944" y="1080435"/>
            <a:ext cx="2333936" cy="4697130"/>
            <a:chOff x="5925600" y="1080435"/>
            <a:chExt cx="2333936" cy="4697130"/>
          </a:xfrm>
        </p:grpSpPr>
        <p:sp>
          <p:nvSpPr>
            <p:cNvPr id="28" name="Title 1">
              <a:extLst>
                <a:ext uri="{FF2B5EF4-FFF2-40B4-BE49-F238E27FC236}">
                  <a16:creationId xmlns:a16="http://schemas.microsoft.com/office/drawing/2014/main" id="{F454805B-EB21-3A1B-CC78-5318DABA9716}"/>
                </a:ext>
              </a:extLst>
            </p:cNvPr>
            <p:cNvSpPr txBox="1">
              <a:spLocks/>
            </p:cNvSpPr>
            <p:nvPr/>
          </p:nvSpPr>
          <p:spPr>
            <a:xfrm>
              <a:off x="6132305" y="1919072"/>
              <a:ext cx="1853456" cy="385849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PQN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VLN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PCPR2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Median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Sample Factor</a:t>
              </a:r>
            </a:p>
          </p:txBody>
        </p:sp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853234F8-B207-5604-0E45-8D52DCC656E1}"/>
                </a:ext>
              </a:extLst>
            </p:cNvPr>
            <p:cNvSpPr txBox="1">
              <a:spLocks/>
            </p:cNvSpPr>
            <p:nvPr/>
          </p:nvSpPr>
          <p:spPr>
            <a:xfrm>
              <a:off x="5925600" y="1080435"/>
              <a:ext cx="2333936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Normalization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2A15102-5174-C64A-BD08-5CBDDFA6CBA9}"/>
                </a:ext>
              </a:extLst>
            </p:cNvPr>
            <p:cNvCxnSpPr>
              <a:cxnSpLocks/>
            </p:cNvCxnSpPr>
            <p:nvPr/>
          </p:nvCxnSpPr>
          <p:spPr>
            <a:xfrm>
              <a:off x="6132304" y="1585700"/>
              <a:ext cx="185345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EDCE0F2-F2D9-2940-3143-2A4862DABD97}"/>
              </a:ext>
            </a:extLst>
          </p:cNvPr>
          <p:cNvGrpSpPr/>
          <p:nvPr/>
        </p:nvGrpSpPr>
        <p:grpSpPr>
          <a:xfrm>
            <a:off x="1761709" y="1080435"/>
            <a:ext cx="1427179" cy="4697129"/>
            <a:chOff x="10616783" y="1080435"/>
            <a:chExt cx="1427179" cy="4697129"/>
          </a:xfrm>
        </p:grpSpPr>
        <p:sp>
          <p:nvSpPr>
            <p:cNvPr id="32" name="Title 1">
              <a:extLst>
                <a:ext uri="{FF2B5EF4-FFF2-40B4-BE49-F238E27FC236}">
                  <a16:creationId xmlns:a16="http://schemas.microsoft.com/office/drawing/2014/main" id="{67C15F1B-DD9C-AC28-247F-F955B63ECA52}"/>
                </a:ext>
              </a:extLst>
            </p:cNvPr>
            <p:cNvSpPr txBox="1">
              <a:spLocks/>
            </p:cNvSpPr>
            <p:nvPr/>
          </p:nvSpPr>
          <p:spPr>
            <a:xfrm>
              <a:off x="10681639" y="1080435"/>
              <a:ext cx="1362323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Scaling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9D63AB0-AF48-A317-7E31-C1E3BF524BFF}"/>
                </a:ext>
              </a:extLst>
            </p:cNvPr>
            <p:cNvCxnSpPr>
              <a:cxnSpLocks/>
            </p:cNvCxnSpPr>
            <p:nvPr/>
          </p:nvCxnSpPr>
          <p:spPr>
            <a:xfrm>
              <a:off x="10616783" y="1585700"/>
              <a:ext cx="1427179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itle 1">
              <a:extLst>
                <a:ext uri="{FF2B5EF4-FFF2-40B4-BE49-F238E27FC236}">
                  <a16:creationId xmlns:a16="http://schemas.microsoft.com/office/drawing/2014/main" id="{F6781267-3BF2-3C48-863D-A0DD5088637C}"/>
                </a:ext>
              </a:extLst>
            </p:cNvPr>
            <p:cNvSpPr txBox="1">
              <a:spLocks/>
            </p:cNvSpPr>
            <p:nvPr/>
          </p:nvSpPr>
          <p:spPr>
            <a:xfrm>
              <a:off x="10616783" y="1919071"/>
              <a:ext cx="1427179" cy="385849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Unit Variance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Pareto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Range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VAST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X-VAST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Level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Linear Baseline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7754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mputation Sel">
            <a:extLst>
              <a:ext uri="{FF2B5EF4-FFF2-40B4-BE49-F238E27FC236}">
                <a16:creationId xmlns:a16="http://schemas.microsoft.com/office/drawing/2014/main" id="{0DAE1EA2-3D70-CECB-FEF7-095CBA5AD27A}"/>
              </a:ext>
            </a:extLst>
          </p:cNvPr>
          <p:cNvSpPr/>
          <p:nvPr/>
        </p:nvSpPr>
        <p:spPr>
          <a:xfrm>
            <a:off x="4001472" y="5216931"/>
            <a:ext cx="608627" cy="301752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nsformation Sel">
            <a:extLst>
              <a:ext uri="{FF2B5EF4-FFF2-40B4-BE49-F238E27FC236}">
                <a16:creationId xmlns:a16="http://schemas.microsoft.com/office/drawing/2014/main" id="{8026C6AE-21B1-9877-A817-45BBFC71269E}"/>
              </a:ext>
            </a:extLst>
          </p:cNvPr>
          <p:cNvSpPr/>
          <p:nvPr/>
        </p:nvSpPr>
        <p:spPr>
          <a:xfrm>
            <a:off x="1775700" y="7196366"/>
            <a:ext cx="1767599" cy="3017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caling Sel">
            <a:extLst>
              <a:ext uri="{FF2B5EF4-FFF2-40B4-BE49-F238E27FC236}">
                <a16:creationId xmlns:a16="http://schemas.microsoft.com/office/drawing/2014/main" id="{F2A9CC69-566D-E7BF-57D2-90B765BBF670}"/>
              </a:ext>
            </a:extLst>
          </p:cNvPr>
          <p:cNvSpPr/>
          <p:nvPr/>
        </p:nvSpPr>
        <p:spPr>
          <a:xfrm>
            <a:off x="5620611" y="2069641"/>
            <a:ext cx="1299191" cy="301752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Imputation">
            <a:extLst>
              <a:ext uri="{FF2B5EF4-FFF2-40B4-BE49-F238E27FC236}">
                <a16:creationId xmlns:a16="http://schemas.microsoft.com/office/drawing/2014/main" id="{1A319250-8E71-737D-8D7E-8B9908F8BADB}"/>
              </a:ext>
            </a:extLst>
          </p:cNvPr>
          <p:cNvGrpSpPr/>
          <p:nvPr/>
        </p:nvGrpSpPr>
        <p:grpSpPr>
          <a:xfrm>
            <a:off x="3987784" y="1080435"/>
            <a:ext cx="1471296" cy="5777564"/>
            <a:chOff x="1793640" y="1080435"/>
            <a:chExt cx="1471296" cy="5777564"/>
          </a:xfrm>
        </p:grpSpPr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510C7BD2-C542-61D8-A84A-DEEC112EF889}"/>
                </a:ext>
              </a:extLst>
            </p:cNvPr>
            <p:cNvSpPr txBox="1">
              <a:spLocks/>
            </p:cNvSpPr>
            <p:nvPr/>
          </p:nvSpPr>
          <p:spPr>
            <a:xfrm>
              <a:off x="1793640" y="1919075"/>
              <a:ext cx="1466912" cy="493892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0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Arbitrary Value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LOD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Zero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Mean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Median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kNN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RF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SVD</a:t>
              </a:r>
            </a:p>
            <a:p>
              <a:pPr>
                <a:lnSpc>
                  <a:spcPct val="220000"/>
                </a:lnSpc>
              </a:pPr>
              <a:r>
                <a:rPr lang="en-US" sz="1400" b="1" dirty="0" err="1">
                  <a:latin typeface="Chakra Petch" panose="00000500000000000000" pitchFamily="2" charset="-34"/>
                  <a:cs typeface="Chakra Petch" panose="00000500000000000000" pitchFamily="2" charset="-34"/>
                </a:rPr>
                <a:t>qRILC</a:t>
              </a:r>
              <a:endParaRPr lang="en-US" sz="1400" b="1" dirty="0"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BPCA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PPCA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MI</a:t>
              </a: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2110ED6B-7C09-1B74-F464-3EC1FFD6C9C9}"/>
                </a:ext>
              </a:extLst>
            </p:cNvPr>
            <p:cNvSpPr txBox="1">
              <a:spLocks/>
            </p:cNvSpPr>
            <p:nvPr/>
          </p:nvSpPr>
          <p:spPr>
            <a:xfrm>
              <a:off x="1795832" y="1080435"/>
              <a:ext cx="1466912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Imputation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A86F073-312D-A663-A48B-830F41DDC323}"/>
                </a:ext>
              </a:extLst>
            </p:cNvPr>
            <p:cNvCxnSpPr>
              <a:cxnSpLocks/>
            </p:cNvCxnSpPr>
            <p:nvPr/>
          </p:nvCxnSpPr>
          <p:spPr>
            <a:xfrm>
              <a:off x="1798024" y="1585700"/>
              <a:ext cx="1466912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BatchCorrection">
            <a:extLst>
              <a:ext uri="{FF2B5EF4-FFF2-40B4-BE49-F238E27FC236}">
                <a16:creationId xmlns:a16="http://schemas.microsoft.com/office/drawing/2014/main" id="{30401EF8-474F-D353-E5CA-A4A81168FF5C}"/>
              </a:ext>
            </a:extLst>
          </p:cNvPr>
          <p:cNvGrpSpPr/>
          <p:nvPr/>
        </p:nvGrpSpPr>
        <p:grpSpPr>
          <a:xfrm>
            <a:off x="7182333" y="1080435"/>
            <a:ext cx="2379656" cy="4236417"/>
            <a:chOff x="3427204" y="1080435"/>
            <a:chExt cx="2379656" cy="4236417"/>
          </a:xfrm>
        </p:grpSpPr>
        <p:sp>
          <p:nvSpPr>
            <p:cNvPr id="35" name="Title 1">
              <a:extLst>
                <a:ext uri="{FF2B5EF4-FFF2-40B4-BE49-F238E27FC236}">
                  <a16:creationId xmlns:a16="http://schemas.microsoft.com/office/drawing/2014/main" id="{45BF363A-E8D5-BF4C-EB87-B26B8DE55FAC}"/>
                </a:ext>
              </a:extLst>
            </p:cNvPr>
            <p:cNvSpPr txBox="1">
              <a:spLocks/>
            </p:cNvSpPr>
            <p:nvPr/>
          </p:nvSpPr>
          <p:spPr>
            <a:xfrm>
              <a:off x="3467256" y="1919073"/>
              <a:ext cx="2339603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Internal Standards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QC-RSC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ComBat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PCPR2</a:t>
              </a: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LOESS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85BB713F-7945-0E44-78F3-447EDAC4E275}"/>
                </a:ext>
              </a:extLst>
            </p:cNvPr>
            <p:cNvSpPr txBox="1">
              <a:spLocks/>
            </p:cNvSpPr>
            <p:nvPr/>
          </p:nvSpPr>
          <p:spPr>
            <a:xfrm>
              <a:off x="3427204" y="1080435"/>
              <a:ext cx="2333936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Batch Correction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FB8F56-9D3C-CA33-D34A-58D5278212DF}"/>
                </a:ext>
              </a:extLst>
            </p:cNvPr>
            <p:cNvCxnSpPr>
              <a:cxnSpLocks/>
            </p:cNvCxnSpPr>
            <p:nvPr/>
          </p:nvCxnSpPr>
          <p:spPr>
            <a:xfrm>
              <a:off x="3472924" y="1585700"/>
              <a:ext cx="233393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Filtering">
            <a:extLst>
              <a:ext uri="{FF2B5EF4-FFF2-40B4-BE49-F238E27FC236}">
                <a16:creationId xmlns:a16="http://schemas.microsoft.com/office/drawing/2014/main" id="{47AD5C3A-3293-F857-4CA2-CDCE5DF76EFB}"/>
              </a:ext>
            </a:extLst>
          </p:cNvPr>
          <p:cNvGrpSpPr/>
          <p:nvPr/>
        </p:nvGrpSpPr>
        <p:grpSpPr>
          <a:xfrm>
            <a:off x="148037" y="1080435"/>
            <a:ext cx="1466912" cy="3661038"/>
            <a:chOff x="164460" y="1080435"/>
            <a:chExt cx="1466912" cy="3661038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D30C6BD6-9535-F357-FE7D-646D083EB8EB}"/>
                </a:ext>
              </a:extLst>
            </p:cNvPr>
            <p:cNvSpPr txBox="1">
              <a:spLocks/>
            </p:cNvSpPr>
            <p:nvPr/>
          </p:nvSpPr>
          <p:spPr>
            <a:xfrm>
              <a:off x="164460" y="1080435"/>
              <a:ext cx="1466912" cy="506130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Filtering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6013B12-F30A-37A9-1ACE-9C02C5C51D42}"/>
                </a:ext>
              </a:extLst>
            </p:cNvPr>
            <p:cNvCxnSpPr>
              <a:cxnSpLocks/>
            </p:cNvCxnSpPr>
            <p:nvPr/>
          </p:nvCxnSpPr>
          <p:spPr>
            <a:xfrm>
              <a:off x="164460" y="1585700"/>
              <a:ext cx="1466912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876BAA2F-3849-8E77-161D-A0A8C57B52E3}"/>
                </a:ext>
              </a:extLst>
            </p:cNvPr>
            <p:cNvSpPr txBox="1">
              <a:spLocks/>
            </p:cNvSpPr>
            <p:nvPr/>
          </p:nvSpPr>
          <p:spPr>
            <a:xfrm>
              <a:off x="164460" y="1919075"/>
              <a:ext cx="1466912" cy="2822398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Missing Values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Sample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Feature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Batch</a:t>
              </a:r>
            </a:p>
            <a:p>
              <a:pPr marL="228600" lvl="1">
                <a:lnSpc>
                  <a:spcPct val="200000"/>
                </a:lnSpc>
              </a:pPr>
              <a:endParaRPr lang="en-US" sz="8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Outliers</a:t>
              </a: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grpSp>
        <p:nvGrpSpPr>
          <p:cNvPr id="13" name="Transformation">
            <a:extLst>
              <a:ext uri="{FF2B5EF4-FFF2-40B4-BE49-F238E27FC236}">
                <a16:creationId xmlns:a16="http://schemas.microsoft.com/office/drawing/2014/main" id="{1C7FEF4C-2E3D-1516-F4C0-DCFF19F354BB}"/>
              </a:ext>
            </a:extLst>
          </p:cNvPr>
          <p:cNvGrpSpPr/>
          <p:nvPr/>
        </p:nvGrpSpPr>
        <p:grpSpPr>
          <a:xfrm>
            <a:off x="1762986" y="1080435"/>
            <a:ext cx="2076761" cy="4236415"/>
            <a:chOff x="9950779" y="1080435"/>
            <a:chExt cx="2076761" cy="4236415"/>
          </a:xfrm>
        </p:grpSpPr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D7CE8F93-1826-913E-7C00-0F1354731329}"/>
                </a:ext>
              </a:extLst>
            </p:cNvPr>
            <p:cNvSpPr txBox="1">
              <a:spLocks/>
            </p:cNvSpPr>
            <p:nvPr/>
          </p:nvSpPr>
          <p:spPr>
            <a:xfrm>
              <a:off x="9950779" y="1080435"/>
              <a:ext cx="2076761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Transformation</a:t>
              </a:r>
              <a:endParaRPr lang="en-US" sz="18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D35A83-4E24-776E-347A-B9044C56A22C}"/>
                </a:ext>
              </a:extLst>
            </p:cNvPr>
            <p:cNvCxnSpPr>
              <a:cxnSpLocks/>
            </p:cNvCxnSpPr>
            <p:nvPr/>
          </p:nvCxnSpPr>
          <p:spPr>
            <a:xfrm>
              <a:off x="9950779" y="1585700"/>
              <a:ext cx="2076761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itle 1">
              <a:extLst>
                <a:ext uri="{FF2B5EF4-FFF2-40B4-BE49-F238E27FC236}">
                  <a16:creationId xmlns:a16="http://schemas.microsoft.com/office/drawing/2014/main" id="{2B5861C1-03A3-92D2-AA7D-DB605168C8D4}"/>
                </a:ext>
              </a:extLst>
            </p:cNvPr>
            <p:cNvSpPr txBox="1">
              <a:spLocks/>
            </p:cNvSpPr>
            <p:nvPr/>
          </p:nvSpPr>
          <p:spPr>
            <a:xfrm>
              <a:off x="9950779" y="1919071"/>
              <a:ext cx="2076761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Log Transformation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Power Transformation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Cubic Root</a:t>
              </a:r>
            </a:p>
            <a:p>
              <a:pPr>
                <a:lnSpc>
                  <a:spcPct val="200000"/>
                </a:lnSpc>
              </a:pP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3839747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The problem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26407B-63D9-A173-9CE4-50C83976E4A1}"/>
              </a:ext>
            </a:extLst>
          </p:cNvPr>
          <p:cNvGrpSpPr/>
          <p:nvPr/>
        </p:nvGrpSpPr>
        <p:grpSpPr>
          <a:xfrm>
            <a:off x="9703269" y="1080435"/>
            <a:ext cx="2333936" cy="4697130"/>
            <a:chOff x="5925600" y="1080435"/>
            <a:chExt cx="2333936" cy="4697130"/>
          </a:xfrm>
        </p:grpSpPr>
        <p:sp>
          <p:nvSpPr>
            <p:cNvPr id="43" name="Title 1">
              <a:extLst>
                <a:ext uri="{FF2B5EF4-FFF2-40B4-BE49-F238E27FC236}">
                  <a16:creationId xmlns:a16="http://schemas.microsoft.com/office/drawing/2014/main" id="{CC210B0B-FA6E-8D16-6D58-D28995B66504}"/>
                </a:ext>
              </a:extLst>
            </p:cNvPr>
            <p:cNvSpPr txBox="1">
              <a:spLocks/>
            </p:cNvSpPr>
            <p:nvPr/>
          </p:nvSpPr>
          <p:spPr>
            <a:xfrm>
              <a:off x="6132305" y="1919072"/>
              <a:ext cx="1853456" cy="385849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PQN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VLN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PCPR2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Median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Sample Factor</a:t>
              </a:r>
            </a:p>
          </p:txBody>
        </p:sp>
        <p:sp>
          <p:nvSpPr>
            <p:cNvPr id="44" name="Title 1">
              <a:extLst>
                <a:ext uri="{FF2B5EF4-FFF2-40B4-BE49-F238E27FC236}">
                  <a16:creationId xmlns:a16="http://schemas.microsoft.com/office/drawing/2014/main" id="{C0528F5C-334E-1D0A-E5D6-426AA8964AB9}"/>
                </a:ext>
              </a:extLst>
            </p:cNvPr>
            <p:cNvSpPr txBox="1">
              <a:spLocks/>
            </p:cNvSpPr>
            <p:nvPr/>
          </p:nvSpPr>
          <p:spPr>
            <a:xfrm>
              <a:off x="5925600" y="1080435"/>
              <a:ext cx="2333936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Normalization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95C78F9-C5E9-FFBA-2742-48D375F12EA2}"/>
                </a:ext>
              </a:extLst>
            </p:cNvPr>
            <p:cNvCxnSpPr>
              <a:cxnSpLocks/>
            </p:cNvCxnSpPr>
            <p:nvPr/>
          </p:nvCxnSpPr>
          <p:spPr>
            <a:xfrm>
              <a:off x="6132304" y="1585700"/>
              <a:ext cx="185345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4808470-132B-5F87-40D7-C8FEFC83964B}"/>
              </a:ext>
            </a:extLst>
          </p:cNvPr>
          <p:cNvGrpSpPr/>
          <p:nvPr/>
        </p:nvGrpSpPr>
        <p:grpSpPr>
          <a:xfrm>
            <a:off x="5607997" y="1080435"/>
            <a:ext cx="1427179" cy="4697129"/>
            <a:chOff x="10616783" y="1080435"/>
            <a:chExt cx="1427179" cy="4697129"/>
          </a:xfrm>
        </p:grpSpPr>
        <p:sp>
          <p:nvSpPr>
            <p:cNvPr id="47" name="Title 1">
              <a:extLst>
                <a:ext uri="{FF2B5EF4-FFF2-40B4-BE49-F238E27FC236}">
                  <a16:creationId xmlns:a16="http://schemas.microsoft.com/office/drawing/2014/main" id="{EC54D88E-8FDE-C8CD-869C-7F2930022698}"/>
                </a:ext>
              </a:extLst>
            </p:cNvPr>
            <p:cNvSpPr txBox="1">
              <a:spLocks/>
            </p:cNvSpPr>
            <p:nvPr/>
          </p:nvSpPr>
          <p:spPr>
            <a:xfrm>
              <a:off x="10681639" y="1080435"/>
              <a:ext cx="1362323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Scaling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B466D12-DE74-68BF-8D77-95895015D31D}"/>
                </a:ext>
              </a:extLst>
            </p:cNvPr>
            <p:cNvCxnSpPr>
              <a:cxnSpLocks/>
            </p:cNvCxnSpPr>
            <p:nvPr/>
          </p:nvCxnSpPr>
          <p:spPr>
            <a:xfrm>
              <a:off x="10616783" y="1585700"/>
              <a:ext cx="1427179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itle 1">
              <a:extLst>
                <a:ext uri="{FF2B5EF4-FFF2-40B4-BE49-F238E27FC236}">
                  <a16:creationId xmlns:a16="http://schemas.microsoft.com/office/drawing/2014/main" id="{D6A8481E-256D-9789-E881-189F9CD00BE6}"/>
                </a:ext>
              </a:extLst>
            </p:cNvPr>
            <p:cNvSpPr txBox="1">
              <a:spLocks/>
            </p:cNvSpPr>
            <p:nvPr/>
          </p:nvSpPr>
          <p:spPr>
            <a:xfrm>
              <a:off x="10616783" y="1919071"/>
              <a:ext cx="1427179" cy="385849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Unit Variance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Pareto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Range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VAST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X-VAST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Level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Linear Baseline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1646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ormalization Sel">
            <a:extLst>
              <a:ext uri="{FF2B5EF4-FFF2-40B4-BE49-F238E27FC236}">
                <a16:creationId xmlns:a16="http://schemas.microsoft.com/office/drawing/2014/main" id="{9D06B0D8-A36D-8D0A-B581-7EDCBBFAF697}"/>
              </a:ext>
            </a:extLst>
          </p:cNvPr>
          <p:cNvSpPr/>
          <p:nvPr/>
        </p:nvSpPr>
        <p:spPr>
          <a:xfrm>
            <a:off x="9926255" y="-518792"/>
            <a:ext cx="427420" cy="3017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mputation Sel">
            <a:extLst>
              <a:ext uri="{FF2B5EF4-FFF2-40B4-BE49-F238E27FC236}">
                <a16:creationId xmlns:a16="http://schemas.microsoft.com/office/drawing/2014/main" id="{0DAE1EA2-3D70-CECB-FEF7-095CBA5AD27A}"/>
              </a:ext>
            </a:extLst>
          </p:cNvPr>
          <p:cNvSpPr/>
          <p:nvPr/>
        </p:nvSpPr>
        <p:spPr>
          <a:xfrm>
            <a:off x="4001472" y="5216931"/>
            <a:ext cx="608627" cy="301752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nsformation Sel">
            <a:extLst>
              <a:ext uri="{FF2B5EF4-FFF2-40B4-BE49-F238E27FC236}">
                <a16:creationId xmlns:a16="http://schemas.microsoft.com/office/drawing/2014/main" id="{8026C6AE-21B1-9877-A817-45BBFC71269E}"/>
              </a:ext>
            </a:extLst>
          </p:cNvPr>
          <p:cNvSpPr/>
          <p:nvPr/>
        </p:nvSpPr>
        <p:spPr>
          <a:xfrm>
            <a:off x="1775700" y="2081441"/>
            <a:ext cx="1815225" cy="3017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caling Sel">
            <a:extLst>
              <a:ext uri="{FF2B5EF4-FFF2-40B4-BE49-F238E27FC236}">
                <a16:creationId xmlns:a16="http://schemas.microsoft.com/office/drawing/2014/main" id="{F2A9CC69-566D-E7BF-57D2-90B765BBF670}"/>
              </a:ext>
            </a:extLst>
          </p:cNvPr>
          <p:cNvSpPr/>
          <p:nvPr/>
        </p:nvSpPr>
        <p:spPr>
          <a:xfrm>
            <a:off x="5620611" y="2069641"/>
            <a:ext cx="1299191" cy="301752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Imputation">
            <a:extLst>
              <a:ext uri="{FF2B5EF4-FFF2-40B4-BE49-F238E27FC236}">
                <a16:creationId xmlns:a16="http://schemas.microsoft.com/office/drawing/2014/main" id="{1A319250-8E71-737D-8D7E-8B9908F8BADB}"/>
              </a:ext>
            </a:extLst>
          </p:cNvPr>
          <p:cNvGrpSpPr/>
          <p:nvPr/>
        </p:nvGrpSpPr>
        <p:grpSpPr>
          <a:xfrm>
            <a:off x="3987784" y="1080435"/>
            <a:ext cx="1471296" cy="5777564"/>
            <a:chOff x="1793640" y="1080435"/>
            <a:chExt cx="1471296" cy="5777564"/>
          </a:xfrm>
        </p:grpSpPr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510C7BD2-C542-61D8-A84A-DEEC112EF889}"/>
                </a:ext>
              </a:extLst>
            </p:cNvPr>
            <p:cNvSpPr txBox="1">
              <a:spLocks/>
            </p:cNvSpPr>
            <p:nvPr/>
          </p:nvSpPr>
          <p:spPr>
            <a:xfrm>
              <a:off x="1793640" y="1919075"/>
              <a:ext cx="1466912" cy="493892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0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Arbitrary Value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LOD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Zero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Mean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Median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kNN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RF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SVD</a:t>
              </a:r>
            </a:p>
            <a:p>
              <a:pPr>
                <a:lnSpc>
                  <a:spcPct val="220000"/>
                </a:lnSpc>
              </a:pPr>
              <a:r>
                <a:rPr lang="en-US" sz="1400" b="1" dirty="0" err="1">
                  <a:latin typeface="Chakra Petch" panose="00000500000000000000" pitchFamily="2" charset="-34"/>
                  <a:cs typeface="Chakra Petch" panose="00000500000000000000" pitchFamily="2" charset="-34"/>
                </a:rPr>
                <a:t>qRILC</a:t>
              </a:r>
              <a:endParaRPr lang="en-US" sz="1400" b="1" dirty="0"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BPCA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PPCA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MI</a:t>
              </a: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2110ED6B-7C09-1B74-F464-3EC1FFD6C9C9}"/>
                </a:ext>
              </a:extLst>
            </p:cNvPr>
            <p:cNvSpPr txBox="1">
              <a:spLocks/>
            </p:cNvSpPr>
            <p:nvPr/>
          </p:nvSpPr>
          <p:spPr>
            <a:xfrm>
              <a:off x="1795832" y="1080435"/>
              <a:ext cx="1466912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Imputation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A86F073-312D-A663-A48B-830F41DDC323}"/>
                </a:ext>
              </a:extLst>
            </p:cNvPr>
            <p:cNvCxnSpPr>
              <a:cxnSpLocks/>
            </p:cNvCxnSpPr>
            <p:nvPr/>
          </p:nvCxnSpPr>
          <p:spPr>
            <a:xfrm>
              <a:off x="1798024" y="1585700"/>
              <a:ext cx="1466912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BatchCorrection">
            <a:extLst>
              <a:ext uri="{FF2B5EF4-FFF2-40B4-BE49-F238E27FC236}">
                <a16:creationId xmlns:a16="http://schemas.microsoft.com/office/drawing/2014/main" id="{30401EF8-474F-D353-E5CA-A4A81168FF5C}"/>
              </a:ext>
            </a:extLst>
          </p:cNvPr>
          <p:cNvGrpSpPr/>
          <p:nvPr/>
        </p:nvGrpSpPr>
        <p:grpSpPr>
          <a:xfrm>
            <a:off x="7182333" y="1080435"/>
            <a:ext cx="2379656" cy="4236417"/>
            <a:chOff x="3427204" y="1080435"/>
            <a:chExt cx="2379656" cy="4236417"/>
          </a:xfrm>
        </p:grpSpPr>
        <p:sp>
          <p:nvSpPr>
            <p:cNvPr id="35" name="Title 1">
              <a:extLst>
                <a:ext uri="{FF2B5EF4-FFF2-40B4-BE49-F238E27FC236}">
                  <a16:creationId xmlns:a16="http://schemas.microsoft.com/office/drawing/2014/main" id="{45BF363A-E8D5-BF4C-EB87-B26B8DE55FAC}"/>
                </a:ext>
              </a:extLst>
            </p:cNvPr>
            <p:cNvSpPr txBox="1">
              <a:spLocks/>
            </p:cNvSpPr>
            <p:nvPr/>
          </p:nvSpPr>
          <p:spPr>
            <a:xfrm>
              <a:off x="3467256" y="1919073"/>
              <a:ext cx="2339603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Internal Standards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QC-RSC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ComBat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PCPR2</a:t>
              </a: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LOESS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85BB713F-7945-0E44-78F3-447EDAC4E275}"/>
                </a:ext>
              </a:extLst>
            </p:cNvPr>
            <p:cNvSpPr txBox="1">
              <a:spLocks/>
            </p:cNvSpPr>
            <p:nvPr/>
          </p:nvSpPr>
          <p:spPr>
            <a:xfrm>
              <a:off x="3427204" y="1080435"/>
              <a:ext cx="2333936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Batch Correction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FB8F56-9D3C-CA33-D34A-58D5278212DF}"/>
                </a:ext>
              </a:extLst>
            </p:cNvPr>
            <p:cNvCxnSpPr>
              <a:cxnSpLocks/>
            </p:cNvCxnSpPr>
            <p:nvPr/>
          </p:nvCxnSpPr>
          <p:spPr>
            <a:xfrm>
              <a:off x="3472924" y="1585700"/>
              <a:ext cx="233393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Filtering">
            <a:extLst>
              <a:ext uri="{FF2B5EF4-FFF2-40B4-BE49-F238E27FC236}">
                <a16:creationId xmlns:a16="http://schemas.microsoft.com/office/drawing/2014/main" id="{47AD5C3A-3293-F857-4CA2-CDCE5DF76EFB}"/>
              </a:ext>
            </a:extLst>
          </p:cNvPr>
          <p:cNvGrpSpPr/>
          <p:nvPr/>
        </p:nvGrpSpPr>
        <p:grpSpPr>
          <a:xfrm>
            <a:off x="148037" y="1080435"/>
            <a:ext cx="1466912" cy="3661038"/>
            <a:chOff x="164460" y="1080435"/>
            <a:chExt cx="1466912" cy="3661038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D30C6BD6-9535-F357-FE7D-646D083EB8EB}"/>
                </a:ext>
              </a:extLst>
            </p:cNvPr>
            <p:cNvSpPr txBox="1">
              <a:spLocks/>
            </p:cNvSpPr>
            <p:nvPr/>
          </p:nvSpPr>
          <p:spPr>
            <a:xfrm>
              <a:off x="164460" y="1080435"/>
              <a:ext cx="1466912" cy="506130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Filtering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6013B12-F30A-37A9-1ACE-9C02C5C51D42}"/>
                </a:ext>
              </a:extLst>
            </p:cNvPr>
            <p:cNvCxnSpPr>
              <a:cxnSpLocks/>
            </p:cNvCxnSpPr>
            <p:nvPr/>
          </p:nvCxnSpPr>
          <p:spPr>
            <a:xfrm>
              <a:off x="164460" y="1585700"/>
              <a:ext cx="1466912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876BAA2F-3849-8E77-161D-A0A8C57B52E3}"/>
                </a:ext>
              </a:extLst>
            </p:cNvPr>
            <p:cNvSpPr txBox="1">
              <a:spLocks/>
            </p:cNvSpPr>
            <p:nvPr/>
          </p:nvSpPr>
          <p:spPr>
            <a:xfrm>
              <a:off x="164460" y="1919075"/>
              <a:ext cx="1466912" cy="2822398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Missing Values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Sample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Feature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Batch</a:t>
              </a:r>
            </a:p>
            <a:p>
              <a:pPr marL="228600" lvl="1">
                <a:lnSpc>
                  <a:spcPct val="200000"/>
                </a:lnSpc>
              </a:pPr>
              <a:endParaRPr lang="en-US" sz="8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Outliers</a:t>
              </a: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grpSp>
        <p:nvGrpSpPr>
          <p:cNvPr id="13" name="Transformation">
            <a:extLst>
              <a:ext uri="{FF2B5EF4-FFF2-40B4-BE49-F238E27FC236}">
                <a16:creationId xmlns:a16="http://schemas.microsoft.com/office/drawing/2014/main" id="{1C7FEF4C-2E3D-1516-F4C0-DCFF19F354BB}"/>
              </a:ext>
            </a:extLst>
          </p:cNvPr>
          <p:cNvGrpSpPr/>
          <p:nvPr/>
        </p:nvGrpSpPr>
        <p:grpSpPr>
          <a:xfrm>
            <a:off x="1762986" y="1080435"/>
            <a:ext cx="2076761" cy="4236415"/>
            <a:chOff x="9950779" y="1080435"/>
            <a:chExt cx="2076761" cy="4236415"/>
          </a:xfrm>
        </p:grpSpPr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D7CE8F93-1826-913E-7C00-0F1354731329}"/>
                </a:ext>
              </a:extLst>
            </p:cNvPr>
            <p:cNvSpPr txBox="1">
              <a:spLocks/>
            </p:cNvSpPr>
            <p:nvPr/>
          </p:nvSpPr>
          <p:spPr>
            <a:xfrm>
              <a:off x="9950779" y="1080435"/>
              <a:ext cx="2076761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Transformation</a:t>
              </a:r>
              <a:endParaRPr lang="en-US" sz="18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D35A83-4E24-776E-347A-B9044C56A22C}"/>
                </a:ext>
              </a:extLst>
            </p:cNvPr>
            <p:cNvCxnSpPr>
              <a:cxnSpLocks/>
            </p:cNvCxnSpPr>
            <p:nvPr/>
          </p:nvCxnSpPr>
          <p:spPr>
            <a:xfrm>
              <a:off x="9950779" y="1585700"/>
              <a:ext cx="2076761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itle 1">
              <a:extLst>
                <a:ext uri="{FF2B5EF4-FFF2-40B4-BE49-F238E27FC236}">
                  <a16:creationId xmlns:a16="http://schemas.microsoft.com/office/drawing/2014/main" id="{2B5861C1-03A3-92D2-AA7D-DB605168C8D4}"/>
                </a:ext>
              </a:extLst>
            </p:cNvPr>
            <p:cNvSpPr txBox="1">
              <a:spLocks/>
            </p:cNvSpPr>
            <p:nvPr/>
          </p:nvSpPr>
          <p:spPr>
            <a:xfrm>
              <a:off x="9950779" y="1919071"/>
              <a:ext cx="2076761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Log Transformation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Power Transformation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Cubic Root</a:t>
              </a:r>
            </a:p>
            <a:p>
              <a:pPr>
                <a:lnSpc>
                  <a:spcPct val="200000"/>
                </a:lnSpc>
              </a:pP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210050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The problem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1322322-FF70-320C-E97A-68E087D0DF62}"/>
              </a:ext>
            </a:extLst>
          </p:cNvPr>
          <p:cNvGrpSpPr/>
          <p:nvPr/>
        </p:nvGrpSpPr>
        <p:grpSpPr>
          <a:xfrm>
            <a:off x="9703269" y="1080435"/>
            <a:ext cx="2333936" cy="4697130"/>
            <a:chOff x="5925600" y="1080435"/>
            <a:chExt cx="2333936" cy="4697130"/>
          </a:xfrm>
        </p:grpSpPr>
        <p:sp>
          <p:nvSpPr>
            <p:cNvPr id="40" name="Title 1">
              <a:extLst>
                <a:ext uri="{FF2B5EF4-FFF2-40B4-BE49-F238E27FC236}">
                  <a16:creationId xmlns:a16="http://schemas.microsoft.com/office/drawing/2014/main" id="{67757F45-7274-18C9-24B7-7DFBC8AE0E8A}"/>
                </a:ext>
              </a:extLst>
            </p:cNvPr>
            <p:cNvSpPr txBox="1">
              <a:spLocks/>
            </p:cNvSpPr>
            <p:nvPr/>
          </p:nvSpPr>
          <p:spPr>
            <a:xfrm>
              <a:off x="6132305" y="1919072"/>
              <a:ext cx="1853456" cy="385849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PQN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VLN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PCPR2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Median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Sample Factor</a:t>
              </a:r>
            </a:p>
          </p:txBody>
        </p:sp>
        <p:sp>
          <p:nvSpPr>
            <p:cNvPr id="41" name="Title 1">
              <a:extLst>
                <a:ext uri="{FF2B5EF4-FFF2-40B4-BE49-F238E27FC236}">
                  <a16:creationId xmlns:a16="http://schemas.microsoft.com/office/drawing/2014/main" id="{F5369840-1A24-C5A7-B817-5C5017F86167}"/>
                </a:ext>
              </a:extLst>
            </p:cNvPr>
            <p:cNvSpPr txBox="1">
              <a:spLocks/>
            </p:cNvSpPr>
            <p:nvPr/>
          </p:nvSpPr>
          <p:spPr>
            <a:xfrm>
              <a:off x="5925600" y="1080435"/>
              <a:ext cx="2333936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Normalization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6F89409-E4AC-0911-0FF2-8DC43514BBBC}"/>
                </a:ext>
              </a:extLst>
            </p:cNvPr>
            <p:cNvCxnSpPr>
              <a:cxnSpLocks/>
            </p:cNvCxnSpPr>
            <p:nvPr/>
          </p:nvCxnSpPr>
          <p:spPr>
            <a:xfrm>
              <a:off x="6132304" y="1585700"/>
              <a:ext cx="185345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6F861EC-1BAA-B293-6FCA-082AE3AC6D8E}"/>
              </a:ext>
            </a:extLst>
          </p:cNvPr>
          <p:cNvGrpSpPr/>
          <p:nvPr/>
        </p:nvGrpSpPr>
        <p:grpSpPr>
          <a:xfrm>
            <a:off x="5607997" y="1080435"/>
            <a:ext cx="1427179" cy="4697129"/>
            <a:chOff x="10616783" y="1080435"/>
            <a:chExt cx="1427179" cy="4697129"/>
          </a:xfrm>
        </p:grpSpPr>
        <p:sp>
          <p:nvSpPr>
            <p:cNvPr id="44" name="Title 1">
              <a:extLst>
                <a:ext uri="{FF2B5EF4-FFF2-40B4-BE49-F238E27FC236}">
                  <a16:creationId xmlns:a16="http://schemas.microsoft.com/office/drawing/2014/main" id="{F9B893EF-43D5-6B15-BEDB-71B23333ADCF}"/>
                </a:ext>
              </a:extLst>
            </p:cNvPr>
            <p:cNvSpPr txBox="1">
              <a:spLocks/>
            </p:cNvSpPr>
            <p:nvPr/>
          </p:nvSpPr>
          <p:spPr>
            <a:xfrm>
              <a:off x="10681639" y="1080435"/>
              <a:ext cx="1362323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Scaling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7725CCE-F865-6308-7B46-C081C3223EA9}"/>
                </a:ext>
              </a:extLst>
            </p:cNvPr>
            <p:cNvCxnSpPr>
              <a:cxnSpLocks/>
            </p:cNvCxnSpPr>
            <p:nvPr/>
          </p:nvCxnSpPr>
          <p:spPr>
            <a:xfrm>
              <a:off x="10616783" y="1585700"/>
              <a:ext cx="1427179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itle 1">
              <a:extLst>
                <a:ext uri="{FF2B5EF4-FFF2-40B4-BE49-F238E27FC236}">
                  <a16:creationId xmlns:a16="http://schemas.microsoft.com/office/drawing/2014/main" id="{4A47BF27-6D94-80C7-45EC-96078BDC3EEB}"/>
                </a:ext>
              </a:extLst>
            </p:cNvPr>
            <p:cNvSpPr txBox="1">
              <a:spLocks/>
            </p:cNvSpPr>
            <p:nvPr/>
          </p:nvSpPr>
          <p:spPr>
            <a:xfrm>
              <a:off x="10616783" y="1919071"/>
              <a:ext cx="1427179" cy="385849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Unit Variance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Pareto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Range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VAST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X-VAST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Level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Linear Baseline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38206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C7759A-FD0B-DA63-6CE2-C7FB431B9BB0}"/>
              </a:ext>
            </a:extLst>
          </p:cNvPr>
          <p:cNvSpPr txBox="1">
            <a:spLocks/>
          </p:cNvSpPr>
          <p:nvPr/>
        </p:nvSpPr>
        <p:spPr>
          <a:xfrm>
            <a:off x="6935383" y="1352360"/>
            <a:ext cx="35778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NMR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871BBF9-CFE2-9095-8F96-5836463BFB2D}"/>
              </a:ext>
            </a:extLst>
          </p:cNvPr>
          <p:cNvSpPr txBox="1">
            <a:spLocks/>
          </p:cNvSpPr>
          <p:nvPr/>
        </p:nvSpPr>
        <p:spPr>
          <a:xfrm>
            <a:off x="1678765" y="1352359"/>
            <a:ext cx="35778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88E9CF-A073-50EC-FFCD-3CF19E9D49C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3140364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Introduction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1B7E72-1BC6-51C4-97B1-FC91EE1227A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92" y="2459280"/>
            <a:ext cx="4437612" cy="3046360"/>
          </a:xfrm>
          <a:prstGeom prst="rect">
            <a:avLst/>
          </a:prstGeom>
        </p:spPr>
      </p:pic>
      <p:pic>
        <p:nvPicPr>
          <p:cNvPr id="14" name="Picture 13" descr="A NMR spectra">
            <a:extLst>
              <a:ext uri="{FF2B5EF4-FFF2-40B4-BE49-F238E27FC236}">
                <a16:creationId xmlns:a16="http://schemas.microsoft.com/office/drawing/2014/main" id="{29AC884A-2063-B9B3-D4F7-021B1BF80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796" y="2459280"/>
            <a:ext cx="4437612" cy="30463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44DB87-471F-6802-2FC4-0E06E0C56C6F}"/>
              </a:ext>
            </a:extLst>
          </p:cNvPr>
          <p:cNvSpPr txBox="1"/>
          <p:nvPr/>
        </p:nvSpPr>
        <p:spPr>
          <a:xfrm>
            <a:off x="1105592" y="5505640"/>
            <a:ext cx="443761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Recovered from: </a:t>
            </a:r>
            <a:r>
              <a:rPr lang="en-US" sz="9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  <a:hlinkClick r:id="rId4"/>
              </a:rPr>
              <a:t>https://w.wiki/AN8Q</a:t>
            </a:r>
            <a:r>
              <a:rPr lang="en-US" sz="9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. Under </a:t>
            </a:r>
            <a:r>
              <a:rPr lang="en-US" sz="9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  <a:hlinkClick r:id="rId5"/>
              </a:rPr>
              <a:t>CC0</a:t>
            </a:r>
            <a:r>
              <a:rPr lang="en-US" sz="9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 license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9BCD78-682A-5AC5-6A9D-3A771F3477A1}"/>
              </a:ext>
            </a:extLst>
          </p:cNvPr>
          <p:cNvSpPr txBox="1"/>
          <p:nvPr/>
        </p:nvSpPr>
        <p:spPr>
          <a:xfrm>
            <a:off x="6648796" y="5505640"/>
            <a:ext cx="44376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Silva, C. L.,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Olival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A., Perestrelo, R., Silva, P., Tomás, H., &amp;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Câmara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J. S. (2019). Untargeted Urinary 1H NMR-Based Metabolomic Pattern as a Potential Platform in Breast Cancer Detection. </a:t>
            </a:r>
            <a:r>
              <a:rPr lang="en-US" sz="900" i="1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Metabolites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</a:t>
            </a:r>
            <a:r>
              <a:rPr lang="en-US" sz="900" i="1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9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(11), Article 11. 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https://doi.org/10.3390/metabo9110269</a:t>
            </a:r>
            <a:endParaRPr lang="en-US" sz="900" dirty="0">
              <a:solidFill>
                <a:schemeClr val="bg1"/>
              </a:solidFill>
              <a:effectLst/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949912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ormalization Sel">
            <a:extLst>
              <a:ext uri="{FF2B5EF4-FFF2-40B4-BE49-F238E27FC236}">
                <a16:creationId xmlns:a16="http://schemas.microsoft.com/office/drawing/2014/main" id="{9D06B0D8-A36D-8D0A-B581-7EDCBBFAF697}"/>
              </a:ext>
            </a:extLst>
          </p:cNvPr>
          <p:cNvSpPr/>
          <p:nvPr/>
        </p:nvSpPr>
        <p:spPr>
          <a:xfrm>
            <a:off x="9926255" y="2919733"/>
            <a:ext cx="427420" cy="3017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Imputation Sel">
            <a:extLst>
              <a:ext uri="{FF2B5EF4-FFF2-40B4-BE49-F238E27FC236}">
                <a16:creationId xmlns:a16="http://schemas.microsoft.com/office/drawing/2014/main" id="{0DAE1EA2-3D70-CECB-FEF7-095CBA5AD27A}"/>
              </a:ext>
            </a:extLst>
          </p:cNvPr>
          <p:cNvSpPr/>
          <p:nvPr/>
        </p:nvSpPr>
        <p:spPr>
          <a:xfrm>
            <a:off x="-5940822" y="5216931"/>
            <a:ext cx="608627" cy="301752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nsformation Sel">
            <a:extLst>
              <a:ext uri="{FF2B5EF4-FFF2-40B4-BE49-F238E27FC236}">
                <a16:creationId xmlns:a16="http://schemas.microsoft.com/office/drawing/2014/main" id="{8026C6AE-21B1-9877-A817-45BBFC71269E}"/>
              </a:ext>
            </a:extLst>
          </p:cNvPr>
          <p:cNvSpPr/>
          <p:nvPr/>
        </p:nvSpPr>
        <p:spPr>
          <a:xfrm>
            <a:off x="-8166594" y="2081441"/>
            <a:ext cx="1815225" cy="3017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caling Sel">
            <a:extLst>
              <a:ext uri="{FF2B5EF4-FFF2-40B4-BE49-F238E27FC236}">
                <a16:creationId xmlns:a16="http://schemas.microsoft.com/office/drawing/2014/main" id="{F2A9CC69-566D-E7BF-57D2-90B765BBF670}"/>
              </a:ext>
            </a:extLst>
          </p:cNvPr>
          <p:cNvSpPr/>
          <p:nvPr/>
        </p:nvSpPr>
        <p:spPr>
          <a:xfrm>
            <a:off x="-4321683" y="2069641"/>
            <a:ext cx="1299191" cy="301752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Imputation">
            <a:extLst>
              <a:ext uri="{FF2B5EF4-FFF2-40B4-BE49-F238E27FC236}">
                <a16:creationId xmlns:a16="http://schemas.microsoft.com/office/drawing/2014/main" id="{1A319250-8E71-737D-8D7E-8B9908F8BADB}"/>
              </a:ext>
            </a:extLst>
          </p:cNvPr>
          <p:cNvGrpSpPr/>
          <p:nvPr/>
        </p:nvGrpSpPr>
        <p:grpSpPr>
          <a:xfrm>
            <a:off x="-5954510" y="1080435"/>
            <a:ext cx="1471296" cy="5777564"/>
            <a:chOff x="1793640" y="1080435"/>
            <a:chExt cx="1471296" cy="5777564"/>
          </a:xfrm>
        </p:grpSpPr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510C7BD2-C542-61D8-A84A-DEEC112EF889}"/>
                </a:ext>
              </a:extLst>
            </p:cNvPr>
            <p:cNvSpPr txBox="1">
              <a:spLocks/>
            </p:cNvSpPr>
            <p:nvPr/>
          </p:nvSpPr>
          <p:spPr>
            <a:xfrm>
              <a:off x="1793640" y="1919075"/>
              <a:ext cx="1466912" cy="493892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0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Arbitrary Value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LOD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Zero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Mean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Median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kNN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RF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SVD</a:t>
              </a:r>
            </a:p>
            <a:p>
              <a:pPr>
                <a:lnSpc>
                  <a:spcPct val="220000"/>
                </a:lnSpc>
              </a:pPr>
              <a:r>
                <a:rPr lang="en-US" sz="1400" b="1" dirty="0" err="1">
                  <a:latin typeface="Chakra Petch" panose="00000500000000000000" pitchFamily="2" charset="-34"/>
                  <a:cs typeface="Chakra Petch" panose="00000500000000000000" pitchFamily="2" charset="-34"/>
                </a:rPr>
                <a:t>qRILC</a:t>
              </a:r>
              <a:endParaRPr lang="en-US" sz="1400" b="1" dirty="0"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BPCA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PPCA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MI</a:t>
              </a: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2110ED6B-7C09-1B74-F464-3EC1FFD6C9C9}"/>
                </a:ext>
              </a:extLst>
            </p:cNvPr>
            <p:cNvSpPr txBox="1">
              <a:spLocks/>
            </p:cNvSpPr>
            <p:nvPr/>
          </p:nvSpPr>
          <p:spPr>
            <a:xfrm>
              <a:off x="1795832" y="1080435"/>
              <a:ext cx="1466912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Imputation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A86F073-312D-A663-A48B-830F41DDC323}"/>
                </a:ext>
              </a:extLst>
            </p:cNvPr>
            <p:cNvCxnSpPr>
              <a:cxnSpLocks/>
            </p:cNvCxnSpPr>
            <p:nvPr/>
          </p:nvCxnSpPr>
          <p:spPr>
            <a:xfrm>
              <a:off x="1798024" y="1585700"/>
              <a:ext cx="1466912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BatchCorrection">
            <a:extLst>
              <a:ext uri="{FF2B5EF4-FFF2-40B4-BE49-F238E27FC236}">
                <a16:creationId xmlns:a16="http://schemas.microsoft.com/office/drawing/2014/main" id="{30401EF8-474F-D353-E5CA-A4A81168FF5C}"/>
              </a:ext>
            </a:extLst>
          </p:cNvPr>
          <p:cNvGrpSpPr/>
          <p:nvPr/>
        </p:nvGrpSpPr>
        <p:grpSpPr>
          <a:xfrm>
            <a:off x="-2759961" y="1080435"/>
            <a:ext cx="2379656" cy="4236417"/>
            <a:chOff x="3427204" y="1080435"/>
            <a:chExt cx="2379656" cy="4236417"/>
          </a:xfrm>
        </p:grpSpPr>
        <p:sp>
          <p:nvSpPr>
            <p:cNvPr id="35" name="Title 1">
              <a:extLst>
                <a:ext uri="{FF2B5EF4-FFF2-40B4-BE49-F238E27FC236}">
                  <a16:creationId xmlns:a16="http://schemas.microsoft.com/office/drawing/2014/main" id="{45BF363A-E8D5-BF4C-EB87-B26B8DE55FAC}"/>
                </a:ext>
              </a:extLst>
            </p:cNvPr>
            <p:cNvSpPr txBox="1">
              <a:spLocks/>
            </p:cNvSpPr>
            <p:nvPr/>
          </p:nvSpPr>
          <p:spPr>
            <a:xfrm>
              <a:off x="3467256" y="1919073"/>
              <a:ext cx="2339603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Internal Standards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QC-RSC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ComBat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PCPR2</a:t>
              </a: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LOESS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85BB713F-7945-0E44-78F3-447EDAC4E275}"/>
                </a:ext>
              </a:extLst>
            </p:cNvPr>
            <p:cNvSpPr txBox="1">
              <a:spLocks/>
            </p:cNvSpPr>
            <p:nvPr/>
          </p:nvSpPr>
          <p:spPr>
            <a:xfrm>
              <a:off x="3427204" y="1080435"/>
              <a:ext cx="2333936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Batch Correction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FB8F56-9D3C-CA33-D34A-58D5278212DF}"/>
                </a:ext>
              </a:extLst>
            </p:cNvPr>
            <p:cNvCxnSpPr>
              <a:cxnSpLocks/>
            </p:cNvCxnSpPr>
            <p:nvPr/>
          </p:nvCxnSpPr>
          <p:spPr>
            <a:xfrm>
              <a:off x="3472924" y="1585700"/>
              <a:ext cx="233393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Filtering">
            <a:extLst>
              <a:ext uri="{FF2B5EF4-FFF2-40B4-BE49-F238E27FC236}">
                <a16:creationId xmlns:a16="http://schemas.microsoft.com/office/drawing/2014/main" id="{47AD5C3A-3293-F857-4CA2-CDCE5DF76EFB}"/>
              </a:ext>
            </a:extLst>
          </p:cNvPr>
          <p:cNvGrpSpPr/>
          <p:nvPr/>
        </p:nvGrpSpPr>
        <p:grpSpPr>
          <a:xfrm>
            <a:off x="-9794257" y="1080435"/>
            <a:ext cx="1466912" cy="3661038"/>
            <a:chOff x="164460" y="1080435"/>
            <a:chExt cx="1466912" cy="3661038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D30C6BD6-9535-F357-FE7D-646D083EB8EB}"/>
                </a:ext>
              </a:extLst>
            </p:cNvPr>
            <p:cNvSpPr txBox="1">
              <a:spLocks/>
            </p:cNvSpPr>
            <p:nvPr/>
          </p:nvSpPr>
          <p:spPr>
            <a:xfrm>
              <a:off x="164460" y="1080435"/>
              <a:ext cx="1466912" cy="506130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Filtering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6013B12-F30A-37A9-1ACE-9C02C5C51D42}"/>
                </a:ext>
              </a:extLst>
            </p:cNvPr>
            <p:cNvCxnSpPr>
              <a:cxnSpLocks/>
            </p:cNvCxnSpPr>
            <p:nvPr/>
          </p:nvCxnSpPr>
          <p:spPr>
            <a:xfrm>
              <a:off x="164460" y="1585700"/>
              <a:ext cx="1466912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876BAA2F-3849-8E77-161D-A0A8C57B52E3}"/>
                </a:ext>
              </a:extLst>
            </p:cNvPr>
            <p:cNvSpPr txBox="1">
              <a:spLocks/>
            </p:cNvSpPr>
            <p:nvPr/>
          </p:nvSpPr>
          <p:spPr>
            <a:xfrm>
              <a:off x="164460" y="1919075"/>
              <a:ext cx="1466912" cy="2822398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Missing Values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Sample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Feature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Batch</a:t>
              </a:r>
            </a:p>
            <a:p>
              <a:pPr marL="228600" lvl="1">
                <a:lnSpc>
                  <a:spcPct val="200000"/>
                </a:lnSpc>
              </a:pPr>
              <a:endParaRPr lang="en-US" sz="8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Outliers</a:t>
              </a: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4238625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The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047C5CD6-25BA-B7E5-6BA4-A1B7ADA730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671812"/>
                  </p:ext>
                </p:extLst>
              </p:nvPr>
            </p:nvGraphicFramePr>
            <p:xfrm>
              <a:off x="986972" y="1080435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26636924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57117249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6206363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3630786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7354631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×</m:t>
                                </m:r>
                                <m:r>
                                  <a:rPr lang="en-US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2556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9218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6806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03570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8089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047C5CD6-25BA-B7E5-6BA4-A1B7ADA730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671812"/>
                  </p:ext>
                </p:extLst>
              </p:nvPr>
            </p:nvGraphicFramePr>
            <p:xfrm>
              <a:off x="986972" y="1080435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26636924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57117249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6206363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3630786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7354631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400375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r="-300375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r="-200375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r="-100375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0000" r="-375" b="-4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2556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0000" r="-400375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9218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0000" r="-400375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6806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0000" r="-400375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03570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00000" r="-40037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80896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C518652-3607-8F49-86D8-E129601458BC}"/>
                  </a:ext>
                </a:extLst>
              </p:cNvPr>
              <p:cNvSpPr txBox="1"/>
              <p:nvPr/>
            </p:nvSpPr>
            <p:spPr>
              <a:xfrm>
                <a:off x="5593576" y="2712956"/>
                <a:ext cx="35909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latin typeface="Chakra Petch" panose="00000500000000000000" pitchFamily="2" charset="-34"/>
                    <a:cs typeface="Chakra Petch" panose="00000500000000000000" pitchFamily="2" charset="-34"/>
                  </a:rPr>
                  <a:t>Not recommended when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cs typeface="Chakra Petch" panose="00000500000000000000" pitchFamily="2" charset="-34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cs typeface="Chakra Petch" panose="00000500000000000000" pitchFamily="2" charset="-34"/>
                        </a:rPr>
                        <m:t>&lt;50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hakra Petch" panose="00000500000000000000" pitchFamily="2" charset="-34"/>
                  <a:cs typeface="Chakra Petch" panose="00000500000000000000" pitchFamily="2" charset="-34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C518652-3607-8F49-86D8-E12960145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576" y="2712956"/>
                <a:ext cx="3590925" cy="646331"/>
              </a:xfrm>
              <a:prstGeom prst="rect">
                <a:avLst/>
              </a:prstGeom>
              <a:blipFill>
                <a:blip r:embed="rId3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C155FF61-8E88-2F0E-8E4A-D628D5E39B58}"/>
              </a:ext>
            </a:extLst>
          </p:cNvPr>
          <p:cNvGrpSpPr/>
          <p:nvPr/>
        </p:nvGrpSpPr>
        <p:grpSpPr>
          <a:xfrm>
            <a:off x="9703269" y="1080435"/>
            <a:ext cx="2333936" cy="4697130"/>
            <a:chOff x="5925600" y="1080435"/>
            <a:chExt cx="2333936" cy="4697130"/>
          </a:xfrm>
        </p:grpSpPr>
        <p:sp>
          <p:nvSpPr>
            <p:cNvPr id="28" name="Title 1">
              <a:extLst>
                <a:ext uri="{FF2B5EF4-FFF2-40B4-BE49-F238E27FC236}">
                  <a16:creationId xmlns:a16="http://schemas.microsoft.com/office/drawing/2014/main" id="{B13D779F-0CFE-CCEC-ADE4-620A92C38853}"/>
                </a:ext>
              </a:extLst>
            </p:cNvPr>
            <p:cNvSpPr txBox="1">
              <a:spLocks/>
            </p:cNvSpPr>
            <p:nvPr/>
          </p:nvSpPr>
          <p:spPr>
            <a:xfrm>
              <a:off x="6132305" y="1919072"/>
              <a:ext cx="1853456" cy="385849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PQN</a:t>
              </a:r>
            </a:p>
            <a:p>
              <a:pPr>
                <a:lnSpc>
                  <a:spcPct val="20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QN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VLN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PCPR2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Median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Sample Factor</a:t>
              </a:r>
            </a:p>
          </p:txBody>
        </p:sp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42A19944-9CCE-757D-584C-BBD7C04DE97D}"/>
                </a:ext>
              </a:extLst>
            </p:cNvPr>
            <p:cNvSpPr txBox="1">
              <a:spLocks/>
            </p:cNvSpPr>
            <p:nvPr/>
          </p:nvSpPr>
          <p:spPr>
            <a:xfrm>
              <a:off x="5925600" y="1080435"/>
              <a:ext cx="2333936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Normalization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F3D0168-485A-BF05-679E-66D5CC6AF8E8}"/>
                </a:ext>
              </a:extLst>
            </p:cNvPr>
            <p:cNvCxnSpPr>
              <a:cxnSpLocks/>
            </p:cNvCxnSpPr>
            <p:nvPr/>
          </p:nvCxnSpPr>
          <p:spPr>
            <a:xfrm>
              <a:off x="6132304" y="1585700"/>
              <a:ext cx="185345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Transformation">
            <a:extLst>
              <a:ext uri="{FF2B5EF4-FFF2-40B4-BE49-F238E27FC236}">
                <a16:creationId xmlns:a16="http://schemas.microsoft.com/office/drawing/2014/main" id="{9616A052-24C3-6958-FC98-89E01DBE09DD}"/>
              </a:ext>
            </a:extLst>
          </p:cNvPr>
          <p:cNvGrpSpPr/>
          <p:nvPr/>
        </p:nvGrpSpPr>
        <p:grpSpPr>
          <a:xfrm>
            <a:off x="-8179309" y="1080435"/>
            <a:ext cx="2076761" cy="4236415"/>
            <a:chOff x="9950779" y="1080435"/>
            <a:chExt cx="2076761" cy="4236415"/>
          </a:xfrm>
        </p:grpSpPr>
        <p:sp>
          <p:nvSpPr>
            <p:cNvPr id="46" name="Title 1">
              <a:extLst>
                <a:ext uri="{FF2B5EF4-FFF2-40B4-BE49-F238E27FC236}">
                  <a16:creationId xmlns:a16="http://schemas.microsoft.com/office/drawing/2014/main" id="{96759DCA-0AA3-D283-5034-CEA9BF93AC04}"/>
                </a:ext>
              </a:extLst>
            </p:cNvPr>
            <p:cNvSpPr txBox="1">
              <a:spLocks/>
            </p:cNvSpPr>
            <p:nvPr/>
          </p:nvSpPr>
          <p:spPr>
            <a:xfrm>
              <a:off x="9950779" y="1080435"/>
              <a:ext cx="2076761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Transformation</a:t>
              </a:r>
              <a:endParaRPr lang="en-US" sz="18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14D2748-31F1-D3E0-3A57-30B5D91B8CA8}"/>
                </a:ext>
              </a:extLst>
            </p:cNvPr>
            <p:cNvCxnSpPr>
              <a:cxnSpLocks/>
            </p:cNvCxnSpPr>
            <p:nvPr/>
          </p:nvCxnSpPr>
          <p:spPr>
            <a:xfrm>
              <a:off x="9950779" y="1585700"/>
              <a:ext cx="2076761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itle 1">
              <a:extLst>
                <a:ext uri="{FF2B5EF4-FFF2-40B4-BE49-F238E27FC236}">
                  <a16:creationId xmlns:a16="http://schemas.microsoft.com/office/drawing/2014/main" id="{DB79F18C-9A07-708C-5889-C65FEBFEAB72}"/>
                </a:ext>
              </a:extLst>
            </p:cNvPr>
            <p:cNvSpPr txBox="1">
              <a:spLocks/>
            </p:cNvSpPr>
            <p:nvPr/>
          </p:nvSpPr>
          <p:spPr>
            <a:xfrm>
              <a:off x="9950779" y="1919071"/>
              <a:ext cx="2076761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Log Transformation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Power Transformation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Cubic Root</a:t>
              </a:r>
            </a:p>
            <a:p>
              <a:pPr>
                <a:lnSpc>
                  <a:spcPct val="200000"/>
                </a:lnSpc>
              </a:pP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0B0DCE0-4588-3403-305B-0CD0DB843361}"/>
              </a:ext>
            </a:extLst>
          </p:cNvPr>
          <p:cNvGrpSpPr/>
          <p:nvPr/>
        </p:nvGrpSpPr>
        <p:grpSpPr>
          <a:xfrm>
            <a:off x="-4334298" y="1080435"/>
            <a:ext cx="1427179" cy="4697129"/>
            <a:chOff x="10616783" y="1080435"/>
            <a:chExt cx="1427179" cy="4697129"/>
          </a:xfrm>
        </p:grpSpPr>
        <p:sp>
          <p:nvSpPr>
            <p:cNvPr id="50" name="Title 1">
              <a:extLst>
                <a:ext uri="{FF2B5EF4-FFF2-40B4-BE49-F238E27FC236}">
                  <a16:creationId xmlns:a16="http://schemas.microsoft.com/office/drawing/2014/main" id="{D250BE51-0D68-3890-1CD3-95FBAA347B43}"/>
                </a:ext>
              </a:extLst>
            </p:cNvPr>
            <p:cNvSpPr txBox="1">
              <a:spLocks/>
            </p:cNvSpPr>
            <p:nvPr/>
          </p:nvSpPr>
          <p:spPr>
            <a:xfrm>
              <a:off x="10681639" y="1080435"/>
              <a:ext cx="1362323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Scaling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5C21945-8849-2480-5442-CFAFD584DC33}"/>
                </a:ext>
              </a:extLst>
            </p:cNvPr>
            <p:cNvCxnSpPr>
              <a:cxnSpLocks/>
            </p:cNvCxnSpPr>
            <p:nvPr/>
          </p:nvCxnSpPr>
          <p:spPr>
            <a:xfrm>
              <a:off x="10616783" y="1585700"/>
              <a:ext cx="1427179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itle 1">
              <a:extLst>
                <a:ext uri="{FF2B5EF4-FFF2-40B4-BE49-F238E27FC236}">
                  <a16:creationId xmlns:a16="http://schemas.microsoft.com/office/drawing/2014/main" id="{22CF205A-7966-67AF-99A3-F0A6AD1491BF}"/>
                </a:ext>
              </a:extLst>
            </p:cNvPr>
            <p:cNvSpPr txBox="1">
              <a:spLocks/>
            </p:cNvSpPr>
            <p:nvPr/>
          </p:nvSpPr>
          <p:spPr>
            <a:xfrm>
              <a:off x="10616783" y="1919071"/>
              <a:ext cx="1427179" cy="385849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Unit Variance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Pareto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Range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VAST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X-VAST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Level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Linear Baseline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48914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ormalization Sel">
            <a:extLst>
              <a:ext uri="{FF2B5EF4-FFF2-40B4-BE49-F238E27FC236}">
                <a16:creationId xmlns:a16="http://schemas.microsoft.com/office/drawing/2014/main" id="{9D06B0D8-A36D-8D0A-B581-7EDCBBFAF697}"/>
              </a:ext>
            </a:extLst>
          </p:cNvPr>
          <p:cNvSpPr/>
          <p:nvPr/>
        </p:nvSpPr>
        <p:spPr>
          <a:xfrm>
            <a:off x="9926255" y="2491108"/>
            <a:ext cx="555994" cy="3017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Imputation Sel">
            <a:extLst>
              <a:ext uri="{FF2B5EF4-FFF2-40B4-BE49-F238E27FC236}">
                <a16:creationId xmlns:a16="http://schemas.microsoft.com/office/drawing/2014/main" id="{0DAE1EA2-3D70-CECB-FEF7-095CBA5AD27A}"/>
              </a:ext>
            </a:extLst>
          </p:cNvPr>
          <p:cNvSpPr/>
          <p:nvPr/>
        </p:nvSpPr>
        <p:spPr>
          <a:xfrm>
            <a:off x="-5940822" y="5216931"/>
            <a:ext cx="608627" cy="301752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nsformation Sel">
            <a:extLst>
              <a:ext uri="{FF2B5EF4-FFF2-40B4-BE49-F238E27FC236}">
                <a16:creationId xmlns:a16="http://schemas.microsoft.com/office/drawing/2014/main" id="{8026C6AE-21B1-9877-A817-45BBFC71269E}"/>
              </a:ext>
            </a:extLst>
          </p:cNvPr>
          <p:cNvSpPr/>
          <p:nvPr/>
        </p:nvSpPr>
        <p:spPr>
          <a:xfrm>
            <a:off x="-8166594" y="2081441"/>
            <a:ext cx="1815225" cy="3017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caling Sel">
            <a:extLst>
              <a:ext uri="{FF2B5EF4-FFF2-40B4-BE49-F238E27FC236}">
                <a16:creationId xmlns:a16="http://schemas.microsoft.com/office/drawing/2014/main" id="{F2A9CC69-566D-E7BF-57D2-90B765BBF670}"/>
              </a:ext>
            </a:extLst>
          </p:cNvPr>
          <p:cNvSpPr/>
          <p:nvPr/>
        </p:nvSpPr>
        <p:spPr>
          <a:xfrm>
            <a:off x="-4321683" y="2069641"/>
            <a:ext cx="1299191" cy="301752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Imputation">
            <a:extLst>
              <a:ext uri="{FF2B5EF4-FFF2-40B4-BE49-F238E27FC236}">
                <a16:creationId xmlns:a16="http://schemas.microsoft.com/office/drawing/2014/main" id="{1A319250-8E71-737D-8D7E-8B9908F8BADB}"/>
              </a:ext>
            </a:extLst>
          </p:cNvPr>
          <p:cNvGrpSpPr/>
          <p:nvPr/>
        </p:nvGrpSpPr>
        <p:grpSpPr>
          <a:xfrm>
            <a:off x="-5954510" y="1080435"/>
            <a:ext cx="1471296" cy="5777564"/>
            <a:chOff x="1793640" y="1080435"/>
            <a:chExt cx="1471296" cy="5777564"/>
          </a:xfrm>
        </p:grpSpPr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510C7BD2-C542-61D8-A84A-DEEC112EF889}"/>
                </a:ext>
              </a:extLst>
            </p:cNvPr>
            <p:cNvSpPr txBox="1">
              <a:spLocks/>
            </p:cNvSpPr>
            <p:nvPr/>
          </p:nvSpPr>
          <p:spPr>
            <a:xfrm>
              <a:off x="1793640" y="1919075"/>
              <a:ext cx="1466912" cy="493892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0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Arbitrary Value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LOD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Zero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Mean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Median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kNN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RF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SVD</a:t>
              </a:r>
            </a:p>
            <a:p>
              <a:pPr>
                <a:lnSpc>
                  <a:spcPct val="220000"/>
                </a:lnSpc>
              </a:pPr>
              <a:r>
                <a:rPr lang="en-US" sz="1400" b="1" dirty="0" err="1">
                  <a:latin typeface="Chakra Petch" panose="00000500000000000000" pitchFamily="2" charset="-34"/>
                  <a:cs typeface="Chakra Petch" panose="00000500000000000000" pitchFamily="2" charset="-34"/>
                </a:rPr>
                <a:t>qRILC</a:t>
              </a:r>
              <a:endParaRPr lang="en-US" sz="1400" b="1" dirty="0"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BPCA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PPCA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MI</a:t>
              </a: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2110ED6B-7C09-1B74-F464-3EC1FFD6C9C9}"/>
                </a:ext>
              </a:extLst>
            </p:cNvPr>
            <p:cNvSpPr txBox="1">
              <a:spLocks/>
            </p:cNvSpPr>
            <p:nvPr/>
          </p:nvSpPr>
          <p:spPr>
            <a:xfrm>
              <a:off x="1795832" y="1080435"/>
              <a:ext cx="1466912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Imputation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A86F073-312D-A663-A48B-830F41DDC323}"/>
                </a:ext>
              </a:extLst>
            </p:cNvPr>
            <p:cNvCxnSpPr>
              <a:cxnSpLocks/>
            </p:cNvCxnSpPr>
            <p:nvPr/>
          </p:nvCxnSpPr>
          <p:spPr>
            <a:xfrm>
              <a:off x="1798024" y="1585700"/>
              <a:ext cx="1466912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BatchCorrection">
            <a:extLst>
              <a:ext uri="{FF2B5EF4-FFF2-40B4-BE49-F238E27FC236}">
                <a16:creationId xmlns:a16="http://schemas.microsoft.com/office/drawing/2014/main" id="{30401EF8-474F-D353-E5CA-A4A81168FF5C}"/>
              </a:ext>
            </a:extLst>
          </p:cNvPr>
          <p:cNvGrpSpPr/>
          <p:nvPr/>
        </p:nvGrpSpPr>
        <p:grpSpPr>
          <a:xfrm>
            <a:off x="-2759961" y="1080435"/>
            <a:ext cx="2379656" cy="4236417"/>
            <a:chOff x="3427204" y="1080435"/>
            <a:chExt cx="2379656" cy="4236417"/>
          </a:xfrm>
        </p:grpSpPr>
        <p:sp>
          <p:nvSpPr>
            <p:cNvPr id="35" name="Title 1">
              <a:extLst>
                <a:ext uri="{FF2B5EF4-FFF2-40B4-BE49-F238E27FC236}">
                  <a16:creationId xmlns:a16="http://schemas.microsoft.com/office/drawing/2014/main" id="{45BF363A-E8D5-BF4C-EB87-B26B8DE55FAC}"/>
                </a:ext>
              </a:extLst>
            </p:cNvPr>
            <p:cNvSpPr txBox="1">
              <a:spLocks/>
            </p:cNvSpPr>
            <p:nvPr/>
          </p:nvSpPr>
          <p:spPr>
            <a:xfrm>
              <a:off x="3467256" y="1919073"/>
              <a:ext cx="2339603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Internal Standards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QC-RSC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ComBat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PCPR2</a:t>
              </a: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LOESS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85BB713F-7945-0E44-78F3-447EDAC4E275}"/>
                </a:ext>
              </a:extLst>
            </p:cNvPr>
            <p:cNvSpPr txBox="1">
              <a:spLocks/>
            </p:cNvSpPr>
            <p:nvPr/>
          </p:nvSpPr>
          <p:spPr>
            <a:xfrm>
              <a:off x="3427204" y="1080435"/>
              <a:ext cx="2333936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Batch Correction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FB8F56-9D3C-CA33-D34A-58D5278212DF}"/>
                </a:ext>
              </a:extLst>
            </p:cNvPr>
            <p:cNvCxnSpPr>
              <a:cxnSpLocks/>
            </p:cNvCxnSpPr>
            <p:nvPr/>
          </p:nvCxnSpPr>
          <p:spPr>
            <a:xfrm>
              <a:off x="3472924" y="1585700"/>
              <a:ext cx="233393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Filtering">
            <a:extLst>
              <a:ext uri="{FF2B5EF4-FFF2-40B4-BE49-F238E27FC236}">
                <a16:creationId xmlns:a16="http://schemas.microsoft.com/office/drawing/2014/main" id="{47AD5C3A-3293-F857-4CA2-CDCE5DF76EFB}"/>
              </a:ext>
            </a:extLst>
          </p:cNvPr>
          <p:cNvGrpSpPr/>
          <p:nvPr/>
        </p:nvGrpSpPr>
        <p:grpSpPr>
          <a:xfrm>
            <a:off x="-9794257" y="1080435"/>
            <a:ext cx="1466912" cy="3661038"/>
            <a:chOff x="164460" y="1080435"/>
            <a:chExt cx="1466912" cy="3661038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D30C6BD6-9535-F357-FE7D-646D083EB8EB}"/>
                </a:ext>
              </a:extLst>
            </p:cNvPr>
            <p:cNvSpPr txBox="1">
              <a:spLocks/>
            </p:cNvSpPr>
            <p:nvPr/>
          </p:nvSpPr>
          <p:spPr>
            <a:xfrm>
              <a:off x="164460" y="1080435"/>
              <a:ext cx="1466912" cy="506130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Filtering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6013B12-F30A-37A9-1ACE-9C02C5C51D42}"/>
                </a:ext>
              </a:extLst>
            </p:cNvPr>
            <p:cNvCxnSpPr>
              <a:cxnSpLocks/>
            </p:cNvCxnSpPr>
            <p:nvPr/>
          </p:nvCxnSpPr>
          <p:spPr>
            <a:xfrm>
              <a:off x="164460" y="1585700"/>
              <a:ext cx="1466912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876BAA2F-3849-8E77-161D-A0A8C57B52E3}"/>
                </a:ext>
              </a:extLst>
            </p:cNvPr>
            <p:cNvSpPr txBox="1">
              <a:spLocks/>
            </p:cNvSpPr>
            <p:nvPr/>
          </p:nvSpPr>
          <p:spPr>
            <a:xfrm>
              <a:off x="164460" y="1919075"/>
              <a:ext cx="1466912" cy="2822398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Missing Values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Sample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Feature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Batch</a:t>
              </a:r>
            </a:p>
            <a:p>
              <a:pPr marL="228600" lvl="1">
                <a:lnSpc>
                  <a:spcPct val="200000"/>
                </a:lnSpc>
              </a:pPr>
              <a:endParaRPr lang="en-US" sz="8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Outliers</a:t>
              </a: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4619625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047C5CD6-25BA-B7E5-6BA4-A1B7ADA730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86972" y="1080435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26636924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57117249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6206363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3630786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7354631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×</m:t>
                                </m:r>
                                <m:r>
                                  <a:rPr lang="en-US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2556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9218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6806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03570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8089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047C5CD6-25BA-B7E5-6BA4-A1B7ADA730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86972" y="1080435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26636924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57117249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6206363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3630786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7354631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400375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r="-300375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r="-200375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r="-100375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0000" r="-375" b="-4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2556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0000" r="-400375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9218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0000" r="-400375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6806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0000" r="-400375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03570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00000" r="-40037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80896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C518652-3607-8F49-86D8-E129601458BC}"/>
                  </a:ext>
                </a:extLst>
              </p:cNvPr>
              <p:cNvSpPr txBox="1"/>
              <p:nvPr/>
            </p:nvSpPr>
            <p:spPr>
              <a:xfrm>
                <a:off x="5593576" y="2712956"/>
                <a:ext cx="35909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latin typeface="Chakra Petch" panose="00000500000000000000" pitchFamily="2" charset="-34"/>
                    <a:cs typeface="Chakra Petch" panose="00000500000000000000" pitchFamily="2" charset="-34"/>
                  </a:rPr>
                  <a:t>Not recommended when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cs typeface="Chakra Petch" panose="00000500000000000000" pitchFamily="2" charset="-34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cs typeface="Chakra Petch" panose="00000500000000000000" pitchFamily="2" charset="-34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cs typeface="Chakra Petch" panose="00000500000000000000" pitchFamily="2" charset="-34"/>
                        </a:rPr>
                        <m:t>𝑚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hakra Petch" panose="00000500000000000000" pitchFamily="2" charset="-34"/>
                  <a:cs typeface="Chakra Petch" panose="00000500000000000000" pitchFamily="2" charset="-34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C518652-3607-8F49-86D8-E12960145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576" y="2712956"/>
                <a:ext cx="3590925" cy="646331"/>
              </a:xfrm>
              <a:prstGeom prst="rect">
                <a:avLst/>
              </a:prstGeom>
              <a:blipFill>
                <a:blip r:embed="rId3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9030F29A-7ED3-AD1A-731B-8CD41809AAB6}"/>
              </a:ext>
            </a:extLst>
          </p:cNvPr>
          <p:cNvGrpSpPr/>
          <p:nvPr/>
        </p:nvGrpSpPr>
        <p:grpSpPr>
          <a:xfrm>
            <a:off x="9703269" y="1080435"/>
            <a:ext cx="2333936" cy="4697130"/>
            <a:chOff x="5925600" y="1080435"/>
            <a:chExt cx="2333936" cy="4697130"/>
          </a:xfrm>
        </p:grpSpPr>
        <p:sp>
          <p:nvSpPr>
            <p:cNvPr id="32" name="Title 1">
              <a:extLst>
                <a:ext uri="{FF2B5EF4-FFF2-40B4-BE49-F238E27FC236}">
                  <a16:creationId xmlns:a16="http://schemas.microsoft.com/office/drawing/2014/main" id="{FD18EC6B-4D12-5BC4-66C4-47E2587526BD}"/>
                </a:ext>
              </a:extLst>
            </p:cNvPr>
            <p:cNvSpPr txBox="1">
              <a:spLocks/>
            </p:cNvSpPr>
            <p:nvPr/>
          </p:nvSpPr>
          <p:spPr>
            <a:xfrm>
              <a:off x="6132305" y="1919072"/>
              <a:ext cx="1853456" cy="385849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CSN</a:t>
              </a:r>
            </a:p>
            <a:p>
              <a:pPr>
                <a:lnSpc>
                  <a:spcPct val="20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PQN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VLN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PCPR2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Median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Sample Factor</a:t>
              </a:r>
            </a:p>
          </p:txBody>
        </p:sp>
        <p:sp>
          <p:nvSpPr>
            <p:cNvPr id="39" name="Title 1">
              <a:extLst>
                <a:ext uri="{FF2B5EF4-FFF2-40B4-BE49-F238E27FC236}">
                  <a16:creationId xmlns:a16="http://schemas.microsoft.com/office/drawing/2014/main" id="{1C6BC2B9-033D-4F47-91F7-E0D454B1D0D8}"/>
                </a:ext>
              </a:extLst>
            </p:cNvPr>
            <p:cNvSpPr txBox="1">
              <a:spLocks/>
            </p:cNvSpPr>
            <p:nvPr/>
          </p:nvSpPr>
          <p:spPr>
            <a:xfrm>
              <a:off x="5925600" y="1080435"/>
              <a:ext cx="2333936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Normalization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DD8178-28FF-E872-8FFA-5BB2BA2EB59A}"/>
                </a:ext>
              </a:extLst>
            </p:cNvPr>
            <p:cNvCxnSpPr>
              <a:cxnSpLocks/>
            </p:cNvCxnSpPr>
            <p:nvPr/>
          </p:nvCxnSpPr>
          <p:spPr>
            <a:xfrm>
              <a:off x="6132304" y="1585700"/>
              <a:ext cx="185345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Transformation">
            <a:extLst>
              <a:ext uri="{FF2B5EF4-FFF2-40B4-BE49-F238E27FC236}">
                <a16:creationId xmlns:a16="http://schemas.microsoft.com/office/drawing/2014/main" id="{E068868D-240D-B0CE-4961-06A7879CF81A}"/>
              </a:ext>
            </a:extLst>
          </p:cNvPr>
          <p:cNvGrpSpPr/>
          <p:nvPr/>
        </p:nvGrpSpPr>
        <p:grpSpPr>
          <a:xfrm>
            <a:off x="-8179309" y="1080435"/>
            <a:ext cx="2076761" cy="4236415"/>
            <a:chOff x="9950779" y="1080435"/>
            <a:chExt cx="2076761" cy="4236415"/>
          </a:xfrm>
        </p:grpSpPr>
        <p:sp>
          <p:nvSpPr>
            <p:cNvPr id="46" name="Title 1">
              <a:extLst>
                <a:ext uri="{FF2B5EF4-FFF2-40B4-BE49-F238E27FC236}">
                  <a16:creationId xmlns:a16="http://schemas.microsoft.com/office/drawing/2014/main" id="{EADA46EC-9FDE-0F55-4139-6625A76D9177}"/>
                </a:ext>
              </a:extLst>
            </p:cNvPr>
            <p:cNvSpPr txBox="1">
              <a:spLocks/>
            </p:cNvSpPr>
            <p:nvPr/>
          </p:nvSpPr>
          <p:spPr>
            <a:xfrm>
              <a:off x="9950779" y="1080435"/>
              <a:ext cx="2076761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Transformation</a:t>
              </a:r>
              <a:endParaRPr lang="en-US" sz="18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043E43C-8603-6673-163F-B9721C9C06B7}"/>
                </a:ext>
              </a:extLst>
            </p:cNvPr>
            <p:cNvCxnSpPr>
              <a:cxnSpLocks/>
            </p:cNvCxnSpPr>
            <p:nvPr/>
          </p:nvCxnSpPr>
          <p:spPr>
            <a:xfrm>
              <a:off x="9950779" y="1585700"/>
              <a:ext cx="2076761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itle 1">
              <a:extLst>
                <a:ext uri="{FF2B5EF4-FFF2-40B4-BE49-F238E27FC236}">
                  <a16:creationId xmlns:a16="http://schemas.microsoft.com/office/drawing/2014/main" id="{0EE1AA78-9988-020C-90E6-17197E543A13}"/>
                </a:ext>
              </a:extLst>
            </p:cNvPr>
            <p:cNvSpPr txBox="1">
              <a:spLocks/>
            </p:cNvSpPr>
            <p:nvPr/>
          </p:nvSpPr>
          <p:spPr>
            <a:xfrm>
              <a:off x="9950779" y="1919071"/>
              <a:ext cx="2076761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Log Transformation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Power Transformation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Cubic Root</a:t>
              </a:r>
            </a:p>
            <a:p>
              <a:pPr>
                <a:lnSpc>
                  <a:spcPct val="200000"/>
                </a:lnSpc>
              </a:pP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E0616DE-EB69-5C9D-76B7-C20392C1FE48}"/>
              </a:ext>
            </a:extLst>
          </p:cNvPr>
          <p:cNvGrpSpPr/>
          <p:nvPr/>
        </p:nvGrpSpPr>
        <p:grpSpPr>
          <a:xfrm>
            <a:off x="-4334298" y="1080435"/>
            <a:ext cx="1427179" cy="4697129"/>
            <a:chOff x="10616783" y="1080435"/>
            <a:chExt cx="1427179" cy="4697129"/>
          </a:xfrm>
        </p:grpSpPr>
        <p:sp>
          <p:nvSpPr>
            <p:cNvPr id="50" name="Title 1">
              <a:extLst>
                <a:ext uri="{FF2B5EF4-FFF2-40B4-BE49-F238E27FC236}">
                  <a16:creationId xmlns:a16="http://schemas.microsoft.com/office/drawing/2014/main" id="{6720B99B-79D1-E5CA-1FB2-7C73E0065484}"/>
                </a:ext>
              </a:extLst>
            </p:cNvPr>
            <p:cNvSpPr txBox="1">
              <a:spLocks/>
            </p:cNvSpPr>
            <p:nvPr/>
          </p:nvSpPr>
          <p:spPr>
            <a:xfrm>
              <a:off x="10681639" y="1080435"/>
              <a:ext cx="1362323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Scaling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3DADE92-8596-22DA-DF00-B05E03088590}"/>
                </a:ext>
              </a:extLst>
            </p:cNvPr>
            <p:cNvCxnSpPr>
              <a:cxnSpLocks/>
            </p:cNvCxnSpPr>
            <p:nvPr/>
          </p:nvCxnSpPr>
          <p:spPr>
            <a:xfrm>
              <a:off x="10616783" y="1585700"/>
              <a:ext cx="1427179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itle 1">
              <a:extLst>
                <a:ext uri="{FF2B5EF4-FFF2-40B4-BE49-F238E27FC236}">
                  <a16:creationId xmlns:a16="http://schemas.microsoft.com/office/drawing/2014/main" id="{ED74CF3E-040F-DC39-9A2E-2D3CF6F05BD7}"/>
                </a:ext>
              </a:extLst>
            </p:cNvPr>
            <p:cNvSpPr txBox="1">
              <a:spLocks/>
            </p:cNvSpPr>
            <p:nvPr/>
          </p:nvSpPr>
          <p:spPr>
            <a:xfrm>
              <a:off x="10616783" y="1919071"/>
              <a:ext cx="1427179" cy="385849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Unit Variance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Pareto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Range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VAST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X-VAST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Level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Linear Baseline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30093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mputation Sel">
            <a:extLst>
              <a:ext uri="{FF2B5EF4-FFF2-40B4-BE49-F238E27FC236}">
                <a16:creationId xmlns:a16="http://schemas.microsoft.com/office/drawing/2014/main" id="{0DAE1EA2-3D70-CECB-FEF7-095CBA5AD27A}"/>
              </a:ext>
            </a:extLst>
          </p:cNvPr>
          <p:cNvSpPr/>
          <p:nvPr/>
        </p:nvSpPr>
        <p:spPr>
          <a:xfrm>
            <a:off x="4001472" y="5216931"/>
            <a:ext cx="608627" cy="301752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Imputation">
            <a:extLst>
              <a:ext uri="{FF2B5EF4-FFF2-40B4-BE49-F238E27FC236}">
                <a16:creationId xmlns:a16="http://schemas.microsoft.com/office/drawing/2014/main" id="{1A319250-8E71-737D-8D7E-8B9908F8BADB}"/>
              </a:ext>
            </a:extLst>
          </p:cNvPr>
          <p:cNvGrpSpPr/>
          <p:nvPr/>
        </p:nvGrpSpPr>
        <p:grpSpPr>
          <a:xfrm>
            <a:off x="3987784" y="1080435"/>
            <a:ext cx="1471296" cy="5777564"/>
            <a:chOff x="1793640" y="1080435"/>
            <a:chExt cx="1471296" cy="5777564"/>
          </a:xfrm>
        </p:grpSpPr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510C7BD2-C542-61D8-A84A-DEEC112EF889}"/>
                </a:ext>
              </a:extLst>
            </p:cNvPr>
            <p:cNvSpPr txBox="1">
              <a:spLocks/>
            </p:cNvSpPr>
            <p:nvPr/>
          </p:nvSpPr>
          <p:spPr>
            <a:xfrm>
              <a:off x="1793640" y="1919075"/>
              <a:ext cx="1466912" cy="493892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0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Arbitrary Value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LOD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Zero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Mean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Median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kNN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RF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SVD</a:t>
              </a:r>
            </a:p>
            <a:p>
              <a:pPr>
                <a:lnSpc>
                  <a:spcPct val="220000"/>
                </a:lnSpc>
              </a:pPr>
              <a:r>
                <a:rPr lang="en-US" sz="1400" b="1" dirty="0" err="1">
                  <a:latin typeface="Chakra Petch" panose="00000500000000000000" pitchFamily="2" charset="-34"/>
                  <a:cs typeface="Chakra Petch" panose="00000500000000000000" pitchFamily="2" charset="-34"/>
                </a:rPr>
                <a:t>qRILC</a:t>
              </a:r>
              <a:endParaRPr lang="en-US" sz="1400" b="1" dirty="0"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BPCA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PPCA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MI</a:t>
              </a: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2110ED6B-7C09-1B74-F464-3EC1FFD6C9C9}"/>
                </a:ext>
              </a:extLst>
            </p:cNvPr>
            <p:cNvSpPr txBox="1">
              <a:spLocks/>
            </p:cNvSpPr>
            <p:nvPr/>
          </p:nvSpPr>
          <p:spPr>
            <a:xfrm>
              <a:off x="1795832" y="1080435"/>
              <a:ext cx="1466912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Imputation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A86F073-312D-A663-A48B-830F41DDC323}"/>
                </a:ext>
              </a:extLst>
            </p:cNvPr>
            <p:cNvCxnSpPr>
              <a:cxnSpLocks/>
            </p:cNvCxnSpPr>
            <p:nvPr/>
          </p:nvCxnSpPr>
          <p:spPr>
            <a:xfrm>
              <a:off x="1798024" y="1585700"/>
              <a:ext cx="1466912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Batch Sel">
            <a:extLst>
              <a:ext uri="{FF2B5EF4-FFF2-40B4-BE49-F238E27FC236}">
                <a16:creationId xmlns:a16="http://schemas.microsoft.com/office/drawing/2014/main" id="{72E4F3A5-A22D-6858-B7F4-344E52004ABD}"/>
              </a:ext>
            </a:extLst>
          </p:cNvPr>
          <p:cNvSpPr/>
          <p:nvPr/>
        </p:nvSpPr>
        <p:spPr>
          <a:xfrm>
            <a:off x="7222067" y="6948808"/>
            <a:ext cx="836084" cy="3017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7" name="BatchCorrection">
            <a:extLst>
              <a:ext uri="{FF2B5EF4-FFF2-40B4-BE49-F238E27FC236}">
                <a16:creationId xmlns:a16="http://schemas.microsoft.com/office/drawing/2014/main" id="{30401EF8-474F-D353-E5CA-A4A81168FF5C}"/>
              </a:ext>
            </a:extLst>
          </p:cNvPr>
          <p:cNvGrpSpPr/>
          <p:nvPr/>
        </p:nvGrpSpPr>
        <p:grpSpPr>
          <a:xfrm>
            <a:off x="7182333" y="1080435"/>
            <a:ext cx="2379656" cy="4236417"/>
            <a:chOff x="3427204" y="1080435"/>
            <a:chExt cx="2379656" cy="4236417"/>
          </a:xfrm>
        </p:grpSpPr>
        <p:sp>
          <p:nvSpPr>
            <p:cNvPr id="35" name="Title 1">
              <a:extLst>
                <a:ext uri="{FF2B5EF4-FFF2-40B4-BE49-F238E27FC236}">
                  <a16:creationId xmlns:a16="http://schemas.microsoft.com/office/drawing/2014/main" id="{45BF363A-E8D5-BF4C-EB87-B26B8DE55FAC}"/>
                </a:ext>
              </a:extLst>
            </p:cNvPr>
            <p:cNvSpPr txBox="1">
              <a:spLocks/>
            </p:cNvSpPr>
            <p:nvPr/>
          </p:nvSpPr>
          <p:spPr>
            <a:xfrm>
              <a:off x="3467256" y="1919073"/>
              <a:ext cx="2339603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Internal Standards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QC-RSC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ComBat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PCPR2</a:t>
              </a: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LOESS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85BB713F-7945-0E44-78F3-447EDAC4E275}"/>
                </a:ext>
              </a:extLst>
            </p:cNvPr>
            <p:cNvSpPr txBox="1">
              <a:spLocks/>
            </p:cNvSpPr>
            <p:nvPr/>
          </p:nvSpPr>
          <p:spPr>
            <a:xfrm>
              <a:off x="3427204" y="1080435"/>
              <a:ext cx="2333936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Batch Correction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FB8F56-9D3C-CA33-D34A-58D5278212DF}"/>
                </a:ext>
              </a:extLst>
            </p:cNvPr>
            <p:cNvCxnSpPr>
              <a:cxnSpLocks/>
            </p:cNvCxnSpPr>
            <p:nvPr/>
          </p:nvCxnSpPr>
          <p:spPr>
            <a:xfrm>
              <a:off x="3472924" y="1585700"/>
              <a:ext cx="233393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Normalization Sel">
            <a:extLst>
              <a:ext uri="{FF2B5EF4-FFF2-40B4-BE49-F238E27FC236}">
                <a16:creationId xmlns:a16="http://schemas.microsoft.com/office/drawing/2014/main" id="{9D06B0D8-A36D-8D0A-B581-7EDCBBFAF697}"/>
              </a:ext>
            </a:extLst>
          </p:cNvPr>
          <p:cNvSpPr/>
          <p:nvPr/>
        </p:nvSpPr>
        <p:spPr>
          <a:xfrm>
            <a:off x="9926255" y="2491108"/>
            <a:ext cx="555994" cy="3017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14" name="Filtering">
            <a:extLst>
              <a:ext uri="{FF2B5EF4-FFF2-40B4-BE49-F238E27FC236}">
                <a16:creationId xmlns:a16="http://schemas.microsoft.com/office/drawing/2014/main" id="{47AD5C3A-3293-F857-4CA2-CDCE5DF76EFB}"/>
              </a:ext>
            </a:extLst>
          </p:cNvPr>
          <p:cNvGrpSpPr/>
          <p:nvPr/>
        </p:nvGrpSpPr>
        <p:grpSpPr>
          <a:xfrm>
            <a:off x="148037" y="1080435"/>
            <a:ext cx="1466912" cy="3661038"/>
            <a:chOff x="164460" y="1080435"/>
            <a:chExt cx="1466912" cy="3661038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D30C6BD6-9535-F357-FE7D-646D083EB8EB}"/>
                </a:ext>
              </a:extLst>
            </p:cNvPr>
            <p:cNvSpPr txBox="1">
              <a:spLocks/>
            </p:cNvSpPr>
            <p:nvPr/>
          </p:nvSpPr>
          <p:spPr>
            <a:xfrm>
              <a:off x="164460" y="1080435"/>
              <a:ext cx="1466912" cy="506130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Filtering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6013B12-F30A-37A9-1ACE-9C02C5C51D42}"/>
                </a:ext>
              </a:extLst>
            </p:cNvPr>
            <p:cNvCxnSpPr>
              <a:cxnSpLocks/>
            </p:cNvCxnSpPr>
            <p:nvPr/>
          </p:nvCxnSpPr>
          <p:spPr>
            <a:xfrm>
              <a:off x="164460" y="1585700"/>
              <a:ext cx="1466912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876BAA2F-3849-8E77-161D-A0A8C57B52E3}"/>
                </a:ext>
              </a:extLst>
            </p:cNvPr>
            <p:cNvSpPr txBox="1">
              <a:spLocks/>
            </p:cNvSpPr>
            <p:nvPr/>
          </p:nvSpPr>
          <p:spPr>
            <a:xfrm>
              <a:off x="164460" y="1919075"/>
              <a:ext cx="1466912" cy="2822398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Missing Values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Sample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Feature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Batch</a:t>
              </a:r>
            </a:p>
            <a:p>
              <a:pPr marL="228600" lvl="1">
                <a:lnSpc>
                  <a:spcPct val="200000"/>
                </a:lnSpc>
              </a:pPr>
              <a:endParaRPr lang="en-US" sz="8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Outliers</a:t>
              </a: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3" name="Scaling Sel">
            <a:extLst>
              <a:ext uri="{FF2B5EF4-FFF2-40B4-BE49-F238E27FC236}">
                <a16:creationId xmlns:a16="http://schemas.microsoft.com/office/drawing/2014/main" id="{F2A9CC69-566D-E7BF-57D2-90B765BBF670}"/>
              </a:ext>
            </a:extLst>
          </p:cNvPr>
          <p:cNvSpPr/>
          <p:nvPr/>
        </p:nvSpPr>
        <p:spPr>
          <a:xfrm>
            <a:off x="5620611" y="2069641"/>
            <a:ext cx="1299191" cy="301752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nsformation Sel">
            <a:extLst>
              <a:ext uri="{FF2B5EF4-FFF2-40B4-BE49-F238E27FC236}">
                <a16:creationId xmlns:a16="http://schemas.microsoft.com/office/drawing/2014/main" id="{8026C6AE-21B1-9877-A817-45BBFC71269E}"/>
              </a:ext>
            </a:extLst>
          </p:cNvPr>
          <p:cNvSpPr/>
          <p:nvPr/>
        </p:nvSpPr>
        <p:spPr>
          <a:xfrm>
            <a:off x="1775700" y="2081441"/>
            <a:ext cx="1815225" cy="3017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Transformation">
            <a:extLst>
              <a:ext uri="{FF2B5EF4-FFF2-40B4-BE49-F238E27FC236}">
                <a16:creationId xmlns:a16="http://schemas.microsoft.com/office/drawing/2014/main" id="{1C7FEF4C-2E3D-1516-F4C0-DCFF19F354BB}"/>
              </a:ext>
            </a:extLst>
          </p:cNvPr>
          <p:cNvGrpSpPr/>
          <p:nvPr/>
        </p:nvGrpSpPr>
        <p:grpSpPr>
          <a:xfrm>
            <a:off x="1762986" y="1080435"/>
            <a:ext cx="2076761" cy="4236415"/>
            <a:chOff x="9950779" y="1080435"/>
            <a:chExt cx="2076761" cy="4236415"/>
          </a:xfrm>
        </p:grpSpPr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D7CE8F93-1826-913E-7C00-0F1354731329}"/>
                </a:ext>
              </a:extLst>
            </p:cNvPr>
            <p:cNvSpPr txBox="1">
              <a:spLocks/>
            </p:cNvSpPr>
            <p:nvPr/>
          </p:nvSpPr>
          <p:spPr>
            <a:xfrm>
              <a:off x="9950779" y="1080435"/>
              <a:ext cx="2076761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Transformation</a:t>
              </a:r>
              <a:endParaRPr lang="en-US" sz="18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D35A83-4E24-776E-347A-B9044C56A22C}"/>
                </a:ext>
              </a:extLst>
            </p:cNvPr>
            <p:cNvCxnSpPr>
              <a:cxnSpLocks/>
            </p:cNvCxnSpPr>
            <p:nvPr/>
          </p:nvCxnSpPr>
          <p:spPr>
            <a:xfrm>
              <a:off x="9950779" y="1585700"/>
              <a:ext cx="2076761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itle 1">
              <a:extLst>
                <a:ext uri="{FF2B5EF4-FFF2-40B4-BE49-F238E27FC236}">
                  <a16:creationId xmlns:a16="http://schemas.microsoft.com/office/drawing/2014/main" id="{2B5861C1-03A3-92D2-AA7D-DB605168C8D4}"/>
                </a:ext>
              </a:extLst>
            </p:cNvPr>
            <p:cNvSpPr txBox="1">
              <a:spLocks/>
            </p:cNvSpPr>
            <p:nvPr/>
          </p:nvSpPr>
          <p:spPr>
            <a:xfrm>
              <a:off x="9950779" y="1919071"/>
              <a:ext cx="2076761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Log Transformation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Power Transformation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Cubic Root</a:t>
              </a:r>
            </a:p>
            <a:p>
              <a:pPr>
                <a:lnSpc>
                  <a:spcPct val="200000"/>
                </a:lnSpc>
              </a:pP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4410075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The problem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5062762-3F64-82BF-C219-43F7FD778B41}"/>
              </a:ext>
            </a:extLst>
          </p:cNvPr>
          <p:cNvGrpSpPr/>
          <p:nvPr/>
        </p:nvGrpSpPr>
        <p:grpSpPr>
          <a:xfrm>
            <a:off x="9703269" y="1080435"/>
            <a:ext cx="2333936" cy="4697130"/>
            <a:chOff x="5925600" y="1080435"/>
            <a:chExt cx="2333936" cy="4697130"/>
          </a:xfrm>
        </p:grpSpPr>
        <p:sp>
          <p:nvSpPr>
            <p:cNvPr id="41" name="Title 1">
              <a:extLst>
                <a:ext uri="{FF2B5EF4-FFF2-40B4-BE49-F238E27FC236}">
                  <a16:creationId xmlns:a16="http://schemas.microsoft.com/office/drawing/2014/main" id="{35958334-E87A-41AA-C55C-5AA340095ECC}"/>
                </a:ext>
              </a:extLst>
            </p:cNvPr>
            <p:cNvSpPr txBox="1">
              <a:spLocks/>
            </p:cNvSpPr>
            <p:nvPr/>
          </p:nvSpPr>
          <p:spPr>
            <a:xfrm>
              <a:off x="6132305" y="1919072"/>
              <a:ext cx="1853456" cy="385849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CSN</a:t>
              </a:r>
            </a:p>
            <a:p>
              <a:pPr>
                <a:lnSpc>
                  <a:spcPct val="20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PQN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VLN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PCPR2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Median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Sample Factor</a:t>
              </a:r>
            </a:p>
          </p:txBody>
        </p:sp>
        <p:sp>
          <p:nvSpPr>
            <p:cNvPr id="42" name="Title 1">
              <a:extLst>
                <a:ext uri="{FF2B5EF4-FFF2-40B4-BE49-F238E27FC236}">
                  <a16:creationId xmlns:a16="http://schemas.microsoft.com/office/drawing/2014/main" id="{5A25D03C-0A8B-C1B7-9243-0F1E1F0B340C}"/>
                </a:ext>
              </a:extLst>
            </p:cNvPr>
            <p:cNvSpPr txBox="1">
              <a:spLocks/>
            </p:cNvSpPr>
            <p:nvPr/>
          </p:nvSpPr>
          <p:spPr>
            <a:xfrm>
              <a:off x="5925600" y="1080435"/>
              <a:ext cx="2333936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Normalization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2122F91-CE95-AD05-7213-68C33A3FB10B}"/>
                </a:ext>
              </a:extLst>
            </p:cNvPr>
            <p:cNvCxnSpPr>
              <a:cxnSpLocks/>
            </p:cNvCxnSpPr>
            <p:nvPr/>
          </p:nvCxnSpPr>
          <p:spPr>
            <a:xfrm>
              <a:off x="6132304" y="1585700"/>
              <a:ext cx="185345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73ADD2F-4642-3580-A093-03519D8E1E99}"/>
              </a:ext>
            </a:extLst>
          </p:cNvPr>
          <p:cNvGrpSpPr/>
          <p:nvPr/>
        </p:nvGrpSpPr>
        <p:grpSpPr>
          <a:xfrm>
            <a:off x="5607997" y="1080435"/>
            <a:ext cx="1427179" cy="4697129"/>
            <a:chOff x="10616783" y="1080435"/>
            <a:chExt cx="1427179" cy="4697129"/>
          </a:xfrm>
        </p:grpSpPr>
        <p:sp>
          <p:nvSpPr>
            <p:cNvPr id="49" name="Title 1">
              <a:extLst>
                <a:ext uri="{FF2B5EF4-FFF2-40B4-BE49-F238E27FC236}">
                  <a16:creationId xmlns:a16="http://schemas.microsoft.com/office/drawing/2014/main" id="{4BBEE1F1-8B1A-C81C-DB8D-95B1EEFCEB25}"/>
                </a:ext>
              </a:extLst>
            </p:cNvPr>
            <p:cNvSpPr txBox="1">
              <a:spLocks/>
            </p:cNvSpPr>
            <p:nvPr/>
          </p:nvSpPr>
          <p:spPr>
            <a:xfrm>
              <a:off x="10681639" y="1080435"/>
              <a:ext cx="1362323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Scaling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FB14A84-770C-F4B3-C133-C8E6FCEDCC19}"/>
                </a:ext>
              </a:extLst>
            </p:cNvPr>
            <p:cNvCxnSpPr>
              <a:cxnSpLocks/>
            </p:cNvCxnSpPr>
            <p:nvPr/>
          </p:nvCxnSpPr>
          <p:spPr>
            <a:xfrm>
              <a:off x="10616783" y="1585700"/>
              <a:ext cx="1427179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itle 1">
              <a:extLst>
                <a:ext uri="{FF2B5EF4-FFF2-40B4-BE49-F238E27FC236}">
                  <a16:creationId xmlns:a16="http://schemas.microsoft.com/office/drawing/2014/main" id="{304AB57B-1E89-B0D8-95E2-3296084D955E}"/>
                </a:ext>
              </a:extLst>
            </p:cNvPr>
            <p:cNvSpPr txBox="1">
              <a:spLocks/>
            </p:cNvSpPr>
            <p:nvPr/>
          </p:nvSpPr>
          <p:spPr>
            <a:xfrm>
              <a:off x="10616783" y="1919071"/>
              <a:ext cx="1427179" cy="385849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Unit Variance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Pareto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Range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VAST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X-VAST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Level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Linear Baseline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84022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mputation Sel">
            <a:extLst>
              <a:ext uri="{FF2B5EF4-FFF2-40B4-BE49-F238E27FC236}">
                <a16:creationId xmlns:a16="http://schemas.microsoft.com/office/drawing/2014/main" id="{0DAE1EA2-3D70-CECB-FEF7-095CBA5AD27A}"/>
              </a:ext>
            </a:extLst>
          </p:cNvPr>
          <p:cNvSpPr/>
          <p:nvPr/>
        </p:nvSpPr>
        <p:spPr>
          <a:xfrm>
            <a:off x="4001472" y="5216931"/>
            <a:ext cx="608627" cy="301752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Imputation">
            <a:extLst>
              <a:ext uri="{FF2B5EF4-FFF2-40B4-BE49-F238E27FC236}">
                <a16:creationId xmlns:a16="http://schemas.microsoft.com/office/drawing/2014/main" id="{1A319250-8E71-737D-8D7E-8B9908F8BADB}"/>
              </a:ext>
            </a:extLst>
          </p:cNvPr>
          <p:cNvGrpSpPr/>
          <p:nvPr/>
        </p:nvGrpSpPr>
        <p:grpSpPr>
          <a:xfrm>
            <a:off x="3987784" y="1080435"/>
            <a:ext cx="1471296" cy="5777564"/>
            <a:chOff x="1793640" y="1080435"/>
            <a:chExt cx="1471296" cy="5777564"/>
          </a:xfrm>
        </p:grpSpPr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510C7BD2-C542-61D8-A84A-DEEC112EF889}"/>
                </a:ext>
              </a:extLst>
            </p:cNvPr>
            <p:cNvSpPr txBox="1">
              <a:spLocks/>
            </p:cNvSpPr>
            <p:nvPr/>
          </p:nvSpPr>
          <p:spPr>
            <a:xfrm>
              <a:off x="1793640" y="1919075"/>
              <a:ext cx="1466912" cy="493892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0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Arbitrary Value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LOD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Zero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Mean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Median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kNN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RF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SVD</a:t>
              </a:r>
            </a:p>
            <a:p>
              <a:pPr>
                <a:lnSpc>
                  <a:spcPct val="220000"/>
                </a:lnSpc>
              </a:pPr>
              <a:r>
                <a:rPr lang="en-US" sz="1400" b="1" dirty="0" err="1">
                  <a:latin typeface="Chakra Petch" panose="00000500000000000000" pitchFamily="2" charset="-34"/>
                  <a:cs typeface="Chakra Petch" panose="00000500000000000000" pitchFamily="2" charset="-34"/>
                </a:rPr>
                <a:t>qRILC</a:t>
              </a:r>
              <a:endParaRPr lang="en-US" sz="1400" b="1" dirty="0"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BPCA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PPCA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MI</a:t>
              </a: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2110ED6B-7C09-1B74-F464-3EC1FFD6C9C9}"/>
                </a:ext>
              </a:extLst>
            </p:cNvPr>
            <p:cNvSpPr txBox="1">
              <a:spLocks/>
            </p:cNvSpPr>
            <p:nvPr/>
          </p:nvSpPr>
          <p:spPr>
            <a:xfrm>
              <a:off x="1795832" y="1080435"/>
              <a:ext cx="1466912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Imputation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A86F073-312D-A663-A48B-830F41DDC323}"/>
                </a:ext>
              </a:extLst>
            </p:cNvPr>
            <p:cNvCxnSpPr>
              <a:cxnSpLocks/>
            </p:cNvCxnSpPr>
            <p:nvPr/>
          </p:nvCxnSpPr>
          <p:spPr>
            <a:xfrm>
              <a:off x="1798024" y="1585700"/>
              <a:ext cx="1466912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Batch Sel">
            <a:extLst>
              <a:ext uri="{FF2B5EF4-FFF2-40B4-BE49-F238E27FC236}">
                <a16:creationId xmlns:a16="http://schemas.microsoft.com/office/drawing/2014/main" id="{72E4F3A5-A22D-6858-B7F4-344E52004ABD}"/>
              </a:ext>
            </a:extLst>
          </p:cNvPr>
          <p:cNvSpPr/>
          <p:nvPr/>
        </p:nvSpPr>
        <p:spPr>
          <a:xfrm>
            <a:off x="7241117" y="2938783"/>
            <a:ext cx="836084" cy="3017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7" name="BatchCorrection">
            <a:extLst>
              <a:ext uri="{FF2B5EF4-FFF2-40B4-BE49-F238E27FC236}">
                <a16:creationId xmlns:a16="http://schemas.microsoft.com/office/drawing/2014/main" id="{30401EF8-474F-D353-E5CA-A4A81168FF5C}"/>
              </a:ext>
            </a:extLst>
          </p:cNvPr>
          <p:cNvGrpSpPr/>
          <p:nvPr/>
        </p:nvGrpSpPr>
        <p:grpSpPr>
          <a:xfrm>
            <a:off x="7182333" y="1080435"/>
            <a:ext cx="2379656" cy="4236417"/>
            <a:chOff x="3427204" y="1080435"/>
            <a:chExt cx="2379656" cy="4236417"/>
          </a:xfrm>
        </p:grpSpPr>
        <p:sp>
          <p:nvSpPr>
            <p:cNvPr id="35" name="Title 1">
              <a:extLst>
                <a:ext uri="{FF2B5EF4-FFF2-40B4-BE49-F238E27FC236}">
                  <a16:creationId xmlns:a16="http://schemas.microsoft.com/office/drawing/2014/main" id="{45BF363A-E8D5-BF4C-EB87-B26B8DE55FAC}"/>
                </a:ext>
              </a:extLst>
            </p:cNvPr>
            <p:cNvSpPr txBox="1">
              <a:spLocks/>
            </p:cNvSpPr>
            <p:nvPr/>
          </p:nvSpPr>
          <p:spPr>
            <a:xfrm>
              <a:off x="3467256" y="1919073"/>
              <a:ext cx="2339603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Internal Standards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QC-RSC</a:t>
              </a:r>
            </a:p>
            <a:p>
              <a:pPr>
                <a:lnSpc>
                  <a:spcPct val="200000"/>
                </a:lnSpc>
              </a:pPr>
              <a:r>
                <a:rPr lang="en-US" sz="1400" b="1" dirty="0" err="1">
                  <a:latin typeface="Chakra Petch" panose="00000500000000000000" pitchFamily="2" charset="-34"/>
                  <a:cs typeface="Chakra Petch" panose="00000500000000000000" pitchFamily="2" charset="-34"/>
                </a:rPr>
                <a:t>ComBat</a:t>
              </a:r>
              <a:endParaRPr lang="en-US" sz="1400" b="1" dirty="0"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PCPR2</a:t>
              </a: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LOESS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85BB713F-7945-0E44-78F3-447EDAC4E275}"/>
                </a:ext>
              </a:extLst>
            </p:cNvPr>
            <p:cNvSpPr txBox="1">
              <a:spLocks/>
            </p:cNvSpPr>
            <p:nvPr/>
          </p:nvSpPr>
          <p:spPr>
            <a:xfrm>
              <a:off x="3427204" y="1080435"/>
              <a:ext cx="2333936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Batch Correction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FB8F56-9D3C-CA33-D34A-58D5278212DF}"/>
                </a:ext>
              </a:extLst>
            </p:cNvPr>
            <p:cNvCxnSpPr>
              <a:cxnSpLocks/>
            </p:cNvCxnSpPr>
            <p:nvPr/>
          </p:nvCxnSpPr>
          <p:spPr>
            <a:xfrm>
              <a:off x="3472924" y="1585700"/>
              <a:ext cx="233393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Normalization Sel">
            <a:extLst>
              <a:ext uri="{FF2B5EF4-FFF2-40B4-BE49-F238E27FC236}">
                <a16:creationId xmlns:a16="http://schemas.microsoft.com/office/drawing/2014/main" id="{9D06B0D8-A36D-8D0A-B581-7EDCBBFAF697}"/>
              </a:ext>
            </a:extLst>
          </p:cNvPr>
          <p:cNvSpPr/>
          <p:nvPr/>
        </p:nvSpPr>
        <p:spPr>
          <a:xfrm>
            <a:off x="9926255" y="2491108"/>
            <a:ext cx="555994" cy="3017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14" name="Filtering">
            <a:extLst>
              <a:ext uri="{FF2B5EF4-FFF2-40B4-BE49-F238E27FC236}">
                <a16:creationId xmlns:a16="http://schemas.microsoft.com/office/drawing/2014/main" id="{47AD5C3A-3293-F857-4CA2-CDCE5DF76EFB}"/>
              </a:ext>
            </a:extLst>
          </p:cNvPr>
          <p:cNvGrpSpPr/>
          <p:nvPr/>
        </p:nvGrpSpPr>
        <p:grpSpPr>
          <a:xfrm>
            <a:off x="148037" y="1080435"/>
            <a:ext cx="1466912" cy="3661038"/>
            <a:chOff x="164460" y="1080435"/>
            <a:chExt cx="1466912" cy="3661038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D30C6BD6-9535-F357-FE7D-646D083EB8EB}"/>
                </a:ext>
              </a:extLst>
            </p:cNvPr>
            <p:cNvSpPr txBox="1">
              <a:spLocks/>
            </p:cNvSpPr>
            <p:nvPr/>
          </p:nvSpPr>
          <p:spPr>
            <a:xfrm>
              <a:off x="164460" y="1080435"/>
              <a:ext cx="1466912" cy="506130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Filtering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6013B12-F30A-37A9-1ACE-9C02C5C51D42}"/>
                </a:ext>
              </a:extLst>
            </p:cNvPr>
            <p:cNvCxnSpPr>
              <a:cxnSpLocks/>
            </p:cNvCxnSpPr>
            <p:nvPr/>
          </p:nvCxnSpPr>
          <p:spPr>
            <a:xfrm>
              <a:off x="164460" y="1585700"/>
              <a:ext cx="1466912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876BAA2F-3849-8E77-161D-A0A8C57B52E3}"/>
                </a:ext>
              </a:extLst>
            </p:cNvPr>
            <p:cNvSpPr txBox="1">
              <a:spLocks/>
            </p:cNvSpPr>
            <p:nvPr/>
          </p:nvSpPr>
          <p:spPr>
            <a:xfrm>
              <a:off x="164460" y="1919075"/>
              <a:ext cx="1466912" cy="2822398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Missing Values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Sample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Feature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Batch</a:t>
              </a:r>
            </a:p>
            <a:p>
              <a:pPr marL="228600" lvl="1">
                <a:lnSpc>
                  <a:spcPct val="200000"/>
                </a:lnSpc>
              </a:pPr>
              <a:endParaRPr lang="en-US" sz="8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Outliers</a:t>
              </a: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3" name="Scaling Sel">
            <a:extLst>
              <a:ext uri="{FF2B5EF4-FFF2-40B4-BE49-F238E27FC236}">
                <a16:creationId xmlns:a16="http://schemas.microsoft.com/office/drawing/2014/main" id="{F2A9CC69-566D-E7BF-57D2-90B765BBF670}"/>
              </a:ext>
            </a:extLst>
          </p:cNvPr>
          <p:cNvSpPr/>
          <p:nvPr/>
        </p:nvSpPr>
        <p:spPr>
          <a:xfrm>
            <a:off x="5620611" y="2069641"/>
            <a:ext cx="1299191" cy="301752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nsformation Sel">
            <a:extLst>
              <a:ext uri="{FF2B5EF4-FFF2-40B4-BE49-F238E27FC236}">
                <a16:creationId xmlns:a16="http://schemas.microsoft.com/office/drawing/2014/main" id="{8026C6AE-21B1-9877-A817-45BBFC71269E}"/>
              </a:ext>
            </a:extLst>
          </p:cNvPr>
          <p:cNvSpPr/>
          <p:nvPr/>
        </p:nvSpPr>
        <p:spPr>
          <a:xfrm>
            <a:off x="1775700" y="2081441"/>
            <a:ext cx="1815225" cy="3017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Transformation">
            <a:extLst>
              <a:ext uri="{FF2B5EF4-FFF2-40B4-BE49-F238E27FC236}">
                <a16:creationId xmlns:a16="http://schemas.microsoft.com/office/drawing/2014/main" id="{1C7FEF4C-2E3D-1516-F4C0-DCFF19F354BB}"/>
              </a:ext>
            </a:extLst>
          </p:cNvPr>
          <p:cNvGrpSpPr/>
          <p:nvPr/>
        </p:nvGrpSpPr>
        <p:grpSpPr>
          <a:xfrm>
            <a:off x="1762986" y="1080435"/>
            <a:ext cx="2076761" cy="4236415"/>
            <a:chOff x="9950779" y="1080435"/>
            <a:chExt cx="2076761" cy="4236415"/>
          </a:xfrm>
        </p:grpSpPr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D7CE8F93-1826-913E-7C00-0F1354731329}"/>
                </a:ext>
              </a:extLst>
            </p:cNvPr>
            <p:cNvSpPr txBox="1">
              <a:spLocks/>
            </p:cNvSpPr>
            <p:nvPr/>
          </p:nvSpPr>
          <p:spPr>
            <a:xfrm>
              <a:off x="9950779" y="1080435"/>
              <a:ext cx="2076761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Transformation</a:t>
              </a:r>
              <a:endParaRPr lang="en-US" sz="18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D35A83-4E24-776E-347A-B9044C56A22C}"/>
                </a:ext>
              </a:extLst>
            </p:cNvPr>
            <p:cNvCxnSpPr>
              <a:cxnSpLocks/>
            </p:cNvCxnSpPr>
            <p:nvPr/>
          </p:nvCxnSpPr>
          <p:spPr>
            <a:xfrm>
              <a:off x="9950779" y="1585700"/>
              <a:ext cx="2076761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itle 1">
              <a:extLst>
                <a:ext uri="{FF2B5EF4-FFF2-40B4-BE49-F238E27FC236}">
                  <a16:creationId xmlns:a16="http://schemas.microsoft.com/office/drawing/2014/main" id="{2B5861C1-03A3-92D2-AA7D-DB605168C8D4}"/>
                </a:ext>
              </a:extLst>
            </p:cNvPr>
            <p:cNvSpPr txBox="1">
              <a:spLocks/>
            </p:cNvSpPr>
            <p:nvPr/>
          </p:nvSpPr>
          <p:spPr>
            <a:xfrm>
              <a:off x="9950779" y="1919071"/>
              <a:ext cx="2076761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Log Transformation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Power Transformation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Cubic Root</a:t>
              </a:r>
            </a:p>
            <a:p>
              <a:pPr>
                <a:lnSpc>
                  <a:spcPct val="200000"/>
                </a:lnSpc>
              </a:pP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4410075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The problem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08480DD-3D1F-0E2B-A81A-8EE89CEE660E}"/>
              </a:ext>
            </a:extLst>
          </p:cNvPr>
          <p:cNvGrpSpPr/>
          <p:nvPr/>
        </p:nvGrpSpPr>
        <p:grpSpPr>
          <a:xfrm>
            <a:off x="9703269" y="1080435"/>
            <a:ext cx="2333936" cy="4697130"/>
            <a:chOff x="5925600" y="1080435"/>
            <a:chExt cx="2333936" cy="4697130"/>
          </a:xfrm>
        </p:grpSpPr>
        <p:sp>
          <p:nvSpPr>
            <p:cNvPr id="41" name="Title 1">
              <a:extLst>
                <a:ext uri="{FF2B5EF4-FFF2-40B4-BE49-F238E27FC236}">
                  <a16:creationId xmlns:a16="http://schemas.microsoft.com/office/drawing/2014/main" id="{28DBCDB6-63E8-2E04-ECD3-FA649B47E4D6}"/>
                </a:ext>
              </a:extLst>
            </p:cNvPr>
            <p:cNvSpPr txBox="1">
              <a:spLocks/>
            </p:cNvSpPr>
            <p:nvPr/>
          </p:nvSpPr>
          <p:spPr>
            <a:xfrm>
              <a:off x="6132305" y="1919072"/>
              <a:ext cx="1853456" cy="385849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CSN</a:t>
              </a:r>
            </a:p>
            <a:p>
              <a:pPr>
                <a:lnSpc>
                  <a:spcPct val="20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PQN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VLN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PCPR2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Median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Sample Factor</a:t>
              </a:r>
            </a:p>
          </p:txBody>
        </p:sp>
        <p:sp>
          <p:nvSpPr>
            <p:cNvPr id="42" name="Title 1">
              <a:extLst>
                <a:ext uri="{FF2B5EF4-FFF2-40B4-BE49-F238E27FC236}">
                  <a16:creationId xmlns:a16="http://schemas.microsoft.com/office/drawing/2014/main" id="{67D543FA-D64D-CA47-F974-49635113AC1D}"/>
                </a:ext>
              </a:extLst>
            </p:cNvPr>
            <p:cNvSpPr txBox="1">
              <a:spLocks/>
            </p:cNvSpPr>
            <p:nvPr/>
          </p:nvSpPr>
          <p:spPr>
            <a:xfrm>
              <a:off x="5925600" y="1080435"/>
              <a:ext cx="2333936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Normalization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B04F6BD-7EF6-CC90-8E70-78D03255FA92}"/>
                </a:ext>
              </a:extLst>
            </p:cNvPr>
            <p:cNvCxnSpPr>
              <a:cxnSpLocks/>
            </p:cNvCxnSpPr>
            <p:nvPr/>
          </p:nvCxnSpPr>
          <p:spPr>
            <a:xfrm>
              <a:off x="6132304" y="1585700"/>
              <a:ext cx="185345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3858078-0C8E-0B3D-2520-E018F918198F}"/>
              </a:ext>
            </a:extLst>
          </p:cNvPr>
          <p:cNvGrpSpPr/>
          <p:nvPr/>
        </p:nvGrpSpPr>
        <p:grpSpPr>
          <a:xfrm>
            <a:off x="5607997" y="1080435"/>
            <a:ext cx="1427179" cy="4697129"/>
            <a:chOff x="10616783" y="1080435"/>
            <a:chExt cx="1427179" cy="4697129"/>
          </a:xfrm>
        </p:grpSpPr>
        <p:sp>
          <p:nvSpPr>
            <p:cNvPr id="45" name="Title 1">
              <a:extLst>
                <a:ext uri="{FF2B5EF4-FFF2-40B4-BE49-F238E27FC236}">
                  <a16:creationId xmlns:a16="http://schemas.microsoft.com/office/drawing/2014/main" id="{DEF5E9F9-E702-DD68-4F8C-667C1024D8B3}"/>
                </a:ext>
              </a:extLst>
            </p:cNvPr>
            <p:cNvSpPr txBox="1">
              <a:spLocks/>
            </p:cNvSpPr>
            <p:nvPr/>
          </p:nvSpPr>
          <p:spPr>
            <a:xfrm>
              <a:off x="10681639" y="1080435"/>
              <a:ext cx="1362323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Scaling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D840F11-7083-27BC-88B2-A967369A9862}"/>
                </a:ext>
              </a:extLst>
            </p:cNvPr>
            <p:cNvCxnSpPr>
              <a:cxnSpLocks/>
            </p:cNvCxnSpPr>
            <p:nvPr/>
          </p:nvCxnSpPr>
          <p:spPr>
            <a:xfrm>
              <a:off x="10616783" y="1585700"/>
              <a:ext cx="1427179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itle 1">
              <a:extLst>
                <a:ext uri="{FF2B5EF4-FFF2-40B4-BE49-F238E27FC236}">
                  <a16:creationId xmlns:a16="http://schemas.microsoft.com/office/drawing/2014/main" id="{E6039396-095A-524A-4DBD-E21EC51DA4B5}"/>
                </a:ext>
              </a:extLst>
            </p:cNvPr>
            <p:cNvSpPr txBox="1">
              <a:spLocks/>
            </p:cNvSpPr>
            <p:nvPr/>
          </p:nvSpPr>
          <p:spPr>
            <a:xfrm>
              <a:off x="10616783" y="1919071"/>
              <a:ext cx="1427179" cy="385849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Unit Variance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Pareto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Range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VAST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X-VAST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Level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Linear Baseline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40536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mputation Sel">
            <a:extLst>
              <a:ext uri="{FF2B5EF4-FFF2-40B4-BE49-F238E27FC236}">
                <a16:creationId xmlns:a16="http://schemas.microsoft.com/office/drawing/2014/main" id="{0DAE1EA2-3D70-CECB-FEF7-095CBA5AD27A}"/>
              </a:ext>
            </a:extLst>
          </p:cNvPr>
          <p:cNvSpPr/>
          <p:nvPr/>
        </p:nvSpPr>
        <p:spPr>
          <a:xfrm>
            <a:off x="4001472" y="3645306"/>
            <a:ext cx="707053" cy="301752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Imputation">
            <a:extLst>
              <a:ext uri="{FF2B5EF4-FFF2-40B4-BE49-F238E27FC236}">
                <a16:creationId xmlns:a16="http://schemas.microsoft.com/office/drawing/2014/main" id="{1A319250-8E71-737D-8D7E-8B9908F8BADB}"/>
              </a:ext>
            </a:extLst>
          </p:cNvPr>
          <p:cNvGrpSpPr/>
          <p:nvPr/>
        </p:nvGrpSpPr>
        <p:grpSpPr>
          <a:xfrm>
            <a:off x="3987784" y="1080435"/>
            <a:ext cx="1471296" cy="5777564"/>
            <a:chOff x="1793640" y="1080435"/>
            <a:chExt cx="1471296" cy="5777564"/>
          </a:xfrm>
        </p:grpSpPr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510C7BD2-C542-61D8-A84A-DEEC112EF889}"/>
                </a:ext>
              </a:extLst>
            </p:cNvPr>
            <p:cNvSpPr txBox="1">
              <a:spLocks/>
            </p:cNvSpPr>
            <p:nvPr/>
          </p:nvSpPr>
          <p:spPr>
            <a:xfrm>
              <a:off x="1793640" y="1919075"/>
              <a:ext cx="1466912" cy="493892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0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Arbitrary Value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LOD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Zero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Mean</a:t>
              </a:r>
            </a:p>
            <a:p>
              <a:pPr>
                <a:lnSpc>
                  <a:spcPct val="22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Median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kNN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RF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SVD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qRILC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BPCA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PPCA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MI</a:t>
              </a: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2110ED6B-7C09-1B74-F464-3EC1FFD6C9C9}"/>
                </a:ext>
              </a:extLst>
            </p:cNvPr>
            <p:cNvSpPr txBox="1">
              <a:spLocks/>
            </p:cNvSpPr>
            <p:nvPr/>
          </p:nvSpPr>
          <p:spPr>
            <a:xfrm>
              <a:off x="1795832" y="1080435"/>
              <a:ext cx="1466912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Imputation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A86F073-312D-A663-A48B-830F41DDC323}"/>
                </a:ext>
              </a:extLst>
            </p:cNvPr>
            <p:cNvCxnSpPr>
              <a:cxnSpLocks/>
            </p:cNvCxnSpPr>
            <p:nvPr/>
          </p:nvCxnSpPr>
          <p:spPr>
            <a:xfrm>
              <a:off x="1798024" y="1585700"/>
              <a:ext cx="1466912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Batch Sel">
            <a:extLst>
              <a:ext uri="{FF2B5EF4-FFF2-40B4-BE49-F238E27FC236}">
                <a16:creationId xmlns:a16="http://schemas.microsoft.com/office/drawing/2014/main" id="{72E4F3A5-A22D-6858-B7F4-344E52004ABD}"/>
              </a:ext>
            </a:extLst>
          </p:cNvPr>
          <p:cNvSpPr/>
          <p:nvPr/>
        </p:nvSpPr>
        <p:spPr>
          <a:xfrm>
            <a:off x="7241117" y="2510149"/>
            <a:ext cx="836084" cy="3017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7" name="BatchCorrection">
            <a:extLst>
              <a:ext uri="{FF2B5EF4-FFF2-40B4-BE49-F238E27FC236}">
                <a16:creationId xmlns:a16="http://schemas.microsoft.com/office/drawing/2014/main" id="{30401EF8-474F-D353-E5CA-A4A81168FF5C}"/>
              </a:ext>
            </a:extLst>
          </p:cNvPr>
          <p:cNvGrpSpPr/>
          <p:nvPr/>
        </p:nvGrpSpPr>
        <p:grpSpPr>
          <a:xfrm>
            <a:off x="7182333" y="1080435"/>
            <a:ext cx="2379656" cy="4236417"/>
            <a:chOff x="3427204" y="1080435"/>
            <a:chExt cx="2379656" cy="4236417"/>
          </a:xfrm>
        </p:grpSpPr>
        <p:sp>
          <p:nvSpPr>
            <p:cNvPr id="35" name="Title 1">
              <a:extLst>
                <a:ext uri="{FF2B5EF4-FFF2-40B4-BE49-F238E27FC236}">
                  <a16:creationId xmlns:a16="http://schemas.microsoft.com/office/drawing/2014/main" id="{45BF363A-E8D5-BF4C-EB87-B26B8DE55FAC}"/>
                </a:ext>
              </a:extLst>
            </p:cNvPr>
            <p:cNvSpPr txBox="1">
              <a:spLocks/>
            </p:cNvSpPr>
            <p:nvPr/>
          </p:nvSpPr>
          <p:spPr>
            <a:xfrm>
              <a:off x="3467256" y="1919073"/>
              <a:ext cx="2339603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Internal Standards</a:t>
              </a:r>
            </a:p>
            <a:p>
              <a:pPr>
                <a:lnSpc>
                  <a:spcPct val="20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QC-RSC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ComBat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PCPR2</a:t>
              </a: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LOESS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85BB713F-7945-0E44-78F3-447EDAC4E275}"/>
                </a:ext>
              </a:extLst>
            </p:cNvPr>
            <p:cNvSpPr txBox="1">
              <a:spLocks/>
            </p:cNvSpPr>
            <p:nvPr/>
          </p:nvSpPr>
          <p:spPr>
            <a:xfrm>
              <a:off x="3427204" y="1080435"/>
              <a:ext cx="2333936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Batch Correction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FB8F56-9D3C-CA33-D34A-58D5278212DF}"/>
                </a:ext>
              </a:extLst>
            </p:cNvPr>
            <p:cNvCxnSpPr>
              <a:cxnSpLocks/>
            </p:cNvCxnSpPr>
            <p:nvPr/>
          </p:nvCxnSpPr>
          <p:spPr>
            <a:xfrm>
              <a:off x="3472924" y="1585700"/>
              <a:ext cx="233393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Normalization Sel">
            <a:extLst>
              <a:ext uri="{FF2B5EF4-FFF2-40B4-BE49-F238E27FC236}">
                <a16:creationId xmlns:a16="http://schemas.microsoft.com/office/drawing/2014/main" id="{9D06B0D8-A36D-8D0A-B581-7EDCBBFAF697}"/>
              </a:ext>
            </a:extLst>
          </p:cNvPr>
          <p:cNvSpPr/>
          <p:nvPr/>
        </p:nvSpPr>
        <p:spPr>
          <a:xfrm>
            <a:off x="9926255" y="3348949"/>
            <a:ext cx="555994" cy="3017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14" name="Filtering">
            <a:extLst>
              <a:ext uri="{FF2B5EF4-FFF2-40B4-BE49-F238E27FC236}">
                <a16:creationId xmlns:a16="http://schemas.microsoft.com/office/drawing/2014/main" id="{47AD5C3A-3293-F857-4CA2-CDCE5DF76EFB}"/>
              </a:ext>
            </a:extLst>
          </p:cNvPr>
          <p:cNvGrpSpPr/>
          <p:nvPr/>
        </p:nvGrpSpPr>
        <p:grpSpPr>
          <a:xfrm>
            <a:off x="148037" y="1080435"/>
            <a:ext cx="1466912" cy="3661038"/>
            <a:chOff x="164460" y="1080435"/>
            <a:chExt cx="1466912" cy="3661038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D30C6BD6-9535-F357-FE7D-646D083EB8EB}"/>
                </a:ext>
              </a:extLst>
            </p:cNvPr>
            <p:cNvSpPr txBox="1">
              <a:spLocks/>
            </p:cNvSpPr>
            <p:nvPr/>
          </p:nvSpPr>
          <p:spPr>
            <a:xfrm>
              <a:off x="164460" y="1080435"/>
              <a:ext cx="1466912" cy="506130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Filtering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6013B12-F30A-37A9-1ACE-9C02C5C51D42}"/>
                </a:ext>
              </a:extLst>
            </p:cNvPr>
            <p:cNvCxnSpPr>
              <a:cxnSpLocks/>
            </p:cNvCxnSpPr>
            <p:nvPr/>
          </p:nvCxnSpPr>
          <p:spPr>
            <a:xfrm>
              <a:off x="164460" y="1585700"/>
              <a:ext cx="1466912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876BAA2F-3849-8E77-161D-A0A8C57B52E3}"/>
                </a:ext>
              </a:extLst>
            </p:cNvPr>
            <p:cNvSpPr txBox="1">
              <a:spLocks/>
            </p:cNvSpPr>
            <p:nvPr/>
          </p:nvSpPr>
          <p:spPr>
            <a:xfrm>
              <a:off x="164460" y="1919075"/>
              <a:ext cx="1466912" cy="2822398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Missing Values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Sample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Feature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Batch</a:t>
              </a:r>
            </a:p>
            <a:p>
              <a:pPr marL="228600" lvl="1">
                <a:lnSpc>
                  <a:spcPct val="200000"/>
                </a:lnSpc>
              </a:pPr>
              <a:endParaRPr lang="en-US" sz="8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Outliers</a:t>
              </a: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3" name="Scaling Sel">
            <a:extLst>
              <a:ext uri="{FF2B5EF4-FFF2-40B4-BE49-F238E27FC236}">
                <a16:creationId xmlns:a16="http://schemas.microsoft.com/office/drawing/2014/main" id="{F2A9CC69-566D-E7BF-57D2-90B765BBF670}"/>
              </a:ext>
            </a:extLst>
          </p:cNvPr>
          <p:cNvSpPr/>
          <p:nvPr/>
        </p:nvSpPr>
        <p:spPr>
          <a:xfrm>
            <a:off x="5620612" y="4217850"/>
            <a:ext cx="601080" cy="301752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nsformation Sel">
            <a:extLst>
              <a:ext uri="{FF2B5EF4-FFF2-40B4-BE49-F238E27FC236}">
                <a16:creationId xmlns:a16="http://schemas.microsoft.com/office/drawing/2014/main" id="{8026C6AE-21B1-9877-A817-45BBFC71269E}"/>
              </a:ext>
            </a:extLst>
          </p:cNvPr>
          <p:cNvSpPr/>
          <p:nvPr/>
        </p:nvSpPr>
        <p:spPr>
          <a:xfrm>
            <a:off x="1775700" y="2496220"/>
            <a:ext cx="2023995" cy="3017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Transformation">
            <a:extLst>
              <a:ext uri="{FF2B5EF4-FFF2-40B4-BE49-F238E27FC236}">
                <a16:creationId xmlns:a16="http://schemas.microsoft.com/office/drawing/2014/main" id="{1C7FEF4C-2E3D-1516-F4C0-DCFF19F354BB}"/>
              </a:ext>
            </a:extLst>
          </p:cNvPr>
          <p:cNvGrpSpPr/>
          <p:nvPr/>
        </p:nvGrpSpPr>
        <p:grpSpPr>
          <a:xfrm>
            <a:off x="1762986" y="1080435"/>
            <a:ext cx="2076761" cy="4236415"/>
            <a:chOff x="9950779" y="1080435"/>
            <a:chExt cx="2076761" cy="4236415"/>
          </a:xfrm>
        </p:grpSpPr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D7CE8F93-1826-913E-7C00-0F1354731329}"/>
                </a:ext>
              </a:extLst>
            </p:cNvPr>
            <p:cNvSpPr txBox="1">
              <a:spLocks/>
            </p:cNvSpPr>
            <p:nvPr/>
          </p:nvSpPr>
          <p:spPr>
            <a:xfrm>
              <a:off x="9950779" y="1080435"/>
              <a:ext cx="2076761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Transformation</a:t>
              </a:r>
              <a:endParaRPr lang="en-US" sz="18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D35A83-4E24-776E-347A-B9044C56A22C}"/>
                </a:ext>
              </a:extLst>
            </p:cNvPr>
            <p:cNvCxnSpPr>
              <a:cxnSpLocks/>
            </p:cNvCxnSpPr>
            <p:nvPr/>
          </p:nvCxnSpPr>
          <p:spPr>
            <a:xfrm>
              <a:off x="9950779" y="1585700"/>
              <a:ext cx="2076761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itle 1">
              <a:extLst>
                <a:ext uri="{FF2B5EF4-FFF2-40B4-BE49-F238E27FC236}">
                  <a16:creationId xmlns:a16="http://schemas.microsoft.com/office/drawing/2014/main" id="{2B5861C1-03A3-92D2-AA7D-DB605168C8D4}"/>
                </a:ext>
              </a:extLst>
            </p:cNvPr>
            <p:cNvSpPr txBox="1">
              <a:spLocks/>
            </p:cNvSpPr>
            <p:nvPr/>
          </p:nvSpPr>
          <p:spPr>
            <a:xfrm>
              <a:off x="9950779" y="1919071"/>
              <a:ext cx="2076761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Log Transformation</a:t>
              </a:r>
            </a:p>
            <a:p>
              <a:pPr>
                <a:lnSpc>
                  <a:spcPct val="20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Power Transformation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Cubic Root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4410075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The problem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BB64867-81E3-A11F-A008-799669C9F3AC}"/>
              </a:ext>
            </a:extLst>
          </p:cNvPr>
          <p:cNvGrpSpPr/>
          <p:nvPr/>
        </p:nvGrpSpPr>
        <p:grpSpPr>
          <a:xfrm>
            <a:off x="5607997" y="1080435"/>
            <a:ext cx="1427179" cy="4697129"/>
            <a:chOff x="10616783" y="1080435"/>
            <a:chExt cx="1427179" cy="4697129"/>
          </a:xfrm>
        </p:grpSpPr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3B5CCD4E-4DF8-FA6E-012E-CCD72E708CAE}"/>
                </a:ext>
              </a:extLst>
            </p:cNvPr>
            <p:cNvSpPr txBox="1">
              <a:spLocks/>
            </p:cNvSpPr>
            <p:nvPr/>
          </p:nvSpPr>
          <p:spPr>
            <a:xfrm>
              <a:off x="10681639" y="1080435"/>
              <a:ext cx="1362323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Scaling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0ECA063-AF08-1736-AC5D-9C422FBDA77E}"/>
                </a:ext>
              </a:extLst>
            </p:cNvPr>
            <p:cNvCxnSpPr>
              <a:cxnSpLocks/>
            </p:cNvCxnSpPr>
            <p:nvPr/>
          </p:nvCxnSpPr>
          <p:spPr>
            <a:xfrm>
              <a:off x="10616783" y="1585700"/>
              <a:ext cx="1427179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itle 1">
              <a:extLst>
                <a:ext uri="{FF2B5EF4-FFF2-40B4-BE49-F238E27FC236}">
                  <a16:creationId xmlns:a16="http://schemas.microsoft.com/office/drawing/2014/main" id="{0DC3742B-577A-7870-C8D1-3A63807E4597}"/>
                </a:ext>
              </a:extLst>
            </p:cNvPr>
            <p:cNvSpPr txBox="1">
              <a:spLocks/>
            </p:cNvSpPr>
            <p:nvPr/>
          </p:nvSpPr>
          <p:spPr>
            <a:xfrm>
              <a:off x="10616783" y="1919071"/>
              <a:ext cx="1427179" cy="385849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Unit Variance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Pareto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Range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VAST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X-VAST</a:t>
              </a:r>
            </a:p>
            <a:p>
              <a:pPr>
                <a:lnSpc>
                  <a:spcPct val="20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Level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Linear Baseline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Mean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4452A20-ADAD-F9EB-3B2C-131CAA761964}"/>
              </a:ext>
            </a:extLst>
          </p:cNvPr>
          <p:cNvGrpSpPr/>
          <p:nvPr/>
        </p:nvGrpSpPr>
        <p:grpSpPr>
          <a:xfrm>
            <a:off x="9703269" y="1080435"/>
            <a:ext cx="2333936" cy="4697130"/>
            <a:chOff x="5925600" y="1080435"/>
            <a:chExt cx="2333936" cy="4697130"/>
          </a:xfrm>
        </p:grpSpPr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B0455558-CEED-B219-11F5-B13DE0AB3F3D}"/>
                </a:ext>
              </a:extLst>
            </p:cNvPr>
            <p:cNvSpPr txBox="1">
              <a:spLocks/>
            </p:cNvSpPr>
            <p:nvPr/>
          </p:nvSpPr>
          <p:spPr>
            <a:xfrm>
              <a:off x="6132305" y="1919072"/>
              <a:ext cx="1853456" cy="385849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PQN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QN</a:t>
              </a:r>
            </a:p>
            <a:p>
              <a:pPr>
                <a:lnSpc>
                  <a:spcPct val="20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VLN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PCPR2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Median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Sample Factor</a:t>
              </a:r>
            </a:p>
          </p:txBody>
        </p:sp>
        <p:sp>
          <p:nvSpPr>
            <p:cNvPr id="32" name="Title 1">
              <a:extLst>
                <a:ext uri="{FF2B5EF4-FFF2-40B4-BE49-F238E27FC236}">
                  <a16:creationId xmlns:a16="http://schemas.microsoft.com/office/drawing/2014/main" id="{6DC6454D-5B16-E53E-AC05-CC005DC7C54C}"/>
                </a:ext>
              </a:extLst>
            </p:cNvPr>
            <p:cNvSpPr txBox="1">
              <a:spLocks/>
            </p:cNvSpPr>
            <p:nvPr/>
          </p:nvSpPr>
          <p:spPr>
            <a:xfrm>
              <a:off x="5925600" y="1080435"/>
              <a:ext cx="2333936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Normalization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C878452-CCF7-5DB3-8B67-94940FFD594C}"/>
                </a:ext>
              </a:extLst>
            </p:cNvPr>
            <p:cNvCxnSpPr>
              <a:cxnSpLocks/>
            </p:cNvCxnSpPr>
            <p:nvPr/>
          </p:nvCxnSpPr>
          <p:spPr>
            <a:xfrm>
              <a:off x="6132304" y="1585700"/>
              <a:ext cx="185345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71156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mputation Sel">
            <a:extLst>
              <a:ext uri="{FF2B5EF4-FFF2-40B4-BE49-F238E27FC236}">
                <a16:creationId xmlns:a16="http://schemas.microsoft.com/office/drawing/2014/main" id="{0DAE1EA2-3D70-CECB-FEF7-095CBA5AD27A}"/>
              </a:ext>
            </a:extLst>
          </p:cNvPr>
          <p:cNvSpPr/>
          <p:nvPr/>
        </p:nvSpPr>
        <p:spPr>
          <a:xfrm>
            <a:off x="4312558" y="2454690"/>
            <a:ext cx="452323" cy="301752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Imputation">
            <a:extLst>
              <a:ext uri="{FF2B5EF4-FFF2-40B4-BE49-F238E27FC236}">
                <a16:creationId xmlns:a16="http://schemas.microsoft.com/office/drawing/2014/main" id="{1A319250-8E71-737D-8D7E-8B9908F8BADB}"/>
              </a:ext>
            </a:extLst>
          </p:cNvPr>
          <p:cNvGrpSpPr/>
          <p:nvPr/>
        </p:nvGrpSpPr>
        <p:grpSpPr>
          <a:xfrm>
            <a:off x="4290679" y="1080435"/>
            <a:ext cx="1471296" cy="5777564"/>
            <a:chOff x="1793640" y="1080435"/>
            <a:chExt cx="1471296" cy="5777564"/>
          </a:xfrm>
        </p:grpSpPr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510C7BD2-C542-61D8-A84A-DEEC112EF889}"/>
                </a:ext>
              </a:extLst>
            </p:cNvPr>
            <p:cNvSpPr txBox="1">
              <a:spLocks/>
            </p:cNvSpPr>
            <p:nvPr/>
          </p:nvSpPr>
          <p:spPr>
            <a:xfrm>
              <a:off x="1793640" y="1919075"/>
              <a:ext cx="1466912" cy="493892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0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Arbitrary Value</a:t>
              </a:r>
            </a:p>
            <a:p>
              <a:pPr>
                <a:lnSpc>
                  <a:spcPct val="22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LOD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Zero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Mean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Median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kNN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RF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SVD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qRILC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BPCA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PPCA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MI</a:t>
              </a: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2110ED6B-7C09-1B74-F464-3EC1FFD6C9C9}"/>
                </a:ext>
              </a:extLst>
            </p:cNvPr>
            <p:cNvSpPr txBox="1">
              <a:spLocks/>
            </p:cNvSpPr>
            <p:nvPr/>
          </p:nvSpPr>
          <p:spPr>
            <a:xfrm>
              <a:off x="1795832" y="1080435"/>
              <a:ext cx="1466912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Imputation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A86F073-312D-A663-A48B-830F41DDC323}"/>
                </a:ext>
              </a:extLst>
            </p:cNvPr>
            <p:cNvCxnSpPr>
              <a:cxnSpLocks/>
            </p:cNvCxnSpPr>
            <p:nvPr/>
          </p:nvCxnSpPr>
          <p:spPr>
            <a:xfrm>
              <a:off x="1798024" y="1585700"/>
              <a:ext cx="1466912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Batch Sel">
            <a:extLst>
              <a:ext uri="{FF2B5EF4-FFF2-40B4-BE49-F238E27FC236}">
                <a16:creationId xmlns:a16="http://schemas.microsoft.com/office/drawing/2014/main" id="{72E4F3A5-A22D-6858-B7F4-344E52004ABD}"/>
              </a:ext>
            </a:extLst>
          </p:cNvPr>
          <p:cNvSpPr/>
          <p:nvPr/>
        </p:nvSpPr>
        <p:spPr>
          <a:xfrm>
            <a:off x="1842733" y="2076514"/>
            <a:ext cx="1668817" cy="3017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7" name="BatchCorrection">
            <a:extLst>
              <a:ext uri="{FF2B5EF4-FFF2-40B4-BE49-F238E27FC236}">
                <a16:creationId xmlns:a16="http://schemas.microsoft.com/office/drawing/2014/main" id="{30401EF8-474F-D353-E5CA-A4A81168FF5C}"/>
              </a:ext>
            </a:extLst>
          </p:cNvPr>
          <p:cNvGrpSpPr/>
          <p:nvPr/>
        </p:nvGrpSpPr>
        <p:grpSpPr>
          <a:xfrm>
            <a:off x="1762986" y="1080435"/>
            <a:ext cx="2379656" cy="4236417"/>
            <a:chOff x="3427204" y="1080435"/>
            <a:chExt cx="2379656" cy="4236417"/>
          </a:xfrm>
        </p:grpSpPr>
        <p:sp>
          <p:nvSpPr>
            <p:cNvPr id="35" name="Title 1">
              <a:extLst>
                <a:ext uri="{FF2B5EF4-FFF2-40B4-BE49-F238E27FC236}">
                  <a16:creationId xmlns:a16="http://schemas.microsoft.com/office/drawing/2014/main" id="{45BF363A-E8D5-BF4C-EB87-B26B8DE55FAC}"/>
                </a:ext>
              </a:extLst>
            </p:cNvPr>
            <p:cNvSpPr txBox="1">
              <a:spLocks/>
            </p:cNvSpPr>
            <p:nvPr/>
          </p:nvSpPr>
          <p:spPr>
            <a:xfrm>
              <a:off x="3467256" y="1919073"/>
              <a:ext cx="2339603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Internal Standards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QC-RSC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ComBat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PCPR2</a:t>
              </a: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LOESS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85BB713F-7945-0E44-78F3-447EDAC4E275}"/>
                </a:ext>
              </a:extLst>
            </p:cNvPr>
            <p:cNvSpPr txBox="1">
              <a:spLocks/>
            </p:cNvSpPr>
            <p:nvPr/>
          </p:nvSpPr>
          <p:spPr>
            <a:xfrm>
              <a:off x="3427204" y="1080435"/>
              <a:ext cx="2333936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Batch Correction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FB8F56-9D3C-CA33-D34A-58D5278212DF}"/>
                </a:ext>
              </a:extLst>
            </p:cNvPr>
            <p:cNvCxnSpPr>
              <a:cxnSpLocks/>
            </p:cNvCxnSpPr>
            <p:nvPr/>
          </p:nvCxnSpPr>
          <p:spPr>
            <a:xfrm>
              <a:off x="3472924" y="1585700"/>
              <a:ext cx="233393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Normalization Sel">
            <a:extLst>
              <a:ext uri="{FF2B5EF4-FFF2-40B4-BE49-F238E27FC236}">
                <a16:creationId xmlns:a16="http://schemas.microsoft.com/office/drawing/2014/main" id="{9D06B0D8-A36D-8D0A-B581-7EDCBBFAF697}"/>
              </a:ext>
            </a:extLst>
          </p:cNvPr>
          <p:cNvSpPr/>
          <p:nvPr/>
        </p:nvSpPr>
        <p:spPr>
          <a:xfrm>
            <a:off x="6094506" y="3782576"/>
            <a:ext cx="502759" cy="3017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14" name="Filtering">
            <a:extLst>
              <a:ext uri="{FF2B5EF4-FFF2-40B4-BE49-F238E27FC236}">
                <a16:creationId xmlns:a16="http://schemas.microsoft.com/office/drawing/2014/main" id="{47AD5C3A-3293-F857-4CA2-CDCE5DF76EFB}"/>
              </a:ext>
            </a:extLst>
          </p:cNvPr>
          <p:cNvGrpSpPr/>
          <p:nvPr/>
        </p:nvGrpSpPr>
        <p:grpSpPr>
          <a:xfrm>
            <a:off x="148037" y="1080435"/>
            <a:ext cx="1466912" cy="3661038"/>
            <a:chOff x="164460" y="1080435"/>
            <a:chExt cx="1466912" cy="3661038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D30C6BD6-9535-F357-FE7D-646D083EB8EB}"/>
                </a:ext>
              </a:extLst>
            </p:cNvPr>
            <p:cNvSpPr txBox="1">
              <a:spLocks/>
            </p:cNvSpPr>
            <p:nvPr/>
          </p:nvSpPr>
          <p:spPr>
            <a:xfrm>
              <a:off x="164460" y="1080435"/>
              <a:ext cx="1466912" cy="506130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Filtering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6013B12-F30A-37A9-1ACE-9C02C5C51D42}"/>
                </a:ext>
              </a:extLst>
            </p:cNvPr>
            <p:cNvCxnSpPr>
              <a:cxnSpLocks/>
            </p:cNvCxnSpPr>
            <p:nvPr/>
          </p:nvCxnSpPr>
          <p:spPr>
            <a:xfrm>
              <a:off x="164460" y="1585700"/>
              <a:ext cx="1466912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876BAA2F-3849-8E77-161D-A0A8C57B52E3}"/>
                </a:ext>
              </a:extLst>
            </p:cNvPr>
            <p:cNvSpPr txBox="1">
              <a:spLocks/>
            </p:cNvSpPr>
            <p:nvPr/>
          </p:nvSpPr>
          <p:spPr>
            <a:xfrm>
              <a:off x="164460" y="1919075"/>
              <a:ext cx="1466912" cy="2822398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Missing Values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Sample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Feature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Batch</a:t>
              </a:r>
            </a:p>
            <a:p>
              <a:pPr marL="228600" lvl="1">
                <a:lnSpc>
                  <a:spcPct val="200000"/>
                </a:lnSpc>
              </a:pPr>
              <a:endParaRPr lang="en-US" sz="8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Outliers</a:t>
              </a: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3" name="Scaling Sel">
            <a:extLst>
              <a:ext uri="{FF2B5EF4-FFF2-40B4-BE49-F238E27FC236}">
                <a16:creationId xmlns:a16="http://schemas.microsoft.com/office/drawing/2014/main" id="{F2A9CC69-566D-E7BF-57D2-90B765BBF670}"/>
              </a:ext>
            </a:extLst>
          </p:cNvPr>
          <p:cNvSpPr/>
          <p:nvPr/>
        </p:nvSpPr>
        <p:spPr>
          <a:xfrm>
            <a:off x="10630793" y="3366209"/>
            <a:ext cx="601080" cy="301752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nsformation Sel">
            <a:extLst>
              <a:ext uri="{FF2B5EF4-FFF2-40B4-BE49-F238E27FC236}">
                <a16:creationId xmlns:a16="http://schemas.microsoft.com/office/drawing/2014/main" id="{8026C6AE-21B1-9877-A817-45BBFC71269E}"/>
              </a:ext>
            </a:extLst>
          </p:cNvPr>
          <p:cNvSpPr/>
          <p:nvPr/>
        </p:nvSpPr>
        <p:spPr>
          <a:xfrm>
            <a:off x="8411973" y="2081440"/>
            <a:ext cx="1828334" cy="3017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Transformation">
            <a:extLst>
              <a:ext uri="{FF2B5EF4-FFF2-40B4-BE49-F238E27FC236}">
                <a16:creationId xmlns:a16="http://schemas.microsoft.com/office/drawing/2014/main" id="{1C7FEF4C-2E3D-1516-F4C0-DCFF19F354BB}"/>
              </a:ext>
            </a:extLst>
          </p:cNvPr>
          <p:cNvGrpSpPr/>
          <p:nvPr/>
        </p:nvGrpSpPr>
        <p:grpSpPr>
          <a:xfrm>
            <a:off x="8391985" y="1080435"/>
            <a:ext cx="2076761" cy="4236415"/>
            <a:chOff x="9950779" y="1080435"/>
            <a:chExt cx="2076761" cy="4236415"/>
          </a:xfrm>
        </p:grpSpPr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D7CE8F93-1826-913E-7C00-0F1354731329}"/>
                </a:ext>
              </a:extLst>
            </p:cNvPr>
            <p:cNvSpPr txBox="1">
              <a:spLocks/>
            </p:cNvSpPr>
            <p:nvPr/>
          </p:nvSpPr>
          <p:spPr>
            <a:xfrm>
              <a:off x="9950779" y="1080435"/>
              <a:ext cx="2076761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Transformation</a:t>
              </a:r>
              <a:endParaRPr lang="en-US" sz="18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D35A83-4E24-776E-347A-B9044C56A22C}"/>
                </a:ext>
              </a:extLst>
            </p:cNvPr>
            <p:cNvCxnSpPr>
              <a:cxnSpLocks/>
            </p:cNvCxnSpPr>
            <p:nvPr/>
          </p:nvCxnSpPr>
          <p:spPr>
            <a:xfrm>
              <a:off x="9950779" y="1585700"/>
              <a:ext cx="2076761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itle 1">
              <a:extLst>
                <a:ext uri="{FF2B5EF4-FFF2-40B4-BE49-F238E27FC236}">
                  <a16:creationId xmlns:a16="http://schemas.microsoft.com/office/drawing/2014/main" id="{2B5861C1-03A3-92D2-AA7D-DB605168C8D4}"/>
                </a:ext>
              </a:extLst>
            </p:cNvPr>
            <p:cNvSpPr txBox="1">
              <a:spLocks/>
            </p:cNvSpPr>
            <p:nvPr/>
          </p:nvSpPr>
          <p:spPr>
            <a:xfrm>
              <a:off x="9950779" y="1919071"/>
              <a:ext cx="2076761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Log Transformation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Power Transformation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Cubic Root</a:t>
              </a:r>
            </a:p>
            <a:p>
              <a:pPr>
                <a:lnSpc>
                  <a:spcPct val="200000"/>
                </a:lnSpc>
              </a:pP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4410075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The problem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D6E6A1C-7B04-CCD7-F40D-2ED18632CC1B}"/>
              </a:ext>
            </a:extLst>
          </p:cNvPr>
          <p:cNvGrpSpPr/>
          <p:nvPr/>
        </p:nvGrpSpPr>
        <p:grpSpPr>
          <a:xfrm>
            <a:off x="10616783" y="1080435"/>
            <a:ext cx="1427179" cy="4697129"/>
            <a:chOff x="10616783" y="1080435"/>
            <a:chExt cx="1427179" cy="4697129"/>
          </a:xfrm>
        </p:grpSpPr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DC907469-59C1-123A-2319-C4688C1752A2}"/>
                </a:ext>
              </a:extLst>
            </p:cNvPr>
            <p:cNvSpPr txBox="1">
              <a:spLocks/>
            </p:cNvSpPr>
            <p:nvPr/>
          </p:nvSpPr>
          <p:spPr>
            <a:xfrm>
              <a:off x="10681639" y="1080435"/>
              <a:ext cx="1362323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Scaling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BA15D13-E021-FD6E-BA9D-B6C06FFA6E66}"/>
                </a:ext>
              </a:extLst>
            </p:cNvPr>
            <p:cNvCxnSpPr>
              <a:cxnSpLocks/>
            </p:cNvCxnSpPr>
            <p:nvPr/>
          </p:nvCxnSpPr>
          <p:spPr>
            <a:xfrm>
              <a:off x="10616783" y="1585700"/>
              <a:ext cx="1427179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itle 1">
              <a:extLst>
                <a:ext uri="{FF2B5EF4-FFF2-40B4-BE49-F238E27FC236}">
                  <a16:creationId xmlns:a16="http://schemas.microsoft.com/office/drawing/2014/main" id="{9104996A-4E0A-00E7-CC82-A96577E8410A}"/>
                </a:ext>
              </a:extLst>
            </p:cNvPr>
            <p:cNvSpPr txBox="1">
              <a:spLocks/>
            </p:cNvSpPr>
            <p:nvPr/>
          </p:nvSpPr>
          <p:spPr>
            <a:xfrm>
              <a:off x="10616783" y="1919071"/>
              <a:ext cx="1427179" cy="385849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Unit Variance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Pareto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Range</a:t>
              </a:r>
            </a:p>
            <a:p>
              <a:pPr>
                <a:lnSpc>
                  <a:spcPct val="20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VAST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X-VAST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Level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Linear Baseline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Mean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4A6EDF3-88E8-4126-FADA-C6D2F265CF3D}"/>
              </a:ext>
            </a:extLst>
          </p:cNvPr>
          <p:cNvGrpSpPr/>
          <p:nvPr/>
        </p:nvGrpSpPr>
        <p:grpSpPr>
          <a:xfrm>
            <a:off x="5912319" y="1080435"/>
            <a:ext cx="2333936" cy="4697130"/>
            <a:chOff x="5925600" y="1080435"/>
            <a:chExt cx="2333936" cy="4697130"/>
          </a:xfrm>
        </p:grpSpPr>
        <p:sp>
          <p:nvSpPr>
            <p:cNvPr id="41" name="Title 1">
              <a:extLst>
                <a:ext uri="{FF2B5EF4-FFF2-40B4-BE49-F238E27FC236}">
                  <a16:creationId xmlns:a16="http://schemas.microsoft.com/office/drawing/2014/main" id="{872CEFE1-D3CB-FCCB-97F2-236CAAADDDB9}"/>
                </a:ext>
              </a:extLst>
            </p:cNvPr>
            <p:cNvSpPr txBox="1">
              <a:spLocks/>
            </p:cNvSpPr>
            <p:nvPr/>
          </p:nvSpPr>
          <p:spPr>
            <a:xfrm>
              <a:off x="6132305" y="1919072"/>
              <a:ext cx="1853456" cy="385849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PQN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VLN</a:t>
              </a:r>
            </a:p>
            <a:p>
              <a:pPr>
                <a:lnSpc>
                  <a:spcPct val="20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ISN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PCPR2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Median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Sample Factor</a:t>
              </a:r>
            </a:p>
          </p:txBody>
        </p:sp>
        <p:sp>
          <p:nvSpPr>
            <p:cNvPr id="42" name="Title 1">
              <a:extLst>
                <a:ext uri="{FF2B5EF4-FFF2-40B4-BE49-F238E27FC236}">
                  <a16:creationId xmlns:a16="http://schemas.microsoft.com/office/drawing/2014/main" id="{DE102B5F-10C6-24AC-E808-EDCC28D7D6A6}"/>
                </a:ext>
              </a:extLst>
            </p:cNvPr>
            <p:cNvSpPr txBox="1">
              <a:spLocks/>
            </p:cNvSpPr>
            <p:nvPr/>
          </p:nvSpPr>
          <p:spPr>
            <a:xfrm>
              <a:off x="5925600" y="1080435"/>
              <a:ext cx="2333936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Normalization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C481276-59DE-FE94-9BB2-E801FD865189}"/>
                </a:ext>
              </a:extLst>
            </p:cNvPr>
            <p:cNvCxnSpPr>
              <a:cxnSpLocks/>
            </p:cNvCxnSpPr>
            <p:nvPr/>
          </p:nvCxnSpPr>
          <p:spPr>
            <a:xfrm>
              <a:off x="6132304" y="1585700"/>
              <a:ext cx="185345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18253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mputation Sel">
            <a:extLst>
              <a:ext uri="{FF2B5EF4-FFF2-40B4-BE49-F238E27FC236}">
                <a16:creationId xmlns:a16="http://schemas.microsoft.com/office/drawing/2014/main" id="{0DAE1EA2-3D70-CECB-FEF7-095CBA5AD27A}"/>
              </a:ext>
            </a:extLst>
          </p:cNvPr>
          <p:cNvSpPr/>
          <p:nvPr/>
        </p:nvSpPr>
        <p:spPr>
          <a:xfrm>
            <a:off x="1782148" y="4426356"/>
            <a:ext cx="354628" cy="301752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Imputation">
            <a:extLst>
              <a:ext uri="{FF2B5EF4-FFF2-40B4-BE49-F238E27FC236}">
                <a16:creationId xmlns:a16="http://schemas.microsoft.com/office/drawing/2014/main" id="{1A319250-8E71-737D-8D7E-8B9908F8BADB}"/>
              </a:ext>
            </a:extLst>
          </p:cNvPr>
          <p:cNvGrpSpPr/>
          <p:nvPr/>
        </p:nvGrpSpPr>
        <p:grpSpPr>
          <a:xfrm>
            <a:off x="1762986" y="1080435"/>
            <a:ext cx="1471296" cy="5777564"/>
            <a:chOff x="1793640" y="1080435"/>
            <a:chExt cx="1471296" cy="5777564"/>
          </a:xfrm>
        </p:grpSpPr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510C7BD2-C542-61D8-A84A-DEEC112EF889}"/>
                </a:ext>
              </a:extLst>
            </p:cNvPr>
            <p:cNvSpPr txBox="1">
              <a:spLocks/>
            </p:cNvSpPr>
            <p:nvPr/>
          </p:nvSpPr>
          <p:spPr>
            <a:xfrm>
              <a:off x="1793640" y="1919075"/>
              <a:ext cx="1466912" cy="493892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0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Arbitrary Value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LOD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Zero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Mean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Median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kNN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2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RF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SVD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qRILC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BPCA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PPCA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MI</a:t>
              </a: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2110ED6B-7C09-1B74-F464-3EC1FFD6C9C9}"/>
                </a:ext>
              </a:extLst>
            </p:cNvPr>
            <p:cNvSpPr txBox="1">
              <a:spLocks/>
            </p:cNvSpPr>
            <p:nvPr/>
          </p:nvSpPr>
          <p:spPr>
            <a:xfrm>
              <a:off x="1795832" y="1080435"/>
              <a:ext cx="1466912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Imputation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A86F073-312D-A663-A48B-830F41DDC323}"/>
                </a:ext>
              </a:extLst>
            </p:cNvPr>
            <p:cNvCxnSpPr>
              <a:cxnSpLocks/>
            </p:cNvCxnSpPr>
            <p:nvPr/>
          </p:nvCxnSpPr>
          <p:spPr>
            <a:xfrm>
              <a:off x="1798024" y="1585700"/>
              <a:ext cx="1466912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Batch Sel">
            <a:extLst>
              <a:ext uri="{FF2B5EF4-FFF2-40B4-BE49-F238E27FC236}">
                <a16:creationId xmlns:a16="http://schemas.microsoft.com/office/drawing/2014/main" id="{72E4F3A5-A22D-6858-B7F4-344E52004ABD}"/>
              </a:ext>
            </a:extLst>
          </p:cNvPr>
          <p:cNvSpPr/>
          <p:nvPr/>
        </p:nvSpPr>
        <p:spPr>
          <a:xfrm>
            <a:off x="3431117" y="3353563"/>
            <a:ext cx="728927" cy="3017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7" name="BatchCorrection">
            <a:extLst>
              <a:ext uri="{FF2B5EF4-FFF2-40B4-BE49-F238E27FC236}">
                <a16:creationId xmlns:a16="http://schemas.microsoft.com/office/drawing/2014/main" id="{30401EF8-474F-D353-E5CA-A4A81168FF5C}"/>
              </a:ext>
            </a:extLst>
          </p:cNvPr>
          <p:cNvGrpSpPr/>
          <p:nvPr/>
        </p:nvGrpSpPr>
        <p:grpSpPr>
          <a:xfrm>
            <a:off x="3382319" y="1080435"/>
            <a:ext cx="2379656" cy="4236417"/>
            <a:chOff x="3427204" y="1080435"/>
            <a:chExt cx="2379656" cy="4236417"/>
          </a:xfrm>
        </p:grpSpPr>
        <p:sp>
          <p:nvSpPr>
            <p:cNvPr id="35" name="Title 1">
              <a:extLst>
                <a:ext uri="{FF2B5EF4-FFF2-40B4-BE49-F238E27FC236}">
                  <a16:creationId xmlns:a16="http://schemas.microsoft.com/office/drawing/2014/main" id="{45BF363A-E8D5-BF4C-EB87-B26B8DE55FAC}"/>
                </a:ext>
              </a:extLst>
            </p:cNvPr>
            <p:cNvSpPr txBox="1">
              <a:spLocks/>
            </p:cNvSpPr>
            <p:nvPr/>
          </p:nvSpPr>
          <p:spPr>
            <a:xfrm>
              <a:off x="3467256" y="1919073"/>
              <a:ext cx="2339603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Internal Standards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QC-RSC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ComBat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PCPR2</a:t>
              </a:r>
              <a:endParaRPr lang="en-US" sz="2000" b="1" dirty="0"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LOESS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85BB713F-7945-0E44-78F3-447EDAC4E275}"/>
                </a:ext>
              </a:extLst>
            </p:cNvPr>
            <p:cNvSpPr txBox="1">
              <a:spLocks/>
            </p:cNvSpPr>
            <p:nvPr/>
          </p:nvSpPr>
          <p:spPr>
            <a:xfrm>
              <a:off x="3427204" y="1080435"/>
              <a:ext cx="2333936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Batch Correction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FB8F56-9D3C-CA33-D34A-58D5278212DF}"/>
                </a:ext>
              </a:extLst>
            </p:cNvPr>
            <p:cNvCxnSpPr>
              <a:cxnSpLocks/>
            </p:cNvCxnSpPr>
            <p:nvPr/>
          </p:nvCxnSpPr>
          <p:spPr>
            <a:xfrm>
              <a:off x="3472924" y="1585700"/>
              <a:ext cx="233393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Normalization Sel">
            <a:extLst>
              <a:ext uri="{FF2B5EF4-FFF2-40B4-BE49-F238E27FC236}">
                <a16:creationId xmlns:a16="http://schemas.microsoft.com/office/drawing/2014/main" id="{9D06B0D8-A36D-8D0A-B581-7EDCBBFAF697}"/>
              </a:ext>
            </a:extLst>
          </p:cNvPr>
          <p:cNvSpPr/>
          <p:nvPr/>
        </p:nvSpPr>
        <p:spPr>
          <a:xfrm>
            <a:off x="6125779" y="4206787"/>
            <a:ext cx="729840" cy="3017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caling Sel">
            <a:extLst>
              <a:ext uri="{FF2B5EF4-FFF2-40B4-BE49-F238E27FC236}">
                <a16:creationId xmlns:a16="http://schemas.microsoft.com/office/drawing/2014/main" id="{F2A9CC69-566D-E7BF-57D2-90B765BBF670}"/>
              </a:ext>
            </a:extLst>
          </p:cNvPr>
          <p:cNvSpPr/>
          <p:nvPr/>
        </p:nvSpPr>
        <p:spPr>
          <a:xfrm>
            <a:off x="10605361" y="2500197"/>
            <a:ext cx="780189" cy="301752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4F88E8B-96A8-8196-11F8-20CF95700B0B}"/>
              </a:ext>
            </a:extLst>
          </p:cNvPr>
          <p:cNvGrpSpPr/>
          <p:nvPr/>
        </p:nvGrpSpPr>
        <p:grpSpPr>
          <a:xfrm>
            <a:off x="10616783" y="1080435"/>
            <a:ext cx="1427179" cy="4697129"/>
            <a:chOff x="10616783" y="1080435"/>
            <a:chExt cx="1427179" cy="4697129"/>
          </a:xfrm>
        </p:grpSpPr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94160735-FB48-B5C1-478E-1826C95009F3}"/>
                </a:ext>
              </a:extLst>
            </p:cNvPr>
            <p:cNvSpPr txBox="1">
              <a:spLocks/>
            </p:cNvSpPr>
            <p:nvPr/>
          </p:nvSpPr>
          <p:spPr>
            <a:xfrm>
              <a:off x="10681639" y="1080435"/>
              <a:ext cx="1362323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Scaling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B5E2AC8-41CB-EC3C-C4BE-C2A73504B449}"/>
                </a:ext>
              </a:extLst>
            </p:cNvPr>
            <p:cNvCxnSpPr>
              <a:cxnSpLocks/>
            </p:cNvCxnSpPr>
            <p:nvPr/>
          </p:nvCxnSpPr>
          <p:spPr>
            <a:xfrm>
              <a:off x="10616783" y="1585700"/>
              <a:ext cx="1427179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45E05AB0-FCBC-BF44-05DE-DEB098149AB4}"/>
                </a:ext>
              </a:extLst>
            </p:cNvPr>
            <p:cNvSpPr txBox="1">
              <a:spLocks/>
            </p:cNvSpPr>
            <p:nvPr/>
          </p:nvSpPr>
          <p:spPr>
            <a:xfrm>
              <a:off x="10616783" y="1919071"/>
              <a:ext cx="1427179" cy="385849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Unit Variance</a:t>
              </a:r>
            </a:p>
            <a:p>
              <a:pPr>
                <a:lnSpc>
                  <a:spcPct val="20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Pareto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Range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VAST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X-VAST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Level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Linear Baseline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Mean</a:t>
              </a:r>
            </a:p>
          </p:txBody>
        </p:sp>
      </p:grpSp>
      <p:sp>
        <p:nvSpPr>
          <p:cNvPr id="4" name="Transformation Sel">
            <a:extLst>
              <a:ext uri="{FF2B5EF4-FFF2-40B4-BE49-F238E27FC236}">
                <a16:creationId xmlns:a16="http://schemas.microsoft.com/office/drawing/2014/main" id="{8026C6AE-21B1-9877-A817-45BBFC71269E}"/>
              </a:ext>
            </a:extLst>
          </p:cNvPr>
          <p:cNvSpPr/>
          <p:nvPr/>
        </p:nvSpPr>
        <p:spPr>
          <a:xfrm>
            <a:off x="8405101" y="2925289"/>
            <a:ext cx="519825" cy="3017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Transformation">
            <a:extLst>
              <a:ext uri="{FF2B5EF4-FFF2-40B4-BE49-F238E27FC236}">
                <a16:creationId xmlns:a16="http://schemas.microsoft.com/office/drawing/2014/main" id="{1C7FEF4C-2E3D-1516-F4C0-DCFF19F354BB}"/>
              </a:ext>
            </a:extLst>
          </p:cNvPr>
          <p:cNvGrpSpPr/>
          <p:nvPr/>
        </p:nvGrpSpPr>
        <p:grpSpPr>
          <a:xfrm>
            <a:off x="8391985" y="1080435"/>
            <a:ext cx="2076761" cy="4236415"/>
            <a:chOff x="9950779" y="1080435"/>
            <a:chExt cx="2076761" cy="4236415"/>
          </a:xfrm>
        </p:grpSpPr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D7CE8F93-1826-913E-7C00-0F1354731329}"/>
                </a:ext>
              </a:extLst>
            </p:cNvPr>
            <p:cNvSpPr txBox="1">
              <a:spLocks/>
            </p:cNvSpPr>
            <p:nvPr/>
          </p:nvSpPr>
          <p:spPr>
            <a:xfrm>
              <a:off x="9950779" y="1080435"/>
              <a:ext cx="2076761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Transformation</a:t>
              </a:r>
              <a:endParaRPr lang="en-US" sz="18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D35A83-4E24-776E-347A-B9044C56A22C}"/>
                </a:ext>
              </a:extLst>
            </p:cNvPr>
            <p:cNvCxnSpPr>
              <a:cxnSpLocks/>
            </p:cNvCxnSpPr>
            <p:nvPr/>
          </p:nvCxnSpPr>
          <p:spPr>
            <a:xfrm>
              <a:off x="9950779" y="1585700"/>
              <a:ext cx="2076761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itle 1">
              <a:extLst>
                <a:ext uri="{FF2B5EF4-FFF2-40B4-BE49-F238E27FC236}">
                  <a16:creationId xmlns:a16="http://schemas.microsoft.com/office/drawing/2014/main" id="{2B5861C1-03A3-92D2-AA7D-DB605168C8D4}"/>
                </a:ext>
              </a:extLst>
            </p:cNvPr>
            <p:cNvSpPr txBox="1">
              <a:spLocks/>
            </p:cNvSpPr>
            <p:nvPr/>
          </p:nvSpPr>
          <p:spPr>
            <a:xfrm>
              <a:off x="9950779" y="1919071"/>
              <a:ext cx="2076761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Log Transformation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Power Transformation</a:t>
              </a:r>
            </a:p>
            <a:p>
              <a:pPr>
                <a:lnSpc>
                  <a:spcPct val="20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VSN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Cubic Root</a:t>
              </a:r>
              <a:endParaRPr lang="en-US" sz="1400" b="1" dirty="0"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grpSp>
        <p:nvGrpSpPr>
          <p:cNvPr id="14" name="Filtering">
            <a:extLst>
              <a:ext uri="{FF2B5EF4-FFF2-40B4-BE49-F238E27FC236}">
                <a16:creationId xmlns:a16="http://schemas.microsoft.com/office/drawing/2014/main" id="{47AD5C3A-3293-F857-4CA2-CDCE5DF76EFB}"/>
              </a:ext>
            </a:extLst>
          </p:cNvPr>
          <p:cNvGrpSpPr/>
          <p:nvPr/>
        </p:nvGrpSpPr>
        <p:grpSpPr>
          <a:xfrm>
            <a:off x="148037" y="1080435"/>
            <a:ext cx="1466912" cy="3661038"/>
            <a:chOff x="164460" y="1080435"/>
            <a:chExt cx="1466912" cy="3661038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D30C6BD6-9535-F357-FE7D-646D083EB8EB}"/>
                </a:ext>
              </a:extLst>
            </p:cNvPr>
            <p:cNvSpPr txBox="1">
              <a:spLocks/>
            </p:cNvSpPr>
            <p:nvPr/>
          </p:nvSpPr>
          <p:spPr>
            <a:xfrm>
              <a:off x="164460" y="1080435"/>
              <a:ext cx="1466912" cy="506130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Filtering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6013B12-F30A-37A9-1ACE-9C02C5C51D42}"/>
                </a:ext>
              </a:extLst>
            </p:cNvPr>
            <p:cNvCxnSpPr>
              <a:cxnSpLocks/>
            </p:cNvCxnSpPr>
            <p:nvPr/>
          </p:nvCxnSpPr>
          <p:spPr>
            <a:xfrm>
              <a:off x="164460" y="1585700"/>
              <a:ext cx="1466912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876BAA2F-3849-8E77-161D-A0A8C57B52E3}"/>
                </a:ext>
              </a:extLst>
            </p:cNvPr>
            <p:cNvSpPr txBox="1">
              <a:spLocks/>
            </p:cNvSpPr>
            <p:nvPr/>
          </p:nvSpPr>
          <p:spPr>
            <a:xfrm>
              <a:off x="164460" y="1919075"/>
              <a:ext cx="1466912" cy="2822398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Missing Values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Sample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Feature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Batch</a:t>
              </a:r>
            </a:p>
            <a:p>
              <a:pPr marL="228600" lvl="1">
                <a:lnSpc>
                  <a:spcPct val="200000"/>
                </a:lnSpc>
              </a:pPr>
              <a:endParaRPr lang="en-US" sz="8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Outliers</a:t>
              </a: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4410075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The problem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6E6151E-2AEA-4397-E772-825A02CD86DD}"/>
              </a:ext>
            </a:extLst>
          </p:cNvPr>
          <p:cNvGrpSpPr/>
          <p:nvPr/>
        </p:nvGrpSpPr>
        <p:grpSpPr>
          <a:xfrm>
            <a:off x="5912319" y="1080435"/>
            <a:ext cx="2333936" cy="4697130"/>
            <a:chOff x="5925600" y="1080435"/>
            <a:chExt cx="2333936" cy="4697130"/>
          </a:xfrm>
        </p:grpSpPr>
        <p:sp>
          <p:nvSpPr>
            <p:cNvPr id="40" name="Title 1">
              <a:extLst>
                <a:ext uri="{FF2B5EF4-FFF2-40B4-BE49-F238E27FC236}">
                  <a16:creationId xmlns:a16="http://schemas.microsoft.com/office/drawing/2014/main" id="{E6EC41E6-3264-8C54-A5F2-E0B29B72F62F}"/>
                </a:ext>
              </a:extLst>
            </p:cNvPr>
            <p:cNvSpPr txBox="1">
              <a:spLocks/>
            </p:cNvSpPr>
            <p:nvPr/>
          </p:nvSpPr>
          <p:spPr>
            <a:xfrm>
              <a:off x="6132305" y="1919072"/>
              <a:ext cx="1853456" cy="385849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PQN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VLN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ISN</a:t>
              </a:r>
            </a:p>
            <a:p>
              <a:pPr>
                <a:lnSpc>
                  <a:spcPct val="20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PCPR2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Median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Sample Factor</a:t>
              </a:r>
            </a:p>
          </p:txBody>
        </p:sp>
        <p:sp>
          <p:nvSpPr>
            <p:cNvPr id="41" name="Title 1">
              <a:extLst>
                <a:ext uri="{FF2B5EF4-FFF2-40B4-BE49-F238E27FC236}">
                  <a16:creationId xmlns:a16="http://schemas.microsoft.com/office/drawing/2014/main" id="{3BDA9130-FAF2-D34A-B4AC-E528E9F5623B}"/>
                </a:ext>
              </a:extLst>
            </p:cNvPr>
            <p:cNvSpPr txBox="1">
              <a:spLocks/>
            </p:cNvSpPr>
            <p:nvPr/>
          </p:nvSpPr>
          <p:spPr>
            <a:xfrm>
              <a:off x="5925600" y="1080435"/>
              <a:ext cx="2333936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Normalization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27B3A92-901F-DFB9-E861-D61262EBE278}"/>
                </a:ext>
              </a:extLst>
            </p:cNvPr>
            <p:cNvCxnSpPr>
              <a:cxnSpLocks/>
            </p:cNvCxnSpPr>
            <p:nvPr/>
          </p:nvCxnSpPr>
          <p:spPr>
            <a:xfrm>
              <a:off x="6132304" y="1585700"/>
              <a:ext cx="185345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14911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81558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Materials and Methods</a:t>
            </a:r>
          </a:p>
        </p:txBody>
      </p:sp>
      <p:pic>
        <p:nvPicPr>
          <p:cNvPr id="4" name="Graphic 3" descr="Open book outline">
            <a:extLst>
              <a:ext uri="{FF2B5EF4-FFF2-40B4-BE49-F238E27FC236}">
                <a16:creationId xmlns:a16="http://schemas.microsoft.com/office/drawing/2014/main" id="{ECB78824-BC05-9D40-AB4B-26642A05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6833" y="2552218"/>
            <a:ext cx="914400" cy="914400"/>
          </a:xfrm>
          <a:prstGeom prst="rect">
            <a:avLst/>
          </a:prstGeom>
        </p:spPr>
      </p:pic>
      <p:pic>
        <p:nvPicPr>
          <p:cNvPr id="6" name="Graphic 5" descr="Books outline">
            <a:extLst>
              <a:ext uri="{FF2B5EF4-FFF2-40B4-BE49-F238E27FC236}">
                <a16:creationId xmlns:a16="http://schemas.microsoft.com/office/drawing/2014/main" id="{A13BDAF4-913F-E7B5-52C6-DE479410E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22892" y="3447568"/>
            <a:ext cx="914400" cy="914400"/>
          </a:xfrm>
          <a:prstGeom prst="rect">
            <a:avLst/>
          </a:prstGeom>
        </p:spPr>
      </p:pic>
      <p:pic>
        <p:nvPicPr>
          <p:cNvPr id="8" name="Graphic 7" descr="Books on shelf outline">
            <a:extLst>
              <a:ext uri="{FF2B5EF4-FFF2-40B4-BE49-F238E27FC236}">
                <a16:creationId xmlns:a16="http://schemas.microsoft.com/office/drawing/2014/main" id="{88938F05-B6A7-84E9-CAFE-6E6880CA5D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7292" y="3447568"/>
            <a:ext cx="914400" cy="914400"/>
          </a:xfrm>
          <a:prstGeom prst="rect">
            <a:avLst/>
          </a:prstGeom>
        </p:spPr>
      </p:pic>
      <p:pic>
        <p:nvPicPr>
          <p:cNvPr id="10" name="Graphic 9" descr="Document outline">
            <a:extLst>
              <a:ext uri="{FF2B5EF4-FFF2-40B4-BE49-F238E27FC236}">
                <a16:creationId xmlns:a16="http://schemas.microsoft.com/office/drawing/2014/main" id="{06A67FF4-2404-1E4B-CAAE-34E9A31DFC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331233" y="2552218"/>
            <a:ext cx="914400" cy="914400"/>
          </a:xfrm>
          <a:prstGeom prst="rect">
            <a:avLst/>
          </a:prstGeom>
        </p:spPr>
      </p:pic>
      <p:pic>
        <p:nvPicPr>
          <p:cNvPr id="14" name="Graphic 13" descr="Web design outline">
            <a:extLst>
              <a:ext uri="{FF2B5EF4-FFF2-40B4-BE49-F238E27FC236}">
                <a16:creationId xmlns:a16="http://schemas.microsoft.com/office/drawing/2014/main" id="{E8463269-00B1-2783-E223-17CADDD780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05523" y="2969400"/>
            <a:ext cx="914400" cy="914400"/>
          </a:xfrm>
          <a:prstGeom prst="rect">
            <a:avLst/>
          </a:prstGeom>
        </p:spPr>
      </p:pic>
      <p:pic>
        <p:nvPicPr>
          <p:cNvPr id="16" name="Graphic 15" descr="Blueprint outline">
            <a:extLst>
              <a:ext uri="{FF2B5EF4-FFF2-40B4-BE49-F238E27FC236}">
                <a16:creationId xmlns:a16="http://schemas.microsoft.com/office/drawing/2014/main" id="{9A7C6BB2-CFE8-486E-6AC6-675F36F795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17106" y="2971800"/>
            <a:ext cx="914400" cy="914400"/>
          </a:xfrm>
          <a:prstGeom prst="rect">
            <a:avLst/>
          </a:prstGeom>
        </p:spPr>
      </p:pic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F7387DD6-BA10-DC36-D65B-CA642D35B59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30123" y="2206542"/>
            <a:ext cx="914400" cy="914400"/>
          </a:xfrm>
          <a:prstGeom prst="rect">
            <a:avLst/>
          </a:prstGeom>
        </p:spPr>
      </p:pic>
      <p:pic>
        <p:nvPicPr>
          <p:cNvPr id="5" name="Graphic 4" descr="Acquisition with solid fill">
            <a:extLst>
              <a:ext uri="{FF2B5EF4-FFF2-40B4-BE49-F238E27FC236}">
                <a16:creationId xmlns:a16="http://schemas.microsoft.com/office/drawing/2014/main" id="{3AA0AEE4-7C5F-1AE5-0541-972320F9CBE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V="1">
            <a:off x="7206162" y="2901147"/>
            <a:ext cx="914400" cy="914400"/>
          </a:xfrm>
          <a:prstGeom prst="rect">
            <a:avLst/>
          </a:prstGeom>
        </p:spPr>
      </p:pic>
      <p:pic>
        <p:nvPicPr>
          <p:cNvPr id="9" name="Graphic 8" descr="Arrow Right with solid fill">
            <a:extLst>
              <a:ext uri="{FF2B5EF4-FFF2-40B4-BE49-F238E27FC236}">
                <a16:creationId xmlns:a16="http://schemas.microsoft.com/office/drawing/2014/main" id="{447AA9CC-5D1B-9AE1-6486-2A65075C5B4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924667" y="2969400"/>
            <a:ext cx="914400" cy="914400"/>
          </a:xfrm>
          <a:prstGeom prst="rect">
            <a:avLst/>
          </a:prstGeom>
        </p:spPr>
      </p:pic>
      <p:pic>
        <p:nvPicPr>
          <p:cNvPr id="13" name="Graphic 12" descr="Line arrow: Rotate right with solid fill">
            <a:extLst>
              <a:ext uri="{FF2B5EF4-FFF2-40B4-BE49-F238E27FC236}">
                <a16:creationId xmlns:a16="http://schemas.microsoft.com/office/drawing/2014/main" id="{44804FB3-E78C-F1A7-5330-AC1883D473E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13302510">
            <a:off x="7345764" y="3522836"/>
            <a:ext cx="914400" cy="914400"/>
          </a:xfrm>
          <a:prstGeom prst="rect">
            <a:avLst/>
          </a:prstGeom>
        </p:spPr>
      </p:pic>
      <p:pic>
        <p:nvPicPr>
          <p:cNvPr id="26" name="Graphic 25" descr="Workflow with solid fill">
            <a:extLst>
              <a:ext uri="{FF2B5EF4-FFF2-40B4-BE49-F238E27FC236}">
                <a16:creationId xmlns:a16="http://schemas.microsoft.com/office/drawing/2014/main" id="{04314610-BCC9-2DD4-0413-0FA5102FF3B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858058" y="2969400"/>
            <a:ext cx="914400" cy="914400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7E3232CE-E992-70D1-FD3C-2EDBA42304A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09661" y="2969400"/>
            <a:ext cx="914400" cy="914400"/>
          </a:xfrm>
          <a:prstGeom prst="rect">
            <a:avLst/>
          </a:prstGeom>
        </p:spPr>
      </p:pic>
      <p:pic>
        <p:nvPicPr>
          <p:cNvPr id="29" name="Graphic 28" descr="Scatterplot with solid fill">
            <a:extLst>
              <a:ext uri="{FF2B5EF4-FFF2-40B4-BE49-F238E27FC236}">
                <a16:creationId xmlns:a16="http://schemas.microsoft.com/office/drawing/2014/main" id="{C2048285-7293-48E1-E144-EB95E952F3E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036185" y="2969400"/>
            <a:ext cx="914400" cy="914400"/>
          </a:xfrm>
          <a:prstGeom prst="rect">
            <a:avLst/>
          </a:prstGeom>
        </p:spPr>
      </p:pic>
      <p:pic>
        <p:nvPicPr>
          <p:cNvPr id="31" name="Graphic 30" descr="Arrow Right with solid fill">
            <a:extLst>
              <a:ext uri="{FF2B5EF4-FFF2-40B4-BE49-F238E27FC236}">
                <a16:creationId xmlns:a16="http://schemas.microsoft.com/office/drawing/2014/main" id="{556F1497-DC9A-FCB0-6D57-EADCC586CD7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327095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419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81558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Materials and Methods</a:t>
            </a:r>
          </a:p>
        </p:txBody>
      </p:sp>
      <p:pic>
        <p:nvPicPr>
          <p:cNvPr id="4" name="Graphic 3" descr="Open book outline">
            <a:extLst>
              <a:ext uri="{FF2B5EF4-FFF2-40B4-BE49-F238E27FC236}">
                <a16:creationId xmlns:a16="http://schemas.microsoft.com/office/drawing/2014/main" id="{ECB78824-BC05-9D40-AB4B-26642A05D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5976" y="2548805"/>
            <a:ext cx="914400" cy="914400"/>
          </a:xfrm>
          <a:prstGeom prst="rect">
            <a:avLst/>
          </a:prstGeom>
        </p:spPr>
      </p:pic>
      <p:pic>
        <p:nvPicPr>
          <p:cNvPr id="6" name="Graphic 5" descr="Books outline">
            <a:extLst>
              <a:ext uri="{FF2B5EF4-FFF2-40B4-BE49-F238E27FC236}">
                <a16:creationId xmlns:a16="http://schemas.microsoft.com/office/drawing/2014/main" id="{A13BDAF4-913F-E7B5-52C6-DE479410E6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42035" y="3444155"/>
            <a:ext cx="914400" cy="914400"/>
          </a:xfrm>
          <a:prstGeom prst="rect">
            <a:avLst/>
          </a:prstGeom>
        </p:spPr>
      </p:pic>
      <p:pic>
        <p:nvPicPr>
          <p:cNvPr id="8" name="Graphic 7" descr="Books on shelf outline">
            <a:extLst>
              <a:ext uri="{FF2B5EF4-FFF2-40B4-BE49-F238E27FC236}">
                <a16:creationId xmlns:a16="http://schemas.microsoft.com/office/drawing/2014/main" id="{88938F05-B6A7-84E9-CAFE-6E6880CA5D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56435" y="3444155"/>
            <a:ext cx="914400" cy="914400"/>
          </a:xfrm>
          <a:prstGeom prst="rect">
            <a:avLst/>
          </a:prstGeom>
        </p:spPr>
      </p:pic>
      <p:pic>
        <p:nvPicPr>
          <p:cNvPr id="10" name="Graphic 9" descr="Document outline">
            <a:extLst>
              <a:ext uri="{FF2B5EF4-FFF2-40B4-BE49-F238E27FC236}">
                <a16:creationId xmlns:a16="http://schemas.microsoft.com/office/drawing/2014/main" id="{06A67FF4-2404-1E4B-CAAE-34E9A31DFC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3250376" y="2548805"/>
            <a:ext cx="914400" cy="914400"/>
          </a:xfrm>
          <a:prstGeom prst="rect">
            <a:avLst/>
          </a:prstGeom>
        </p:spPr>
      </p:pic>
      <p:pic>
        <p:nvPicPr>
          <p:cNvPr id="14" name="Graphic 13" descr="Web design outline">
            <a:extLst>
              <a:ext uri="{FF2B5EF4-FFF2-40B4-BE49-F238E27FC236}">
                <a16:creationId xmlns:a16="http://schemas.microsoft.com/office/drawing/2014/main" id="{E8463269-00B1-2783-E223-17CADDD780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32942" y="3007230"/>
            <a:ext cx="914400" cy="914400"/>
          </a:xfrm>
          <a:prstGeom prst="rect">
            <a:avLst/>
          </a:prstGeom>
        </p:spPr>
      </p:pic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F7387DD6-BA10-DC36-D65B-CA642D35B59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96000" y="2175488"/>
            <a:ext cx="914400" cy="914400"/>
          </a:xfrm>
          <a:prstGeom prst="rect">
            <a:avLst/>
          </a:prstGeom>
        </p:spPr>
      </p:pic>
      <p:pic>
        <p:nvPicPr>
          <p:cNvPr id="5" name="Graphic 4" descr="Acquisition with solid fill">
            <a:extLst>
              <a:ext uri="{FF2B5EF4-FFF2-40B4-BE49-F238E27FC236}">
                <a16:creationId xmlns:a16="http://schemas.microsoft.com/office/drawing/2014/main" id="{3AA0AEE4-7C5F-1AE5-0541-972320F9CBE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flipV="1">
            <a:off x="6114991" y="2936370"/>
            <a:ext cx="914400" cy="914400"/>
          </a:xfrm>
          <a:prstGeom prst="rect">
            <a:avLst/>
          </a:prstGeom>
        </p:spPr>
      </p:pic>
      <p:pic>
        <p:nvPicPr>
          <p:cNvPr id="26" name="Graphic 25" descr="Workflow with solid fill">
            <a:extLst>
              <a:ext uri="{FF2B5EF4-FFF2-40B4-BE49-F238E27FC236}">
                <a16:creationId xmlns:a16="http://schemas.microsoft.com/office/drawing/2014/main" id="{04314610-BCC9-2DD4-0413-0FA5102FF3B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941624" y="2986955"/>
            <a:ext cx="914400" cy="914400"/>
          </a:xfrm>
          <a:prstGeom prst="rect">
            <a:avLst/>
          </a:prstGeom>
        </p:spPr>
      </p:pic>
      <p:pic>
        <p:nvPicPr>
          <p:cNvPr id="31" name="Graphic 30" descr="Arrow Right with solid fill">
            <a:extLst>
              <a:ext uri="{FF2B5EF4-FFF2-40B4-BE49-F238E27FC236}">
                <a16:creationId xmlns:a16="http://schemas.microsoft.com/office/drawing/2014/main" id="{556F1497-DC9A-FCB0-6D57-EADCC586CD7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46238" y="2968387"/>
            <a:ext cx="914400" cy="914400"/>
          </a:xfrm>
          <a:prstGeom prst="rect">
            <a:avLst/>
          </a:prstGeom>
        </p:spPr>
      </p:pic>
      <p:pic>
        <p:nvPicPr>
          <p:cNvPr id="15" name="Graphic 14" descr="Crane outline">
            <a:extLst>
              <a:ext uri="{FF2B5EF4-FFF2-40B4-BE49-F238E27FC236}">
                <a16:creationId xmlns:a16="http://schemas.microsoft.com/office/drawing/2014/main" id="{1044BB86-25A0-83CB-D076-3D27432C880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987408" y="3007230"/>
            <a:ext cx="914400" cy="914400"/>
          </a:xfrm>
          <a:prstGeom prst="rect">
            <a:avLst/>
          </a:prstGeom>
        </p:spPr>
      </p:pic>
      <p:pic>
        <p:nvPicPr>
          <p:cNvPr id="20" name="Graphic 19" descr="Workflow with solid fill">
            <a:extLst>
              <a:ext uri="{FF2B5EF4-FFF2-40B4-BE49-F238E27FC236}">
                <a16:creationId xmlns:a16="http://schemas.microsoft.com/office/drawing/2014/main" id="{81294A6B-E4B2-0E7A-4E26-636400D7001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04116" y="3921630"/>
            <a:ext cx="914400" cy="914400"/>
          </a:xfrm>
          <a:prstGeom prst="rect">
            <a:avLst/>
          </a:prstGeom>
        </p:spPr>
      </p:pic>
      <p:pic>
        <p:nvPicPr>
          <p:cNvPr id="23" name="Graphic 22" descr="Workflow outline">
            <a:extLst>
              <a:ext uri="{FF2B5EF4-FFF2-40B4-BE49-F238E27FC236}">
                <a16:creationId xmlns:a16="http://schemas.microsoft.com/office/drawing/2014/main" id="{C16B3F13-40B7-DD31-3907-745B33B3DA4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941624" y="2021970"/>
            <a:ext cx="914400" cy="914400"/>
          </a:xfrm>
          <a:prstGeom prst="rect">
            <a:avLst/>
          </a:prstGeom>
        </p:spPr>
      </p:pic>
      <p:pic>
        <p:nvPicPr>
          <p:cNvPr id="24" name="Graphic 23" descr="Arrow Right with solid fill">
            <a:extLst>
              <a:ext uri="{FF2B5EF4-FFF2-40B4-BE49-F238E27FC236}">
                <a16:creationId xmlns:a16="http://schemas.microsoft.com/office/drawing/2014/main" id="{25DC9EEF-7D83-936B-5322-254FF31D149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45762" y="3007230"/>
            <a:ext cx="914400" cy="914400"/>
          </a:xfrm>
          <a:prstGeom prst="rect">
            <a:avLst/>
          </a:prstGeom>
        </p:spPr>
      </p:pic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E0B76DE8-2B2E-A62E-CBC9-A0634A7F3AF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20337804">
            <a:off x="7893578" y="2415158"/>
            <a:ext cx="914400" cy="914400"/>
          </a:xfrm>
          <a:prstGeom prst="rect">
            <a:avLst/>
          </a:prstGeom>
        </p:spPr>
      </p:pic>
      <p:pic>
        <p:nvPicPr>
          <p:cNvPr id="28" name="Graphic 27" descr="Arrow Right with solid fill">
            <a:extLst>
              <a:ext uri="{FF2B5EF4-FFF2-40B4-BE49-F238E27FC236}">
                <a16:creationId xmlns:a16="http://schemas.microsoft.com/office/drawing/2014/main" id="{BE1C8EEB-94A5-D6B2-84E6-1B5A75C61E1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706250">
            <a:off x="7864959" y="3696617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841809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81558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Materials and Methods</a:t>
            </a:r>
          </a:p>
        </p:txBody>
      </p:sp>
      <p:pic>
        <p:nvPicPr>
          <p:cNvPr id="6" name="Graphic 5" descr="Books outline">
            <a:extLst>
              <a:ext uri="{FF2B5EF4-FFF2-40B4-BE49-F238E27FC236}">
                <a16:creationId xmlns:a16="http://schemas.microsoft.com/office/drawing/2014/main" id="{A13BDAF4-913F-E7B5-52C6-DE479410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942" y="898191"/>
            <a:ext cx="914400" cy="914400"/>
          </a:xfrm>
          <a:prstGeom prst="rect">
            <a:avLst/>
          </a:prstGeom>
        </p:spPr>
      </p:pic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F7387DD6-BA10-DC36-D65B-CA642D35B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942" y="3293249"/>
            <a:ext cx="914400" cy="9144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77719BC-3E22-F37C-0FF8-E0D42E7650BB}"/>
              </a:ext>
            </a:extLst>
          </p:cNvPr>
          <p:cNvSpPr txBox="1">
            <a:spLocks/>
          </p:cNvSpPr>
          <p:nvPr/>
        </p:nvSpPr>
        <p:spPr>
          <a:xfrm>
            <a:off x="1838325" y="1027500"/>
            <a:ext cx="1314450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20 years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DCF077B-F9BA-126A-E0EF-872B65794A8A}"/>
              </a:ext>
            </a:extLst>
          </p:cNvPr>
          <p:cNvSpPr txBox="1">
            <a:spLocks/>
          </p:cNvSpPr>
          <p:nvPr/>
        </p:nvSpPr>
        <p:spPr>
          <a:xfrm>
            <a:off x="3396757" y="1027500"/>
            <a:ext cx="7764579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“metabolomics”, “nutrimetabolomics”, “targeted metabolomics”, “preprocessing”, “pretreatment”, “pipeline”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CD4750-D171-A18F-BA1C-A8AE6EF99737}"/>
              </a:ext>
            </a:extLst>
          </p:cNvPr>
          <p:cNvSpPr txBox="1"/>
          <p:nvPr/>
        </p:nvSpPr>
        <p:spPr>
          <a:xfrm>
            <a:off x="3230070" y="3086855"/>
            <a:ext cx="620553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Kirwan, J. A., Weber, R. J. M., Broadhurst, D. I. &amp; </a:t>
            </a:r>
            <a:r>
              <a:rPr lang="en-US" sz="1100" dirty="0" err="1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Viant</a:t>
            </a:r>
            <a:r>
              <a:rPr lang="en-US" sz="11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, M. R. Direct Infusion </a:t>
            </a:r>
            <a:r>
              <a:rPr lang="en-US" sz="1100" dirty="0" err="1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MassSpectrometry</a:t>
            </a:r>
            <a:r>
              <a:rPr lang="en-US" sz="11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 Metabolomics Dataset: A Benchmark for Data Processing and </a:t>
            </a:r>
            <a:r>
              <a:rPr lang="en-US" sz="1100" dirty="0" err="1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QualityControl</a:t>
            </a:r>
            <a:r>
              <a:rPr lang="en-US" sz="11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. Scientific Data 1, 140012. ISSN: 2052‑4463 (June 10, 2014)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B27FC7-3F96-F7EF-4EC4-1107A0572B53}"/>
              </a:ext>
            </a:extLst>
          </p:cNvPr>
          <p:cNvSpPr txBox="1"/>
          <p:nvPr/>
        </p:nvSpPr>
        <p:spPr>
          <a:xfrm>
            <a:off x="3230070" y="3981493"/>
            <a:ext cx="620553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Zhu, J. et al. Colorectal Cancer Detection Using Targeted Serum Metabolic Profiling. Jour‑</a:t>
            </a:r>
            <a:r>
              <a:rPr lang="en-US" sz="1100" dirty="0" err="1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nal</a:t>
            </a:r>
            <a:r>
              <a:rPr lang="en-US" sz="11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 of Proteome Research 13, 4120–4130. ISSN: 1535‑3907. </a:t>
            </a:r>
            <a:r>
              <a:rPr lang="en-US" sz="1100" dirty="0" err="1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pmid</a:t>
            </a:r>
            <a:r>
              <a:rPr lang="en-US" sz="11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: 25126899 (Sept. 5, 2014).</a:t>
            </a:r>
            <a:endParaRPr 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0EE37B-4F4B-27D5-FB95-0AB7C904A042}"/>
              </a:ext>
            </a:extLst>
          </p:cNvPr>
          <p:cNvSpPr txBox="1"/>
          <p:nvPr/>
        </p:nvSpPr>
        <p:spPr>
          <a:xfrm>
            <a:off x="1785933" y="3202271"/>
            <a:ext cx="1558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indent="-1257300"/>
            <a:r>
              <a:rPr lang="en-US" sz="1800" b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MTBLS79:</a:t>
            </a:r>
            <a:endParaRPr lang="en-US" sz="18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CAFB24-1D35-453B-D313-2EE93440BDE9}"/>
              </a:ext>
            </a:extLst>
          </p:cNvPr>
          <p:cNvSpPr txBox="1"/>
          <p:nvPr/>
        </p:nvSpPr>
        <p:spPr>
          <a:xfrm>
            <a:off x="1785933" y="4012271"/>
            <a:ext cx="1558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ST000284:</a:t>
            </a:r>
            <a:endParaRPr lang="en-US" dirty="0"/>
          </a:p>
        </p:txBody>
      </p:sp>
      <p:pic>
        <p:nvPicPr>
          <p:cNvPr id="36" name="Graphic 35" descr="Web design outline">
            <a:extLst>
              <a:ext uri="{FF2B5EF4-FFF2-40B4-BE49-F238E27FC236}">
                <a16:creationId xmlns:a16="http://schemas.microsoft.com/office/drawing/2014/main" id="{1219B597-DE2B-703D-7521-E1B5E537FF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9942" y="5264099"/>
            <a:ext cx="914400" cy="9144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BBB9AA29-C5FB-3847-63C0-976B33F9A2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57377" y="5347816"/>
            <a:ext cx="990796" cy="746966"/>
          </a:xfrm>
          <a:prstGeom prst="rect">
            <a:avLst/>
          </a:prstGeom>
        </p:spPr>
      </p:pic>
      <p:pic>
        <p:nvPicPr>
          <p:cNvPr id="38" name="Picture 37" descr="A blue circle with a white letter r&#10;&#10;Description automatically generated">
            <a:extLst>
              <a:ext uri="{FF2B5EF4-FFF2-40B4-BE49-F238E27FC236}">
                <a16:creationId xmlns:a16="http://schemas.microsoft.com/office/drawing/2014/main" id="{0F87A443-A7E2-7AB6-47DD-28B705D7F7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807" y="5347817"/>
            <a:ext cx="746364" cy="746964"/>
          </a:xfrm>
          <a:prstGeom prst="rect">
            <a:avLst/>
          </a:prstGeom>
        </p:spPr>
      </p:pic>
      <p:pic>
        <p:nvPicPr>
          <p:cNvPr id="39" name="Picture 38" descr="A logo of a company&#10;&#10;Description automatically generated">
            <a:extLst>
              <a:ext uri="{FF2B5EF4-FFF2-40B4-BE49-F238E27FC236}">
                <a16:creationId xmlns:a16="http://schemas.microsoft.com/office/drawing/2014/main" id="{77B4C6D2-107D-E264-55BA-52F9DC92CF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805" y="5072515"/>
            <a:ext cx="1124408" cy="1297567"/>
          </a:xfrm>
          <a:prstGeom prst="rect">
            <a:avLst/>
          </a:prstGeom>
        </p:spPr>
      </p:pic>
      <p:pic>
        <p:nvPicPr>
          <p:cNvPr id="41" name="Picture 40" descr="A logo for a company&#10;&#10;Description automatically generated">
            <a:extLst>
              <a:ext uri="{FF2B5EF4-FFF2-40B4-BE49-F238E27FC236}">
                <a16:creationId xmlns:a16="http://schemas.microsoft.com/office/drawing/2014/main" id="{94AA8A2B-76F8-B345-3087-BAF857117F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989" y="5072515"/>
            <a:ext cx="1124408" cy="1297566"/>
          </a:xfrm>
          <a:prstGeom prst="rect">
            <a:avLst/>
          </a:prstGeom>
        </p:spPr>
      </p:pic>
      <p:pic>
        <p:nvPicPr>
          <p:cNvPr id="3" name="Graphic 2" descr="Crane outline">
            <a:extLst>
              <a:ext uri="{FF2B5EF4-FFF2-40B4-BE49-F238E27FC236}">
                <a16:creationId xmlns:a16="http://schemas.microsoft.com/office/drawing/2014/main" id="{F373F271-2FB4-BB8A-8EB9-29269DCBCA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170749" y="52640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151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66301C-ABF4-31E2-437A-9ABF05A0F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5966" y="1180984"/>
            <a:ext cx="1535545" cy="10546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Introduction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2C9642-5330-2F9F-143E-A90AA97342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65836" y="1180650"/>
            <a:ext cx="1535545" cy="105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0C7759A-FD0B-DA63-6CE2-C7FB431B9BB0}"/>
              </a:ext>
            </a:extLst>
          </p:cNvPr>
          <p:cNvSpPr txBox="1">
            <a:spLocks/>
          </p:cNvSpPr>
          <p:nvPr/>
        </p:nvSpPr>
        <p:spPr>
          <a:xfrm>
            <a:off x="8365836" y="568508"/>
            <a:ext cx="1535545" cy="6458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NMR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871BBF9-CFE2-9095-8F96-5836463BFB2D}"/>
              </a:ext>
            </a:extLst>
          </p:cNvPr>
          <p:cNvSpPr txBox="1">
            <a:spLocks/>
          </p:cNvSpPr>
          <p:nvPr/>
        </p:nvSpPr>
        <p:spPr>
          <a:xfrm>
            <a:off x="2290620" y="565279"/>
            <a:ext cx="926239" cy="6523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7686634-179D-42CB-E4E9-77C14ED7B2FC}"/>
              </a:ext>
            </a:extLst>
          </p:cNvPr>
          <p:cNvCxnSpPr>
            <a:cxnSpLocks/>
            <a:stCxn id="8" idx="2"/>
            <a:endCxn id="1026" idx="2"/>
          </p:cNvCxnSpPr>
          <p:nvPr/>
        </p:nvCxnSpPr>
        <p:spPr>
          <a:xfrm rot="16200000" flipH="1">
            <a:off x="5943507" y="-954152"/>
            <a:ext cx="335" cy="6379870"/>
          </a:xfrm>
          <a:prstGeom prst="bentConnector3">
            <a:avLst>
              <a:gd name="adj1" fmla="val 143268060"/>
            </a:avLst>
          </a:prstGeom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1E9337-2C32-F462-940E-767FCF7D019F}"/>
              </a:ext>
            </a:extLst>
          </p:cNvPr>
          <p:cNvCxnSpPr>
            <a:cxnSpLocks/>
          </p:cNvCxnSpPr>
          <p:nvPr/>
        </p:nvCxnSpPr>
        <p:spPr>
          <a:xfrm>
            <a:off x="6096000" y="2724727"/>
            <a:ext cx="0" cy="4987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5D71F519-F25A-FC3F-04BB-9A182CD39162}"/>
              </a:ext>
            </a:extLst>
          </p:cNvPr>
          <p:cNvSpPr txBox="1">
            <a:spLocks/>
          </p:cNvSpPr>
          <p:nvPr/>
        </p:nvSpPr>
        <p:spPr>
          <a:xfrm>
            <a:off x="4583984" y="1970330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05594443-C640-4449-C72B-3571F50D71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6233035"/>
                  </p:ext>
                </p:extLst>
              </p:nvPr>
            </p:nvGraphicFramePr>
            <p:xfrm>
              <a:off x="2032000" y="3303706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26636924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57117249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6206363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3630786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7354631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×</m:t>
                                </m:r>
                                <m:r>
                                  <a:rPr lang="en-US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2556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9218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6806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03570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8089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05594443-C640-4449-C72B-3571F50D71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6233035"/>
                  </p:ext>
                </p:extLst>
              </p:nvPr>
            </p:nvGraphicFramePr>
            <p:xfrm>
              <a:off x="2032000" y="3303706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26636924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57117249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6206363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3630786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7354631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r="-400000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000" r="-300000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0752" r="-201128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9625" r="-100375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99625" r="-375" b="-4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2556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0000" r="-400000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9218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96774" r="-400000" b="-2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6806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1639" r="-400000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03570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01639" r="-40000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808967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06569556-D26E-B44D-1C01-3178C5F2E7FD}"/>
              </a:ext>
            </a:extLst>
          </p:cNvPr>
          <p:cNvGrpSpPr/>
          <p:nvPr/>
        </p:nvGrpSpPr>
        <p:grpSpPr>
          <a:xfrm>
            <a:off x="2833912" y="2724727"/>
            <a:ext cx="1195151" cy="339707"/>
            <a:chOff x="2833912" y="2724727"/>
            <a:chExt cx="1195151" cy="339707"/>
          </a:xfrm>
        </p:grpSpPr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20BFA817-FDE3-4C27-B8F0-4248D60819F1}"/>
                </a:ext>
              </a:extLst>
            </p:cNvPr>
            <p:cNvSpPr txBox="1">
              <a:spLocks/>
            </p:cNvSpPr>
            <p:nvPr/>
          </p:nvSpPr>
          <p:spPr>
            <a:xfrm>
              <a:off x="2833912" y="2842558"/>
              <a:ext cx="1195151" cy="2218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67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Denoising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3C594DA-D89C-09EC-2E19-6FDDFCEF6BA6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>
              <a:off x="3431487" y="2724727"/>
              <a:ext cx="1" cy="117831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AC175AD-A1C8-07D8-6554-32768C531CAE}"/>
              </a:ext>
            </a:extLst>
          </p:cNvPr>
          <p:cNvGrpSpPr/>
          <p:nvPr/>
        </p:nvGrpSpPr>
        <p:grpSpPr>
          <a:xfrm>
            <a:off x="3670798" y="2724727"/>
            <a:ext cx="1195151" cy="339707"/>
            <a:chOff x="3670798" y="2724727"/>
            <a:chExt cx="1195151" cy="339707"/>
          </a:xfrm>
        </p:grpSpPr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BEB094C0-AA5B-283F-015D-C9E20921FF21}"/>
                </a:ext>
              </a:extLst>
            </p:cNvPr>
            <p:cNvSpPr txBox="1">
              <a:spLocks/>
            </p:cNvSpPr>
            <p:nvPr/>
          </p:nvSpPr>
          <p:spPr>
            <a:xfrm>
              <a:off x="3670798" y="2842558"/>
              <a:ext cx="1195151" cy="2218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5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Baseline correction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6D728F9-66B8-F47A-D38F-D2018C9067B1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4268373" y="2724727"/>
              <a:ext cx="1" cy="117831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75EFB89-B310-524A-E3B4-BDAC4537D30B}"/>
              </a:ext>
            </a:extLst>
          </p:cNvPr>
          <p:cNvGrpSpPr/>
          <p:nvPr/>
        </p:nvGrpSpPr>
        <p:grpSpPr>
          <a:xfrm>
            <a:off x="4711404" y="2724727"/>
            <a:ext cx="1195151" cy="350210"/>
            <a:chOff x="4711404" y="2724727"/>
            <a:chExt cx="1195151" cy="350210"/>
          </a:xfrm>
        </p:grpSpPr>
        <p:sp>
          <p:nvSpPr>
            <p:cNvPr id="35" name="Title 1">
              <a:extLst>
                <a:ext uri="{FF2B5EF4-FFF2-40B4-BE49-F238E27FC236}">
                  <a16:creationId xmlns:a16="http://schemas.microsoft.com/office/drawing/2014/main" id="{2D385A3E-AC31-D11C-E1AD-C2BABE0EECF3}"/>
                </a:ext>
              </a:extLst>
            </p:cNvPr>
            <p:cNvSpPr txBox="1">
              <a:spLocks/>
            </p:cNvSpPr>
            <p:nvPr/>
          </p:nvSpPr>
          <p:spPr>
            <a:xfrm>
              <a:off x="4711404" y="2853061"/>
              <a:ext cx="1195151" cy="2218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67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Peak picking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6CC441F-CD90-4D5F-D3D6-190945B55CC9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5308980" y="2724727"/>
              <a:ext cx="0" cy="128334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06AB5A2-DC73-8336-05A4-FB3C8890AE70}"/>
              </a:ext>
            </a:extLst>
          </p:cNvPr>
          <p:cNvGrpSpPr/>
          <p:nvPr/>
        </p:nvGrpSpPr>
        <p:grpSpPr>
          <a:xfrm>
            <a:off x="8378090" y="2724727"/>
            <a:ext cx="1195151" cy="353399"/>
            <a:chOff x="8378090" y="2724727"/>
            <a:chExt cx="1195151" cy="353399"/>
          </a:xfrm>
        </p:grpSpPr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270FC4D7-F527-184F-EF67-5C4B208C52AC}"/>
                </a:ext>
              </a:extLst>
            </p:cNvPr>
            <p:cNvSpPr txBox="1">
              <a:spLocks/>
            </p:cNvSpPr>
            <p:nvPr/>
          </p:nvSpPr>
          <p:spPr>
            <a:xfrm>
              <a:off x="8378090" y="2856250"/>
              <a:ext cx="1195151" cy="2218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60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Spectral binning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3E6D9FC-5566-7E66-2188-A8A1165A0A84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8975666" y="2724727"/>
              <a:ext cx="0" cy="131523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AECDE9A-AD51-ECA4-76A8-BFD3841184A2}"/>
              </a:ext>
            </a:extLst>
          </p:cNvPr>
          <p:cNvGrpSpPr/>
          <p:nvPr/>
        </p:nvGrpSpPr>
        <p:grpSpPr>
          <a:xfrm>
            <a:off x="7304141" y="2724727"/>
            <a:ext cx="1195151" cy="339707"/>
            <a:chOff x="7304141" y="2724727"/>
            <a:chExt cx="1195151" cy="339707"/>
          </a:xfrm>
        </p:grpSpPr>
        <p:sp>
          <p:nvSpPr>
            <p:cNvPr id="39" name="Title 1">
              <a:extLst>
                <a:ext uri="{FF2B5EF4-FFF2-40B4-BE49-F238E27FC236}">
                  <a16:creationId xmlns:a16="http://schemas.microsoft.com/office/drawing/2014/main" id="{4501F66C-647B-C4A2-BB5F-C7CF1271D335}"/>
                </a:ext>
              </a:extLst>
            </p:cNvPr>
            <p:cNvSpPr txBox="1">
              <a:spLocks/>
            </p:cNvSpPr>
            <p:nvPr/>
          </p:nvSpPr>
          <p:spPr>
            <a:xfrm>
              <a:off x="7304141" y="2842558"/>
              <a:ext cx="1195151" cy="2218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67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Peak alignment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3E6F57E-9CC6-87BF-501B-49E9F65D0CCB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901717" y="2724727"/>
              <a:ext cx="0" cy="117831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80084D4-8D58-52EE-DE72-EA095A5509E0}"/>
              </a:ext>
            </a:extLst>
          </p:cNvPr>
          <p:cNvGrpSpPr/>
          <p:nvPr/>
        </p:nvGrpSpPr>
        <p:grpSpPr>
          <a:xfrm>
            <a:off x="6175468" y="2724727"/>
            <a:ext cx="1195151" cy="339707"/>
            <a:chOff x="6175468" y="2724727"/>
            <a:chExt cx="1195151" cy="339707"/>
          </a:xfrm>
        </p:grpSpPr>
        <p:sp>
          <p:nvSpPr>
            <p:cNvPr id="41" name="Title 1">
              <a:extLst>
                <a:ext uri="{FF2B5EF4-FFF2-40B4-BE49-F238E27FC236}">
                  <a16:creationId xmlns:a16="http://schemas.microsoft.com/office/drawing/2014/main" id="{D5AC15CE-CF55-2D21-B2B6-8040D7E85B60}"/>
                </a:ext>
              </a:extLst>
            </p:cNvPr>
            <p:cNvSpPr txBox="1">
              <a:spLocks/>
            </p:cNvSpPr>
            <p:nvPr/>
          </p:nvSpPr>
          <p:spPr>
            <a:xfrm>
              <a:off x="6175468" y="2842558"/>
              <a:ext cx="1195151" cy="2218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67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Quality control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A9D4F34-DB0E-2E5F-F889-8282CDD66FD4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>
              <a:off x="6773043" y="2724727"/>
              <a:ext cx="1" cy="117831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778243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81558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Materials and Methods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9EB63C2-B80F-A3CC-8963-D58CD277D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607208"/>
              </p:ext>
            </p:extLst>
          </p:nvPr>
        </p:nvGraphicFramePr>
        <p:xfrm>
          <a:off x="836438" y="822959"/>
          <a:ext cx="3108960" cy="5516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3878798706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4399467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Package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Version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2895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BiocFileCache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2.10.2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013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BiocStyle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2.30.0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86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caret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6.0.94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459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ComplexHeatmap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2.18.0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423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cowplot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1.1.3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3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crew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0.9.2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5528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data.table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1.15.4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807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dplyr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1.1.4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009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DT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0.33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6326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fst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0.9.8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487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ggforce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0.4.2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1642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ggplot2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3.5.1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713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gridExtra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2.3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534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HotellingEllipse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1.1.0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23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impute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1.76.0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009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imputeLCMD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2.1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442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knitr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1.47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8143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limma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3.58.1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268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MetaboAnalystR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4.0.0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45592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E13269D-D950-5B40-0CBA-AA0414666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209185"/>
              </p:ext>
            </p:extLst>
          </p:nvPr>
        </p:nvGraphicFramePr>
        <p:xfrm>
          <a:off x="3942223" y="822959"/>
          <a:ext cx="3749198" cy="5516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4599">
                  <a:extLst>
                    <a:ext uri="{9D8B030D-6E8A-4147-A177-3AD203B41FA5}">
                      <a16:colId xmlns:a16="http://schemas.microsoft.com/office/drawing/2014/main" val="3599444905"/>
                    </a:ext>
                  </a:extLst>
                </a:gridCol>
                <a:gridCol w="1874599">
                  <a:extLst>
                    <a:ext uri="{9D8B030D-6E8A-4147-A177-3AD203B41FA5}">
                      <a16:colId xmlns:a16="http://schemas.microsoft.com/office/drawing/2014/main" val="1278040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hakra Petch" panose="00000500000000000000" pitchFamily="2" charset="-34"/>
                          <a:ea typeface="+mn-ea"/>
                          <a:cs typeface="Chakra Petch" panose="00000500000000000000" pitchFamily="2" charset="-34"/>
                        </a:rPr>
                        <a:t>Package</a:t>
                      </a:r>
                      <a:endParaRPr lang="en-US" sz="1400" i="1" dirty="0">
                        <a:solidFill>
                          <a:schemeClr val="bg1"/>
                        </a:solidFill>
                        <a:effectLst/>
                        <a:latin typeface="Chakra Petch" panose="00000500000000000000" pitchFamily="2" charset="-34"/>
                        <a:cs typeface="Chakra Petch" panose="00000500000000000000" pitchFamily="2" charset="-34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hakra Petch" panose="00000500000000000000" pitchFamily="2" charset="-34"/>
                          <a:ea typeface="+mn-ea"/>
                          <a:cs typeface="Chakra Petch" panose="00000500000000000000" pitchFamily="2" charset="-34"/>
                        </a:rPr>
                        <a:t>Version</a:t>
                      </a:r>
                      <a:endParaRPr lang="en-US" sz="1400" i="1" dirty="0">
                        <a:solidFill>
                          <a:schemeClr val="bg1"/>
                        </a:solidFill>
                        <a:effectLst/>
                        <a:latin typeface="Chakra Petch" panose="00000500000000000000" pitchFamily="2" charset="-34"/>
                        <a:cs typeface="Chakra Petch" panose="00000500000000000000" pitchFamily="2" charset="-34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152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missForest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1.5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12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openxlsx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4.2.5.2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858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pcaMethods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1.94.0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50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pcpr2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0.0.0.1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377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pmp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1.14.1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783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purrr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1.0.2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950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renv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1.0.7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320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reshape2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1.4.4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512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rmarkdown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2.27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392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ropls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1.34.0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101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shiny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1.8.1.1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13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shinyFiles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0.9.3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9640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struct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1.14.1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857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structToolbox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1.14.0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950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SummarizedExperiment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1.32.0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9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sva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3.50.0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597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tarchetypes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0.9.0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459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targets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1.7.0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767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testthat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3.2.1.1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73983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441724C-056A-EB32-F0B4-9F07C20A3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393609"/>
              </p:ext>
            </p:extLst>
          </p:nvPr>
        </p:nvGraphicFramePr>
        <p:xfrm>
          <a:off x="7675742" y="822959"/>
          <a:ext cx="3749198" cy="1950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4599">
                  <a:extLst>
                    <a:ext uri="{9D8B030D-6E8A-4147-A177-3AD203B41FA5}">
                      <a16:colId xmlns:a16="http://schemas.microsoft.com/office/drawing/2014/main" val="432190498"/>
                    </a:ext>
                  </a:extLst>
                </a:gridCol>
                <a:gridCol w="1874599">
                  <a:extLst>
                    <a:ext uri="{9D8B030D-6E8A-4147-A177-3AD203B41FA5}">
                      <a16:colId xmlns:a16="http://schemas.microsoft.com/office/drawing/2014/main" val="37332594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hakra Petch" panose="00000500000000000000" pitchFamily="2" charset="-34"/>
                          <a:ea typeface="+mn-ea"/>
                          <a:cs typeface="Chakra Petch" panose="00000500000000000000" pitchFamily="2" charset="-34"/>
                        </a:rPr>
                        <a:t>Package</a:t>
                      </a:r>
                      <a:endParaRPr lang="en-US" sz="1400" b="1" i="1" dirty="0">
                        <a:solidFill>
                          <a:schemeClr val="bg1"/>
                        </a:solidFill>
                        <a:effectLst/>
                        <a:latin typeface="Chakra Petch" panose="00000500000000000000" pitchFamily="2" charset="-34"/>
                        <a:cs typeface="Chakra Petch" panose="00000500000000000000" pitchFamily="2" charset="-34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hakra Petch" panose="00000500000000000000" pitchFamily="2" charset="-34"/>
                          <a:ea typeface="+mn-ea"/>
                          <a:cs typeface="Chakra Petch" panose="00000500000000000000" pitchFamily="2" charset="-34"/>
                        </a:rPr>
                        <a:t>Version</a:t>
                      </a:r>
                      <a:endParaRPr lang="en-US" sz="1400" b="1" i="1" dirty="0">
                        <a:solidFill>
                          <a:schemeClr val="bg1"/>
                        </a:solidFill>
                        <a:effectLst/>
                        <a:latin typeface="Chakra Petch" panose="00000500000000000000" pitchFamily="2" charset="-34"/>
                        <a:cs typeface="Chakra Petch" panose="00000500000000000000" pitchFamily="2" charset="-34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0062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tidyverse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2.0.0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646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tinytex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0.51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125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tools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4.3.3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658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usethis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2.2.3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3419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VIM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6.2.2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46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withr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3.0.0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8514122"/>
                  </a:ext>
                </a:extLst>
              </a:tr>
            </a:tbl>
          </a:graphicData>
        </a:graphic>
      </p:graphicFrame>
      <p:pic>
        <p:nvPicPr>
          <p:cNvPr id="3" name="Graphic 2" descr="Crane outline">
            <a:extLst>
              <a:ext uri="{FF2B5EF4-FFF2-40B4-BE49-F238E27FC236}">
                <a16:creationId xmlns:a16="http://schemas.microsoft.com/office/drawing/2014/main" id="{C895004F-BB70-3537-52D2-ADDB8E60F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93141" y="42510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363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81558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Materials and Methods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C37EBAB-CC70-3168-ADF9-F505FB10E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739430"/>
              </p:ext>
            </p:extLst>
          </p:nvPr>
        </p:nvGraphicFramePr>
        <p:xfrm>
          <a:off x="836438" y="822959"/>
          <a:ext cx="3108960" cy="5516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3878798706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4399467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Package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Version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2895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BiocFileCache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2.10.2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013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BiocStyle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2.30.0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86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caret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6.0.94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459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ComplexHeatmap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2.18.0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423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cowplot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1.1.3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3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crew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0.9.2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5528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data.table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1.15.4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807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dplyr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1.1.4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009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DT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0.33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6326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fst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0.9.8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487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ggforce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0.4.2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1642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ggplot2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3.5.1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713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gridExtra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2.3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534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HotellingEllipse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1.1.0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23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impute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1.76.0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009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imputeLCMD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2.1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442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knitr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1.47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8143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limma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3.58.1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268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MetaboAnalystR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4.0.0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45592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D3E0BC4-3087-C4B2-6361-E123EB8E4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262057"/>
              </p:ext>
            </p:extLst>
          </p:nvPr>
        </p:nvGraphicFramePr>
        <p:xfrm>
          <a:off x="3942223" y="822959"/>
          <a:ext cx="3749198" cy="5516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4599">
                  <a:extLst>
                    <a:ext uri="{9D8B030D-6E8A-4147-A177-3AD203B41FA5}">
                      <a16:colId xmlns:a16="http://schemas.microsoft.com/office/drawing/2014/main" val="3599444905"/>
                    </a:ext>
                  </a:extLst>
                </a:gridCol>
                <a:gridCol w="1874599">
                  <a:extLst>
                    <a:ext uri="{9D8B030D-6E8A-4147-A177-3AD203B41FA5}">
                      <a16:colId xmlns:a16="http://schemas.microsoft.com/office/drawing/2014/main" val="1278040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hakra Petch" panose="00000500000000000000" pitchFamily="2" charset="-34"/>
                          <a:ea typeface="+mn-ea"/>
                          <a:cs typeface="Chakra Petch" panose="00000500000000000000" pitchFamily="2" charset="-34"/>
                        </a:rPr>
                        <a:t>Package</a:t>
                      </a:r>
                      <a:endParaRPr lang="en-US" sz="1400" i="1" dirty="0">
                        <a:solidFill>
                          <a:schemeClr val="bg1"/>
                        </a:solidFill>
                        <a:effectLst/>
                        <a:latin typeface="Chakra Petch" panose="00000500000000000000" pitchFamily="2" charset="-34"/>
                        <a:cs typeface="Chakra Petch" panose="00000500000000000000" pitchFamily="2" charset="-34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hakra Petch" panose="00000500000000000000" pitchFamily="2" charset="-34"/>
                          <a:ea typeface="+mn-ea"/>
                          <a:cs typeface="Chakra Petch" panose="00000500000000000000" pitchFamily="2" charset="-34"/>
                        </a:rPr>
                        <a:t>Version</a:t>
                      </a:r>
                      <a:endParaRPr lang="en-US" sz="1400" i="1" dirty="0">
                        <a:solidFill>
                          <a:schemeClr val="bg1"/>
                        </a:solidFill>
                        <a:effectLst/>
                        <a:latin typeface="Chakra Petch" panose="00000500000000000000" pitchFamily="2" charset="-34"/>
                        <a:cs typeface="Chakra Petch" panose="00000500000000000000" pitchFamily="2" charset="-34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152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missForest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1.5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12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openxlsx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4.2.5.2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858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pcaMethods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1.94.0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50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pcpr2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0.0.0.1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377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pmp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1.14.1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783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purrr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1.0.2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950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renv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1.0.7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320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reshape2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1.4.4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512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rmarkdown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2.27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392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ropls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1.34.0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101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shiny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1.8.1.1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13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shinyFiles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0.9.3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9640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struct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1.14.1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857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structToolbox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1.14.0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950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SummarizedExperiment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1.32.0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9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sva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3.50.0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597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tarchetypes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0.9.0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459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targets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1.7.0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767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testthat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3.2.1.1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73983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6B88924-92A2-B52D-16D6-53997EF44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67648"/>
              </p:ext>
            </p:extLst>
          </p:nvPr>
        </p:nvGraphicFramePr>
        <p:xfrm>
          <a:off x="7675742" y="822959"/>
          <a:ext cx="3749198" cy="1950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4599">
                  <a:extLst>
                    <a:ext uri="{9D8B030D-6E8A-4147-A177-3AD203B41FA5}">
                      <a16:colId xmlns:a16="http://schemas.microsoft.com/office/drawing/2014/main" val="432190498"/>
                    </a:ext>
                  </a:extLst>
                </a:gridCol>
                <a:gridCol w="1874599">
                  <a:extLst>
                    <a:ext uri="{9D8B030D-6E8A-4147-A177-3AD203B41FA5}">
                      <a16:colId xmlns:a16="http://schemas.microsoft.com/office/drawing/2014/main" val="37332594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hakra Petch" panose="00000500000000000000" pitchFamily="2" charset="-34"/>
                          <a:ea typeface="+mn-ea"/>
                          <a:cs typeface="Chakra Petch" panose="00000500000000000000" pitchFamily="2" charset="-34"/>
                        </a:rPr>
                        <a:t>Package</a:t>
                      </a:r>
                      <a:endParaRPr lang="en-US" sz="1400" b="1" i="1" dirty="0">
                        <a:solidFill>
                          <a:schemeClr val="bg1"/>
                        </a:solidFill>
                        <a:effectLst/>
                        <a:latin typeface="Chakra Petch" panose="00000500000000000000" pitchFamily="2" charset="-34"/>
                        <a:cs typeface="Chakra Petch" panose="00000500000000000000" pitchFamily="2" charset="-34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hakra Petch" panose="00000500000000000000" pitchFamily="2" charset="-34"/>
                          <a:ea typeface="+mn-ea"/>
                          <a:cs typeface="Chakra Petch" panose="00000500000000000000" pitchFamily="2" charset="-34"/>
                        </a:rPr>
                        <a:t>Version</a:t>
                      </a:r>
                      <a:endParaRPr lang="en-US" sz="1400" b="1" i="1" dirty="0">
                        <a:solidFill>
                          <a:schemeClr val="bg1"/>
                        </a:solidFill>
                        <a:effectLst/>
                        <a:latin typeface="Chakra Petch" panose="00000500000000000000" pitchFamily="2" charset="-34"/>
                        <a:cs typeface="Chakra Petch" panose="00000500000000000000" pitchFamily="2" charset="-34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0062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tidyverse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2.0.0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646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tinytex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0.51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125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tools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4.3.3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658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usethis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2.2.3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3419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VIM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6.2.2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46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withr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3.0.0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851412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49EF556-CDE7-8704-7D68-D8108BEE057A}"/>
              </a:ext>
            </a:extLst>
          </p:cNvPr>
          <p:cNvSpPr txBox="1"/>
          <p:nvPr/>
        </p:nvSpPr>
        <p:spPr>
          <a:xfrm>
            <a:off x="3942224" y="4690546"/>
            <a:ext cx="12608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structToolbox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C83AA4-883E-5899-C441-1DEB0FC46BBE}"/>
              </a:ext>
            </a:extLst>
          </p:cNvPr>
          <p:cNvSpPr txBox="1"/>
          <p:nvPr/>
        </p:nvSpPr>
        <p:spPr>
          <a:xfrm>
            <a:off x="3943255" y="5789792"/>
            <a:ext cx="8128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targets</a:t>
            </a:r>
            <a:endParaRPr lang="en-US" sz="1200" dirty="0"/>
          </a:p>
        </p:txBody>
      </p:sp>
      <p:pic>
        <p:nvPicPr>
          <p:cNvPr id="5" name="Graphic 4" descr="Crane outline">
            <a:extLst>
              <a:ext uri="{FF2B5EF4-FFF2-40B4-BE49-F238E27FC236}">
                <a16:creationId xmlns:a16="http://schemas.microsoft.com/office/drawing/2014/main" id="{C05EAF50-1CEC-2F08-7BCF-55F01422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93141" y="42510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237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Crane outline">
            <a:extLst>
              <a:ext uri="{FF2B5EF4-FFF2-40B4-BE49-F238E27FC236}">
                <a16:creationId xmlns:a16="http://schemas.microsoft.com/office/drawing/2014/main" id="{1044BB86-25A0-83CB-D076-3D27432C8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0576" y="2393576"/>
            <a:ext cx="2070848" cy="2070848"/>
          </a:xfrm>
          <a:prstGeom prst="rect">
            <a:avLst/>
          </a:prstGeom>
        </p:spPr>
      </p:pic>
      <p:sp>
        <p:nvSpPr>
          <p:cNvPr id="5" name="Title">
            <a:extLst>
              <a:ext uri="{FF2B5EF4-FFF2-40B4-BE49-F238E27FC236}">
                <a16:creationId xmlns:a16="http://schemas.microsoft.com/office/drawing/2014/main" id="{9690ED8F-B601-5E9A-519B-21A35C82C23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3140364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7933576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Crane outline">
            <a:extLst>
              <a:ext uri="{FF2B5EF4-FFF2-40B4-BE49-F238E27FC236}">
                <a16:creationId xmlns:a16="http://schemas.microsoft.com/office/drawing/2014/main" id="{1044BB86-25A0-83CB-D076-3D27432C8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7281" y="2393576"/>
            <a:ext cx="2070848" cy="20708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F0C786-C5B1-E720-91D6-CC5DDB5E6A3F}"/>
              </a:ext>
            </a:extLst>
          </p:cNvPr>
          <p:cNvSpPr txBox="1"/>
          <p:nvPr/>
        </p:nvSpPr>
        <p:spPr>
          <a:xfrm>
            <a:off x="5452439" y="2690336"/>
            <a:ext cx="726290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DE0647-29CF-D6BB-EBC4-6CF4AA430705}"/>
              </a:ext>
            </a:extLst>
          </p:cNvPr>
          <p:cNvSpPr txBox="1">
            <a:spLocks/>
          </p:cNvSpPr>
          <p:nvPr/>
        </p:nvSpPr>
        <p:spPr>
          <a:xfrm>
            <a:off x="6240581" y="4167664"/>
            <a:ext cx="1729509" cy="470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i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metaboPipe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D33CAAE-6AE1-3DDF-1BC1-133973E792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203039" y="2096816"/>
            <a:ext cx="1804594" cy="2070848"/>
          </a:xfrm>
          <a:prstGeom prst="rect">
            <a:avLst/>
          </a:prstGeom>
        </p:spPr>
      </p:pic>
      <p:sp>
        <p:nvSpPr>
          <p:cNvPr id="8" name="Title">
            <a:extLst>
              <a:ext uri="{FF2B5EF4-FFF2-40B4-BE49-F238E27FC236}">
                <a16:creationId xmlns:a16="http://schemas.microsoft.com/office/drawing/2014/main" id="{9B00D2D4-A708-78C2-5862-933C0F899AC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3140364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7946753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1F5CEAB-CB19-897D-FD66-08EF2F9B7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193703" y="2393576"/>
            <a:ext cx="1804594" cy="207084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092C86E-AFE5-350B-0BFC-7BF852B7B135}"/>
              </a:ext>
            </a:extLst>
          </p:cNvPr>
          <p:cNvSpPr txBox="1">
            <a:spLocks/>
          </p:cNvSpPr>
          <p:nvPr/>
        </p:nvSpPr>
        <p:spPr>
          <a:xfrm>
            <a:off x="5193703" y="4464424"/>
            <a:ext cx="1804594" cy="470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i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metaboPipe</a:t>
            </a: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29645441-B9B1-547F-FBA4-2AC58CDAA67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3140364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2391021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0658AB-4479-8E6C-58B8-13B4E65FAA91}"/>
              </a:ext>
            </a:extLst>
          </p:cNvPr>
          <p:cNvSpPr txBox="1"/>
          <p:nvPr/>
        </p:nvSpPr>
        <p:spPr>
          <a:xfrm>
            <a:off x="2347912" y="3244334"/>
            <a:ext cx="1783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cap="small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structToolbox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59B02-8AF8-A0C0-FD85-9570AAFF36D0}"/>
              </a:ext>
            </a:extLst>
          </p:cNvPr>
          <p:cNvSpPr txBox="1"/>
          <p:nvPr/>
        </p:nvSpPr>
        <p:spPr>
          <a:xfrm>
            <a:off x="8060532" y="3244334"/>
            <a:ext cx="992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cap="small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targets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7D08964C-7BD8-0326-A20F-B4FFC44D36E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3140364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Results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0BB1F88-E05E-0417-8D9F-8D6BF8453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193703" y="2393576"/>
            <a:ext cx="1804594" cy="207084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44AF40C-8C5F-42ED-F9CD-3F01059153B8}"/>
              </a:ext>
            </a:extLst>
          </p:cNvPr>
          <p:cNvSpPr txBox="1">
            <a:spLocks/>
          </p:cNvSpPr>
          <p:nvPr/>
        </p:nvSpPr>
        <p:spPr>
          <a:xfrm>
            <a:off x="5193703" y="4464424"/>
            <a:ext cx="1804594" cy="470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i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metaboPipe</a:t>
            </a:r>
          </a:p>
        </p:txBody>
      </p:sp>
    </p:spTree>
    <p:extLst>
      <p:ext uri="{BB962C8B-B14F-4D97-AF65-F5344CB8AC3E}">
        <p14:creationId xmlns:p14="http://schemas.microsoft.com/office/powerpoint/2010/main" val="28907480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0658AB-4479-8E6C-58B8-13B4E65FAA91}"/>
              </a:ext>
            </a:extLst>
          </p:cNvPr>
          <p:cNvSpPr txBox="1"/>
          <p:nvPr/>
        </p:nvSpPr>
        <p:spPr>
          <a:xfrm>
            <a:off x="4551363" y="679824"/>
            <a:ext cx="3089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cap="small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structToolbox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6B94C3-0FD5-93C6-4612-76899AE69FF4}"/>
              </a:ext>
            </a:extLst>
          </p:cNvPr>
          <p:cNvSpPr txBox="1"/>
          <p:nvPr/>
        </p:nvSpPr>
        <p:spPr>
          <a:xfrm>
            <a:off x="4310954" y="1454311"/>
            <a:ext cx="35700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DatasetExperiment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044B03-BB03-E657-2D10-74A35865E224}"/>
              </a:ext>
            </a:extLst>
          </p:cNvPr>
          <p:cNvSpPr txBox="1"/>
          <p:nvPr/>
        </p:nvSpPr>
        <p:spPr>
          <a:xfrm>
            <a:off x="4850010" y="2580441"/>
            <a:ext cx="2491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sample_meta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9A6B88-D937-E1FE-2A2E-2B648628919A}"/>
              </a:ext>
            </a:extLst>
          </p:cNvPr>
          <p:cNvSpPr txBox="1"/>
          <p:nvPr/>
        </p:nvSpPr>
        <p:spPr>
          <a:xfrm>
            <a:off x="1179016" y="2580441"/>
            <a:ext cx="2491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data</a:t>
            </a:r>
            <a:endParaRPr lang="en-US" sz="1800" b="1" dirty="0">
              <a:solidFill>
                <a:schemeClr val="bg1"/>
              </a:solidFill>
              <a:effectLst/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05B1A4-D454-1BA8-4A21-2E4C487DEBE4}"/>
              </a:ext>
            </a:extLst>
          </p:cNvPr>
          <p:cNvSpPr txBox="1"/>
          <p:nvPr/>
        </p:nvSpPr>
        <p:spPr>
          <a:xfrm>
            <a:off x="8521005" y="2580441"/>
            <a:ext cx="2491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variable_meta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E0E3B81C-BEFA-1D60-852D-0DA3C056004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15231" y="2949773"/>
              <a:ext cx="4019548" cy="152400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935189">
                      <a:extLst>
                        <a:ext uri="{9D8B030D-6E8A-4147-A177-3AD203B41FA5}">
                          <a16:colId xmlns:a16="http://schemas.microsoft.com/office/drawing/2014/main" val="2266369248"/>
                        </a:ext>
                      </a:extLst>
                    </a:gridCol>
                    <a:gridCol w="935189">
                      <a:extLst>
                        <a:ext uri="{9D8B030D-6E8A-4147-A177-3AD203B41FA5}">
                          <a16:colId xmlns:a16="http://schemas.microsoft.com/office/drawing/2014/main" val="571172494"/>
                        </a:ext>
                      </a:extLst>
                    </a:gridCol>
                    <a:gridCol w="935189">
                      <a:extLst>
                        <a:ext uri="{9D8B030D-6E8A-4147-A177-3AD203B41FA5}">
                          <a16:colId xmlns:a16="http://schemas.microsoft.com/office/drawing/2014/main" val="62063635"/>
                        </a:ext>
                      </a:extLst>
                    </a:gridCol>
                    <a:gridCol w="282321">
                      <a:extLst>
                        <a:ext uri="{9D8B030D-6E8A-4147-A177-3AD203B41FA5}">
                          <a16:colId xmlns:a16="http://schemas.microsoft.com/office/drawing/2014/main" val="3636307865"/>
                        </a:ext>
                      </a:extLst>
                    </a:gridCol>
                    <a:gridCol w="931660">
                      <a:extLst>
                        <a:ext uri="{9D8B030D-6E8A-4147-A177-3AD203B41FA5}">
                          <a16:colId xmlns:a16="http://schemas.microsoft.com/office/drawing/2014/main" val="1735463142"/>
                        </a:ext>
                      </a:extLst>
                    </a:gridCol>
                  </a:tblGrid>
                  <a:tr h="2750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𝑛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×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2556646"/>
                      </a:ext>
                    </a:extLst>
                  </a:tr>
                  <a:tr h="2750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9218803"/>
                      </a:ext>
                    </a:extLst>
                  </a:tr>
                  <a:tr h="2750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680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0357097"/>
                      </a:ext>
                    </a:extLst>
                  </a:tr>
                  <a:tr h="2750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8089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E0E3B81C-BEFA-1D60-852D-0DA3C05600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3589286"/>
                  </p:ext>
                </p:extLst>
              </p:nvPr>
            </p:nvGraphicFramePr>
            <p:xfrm>
              <a:off x="415231" y="2949773"/>
              <a:ext cx="4019548" cy="152400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935189">
                      <a:extLst>
                        <a:ext uri="{9D8B030D-6E8A-4147-A177-3AD203B41FA5}">
                          <a16:colId xmlns:a16="http://schemas.microsoft.com/office/drawing/2014/main" val="2266369248"/>
                        </a:ext>
                      </a:extLst>
                    </a:gridCol>
                    <a:gridCol w="935189">
                      <a:extLst>
                        <a:ext uri="{9D8B030D-6E8A-4147-A177-3AD203B41FA5}">
                          <a16:colId xmlns:a16="http://schemas.microsoft.com/office/drawing/2014/main" val="571172494"/>
                        </a:ext>
                      </a:extLst>
                    </a:gridCol>
                    <a:gridCol w="935189">
                      <a:extLst>
                        <a:ext uri="{9D8B030D-6E8A-4147-A177-3AD203B41FA5}">
                          <a16:colId xmlns:a16="http://schemas.microsoft.com/office/drawing/2014/main" val="62063635"/>
                        </a:ext>
                      </a:extLst>
                    </a:gridCol>
                    <a:gridCol w="282321">
                      <a:extLst>
                        <a:ext uri="{9D8B030D-6E8A-4147-A177-3AD203B41FA5}">
                          <a16:colId xmlns:a16="http://schemas.microsoft.com/office/drawing/2014/main" val="3636307865"/>
                        </a:ext>
                      </a:extLst>
                    </a:gridCol>
                    <a:gridCol w="931660">
                      <a:extLst>
                        <a:ext uri="{9D8B030D-6E8A-4147-A177-3AD203B41FA5}">
                          <a16:colId xmlns:a16="http://schemas.microsoft.com/office/drawing/2014/main" val="173546314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329221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654" r="-231373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9351" r="-129870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2174" r="-334783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31373" r="-654" b="-4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255664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0000" r="-329221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921880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96078" r="-329221" b="-2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680690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02000" r="-329221" b="-1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035709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02000" r="-329221" b="-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80896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C1910ECE-1BA5-831B-95CD-5CEBC1268F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86225" y="3535573"/>
              <a:ext cx="4019548" cy="1543114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935189">
                      <a:extLst>
                        <a:ext uri="{9D8B030D-6E8A-4147-A177-3AD203B41FA5}">
                          <a16:colId xmlns:a16="http://schemas.microsoft.com/office/drawing/2014/main" val="2266369248"/>
                        </a:ext>
                      </a:extLst>
                    </a:gridCol>
                    <a:gridCol w="935189">
                      <a:extLst>
                        <a:ext uri="{9D8B030D-6E8A-4147-A177-3AD203B41FA5}">
                          <a16:colId xmlns:a16="http://schemas.microsoft.com/office/drawing/2014/main" val="571172494"/>
                        </a:ext>
                      </a:extLst>
                    </a:gridCol>
                    <a:gridCol w="935189">
                      <a:extLst>
                        <a:ext uri="{9D8B030D-6E8A-4147-A177-3AD203B41FA5}">
                          <a16:colId xmlns:a16="http://schemas.microsoft.com/office/drawing/2014/main" val="62063635"/>
                        </a:ext>
                      </a:extLst>
                    </a:gridCol>
                    <a:gridCol w="282321">
                      <a:extLst>
                        <a:ext uri="{9D8B030D-6E8A-4147-A177-3AD203B41FA5}">
                          <a16:colId xmlns:a16="http://schemas.microsoft.com/office/drawing/2014/main" val="3636307865"/>
                        </a:ext>
                      </a:extLst>
                    </a:gridCol>
                    <a:gridCol w="931660">
                      <a:extLst>
                        <a:ext uri="{9D8B030D-6E8A-4147-A177-3AD203B41FA5}">
                          <a16:colId xmlns:a16="http://schemas.microsoft.com/office/drawing/2014/main" val="1735463142"/>
                        </a:ext>
                      </a:extLst>
                    </a:gridCol>
                  </a:tblGrid>
                  <a:tr h="2750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𝑛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×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𝑭𝒂𝒄𝒕𝒐𝒓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𝑭𝒂𝒄𝒕𝒐𝒓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𝑭𝒂𝒄𝒕𝒐𝒓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2556646"/>
                      </a:ext>
                    </a:extLst>
                  </a:tr>
                  <a:tr h="2750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9218803"/>
                      </a:ext>
                    </a:extLst>
                  </a:tr>
                  <a:tr h="2750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680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0357097"/>
                      </a:ext>
                    </a:extLst>
                  </a:tr>
                  <a:tr h="2750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8089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C1910ECE-1BA5-831B-95CD-5CEBC1268F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306860"/>
                  </p:ext>
                </p:extLst>
              </p:nvPr>
            </p:nvGraphicFramePr>
            <p:xfrm>
              <a:off x="4086225" y="3535573"/>
              <a:ext cx="4019548" cy="1543114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935189">
                      <a:extLst>
                        <a:ext uri="{9D8B030D-6E8A-4147-A177-3AD203B41FA5}">
                          <a16:colId xmlns:a16="http://schemas.microsoft.com/office/drawing/2014/main" val="2266369248"/>
                        </a:ext>
                      </a:extLst>
                    </a:gridCol>
                    <a:gridCol w="935189">
                      <a:extLst>
                        <a:ext uri="{9D8B030D-6E8A-4147-A177-3AD203B41FA5}">
                          <a16:colId xmlns:a16="http://schemas.microsoft.com/office/drawing/2014/main" val="571172494"/>
                        </a:ext>
                      </a:extLst>
                    </a:gridCol>
                    <a:gridCol w="935189">
                      <a:extLst>
                        <a:ext uri="{9D8B030D-6E8A-4147-A177-3AD203B41FA5}">
                          <a16:colId xmlns:a16="http://schemas.microsoft.com/office/drawing/2014/main" val="62063635"/>
                        </a:ext>
                      </a:extLst>
                    </a:gridCol>
                    <a:gridCol w="282321">
                      <a:extLst>
                        <a:ext uri="{9D8B030D-6E8A-4147-A177-3AD203B41FA5}">
                          <a16:colId xmlns:a16="http://schemas.microsoft.com/office/drawing/2014/main" val="3636307865"/>
                        </a:ext>
                      </a:extLst>
                    </a:gridCol>
                    <a:gridCol w="931660">
                      <a:extLst>
                        <a:ext uri="{9D8B030D-6E8A-4147-A177-3AD203B41FA5}">
                          <a16:colId xmlns:a16="http://schemas.microsoft.com/office/drawing/2014/main" val="1735463142"/>
                        </a:ext>
                      </a:extLst>
                    </a:gridCol>
                  </a:tblGrid>
                  <a:tr h="3239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329221" b="-379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654" r="-231373" b="-379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99351" r="-129870" b="-379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2174" r="-334783" b="-379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31373" r="-654" b="-3796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255664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8000" r="-329221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921880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8000" r="-329221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680690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1961" r="-329221" b="-1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035709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10000" r="-329221" b="-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80896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568BF449-1FDD-514C-746C-A380FA286FA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757219" y="4121310"/>
              <a:ext cx="4019548" cy="1543177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935189">
                      <a:extLst>
                        <a:ext uri="{9D8B030D-6E8A-4147-A177-3AD203B41FA5}">
                          <a16:colId xmlns:a16="http://schemas.microsoft.com/office/drawing/2014/main" val="2266369248"/>
                        </a:ext>
                      </a:extLst>
                    </a:gridCol>
                    <a:gridCol w="935189">
                      <a:extLst>
                        <a:ext uri="{9D8B030D-6E8A-4147-A177-3AD203B41FA5}">
                          <a16:colId xmlns:a16="http://schemas.microsoft.com/office/drawing/2014/main" val="571172494"/>
                        </a:ext>
                      </a:extLst>
                    </a:gridCol>
                    <a:gridCol w="935189">
                      <a:extLst>
                        <a:ext uri="{9D8B030D-6E8A-4147-A177-3AD203B41FA5}">
                          <a16:colId xmlns:a16="http://schemas.microsoft.com/office/drawing/2014/main" val="62063635"/>
                        </a:ext>
                      </a:extLst>
                    </a:gridCol>
                    <a:gridCol w="282321">
                      <a:extLst>
                        <a:ext uri="{9D8B030D-6E8A-4147-A177-3AD203B41FA5}">
                          <a16:colId xmlns:a16="http://schemas.microsoft.com/office/drawing/2014/main" val="3636307865"/>
                        </a:ext>
                      </a:extLst>
                    </a:gridCol>
                    <a:gridCol w="931660">
                      <a:extLst>
                        <a:ext uri="{9D8B030D-6E8A-4147-A177-3AD203B41FA5}">
                          <a16:colId xmlns:a16="http://schemas.microsoft.com/office/drawing/2014/main" val="1735463142"/>
                        </a:ext>
                      </a:extLst>
                    </a:gridCol>
                  </a:tblGrid>
                  <a:tr h="2750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𝑚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×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𝑭𝒂𝒄𝒕𝒐𝒓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𝑭𝒂𝒄𝒕𝒐𝒓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𝑭𝒂𝒄𝒕𝒐𝒓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2556646"/>
                      </a:ext>
                    </a:extLst>
                  </a:tr>
                  <a:tr h="2750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9218803"/>
                      </a:ext>
                    </a:extLst>
                  </a:tr>
                  <a:tr h="2750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680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0357097"/>
                      </a:ext>
                    </a:extLst>
                  </a:tr>
                  <a:tr h="2750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8089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568BF449-1FDD-514C-746C-A380FA286F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7858126"/>
                  </p:ext>
                </p:extLst>
              </p:nvPr>
            </p:nvGraphicFramePr>
            <p:xfrm>
              <a:off x="7757219" y="4121310"/>
              <a:ext cx="4019548" cy="1543177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935189">
                      <a:extLst>
                        <a:ext uri="{9D8B030D-6E8A-4147-A177-3AD203B41FA5}">
                          <a16:colId xmlns:a16="http://schemas.microsoft.com/office/drawing/2014/main" val="2266369248"/>
                        </a:ext>
                      </a:extLst>
                    </a:gridCol>
                    <a:gridCol w="935189">
                      <a:extLst>
                        <a:ext uri="{9D8B030D-6E8A-4147-A177-3AD203B41FA5}">
                          <a16:colId xmlns:a16="http://schemas.microsoft.com/office/drawing/2014/main" val="571172494"/>
                        </a:ext>
                      </a:extLst>
                    </a:gridCol>
                    <a:gridCol w="935189">
                      <a:extLst>
                        <a:ext uri="{9D8B030D-6E8A-4147-A177-3AD203B41FA5}">
                          <a16:colId xmlns:a16="http://schemas.microsoft.com/office/drawing/2014/main" val="62063635"/>
                        </a:ext>
                      </a:extLst>
                    </a:gridCol>
                    <a:gridCol w="282321">
                      <a:extLst>
                        <a:ext uri="{9D8B030D-6E8A-4147-A177-3AD203B41FA5}">
                          <a16:colId xmlns:a16="http://schemas.microsoft.com/office/drawing/2014/main" val="3636307865"/>
                        </a:ext>
                      </a:extLst>
                    </a:gridCol>
                    <a:gridCol w="931660">
                      <a:extLst>
                        <a:ext uri="{9D8B030D-6E8A-4147-A177-3AD203B41FA5}">
                          <a16:colId xmlns:a16="http://schemas.microsoft.com/office/drawing/2014/main" val="1735463142"/>
                        </a:ext>
                      </a:extLst>
                    </a:gridCol>
                  </a:tblGrid>
                  <a:tr h="3239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r="-329221" b="-3811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654" r="-231373" b="-3811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99351" r="-129870" b="-3811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2174" r="-334783" b="-3811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31373" r="-654" b="-3811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255664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6000" r="-329221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921880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1961" r="-329221" b="-1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680690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8000" r="-329221" b="-1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035709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08000" r="-329221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80896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452A42E-45FC-7EE8-F107-F1E3ED6B48A2}"/>
              </a:ext>
            </a:extLst>
          </p:cNvPr>
          <p:cNvSpPr txBox="1"/>
          <p:nvPr/>
        </p:nvSpPr>
        <p:spPr>
          <a:xfrm>
            <a:off x="12480132" y="3244334"/>
            <a:ext cx="992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cap="small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targets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EDEC0D90-EAF4-55FA-B6F6-2A82E571802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3140364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Results</a:t>
            </a:r>
            <a:endParaRPr lang="en-US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84F720F-FDE4-C2C2-2AAF-666424CEA0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870108" y="168582"/>
            <a:ext cx="1178522" cy="13524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350639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Hammer with solid fill">
            <a:extLst>
              <a:ext uri="{FF2B5EF4-FFF2-40B4-BE49-F238E27FC236}">
                <a16:creationId xmlns:a16="http://schemas.microsoft.com/office/drawing/2014/main" id="{4A76CCB6-1128-72BE-91AF-A1A042021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14278"/>
            <a:ext cx="914400" cy="914400"/>
          </a:xfrm>
          <a:prstGeom prst="rect">
            <a:avLst/>
          </a:prstGeom>
        </p:spPr>
      </p:pic>
      <p:pic>
        <p:nvPicPr>
          <p:cNvPr id="7" name="Graphic 6" descr="Wrench with solid fill">
            <a:extLst>
              <a:ext uri="{FF2B5EF4-FFF2-40B4-BE49-F238E27FC236}">
                <a16:creationId xmlns:a16="http://schemas.microsoft.com/office/drawing/2014/main" id="{A32C6C11-CD40-51A4-4DDE-6B7F5932CC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414278"/>
            <a:ext cx="914400" cy="914400"/>
          </a:xfrm>
          <a:prstGeom prst="rect">
            <a:avLst/>
          </a:prstGeom>
        </p:spPr>
      </p:pic>
      <p:pic>
        <p:nvPicPr>
          <p:cNvPr id="15" name="Graphic 14" descr="Screwdriver with solid fill">
            <a:extLst>
              <a:ext uri="{FF2B5EF4-FFF2-40B4-BE49-F238E27FC236}">
                <a16:creationId xmlns:a16="http://schemas.microsoft.com/office/drawing/2014/main" id="{FAFD4CB3-4774-1E91-AC05-9DF28B1506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414278"/>
            <a:ext cx="914400" cy="914400"/>
          </a:xfrm>
          <a:prstGeom prst="rect">
            <a:avLst/>
          </a:prstGeom>
        </p:spPr>
      </p:pic>
      <p:pic>
        <p:nvPicPr>
          <p:cNvPr id="16" name="Graphic 15" descr="Gears with solid fill">
            <a:extLst>
              <a:ext uri="{FF2B5EF4-FFF2-40B4-BE49-F238E27FC236}">
                <a16:creationId xmlns:a16="http://schemas.microsoft.com/office/drawing/2014/main" id="{9822C990-CFFA-B05A-DE8D-349C1C773D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8800" y="414278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044B03-BB03-E657-2D10-74A35865E224}"/>
              </a:ext>
            </a:extLst>
          </p:cNvPr>
          <p:cNvSpPr txBox="1"/>
          <p:nvPr/>
        </p:nvSpPr>
        <p:spPr>
          <a:xfrm>
            <a:off x="4850011" y="1494591"/>
            <a:ext cx="2491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sample_meta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9A6B88-D937-E1FE-2A2E-2B648628919A}"/>
              </a:ext>
            </a:extLst>
          </p:cNvPr>
          <p:cNvSpPr txBox="1"/>
          <p:nvPr/>
        </p:nvSpPr>
        <p:spPr>
          <a:xfrm>
            <a:off x="4850011" y="1494591"/>
            <a:ext cx="2491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data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05B1A4-D454-1BA8-4A21-2E4C487DEBE4}"/>
              </a:ext>
            </a:extLst>
          </p:cNvPr>
          <p:cNvSpPr txBox="1"/>
          <p:nvPr/>
        </p:nvSpPr>
        <p:spPr>
          <a:xfrm>
            <a:off x="4850011" y="1494591"/>
            <a:ext cx="2491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variable_meta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658AB-4479-8E6C-58B8-13B4E65FAA91}"/>
              </a:ext>
            </a:extLst>
          </p:cNvPr>
          <p:cNvSpPr txBox="1"/>
          <p:nvPr/>
        </p:nvSpPr>
        <p:spPr>
          <a:xfrm>
            <a:off x="4551363" y="679824"/>
            <a:ext cx="3089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cap="small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structToolbox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6B94C3-0FD5-93C6-4612-76899AE69FF4}"/>
              </a:ext>
            </a:extLst>
          </p:cNvPr>
          <p:cNvSpPr txBox="1"/>
          <p:nvPr/>
        </p:nvSpPr>
        <p:spPr>
          <a:xfrm>
            <a:off x="4310954" y="1454311"/>
            <a:ext cx="35700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DatasetExperiment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9D201-84BC-5438-73E8-5092B53C65E9}"/>
              </a:ext>
            </a:extLst>
          </p:cNvPr>
          <p:cNvSpPr txBox="1"/>
          <p:nvPr/>
        </p:nvSpPr>
        <p:spPr>
          <a:xfrm>
            <a:off x="12425362" y="679824"/>
            <a:ext cx="3089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cap="small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Targets</a:t>
            </a: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3DADA961-2ACD-4F05-4CF6-9619411DBE8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3140364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Results</a:t>
            </a:r>
            <a:endParaRPr lang="en-US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595306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0658AB-4479-8E6C-58B8-13B4E65FAA91}"/>
              </a:ext>
            </a:extLst>
          </p:cNvPr>
          <p:cNvSpPr txBox="1"/>
          <p:nvPr/>
        </p:nvSpPr>
        <p:spPr>
          <a:xfrm>
            <a:off x="4551363" y="679824"/>
            <a:ext cx="3089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cap="small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structToolbox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6B94C3-0FD5-93C6-4612-76899AE69FF4}"/>
              </a:ext>
            </a:extLst>
          </p:cNvPr>
          <p:cNvSpPr txBox="1"/>
          <p:nvPr/>
        </p:nvSpPr>
        <p:spPr>
          <a:xfrm>
            <a:off x="0" y="3198167"/>
            <a:ext cx="35700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DatasetExperiment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9D201-84BC-5438-73E8-5092B53C65E9}"/>
              </a:ext>
            </a:extLst>
          </p:cNvPr>
          <p:cNvSpPr txBox="1"/>
          <p:nvPr/>
        </p:nvSpPr>
        <p:spPr>
          <a:xfrm>
            <a:off x="12425362" y="679824"/>
            <a:ext cx="3089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cap="small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Targets</a:t>
            </a:r>
          </a:p>
        </p:txBody>
      </p:sp>
      <p:pic>
        <p:nvPicPr>
          <p:cNvPr id="6" name="Graphic 5" descr="Hammer with solid fill">
            <a:extLst>
              <a:ext uri="{FF2B5EF4-FFF2-40B4-BE49-F238E27FC236}">
                <a16:creationId xmlns:a16="http://schemas.microsoft.com/office/drawing/2014/main" id="{84523CB9-C213-DBA8-F301-0E3821DDA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1585098"/>
            <a:ext cx="914400" cy="914400"/>
          </a:xfrm>
          <a:prstGeom prst="rect">
            <a:avLst/>
          </a:prstGeom>
        </p:spPr>
      </p:pic>
      <p:pic>
        <p:nvPicPr>
          <p:cNvPr id="12" name="Graphic 11" descr="Wrench with solid fill">
            <a:extLst>
              <a:ext uri="{FF2B5EF4-FFF2-40B4-BE49-F238E27FC236}">
                <a16:creationId xmlns:a16="http://schemas.microsoft.com/office/drawing/2014/main" id="{4938B6C0-C6AB-22B4-225C-C4C94D737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16701" y="1585098"/>
            <a:ext cx="914400" cy="914400"/>
          </a:xfrm>
          <a:prstGeom prst="rect">
            <a:avLst/>
          </a:prstGeom>
        </p:spPr>
      </p:pic>
      <p:pic>
        <p:nvPicPr>
          <p:cNvPr id="14" name="Graphic 13" descr="Screwdriver with solid fill">
            <a:extLst>
              <a:ext uri="{FF2B5EF4-FFF2-40B4-BE49-F238E27FC236}">
                <a16:creationId xmlns:a16="http://schemas.microsoft.com/office/drawing/2014/main" id="{DDD76E60-5D2E-5044-4D72-DA84F1470F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36963" y="1585098"/>
            <a:ext cx="914400" cy="914400"/>
          </a:xfrm>
          <a:prstGeom prst="rect">
            <a:avLst/>
          </a:prstGeom>
        </p:spPr>
      </p:pic>
      <p:pic>
        <p:nvPicPr>
          <p:cNvPr id="16" name="Graphic 15" descr="Gears with solid fill">
            <a:extLst>
              <a:ext uri="{FF2B5EF4-FFF2-40B4-BE49-F238E27FC236}">
                <a16:creationId xmlns:a16="http://schemas.microsoft.com/office/drawing/2014/main" id="{FE59C9EC-597C-DD02-5728-1174B2A4DD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45438" y="1585098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5" name="Chart 24">
                <a:extLst>
                  <a:ext uri="{FF2B5EF4-FFF2-40B4-BE49-F238E27FC236}">
                    <a16:creationId xmlns:a16="http://schemas.microsoft.com/office/drawing/2014/main" id="{3AF5FDBF-03AE-FCC3-FFF7-887DE1A51507}"/>
                  </a:ext>
                </a:extLst>
              </p:cNvPr>
              <p:cNvGraphicFramePr/>
              <p:nvPr/>
            </p:nvGraphicFramePr>
            <p:xfrm>
              <a:off x="3371850" y="2590800"/>
              <a:ext cx="8820150" cy="426719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0"/>
              </a:graphicData>
            </a:graphic>
          </p:graphicFrame>
        </mc:Choice>
        <mc:Fallback xmlns="">
          <p:pic>
            <p:nvPicPr>
              <p:cNvPr id="25" name="Chart 24">
                <a:extLst>
                  <a:ext uri="{FF2B5EF4-FFF2-40B4-BE49-F238E27FC236}">
                    <a16:creationId xmlns:a16="http://schemas.microsoft.com/office/drawing/2014/main" id="{3AF5FDBF-03AE-FCC3-FFF7-887DE1A515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71850" y="2590800"/>
                <a:ext cx="8820150" cy="4267199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itle">
            <a:extLst>
              <a:ext uri="{FF2B5EF4-FFF2-40B4-BE49-F238E27FC236}">
                <a16:creationId xmlns:a16="http://schemas.microsoft.com/office/drawing/2014/main" id="{D0047A23-9574-288D-3A26-0CBFA08AC97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3140364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Results</a:t>
            </a:r>
            <a:endParaRPr lang="en-US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757084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 descr="Screwdriver with solid fill">
            <a:extLst>
              <a:ext uri="{FF2B5EF4-FFF2-40B4-BE49-F238E27FC236}">
                <a16:creationId xmlns:a16="http://schemas.microsoft.com/office/drawing/2014/main" id="{DDD76E60-5D2E-5044-4D72-DA84F1470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7844" y="2971799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0658AB-4479-8E6C-58B8-13B4E65FAA91}"/>
              </a:ext>
            </a:extLst>
          </p:cNvPr>
          <p:cNvSpPr txBox="1"/>
          <p:nvPr/>
        </p:nvSpPr>
        <p:spPr>
          <a:xfrm>
            <a:off x="4551363" y="679824"/>
            <a:ext cx="3089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cap="small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structToolbox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6B94C3-0FD5-93C6-4612-76899AE69FF4}"/>
              </a:ext>
            </a:extLst>
          </p:cNvPr>
          <p:cNvSpPr txBox="1"/>
          <p:nvPr/>
        </p:nvSpPr>
        <p:spPr>
          <a:xfrm>
            <a:off x="0" y="3198167"/>
            <a:ext cx="35700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DatasetExperiment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9D201-84BC-5438-73E8-5092B53C65E9}"/>
              </a:ext>
            </a:extLst>
          </p:cNvPr>
          <p:cNvSpPr txBox="1"/>
          <p:nvPr/>
        </p:nvSpPr>
        <p:spPr>
          <a:xfrm>
            <a:off x="12425362" y="679824"/>
            <a:ext cx="3089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cap="small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Targets</a:t>
            </a:r>
          </a:p>
        </p:txBody>
      </p:sp>
      <p:pic>
        <p:nvPicPr>
          <p:cNvPr id="6" name="Graphic 5" descr="Hammer with solid fill">
            <a:extLst>
              <a:ext uri="{FF2B5EF4-FFF2-40B4-BE49-F238E27FC236}">
                <a16:creationId xmlns:a16="http://schemas.microsoft.com/office/drawing/2014/main" id="{84523CB9-C213-DBA8-F301-0E3821DDA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600" y="1585098"/>
            <a:ext cx="914400" cy="914400"/>
          </a:xfrm>
          <a:prstGeom prst="rect">
            <a:avLst/>
          </a:prstGeom>
        </p:spPr>
      </p:pic>
      <p:pic>
        <p:nvPicPr>
          <p:cNvPr id="12" name="Graphic 11" descr="Wrench with solid fill">
            <a:extLst>
              <a:ext uri="{FF2B5EF4-FFF2-40B4-BE49-F238E27FC236}">
                <a16:creationId xmlns:a16="http://schemas.microsoft.com/office/drawing/2014/main" id="{4938B6C0-C6AB-22B4-225C-C4C94D7376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16701" y="1585098"/>
            <a:ext cx="914400" cy="914400"/>
          </a:xfrm>
          <a:prstGeom prst="rect">
            <a:avLst/>
          </a:prstGeom>
        </p:spPr>
      </p:pic>
      <p:pic>
        <p:nvPicPr>
          <p:cNvPr id="16" name="Graphic 15" descr="Gears with solid fill">
            <a:extLst>
              <a:ext uri="{FF2B5EF4-FFF2-40B4-BE49-F238E27FC236}">
                <a16:creationId xmlns:a16="http://schemas.microsoft.com/office/drawing/2014/main" id="{FE59C9EC-597C-DD02-5728-1174B2A4DD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45438" y="1585098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1" name="Chart 10">
                <a:extLst>
                  <a:ext uri="{FF2B5EF4-FFF2-40B4-BE49-F238E27FC236}">
                    <a16:creationId xmlns:a16="http://schemas.microsoft.com/office/drawing/2014/main" id="{6C8A84A4-CDB3-71C0-99EF-20B6F52A668C}"/>
                  </a:ext>
                </a:extLst>
              </p:cNvPr>
              <p:cNvGraphicFramePr/>
              <p:nvPr/>
            </p:nvGraphicFramePr>
            <p:xfrm>
              <a:off x="3359150" y="2590800"/>
              <a:ext cx="8820150" cy="426719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0"/>
              </a:graphicData>
            </a:graphic>
          </p:graphicFrame>
        </mc:Choice>
        <mc:Fallback xmlns="">
          <p:pic>
            <p:nvPicPr>
              <p:cNvPr id="11" name="Chart 10">
                <a:extLst>
                  <a:ext uri="{FF2B5EF4-FFF2-40B4-BE49-F238E27FC236}">
                    <a16:creationId xmlns:a16="http://schemas.microsoft.com/office/drawing/2014/main" id="{6C8A84A4-CDB3-71C0-99EF-20B6F52A66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59150" y="2590800"/>
                <a:ext cx="8820150" cy="42671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5ECBBC76-7D53-4642-CED0-FE592911F4A1}"/>
                  </a:ext>
                </a:extLst>
              </p:cNvPr>
              <p:cNvGraphicFramePr/>
              <p:nvPr/>
            </p:nvGraphicFramePr>
            <p:xfrm>
              <a:off x="3370834" y="2590799"/>
              <a:ext cx="8820150" cy="426719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2"/>
              </a:graphicData>
            </a:graphic>
          </p:graphicFrame>
        </mc:Choice>
        <mc:Fallback xmlns="">
          <p:pic>
            <p:nvPicPr>
              <p:cNvPr id="15" name="Chart 14">
                <a:extLst>
                  <a:ext uri="{FF2B5EF4-FFF2-40B4-BE49-F238E27FC236}">
                    <a16:creationId xmlns:a16="http://schemas.microsoft.com/office/drawing/2014/main" id="{5ECBBC76-7D53-4642-CED0-FE592911F4A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70834" y="2590799"/>
                <a:ext cx="8820150" cy="4267199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itle">
            <a:extLst>
              <a:ext uri="{FF2B5EF4-FFF2-40B4-BE49-F238E27FC236}">
                <a16:creationId xmlns:a16="http://schemas.microsoft.com/office/drawing/2014/main" id="{B42ACF2C-1A18-28AA-119D-A4C76F4CBE6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3140364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Results</a:t>
            </a:r>
            <a:endParaRPr lang="en-US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322484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Introduction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C7759A-FD0B-DA63-6CE2-C7FB431B9BB0}"/>
              </a:ext>
            </a:extLst>
          </p:cNvPr>
          <p:cNvSpPr txBox="1">
            <a:spLocks/>
          </p:cNvSpPr>
          <p:nvPr/>
        </p:nvSpPr>
        <p:spPr>
          <a:xfrm>
            <a:off x="8449047" y="568508"/>
            <a:ext cx="1369123" cy="6458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NMR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871BBF9-CFE2-9095-8F96-5836463BFB2D}"/>
              </a:ext>
            </a:extLst>
          </p:cNvPr>
          <p:cNvSpPr txBox="1">
            <a:spLocks/>
          </p:cNvSpPr>
          <p:nvPr/>
        </p:nvSpPr>
        <p:spPr>
          <a:xfrm>
            <a:off x="2373831" y="565279"/>
            <a:ext cx="926239" cy="6523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7686634-179D-42CB-E4E9-77C14ED7B2FC}"/>
              </a:ext>
            </a:extLst>
          </p:cNvPr>
          <p:cNvCxnSpPr>
            <a:cxnSpLocks/>
            <a:stCxn id="3" idx="2"/>
            <a:endCxn id="5" idx="2"/>
          </p:cNvCxnSpPr>
          <p:nvPr/>
        </p:nvCxnSpPr>
        <p:spPr>
          <a:xfrm rot="5400000" flipH="1" flipV="1">
            <a:off x="5983665" y="-1932334"/>
            <a:ext cx="3229" cy="6296658"/>
          </a:xfrm>
          <a:prstGeom prst="bentConnector3">
            <a:avLst>
              <a:gd name="adj1" fmla="val -7079591"/>
            </a:avLst>
          </a:prstGeom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1E9337-2C32-F462-940E-767FCF7D019F}"/>
              </a:ext>
            </a:extLst>
          </p:cNvPr>
          <p:cNvCxnSpPr>
            <a:cxnSpLocks/>
          </p:cNvCxnSpPr>
          <p:nvPr/>
        </p:nvCxnSpPr>
        <p:spPr>
          <a:xfrm>
            <a:off x="6096000" y="1452563"/>
            <a:ext cx="0" cy="5273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5D71F519-F25A-FC3F-04BB-9A182CD39162}"/>
              </a:ext>
            </a:extLst>
          </p:cNvPr>
          <p:cNvSpPr txBox="1">
            <a:spLocks/>
          </p:cNvSpPr>
          <p:nvPr/>
        </p:nvSpPr>
        <p:spPr>
          <a:xfrm>
            <a:off x="4583984" y="825361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05594443-C640-4449-C72B-3571F50D71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0683484"/>
                  </p:ext>
                </p:extLst>
              </p:nvPr>
            </p:nvGraphicFramePr>
            <p:xfrm>
              <a:off x="4470360" y="2013604"/>
              <a:ext cx="3251280" cy="74170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650256">
                      <a:extLst>
                        <a:ext uri="{9D8B030D-6E8A-4147-A177-3AD203B41FA5}">
                          <a16:colId xmlns:a16="http://schemas.microsoft.com/office/drawing/2014/main" val="2266369248"/>
                        </a:ext>
                      </a:extLst>
                    </a:gridCol>
                    <a:gridCol w="650256">
                      <a:extLst>
                        <a:ext uri="{9D8B030D-6E8A-4147-A177-3AD203B41FA5}">
                          <a16:colId xmlns:a16="http://schemas.microsoft.com/office/drawing/2014/main" val="571172494"/>
                        </a:ext>
                      </a:extLst>
                    </a:gridCol>
                    <a:gridCol w="650256">
                      <a:extLst>
                        <a:ext uri="{9D8B030D-6E8A-4147-A177-3AD203B41FA5}">
                          <a16:colId xmlns:a16="http://schemas.microsoft.com/office/drawing/2014/main" val="62063635"/>
                        </a:ext>
                      </a:extLst>
                    </a:gridCol>
                    <a:gridCol w="650256">
                      <a:extLst>
                        <a:ext uri="{9D8B030D-6E8A-4147-A177-3AD203B41FA5}">
                          <a16:colId xmlns:a16="http://schemas.microsoft.com/office/drawing/2014/main" val="3636307865"/>
                        </a:ext>
                      </a:extLst>
                    </a:gridCol>
                    <a:gridCol w="650256">
                      <a:extLst>
                        <a:ext uri="{9D8B030D-6E8A-4147-A177-3AD203B41FA5}">
                          <a16:colId xmlns:a16="http://schemas.microsoft.com/office/drawing/2014/main" val="1735463142"/>
                        </a:ext>
                      </a:extLst>
                    </a:gridCol>
                  </a:tblGrid>
                  <a:tr h="1483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𝑛</m:t>
                                </m:r>
                                <m:r>
                                  <a:rPr lang="en-US" sz="7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×</m:t>
                                </m:r>
                                <m:r>
                                  <a:rPr lang="en-US" sz="7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2556646"/>
                      </a:ext>
                    </a:extLst>
                  </a:tr>
                  <a:tr h="1483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9218803"/>
                      </a:ext>
                    </a:extLst>
                  </a:tr>
                  <a:tr h="1483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6806903"/>
                      </a:ext>
                    </a:extLst>
                  </a:tr>
                  <a:tr h="1483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0357097"/>
                      </a:ext>
                    </a:extLst>
                  </a:tr>
                  <a:tr h="1483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8089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05594443-C640-4449-C72B-3571F50D71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0683484"/>
                  </p:ext>
                </p:extLst>
              </p:nvPr>
            </p:nvGraphicFramePr>
            <p:xfrm>
              <a:off x="4470360" y="2013604"/>
              <a:ext cx="3251280" cy="74170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650256">
                      <a:extLst>
                        <a:ext uri="{9D8B030D-6E8A-4147-A177-3AD203B41FA5}">
                          <a16:colId xmlns:a16="http://schemas.microsoft.com/office/drawing/2014/main" val="2266369248"/>
                        </a:ext>
                      </a:extLst>
                    </a:gridCol>
                    <a:gridCol w="650256">
                      <a:extLst>
                        <a:ext uri="{9D8B030D-6E8A-4147-A177-3AD203B41FA5}">
                          <a16:colId xmlns:a16="http://schemas.microsoft.com/office/drawing/2014/main" val="571172494"/>
                        </a:ext>
                      </a:extLst>
                    </a:gridCol>
                    <a:gridCol w="650256">
                      <a:extLst>
                        <a:ext uri="{9D8B030D-6E8A-4147-A177-3AD203B41FA5}">
                          <a16:colId xmlns:a16="http://schemas.microsoft.com/office/drawing/2014/main" val="62063635"/>
                        </a:ext>
                      </a:extLst>
                    </a:gridCol>
                    <a:gridCol w="650256">
                      <a:extLst>
                        <a:ext uri="{9D8B030D-6E8A-4147-A177-3AD203B41FA5}">
                          <a16:colId xmlns:a16="http://schemas.microsoft.com/office/drawing/2014/main" val="3636307865"/>
                        </a:ext>
                      </a:extLst>
                    </a:gridCol>
                    <a:gridCol w="650256">
                      <a:extLst>
                        <a:ext uri="{9D8B030D-6E8A-4147-A177-3AD203B41FA5}">
                          <a16:colId xmlns:a16="http://schemas.microsoft.com/office/drawing/2014/main" val="1735463142"/>
                        </a:ext>
                      </a:extLst>
                    </a:gridCol>
                  </a:tblGrid>
                  <a:tr h="1483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400000" b="-4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r="-300000" b="-4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1887" r="-202830" b="-4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9065" r="-100935" b="-4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9065" r="-935" b="-4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2556646"/>
                      </a:ext>
                    </a:extLst>
                  </a:tr>
                  <a:tr h="1483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6000" r="-40000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9218803"/>
                      </a:ext>
                    </a:extLst>
                  </a:tr>
                  <a:tr h="1483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4167" r="-400000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6806903"/>
                      </a:ext>
                    </a:extLst>
                  </a:tr>
                  <a:tr h="1483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92000" r="-400000" b="-1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0357097"/>
                      </a:ext>
                    </a:extLst>
                  </a:tr>
                  <a:tr h="1483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08333" r="-400000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80896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605B1E-C6E6-5092-D401-FC0C6B5AA111}"/>
              </a:ext>
            </a:extLst>
          </p:cNvPr>
          <p:cNvCxnSpPr>
            <a:cxnSpLocks/>
          </p:cNvCxnSpPr>
          <p:nvPr/>
        </p:nvCxnSpPr>
        <p:spPr>
          <a:xfrm flipH="1">
            <a:off x="6096000" y="2755304"/>
            <a:ext cx="1" cy="4085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BEBEC9D0-C298-DBC6-8293-E8C553E2A6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1584914"/>
                  </p:ext>
                </p:extLst>
              </p:nvPr>
            </p:nvGraphicFramePr>
            <p:xfrm>
              <a:off x="1202170" y="3323327"/>
              <a:ext cx="9787660" cy="223281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1957532">
                      <a:extLst>
                        <a:ext uri="{9D8B030D-6E8A-4147-A177-3AD203B41FA5}">
                          <a16:colId xmlns:a16="http://schemas.microsoft.com/office/drawing/2014/main" val="2266369248"/>
                        </a:ext>
                      </a:extLst>
                    </a:gridCol>
                    <a:gridCol w="1957532">
                      <a:extLst>
                        <a:ext uri="{9D8B030D-6E8A-4147-A177-3AD203B41FA5}">
                          <a16:colId xmlns:a16="http://schemas.microsoft.com/office/drawing/2014/main" val="571172494"/>
                        </a:ext>
                      </a:extLst>
                    </a:gridCol>
                    <a:gridCol w="1957532">
                      <a:extLst>
                        <a:ext uri="{9D8B030D-6E8A-4147-A177-3AD203B41FA5}">
                          <a16:colId xmlns:a16="http://schemas.microsoft.com/office/drawing/2014/main" val="62063635"/>
                        </a:ext>
                      </a:extLst>
                    </a:gridCol>
                    <a:gridCol w="1957532">
                      <a:extLst>
                        <a:ext uri="{9D8B030D-6E8A-4147-A177-3AD203B41FA5}">
                          <a16:colId xmlns:a16="http://schemas.microsoft.com/office/drawing/2014/main" val="3636307865"/>
                        </a:ext>
                      </a:extLst>
                    </a:gridCol>
                    <a:gridCol w="1957532">
                      <a:extLst>
                        <a:ext uri="{9D8B030D-6E8A-4147-A177-3AD203B41FA5}">
                          <a16:colId xmlns:a16="http://schemas.microsoft.com/office/drawing/2014/main" val="1735463142"/>
                        </a:ext>
                      </a:extLst>
                    </a:gridCol>
                  </a:tblGrid>
                  <a:tr h="4465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1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𝑛</m:t>
                                </m:r>
                                <m:r>
                                  <a:rPr lang="en-US" sz="21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×</m:t>
                                </m:r>
                                <m:r>
                                  <a:rPr lang="en-US" sz="21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1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2556646"/>
                      </a:ext>
                    </a:extLst>
                  </a:tr>
                  <a:tr h="4465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9218803"/>
                      </a:ext>
                    </a:extLst>
                  </a:tr>
                  <a:tr h="4465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6806903"/>
                      </a:ext>
                    </a:extLst>
                  </a:tr>
                  <a:tr h="4465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1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0357097"/>
                      </a:ext>
                    </a:extLst>
                  </a:tr>
                  <a:tr h="4465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8089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BEBEC9D0-C298-DBC6-8293-E8C553E2A6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1584914"/>
                  </p:ext>
                </p:extLst>
              </p:nvPr>
            </p:nvGraphicFramePr>
            <p:xfrm>
              <a:off x="1202170" y="3323327"/>
              <a:ext cx="9787660" cy="223281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1957532">
                      <a:extLst>
                        <a:ext uri="{9D8B030D-6E8A-4147-A177-3AD203B41FA5}">
                          <a16:colId xmlns:a16="http://schemas.microsoft.com/office/drawing/2014/main" val="2266369248"/>
                        </a:ext>
                      </a:extLst>
                    </a:gridCol>
                    <a:gridCol w="1957532">
                      <a:extLst>
                        <a:ext uri="{9D8B030D-6E8A-4147-A177-3AD203B41FA5}">
                          <a16:colId xmlns:a16="http://schemas.microsoft.com/office/drawing/2014/main" val="571172494"/>
                        </a:ext>
                      </a:extLst>
                    </a:gridCol>
                    <a:gridCol w="1957532">
                      <a:extLst>
                        <a:ext uri="{9D8B030D-6E8A-4147-A177-3AD203B41FA5}">
                          <a16:colId xmlns:a16="http://schemas.microsoft.com/office/drawing/2014/main" val="62063635"/>
                        </a:ext>
                      </a:extLst>
                    </a:gridCol>
                    <a:gridCol w="1957532">
                      <a:extLst>
                        <a:ext uri="{9D8B030D-6E8A-4147-A177-3AD203B41FA5}">
                          <a16:colId xmlns:a16="http://schemas.microsoft.com/office/drawing/2014/main" val="3636307865"/>
                        </a:ext>
                      </a:extLst>
                    </a:gridCol>
                    <a:gridCol w="1957532">
                      <a:extLst>
                        <a:ext uri="{9D8B030D-6E8A-4147-A177-3AD203B41FA5}">
                          <a16:colId xmlns:a16="http://schemas.microsoft.com/office/drawing/2014/main" val="1735463142"/>
                        </a:ext>
                      </a:extLst>
                    </a:gridCol>
                  </a:tblGrid>
                  <a:tr h="4465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0112" marR="110112" marT="55055" marB="55055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400623" b="-4123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0112" marR="110112" marT="55055" marB="55055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r="-300623" b="-4123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99379" r="-199689" b="-4123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0312" r="-100312" b="-4123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0312" r="-312" b="-4123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2556646"/>
                      </a:ext>
                    </a:extLst>
                  </a:tr>
                  <a:tr h="4465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0112" marR="110112" marT="55055" marB="55055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98649" r="-400623" b="-30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9218803"/>
                      </a:ext>
                    </a:extLst>
                  </a:tr>
                  <a:tr h="4465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0112" marR="110112" marT="55055" marB="55055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1370" r="-400623" b="-210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6806903"/>
                      </a:ext>
                    </a:extLst>
                  </a:tr>
                  <a:tr h="4465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0112" marR="110112" marT="55055" marB="55055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97297" r="-400623" b="-10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0357097"/>
                      </a:ext>
                    </a:extLst>
                  </a:tr>
                  <a:tr h="4465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0112" marR="110112" marT="55055" marB="55055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2740" r="-400623" b="-95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80896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itle 1">
            <a:extLst>
              <a:ext uri="{FF2B5EF4-FFF2-40B4-BE49-F238E27FC236}">
                <a16:creationId xmlns:a16="http://schemas.microsoft.com/office/drawing/2014/main" id="{8B04C688-7A70-AA4A-6803-43BA8B8A1947}"/>
              </a:ext>
            </a:extLst>
          </p:cNvPr>
          <p:cNvSpPr txBox="1">
            <a:spLocks/>
          </p:cNvSpPr>
          <p:nvPr/>
        </p:nvSpPr>
        <p:spPr>
          <a:xfrm>
            <a:off x="6323247" y="2653612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Pretreatment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59476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Hammer with solid fill">
            <a:extLst>
              <a:ext uri="{FF2B5EF4-FFF2-40B4-BE49-F238E27FC236}">
                <a16:creationId xmlns:a16="http://schemas.microsoft.com/office/drawing/2014/main" id="{84523CB9-C213-DBA8-F301-0E3821DDA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0544" y="3009899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0658AB-4479-8E6C-58B8-13B4E65FAA91}"/>
              </a:ext>
            </a:extLst>
          </p:cNvPr>
          <p:cNvSpPr txBox="1"/>
          <p:nvPr/>
        </p:nvSpPr>
        <p:spPr>
          <a:xfrm>
            <a:off x="4551363" y="679824"/>
            <a:ext cx="3089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cap="small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structToolbox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6B94C3-0FD5-93C6-4612-76899AE69FF4}"/>
              </a:ext>
            </a:extLst>
          </p:cNvPr>
          <p:cNvSpPr txBox="1"/>
          <p:nvPr/>
        </p:nvSpPr>
        <p:spPr>
          <a:xfrm>
            <a:off x="0" y="3198167"/>
            <a:ext cx="35700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DatasetExperiment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9D201-84BC-5438-73E8-5092B53C65E9}"/>
              </a:ext>
            </a:extLst>
          </p:cNvPr>
          <p:cNvSpPr txBox="1"/>
          <p:nvPr/>
        </p:nvSpPr>
        <p:spPr>
          <a:xfrm>
            <a:off x="12425362" y="679824"/>
            <a:ext cx="3089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cap="small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Targets</a:t>
            </a:r>
          </a:p>
        </p:txBody>
      </p:sp>
      <p:pic>
        <p:nvPicPr>
          <p:cNvPr id="12" name="Graphic 11" descr="Wrench with solid fill">
            <a:extLst>
              <a:ext uri="{FF2B5EF4-FFF2-40B4-BE49-F238E27FC236}">
                <a16:creationId xmlns:a16="http://schemas.microsoft.com/office/drawing/2014/main" id="{4938B6C0-C6AB-22B4-225C-C4C94D737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16701" y="1585098"/>
            <a:ext cx="914400" cy="914400"/>
          </a:xfrm>
          <a:prstGeom prst="rect">
            <a:avLst/>
          </a:prstGeom>
        </p:spPr>
      </p:pic>
      <p:pic>
        <p:nvPicPr>
          <p:cNvPr id="16" name="Graphic 15" descr="Gears with solid fill">
            <a:extLst>
              <a:ext uri="{FF2B5EF4-FFF2-40B4-BE49-F238E27FC236}">
                <a16:creationId xmlns:a16="http://schemas.microsoft.com/office/drawing/2014/main" id="{FE59C9EC-597C-DD02-5728-1174B2A4DD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45438" y="1585098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1" name="Chart 10">
                <a:extLst>
                  <a:ext uri="{FF2B5EF4-FFF2-40B4-BE49-F238E27FC236}">
                    <a16:creationId xmlns:a16="http://schemas.microsoft.com/office/drawing/2014/main" id="{6C8A84A4-CDB3-71C0-99EF-20B6F52A668C}"/>
                  </a:ext>
                </a:extLst>
              </p:cNvPr>
              <p:cNvGraphicFramePr/>
              <p:nvPr/>
            </p:nvGraphicFramePr>
            <p:xfrm>
              <a:off x="3371850" y="2590800"/>
              <a:ext cx="8820150" cy="426719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8"/>
              </a:graphicData>
            </a:graphic>
          </p:graphicFrame>
        </mc:Choice>
        <mc:Fallback xmlns="">
          <p:pic>
            <p:nvPicPr>
              <p:cNvPr id="11" name="Chart 10">
                <a:extLst>
                  <a:ext uri="{FF2B5EF4-FFF2-40B4-BE49-F238E27FC236}">
                    <a16:creationId xmlns:a16="http://schemas.microsoft.com/office/drawing/2014/main" id="{6C8A84A4-CDB3-71C0-99EF-20B6F52A66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71850" y="2590800"/>
                <a:ext cx="8820150" cy="42671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3ECB8A91-70ED-1D25-4CB8-0913ADA61AEA}"/>
                  </a:ext>
                </a:extLst>
              </p:cNvPr>
              <p:cNvGraphicFramePr/>
              <p:nvPr/>
            </p:nvGraphicFramePr>
            <p:xfrm>
              <a:off x="3371850" y="2590801"/>
              <a:ext cx="8820150" cy="426719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0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3ECB8A91-70ED-1D25-4CB8-0913ADA61AE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71850" y="2590801"/>
                <a:ext cx="8820150" cy="4267199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itle">
            <a:extLst>
              <a:ext uri="{FF2B5EF4-FFF2-40B4-BE49-F238E27FC236}">
                <a16:creationId xmlns:a16="http://schemas.microsoft.com/office/drawing/2014/main" id="{20E7F6F3-47F2-6BAA-3B6E-19160CA8FF7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3140364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Results</a:t>
            </a:r>
            <a:endParaRPr lang="en-US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776261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Wrench with solid fill">
            <a:extLst>
              <a:ext uri="{FF2B5EF4-FFF2-40B4-BE49-F238E27FC236}">
                <a16:creationId xmlns:a16="http://schemas.microsoft.com/office/drawing/2014/main" id="{4938B6C0-C6AB-22B4-225C-C4C94D737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7844" y="2971799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0658AB-4479-8E6C-58B8-13B4E65FAA91}"/>
              </a:ext>
            </a:extLst>
          </p:cNvPr>
          <p:cNvSpPr txBox="1"/>
          <p:nvPr/>
        </p:nvSpPr>
        <p:spPr>
          <a:xfrm>
            <a:off x="4551363" y="679824"/>
            <a:ext cx="3089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cap="small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structToolbox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6B94C3-0FD5-93C6-4612-76899AE69FF4}"/>
              </a:ext>
            </a:extLst>
          </p:cNvPr>
          <p:cNvSpPr txBox="1"/>
          <p:nvPr/>
        </p:nvSpPr>
        <p:spPr>
          <a:xfrm>
            <a:off x="0" y="3198167"/>
            <a:ext cx="35700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DatasetExperiment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9D201-84BC-5438-73E8-5092B53C65E9}"/>
              </a:ext>
            </a:extLst>
          </p:cNvPr>
          <p:cNvSpPr txBox="1"/>
          <p:nvPr/>
        </p:nvSpPr>
        <p:spPr>
          <a:xfrm>
            <a:off x="12425362" y="679824"/>
            <a:ext cx="3089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cap="small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Targets</a:t>
            </a:r>
          </a:p>
        </p:txBody>
      </p:sp>
      <p:pic>
        <p:nvPicPr>
          <p:cNvPr id="16" name="Graphic 15" descr="Gears with solid fill">
            <a:extLst>
              <a:ext uri="{FF2B5EF4-FFF2-40B4-BE49-F238E27FC236}">
                <a16:creationId xmlns:a16="http://schemas.microsoft.com/office/drawing/2014/main" id="{FE59C9EC-597C-DD02-5728-1174B2A4DD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45438" y="1585098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1" name="Chart 10">
                <a:extLst>
                  <a:ext uri="{FF2B5EF4-FFF2-40B4-BE49-F238E27FC236}">
                    <a16:creationId xmlns:a16="http://schemas.microsoft.com/office/drawing/2014/main" id="{6C8A84A4-CDB3-71C0-99EF-20B6F52A668C}"/>
                  </a:ext>
                </a:extLst>
              </p:cNvPr>
              <p:cNvGraphicFramePr/>
              <p:nvPr/>
            </p:nvGraphicFramePr>
            <p:xfrm>
              <a:off x="3371850" y="2590800"/>
              <a:ext cx="8820150" cy="426719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11" name="Chart 10">
                <a:extLst>
                  <a:ext uri="{FF2B5EF4-FFF2-40B4-BE49-F238E27FC236}">
                    <a16:creationId xmlns:a16="http://schemas.microsoft.com/office/drawing/2014/main" id="{6C8A84A4-CDB3-71C0-99EF-20B6F52A66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71850" y="2590800"/>
                <a:ext cx="8820150" cy="42671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817AE087-5F72-E1EC-2DE4-7D5686E28207}"/>
                  </a:ext>
                </a:extLst>
              </p:cNvPr>
              <p:cNvGraphicFramePr/>
              <p:nvPr/>
            </p:nvGraphicFramePr>
            <p:xfrm>
              <a:off x="3371850" y="2590799"/>
              <a:ext cx="8820150" cy="426719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8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817AE087-5F72-E1EC-2DE4-7D5686E282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71850" y="2590799"/>
                <a:ext cx="8820150" cy="4267199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itle">
            <a:extLst>
              <a:ext uri="{FF2B5EF4-FFF2-40B4-BE49-F238E27FC236}">
                <a16:creationId xmlns:a16="http://schemas.microsoft.com/office/drawing/2014/main" id="{9FFA8D3F-7F64-6947-68CE-24470667837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3140364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Results</a:t>
            </a:r>
            <a:endParaRPr lang="en-US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103943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 descr="Gears with solid fill">
            <a:extLst>
              <a:ext uri="{FF2B5EF4-FFF2-40B4-BE49-F238E27FC236}">
                <a16:creationId xmlns:a16="http://schemas.microsoft.com/office/drawing/2014/main" id="{FE59C9EC-597C-DD02-5728-1174B2A4D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8725" y="2971799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0658AB-4479-8E6C-58B8-13B4E65FAA91}"/>
              </a:ext>
            </a:extLst>
          </p:cNvPr>
          <p:cNvSpPr txBox="1"/>
          <p:nvPr/>
        </p:nvSpPr>
        <p:spPr>
          <a:xfrm>
            <a:off x="4551363" y="679824"/>
            <a:ext cx="3089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cap="small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structToolbox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6B94C3-0FD5-93C6-4612-76899AE69FF4}"/>
              </a:ext>
            </a:extLst>
          </p:cNvPr>
          <p:cNvSpPr txBox="1"/>
          <p:nvPr/>
        </p:nvSpPr>
        <p:spPr>
          <a:xfrm>
            <a:off x="0" y="3198167"/>
            <a:ext cx="35700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DatasetExperiment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9D201-84BC-5438-73E8-5092B53C65E9}"/>
              </a:ext>
            </a:extLst>
          </p:cNvPr>
          <p:cNvSpPr txBox="1"/>
          <p:nvPr/>
        </p:nvSpPr>
        <p:spPr>
          <a:xfrm>
            <a:off x="12425362" y="679824"/>
            <a:ext cx="3089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cap="small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Targets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1" name="Chart 10">
                <a:extLst>
                  <a:ext uri="{FF2B5EF4-FFF2-40B4-BE49-F238E27FC236}">
                    <a16:creationId xmlns:a16="http://schemas.microsoft.com/office/drawing/2014/main" id="{6C8A84A4-CDB3-71C0-99EF-20B6F52A668C}"/>
                  </a:ext>
                </a:extLst>
              </p:cNvPr>
              <p:cNvGraphicFramePr/>
              <p:nvPr/>
            </p:nvGraphicFramePr>
            <p:xfrm>
              <a:off x="3371850" y="2590800"/>
              <a:ext cx="8820150" cy="426719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1" name="Chart 10">
                <a:extLst>
                  <a:ext uri="{FF2B5EF4-FFF2-40B4-BE49-F238E27FC236}">
                    <a16:creationId xmlns:a16="http://schemas.microsoft.com/office/drawing/2014/main" id="{6C8A84A4-CDB3-71C0-99EF-20B6F52A66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71850" y="2590800"/>
                <a:ext cx="8820150" cy="42671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6363C62C-D786-5F79-E108-8DCB178489CE}"/>
                  </a:ext>
                </a:extLst>
              </p:cNvPr>
              <p:cNvGraphicFramePr/>
              <p:nvPr/>
            </p:nvGraphicFramePr>
            <p:xfrm>
              <a:off x="3371850" y="2590801"/>
              <a:ext cx="8820150" cy="426719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6363C62C-D786-5F79-E108-8DCB178489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71850" y="2590801"/>
                <a:ext cx="8820150" cy="4267199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itle">
            <a:extLst>
              <a:ext uri="{FF2B5EF4-FFF2-40B4-BE49-F238E27FC236}">
                <a16:creationId xmlns:a16="http://schemas.microsoft.com/office/drawing/2014/main" id="{91715ECD-1107-F852-A610-1008E71284D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3140364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Results</a:t>
            </a:r>
            <a:endParaRPr lang="en-US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21274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 descr="Gears with solid fill">
            <a:extLst>
              <a:ext uri="{FF2B5EF4-FFF2-40B4-BE49-F238E27FC236}">
                <a16:creationId xmlns:a16="http://schemas.microsoft.com/office/drawing/2014/main" id="{FE59C9EC-597C-DD02-5728-1174B2A4D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8725" y="2971799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0658AB-4479-8E6C-58B8-13B4E65FAA91}"/>
              </a:ext>
            </a:extLst>
          </p:cNvPr>
          <p:cNvSpPr txBox="1"/>
          <p:nvPr/>
        </p:nvSpPr>
        <p:spPr>
          <a:xfrm>
            <a:off x="4551363" y="679824"/>
            <a:ext cx="3089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cap="small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structToolbox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6B94C3-0FD5-93C6-4612-76899AE69FF4}"/>
              </a:ext>
            </a:extLst>
          </p:cNvPr>
          <p:cNvSpPr txBox="1"/>
          <p:nvPr/>
        </p:nvSpPr>
        <p:spPr>
          <a:xfrm>
            <a:off x="0" y="3198167"/>
            <a:ext cx="35700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DatasetExperiment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9D201-84BC-5438-73E8-5092B53C65E9}"/>
              </a:ext>
            </a:extLst>
          </p:cNvPr>
          <p:cNvSpPr txBox="1"/>
          <p:nvPr/>
        </p:nvSpPr>
        <p:spPr>
          <a:xfrm>
            <a:off x="12425362" y="679824"/>
            <a:ext cx="3089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cap="small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Targets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1" name="Chart 10">
                <a:extLst>
                  <a:ext uri="{FF2B5EF4-FFF2-40B4-BE49-F238E27FC236}">
                    <a16:creationId xmlns:a16="http://schemas.microsoft.com/office/drawing/2014/main" id="{6C8A84A4-CDB3-71C0-99EF-20B6F52A668C}"/>
                  </a:ext>
                </a:extLst>
              </p:cNvPr>
              <p:cNvGraphicFramePr/>
              <p:nvPr/>
            </p:nvGraphicFramePr>
            <p:xfrm>
              <a:off x="3371850" y="2590800"/>
              <a:ext cx="8820150" cy="426719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1" name="Chart 10">
                <a:extLst>
                  <a:ext uri="{FF2B5EF4-FFF2-40B4-BE49-F238E27FC236}">
                    <a16:creationId xmlns:a16="http://schemas.microsoft.com/office/drawing/2014/main" id="{6C8A84A4-CDB3-71C0-99EF-20B6F52A66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71850" y="2590800"/>
                <a:ext cx="8820150" cy="4267199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itle">
            <a:extLst>
              <a:ext uri="{FF2B5EF4-FFF2-40B4-BE49-F238E27FC236}">
                <a16:creationId xmlns:a16="http://schemas.microsoft.com/office/drawing/2014/main" id="{3E8DF89C-4F44-EF45-4D67-D05F7534AC8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3140364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Results</a:t>
            </a:r>
            <a:endParaRPr lang="en-US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097338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0658AB-4479-8E6C-58B8-13B4E65FAA91}"/>
              </a:ext>
            </a:extLst>
          </p:cNvPr>
          <p:cNvSpPr txBox="1"/>
          <p:nvPr/>
        </p:nvSpPr>
        <p:spPr>
          <a:xfrm>
            <a:off x="-7793040" y="679824"/>
            <a:ext cx="3089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cap="small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structToolbox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6B94C3-0FD5-93C6-4612-76899AE69FF4}"/>
              </a:ext>
            </a:extLst>
          </p:cNvPr>
          <p:cNvSpPr txBox="1"/>
          <p:nvPr/>
        </p:nvSpPr>
        <p:spPr>
          <a:xfrm>
            <a:off x="-12344403" y="3198167"/>
            <a:ext cx="35700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DatasetExperiment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9D201-84BC-5438-73E8-5092B53C65E9}"/>
              </a:ext>
            </a:extLst>
          </p:cNvPr>
          <p:cNvSpPr txBox="1"/>
          <p:nvPr/>
        </p:nvSpPr>
        <p:spPr>
          <a:xfrm>
            <a:off x="4551363" y="679824"/>
            <a:ext cx="3089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cap="small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Targets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1" name="Chart 10">
                <a:extLst>
                  <a:ext uri="{FF2B5EF4-FFF2-40B4-BE49-F238E27FC236}">
                    <a16:creationId xmlns:a16="http://schemas.microsoft.com/office/drawing/2014/main" id="{6C8A84A4-CDB3-71C0-99EF-20B6F52A668C}"/>
                  </a:ext>
                </a:extLst>
              </p:cNvPr>
              <p:cNvGraphicFramePr/>
              <p:nvPr/>
            </p:nvGraphicFramePr>
            <p:xfrm>
              <a:off x="-8972553" y="2590800"/>
              <a:ext cx="8820150" cy="426719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1" name="Chart 10">
                <a:extLst>
                  <a:ext uri="{FF2B5EF4-FFF2-40B4-BE49-F238E27FC236}">
                    <a16:creationId xmlns:a16="http://schemas.microsoft.com/office/drawing/2014/main" id="{6C8A84A4-CDB3-71C0-99EF-20B6F52A66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972553" y="2590800"/>
                <a:ext cx="8820150" cy="4267199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itle">
            <a:extLst>
              <a:ext uri="{FF2B5EF4-FFF2-40B4-BE49-F238E27FC236}">
                <a16:creationId xmlns:a16="http://schemas.microsoft.com/office/drawing/2014/main" id="{665270E7-F9BE-3517-A2D1-61E8C31C8B1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3140364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Results</a:t>
            </a:r>
            <a:endParaRPr lang="en-US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37130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09D201-84BC-5438-73E8-5092B53C65E9}"/>
              </a:ext>
            </a:extLst>
          </p:cNvPr>
          <p:cNvSpPr txBox="1"/>
          <p:nvPr/>
        </p:nvSpPr>
        <p:spPr>
          <a:xfrm>
            <a:off x="4551363" y="679824"/>
            <a:ext cx="3089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cap="small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Targets</a:t>
            </a:r>
          </a:p>
        </p:txBody>
      </p:sp>
      <p:pic>
        <p:nvPicPr>
          <p:cNvPr id="12" name="Picture 11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A9586EB2-7DC1-075F-6BBF-6D84DB9219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38" b="89757" l="6329" r="93087">
                        <a14:foregroundMark x1="89387" y1="23181" x2="93087" y2="52291"/>
                        <a14:foregroundMark x1="93087" y1="52291" x2="89435" y2="70081"/>
                        <a14:foregroundMark x1="89435" y1="70081" x2="86271" y2="73854"/>
                        <a14:foregroundMark x1="5842" y1="21968" x2="6329" y2="76280"/>
                        <a14:foregroundMark x1="6329" y1="76280" x2="9591" y2="773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41" t="15435" r="3959" b="14265"/>
          <a:stretch/>
        </p:blipFill>
        <p:spPr>
          <a:xfrm>
            <a:off x="2134848" y="1038191"/>
            <a:ext cx="7922304" cy="2175034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374FF3A-5710-4167-1BB8-646A39847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310" y="2825846"/>
            <a:ext cx="570547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">
            <a:extLst>
              <a:ext uri="{FF2B5EF4-FFF2-40B4-BE49-F238E27FC236}">
                <a16:creationId xmlns:a16="http://schemas.microsoft.com/office/drawing/2014/main" id="{02288386-14FE-ECC4-8723-09864FE97B2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3140364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Results</a:t>
            </a:r>
            <a:endParaRPr lang="en-US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24571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09D201-84BC-5438-73E8-5092B53C65E9}"/>
              </a:ext>
            </a:extLst>
          </p:cNvPr>
          <p:cNvSpPr txBox="1"/>
          <p:nvPr/>
        </p:nvSpPr>
        <p:spPr>
          <a:xfrm>
            <a:off x="4551363" y="679824"/>
            <a:ext cx="3089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cap="small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Targets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DDEB59F-6F5D-5AC3-3B2C-F7BB87D30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46" y="1328738"/>
            <a:ext cx="570547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">
            <a:extLst>
              <a:ext uri="{FF2B5EF4-FFF2-40B4-BE49-F238E27FC236}">
                <a16:creationId xmlns:a16="http://schemas.microsoft.com/office/drawing/2014/main" id="{DAFED942-4743-FCB3-1578-19289BF82A4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3140364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Results</a:t>
            </a:r>
            <a:endParaRPr lang="en-US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168672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09D201-84BC-5438-73E8-5092B53C65E9}"/>
              </a:ext>
            </a:extLst>
          </p:cNvPr>
          <p:cNvSpPr txBox="1"/>
          <p:nvPr/>
        </p:nvSpPr>
        <p:spPr>
          <a:xfrm>
            <a:off x="4551363" y="679824"/>
            <a:ext cx="3089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cap="small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Targets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DDEB59F-6F5D-5AC3-3B2C-F7BB87D30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46" y="1328738"/>
            <a:ext cx="570547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696E07C-B8E5-4146-A861-5916D5438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520" y="1714500"/>
            <a:ext cx="48006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E489405F-C988-396A-7BF1-1F81EE512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46" y="1328738"/>
            <a:ext cx="570547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">
            <a:extLst>
              <a:ext uri="{FF2B5EF4-FFF2-40B4-BE49-F238E27FC236}">
                <a16:creationId xmlns:a16="http://schemas.microsoft.com/office/drawing/2014/main" id="{9ED35087-2EF6-7E7E-FC41-2B01DB387F4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3140364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Results</a:t>
            </a:r>
            <a:endParaRPr lang="en-US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068533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09D201-84BC-5438-73E8-5092B53C65E9}"/>
              </a:ext>
            </a:extLst>
          </p:cNvPr>
          <p:cNvSpPr txBox="1"/>
          <p:nvPr/>
        </p:nvSpPr>
        <p:spPr>
          <a:xfrm>
            <a:off x="4551363" y="679824"/>
            <a:ext cx="3089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cap="small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Targets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696E07C-B8E5-4146-A861-5916D5438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520" y="1714500"/>
            <a:ext cx="48006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E489405F-C988-396A-7BF1-1F81EE512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46" y="1328736"/>
            <a:ext cx="570547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BBBD509F-D276-300B-2D3D-5002D8C07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46" y="1328735"/>
            <a:ext cx="570547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1819896-6CC0-86E0-3AFD-2D37C8ADF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520" y="1714500"/>
            <a:ext cx="48006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">
            <a:extLst>
              <a:ext uri="{FF2B5EF4-FFF2-40B4-BE49-F238E27FC236}">
                <a16:creationId xmlns:a16="http://schemas.microsoft.com/office/drawing/2014/main" id="{1EC16979-B579-ACD9-572C-14147A40B16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3140364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Results</a:t>
            </a:r>
            <a:endParaRPr lang="en-US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38385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mputation Sel">
            <a:extLst>
              <a:ext uri="{FF2B5EF4-FFF2-40B4-BE49-F238E27FC236}">
                <a16:creationId xmlns:a16="http://schemas.microsoft.com/office/drawing/2014/main" id="{0DAE1EA2-3D70-CECB-FEF7-095CBA5AD27A}"/>
              </a:ext>
            </a:extLst>
          </p:cNvPr>
          <p:cNvSpPr/>
          <p:nvPr/>
        </p:nvSpPr>
        <p:spPr>
          <a:xfrm>
            <a:off x="1782148" y="4426356"/>
            <a:ext cx="354628" cy="301752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510C7BD2-C542-61D8-A84A-DEEC112EF889}"/>
              </a:ext>
            </a:extLst>
          </p:cNvPr>
          <p:cNvSpPr txBox="1">
            <a:spLocks/>
          </p:cNvSpPr>
          <p:nvPr/>
        </p:nvSpPr>
        <p:spPr>
          <a:xfrm>
            <a:off x="1762986" y="1919075"/>
            <a:ext cx="1466912" cy="493892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Arbitrary Value</a:t>
            </a:r>
          </a:p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LOD</a:t>
            </a:r>
          </a:p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Zero</a:t>
            </a:r>
          </a:p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Mean</a:t>
            </a:r>
          </a:p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Median</a:t>
            </a:r>
          </a:p>
          <a:p>
            <a:pPr>
              <a:lnSpc>
                <a:spcPct val="220000"/>
              </a:lnSpc>
            </a:pPr>
            <a:r>
              <a:rPr lang="en-US" sz="1400" dirty="0" err="1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kNN</a:t>
            </a:r>
            <a:endParaRPr lang="en-US" sz="14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  <a:p>
            <a:pPr>
              <a:lnSpc>
                <a:spcPct val="220000"/>
              </a:lnSpc>
            </a:pPr>
            <a:r>
              <a:rPr lang="en-US" sz="1400" b="1" dirty="0">
                <a:latin typeface="Chakra Petch" panose="00000500000000000000" pitchFamily="2" charset="-34"/>
                <a:cs typeface="Chakra Petch" panose="00000500000000000000" pitchFamily="2" charset="-34"/>
              </a:rPr>
              <a:t>RF</a:t>
            </a:r>
          </a:p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SVD</a:t>
            </a:r>
          </a:p>
          <a:p>
            <a:pPr>
              <a:lnSpc>
                <a:spcPct val="220000"/>
              </a:lnSpc>
            </a:pPr>
            <a:r>
              <a:rPr lang="en-US" sz="1400" dirty="0" err="1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qRILC</a:t>
            </a:r>
            <a:endParaRPr lang="en-US" sz="14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BPCA</a:t>
            </a:r>
          </a:p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PPCA</a:t>
            </a:r>
          </a:p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MI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110ED6B-7C09-1B74-F464-3EC1FFD6C9C9}"/>
              </a:ext>
            </a:extLst>
          </p:cNvPr>
          <p:cNvSpPr txBox="1">
            <a:spLocks/>
          </p:cNvSpPr>
          <p:nvPr/>
        </p:nvSpPr>
        <p:spPr>
          <a:xfrm>
            <a:off x="1765178" y="1080435"/>
            <a:ext cx="1466912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86F073-312D-A663-A48B-830F41DDC323}"/>
              </a:ext>
            </a:extLst>
          </p:cNvPr>
          <p:cNvCxnSpPr>
            <a:cxnSpLocks/>
          </p:cNvCxnSpPr>
          <p:nvPr/>
        </p:nvCxnSpPr>
        <p:spPr>
          <a:xfrm>
            <a:off x="1767370" y="1585700"/>
            <a:ext cx="1466912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Batch Sel">
            <a:extLst>
              <a:ext uri="{FF2B5EF4-FFF2-40B4-BE49-F238E27FC236}">
                <a16:creationId xmlns:a16="http://schemas.microsoft.com/office/drawing/2014/main" id="{72E4F3A5-A22D-6858-B7F4-344E52004ABD}"/>
              </a:ext>
            </a:extLst>
          </p:cNvPr>
          <p:cNvSpPr/>
          <p:nvPr/>
        </p:nvSpPr>
        <p:spPr>
          <a:xfrm>
            <a:off x="3431117" y="3353563"/>
            <a:ext cx="728927" cy="3017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45BF363A-E8D5-BF4C-EB87-B26B8DE55FAC}"/>
              </a:ext>
            </a:extLst>
          </p:cNvPr>
          <p:cNvSpPr txBox="1">
            <a:spLocks/>
          </p:cNvSpPr>
          <p:nvPr/>
        </p:nvSpPr>
        <p:spPr>
          <a:xfrm>
            <a:off x="3422371" y="1919073"/>
            <a:ext cx="2339603" cy="339777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Internal Standards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QC-RSC</a:t>
            </a:r>
          </a:p>
          <a:p>
            <a:pPr>
              <a:lnSpc>
                <a:spcPct val="200000"/>
              </a:lnSpc>
            </a:pPr>
            <a:r>
              <a:rPr lang="en-US" sz="1400" dirty="0" err="1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ComBat</a:t>
            </a:r>
            <a:endParaRPr lang="en-US" sz="14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latin typeface="Chakra Petch" panose="00000500000000000000" pitchFamily="2" charset="-34"/>
                <a:cs typeface="Chakra Petch" panose="00000500000000000000" pitchFamily="2" charset="-34"/>
              </a:rPr>
              <a:t>PCPR2</a:t>
            </a:r>
            <a:endParaRPr lang="en-US" sz="2000" b="1" dirty="0">
              <a:latin typeface="Chakra Petch" panose="00000500000000000000" pitchFamily="2" charset="-34"/>
              <a:cs typeface="Chakra Petch" panose="00000500000000000000" pitchFamily="2" charset="-34"/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LOESS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5BB713F-7945-0E44-78F3-447EDAC4E275}"/>
              </a:ext>
            </a:extLst>
          </p:cNvPr>
          <p:cNvSpPr txBox="1">
            <a:spLocks/>
          </p:cNvSpPr>
          <p:nvPr/>
        </p:nvSpPr>
        <p:spPr>
          <a:xfrm>
            <a:off x="3382319" y="1080435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FB8F56-9D3C-CA33-D34A-58D5278212DF}"/>
              </a:ext>
            </a:extLst>
          </p:cNvPr>
          <p:cNvCxnSpPr>
            <a:cxnSpLocks/>
          </p:cNvCxnSpPr>
          <p:nvPr/>
        </p:nvCxnSpPr>
        <p:spPr>
          <a:xfrm>
            <a:off x="3428039" y="1585700"/>
            <a:ext cx="2333936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Normalization Sel">
            <a:extLst>
              <a:ext uri="{FF2B5EF4-FFF2-40B4-BE49-F238E27FC236}">
                <a16:creationId xmlns:a16="http://schemas.microsoft.com/office/drawing/2014/main" id="{9D06B0D8-A36D-8D0A-B581-7EDCBBFAF697}"/>
              </a:ext>
            </a:extLst>
          </p:cNvPr>
          <p:cNvSpPr/>
          <p:nvPr/>
        </p:nvSpPr>
        <p:spPr>
          <a:xfrm>
            <a:off x="6125779" y="4206787"/>
            <a:ext cx="729840" cy="3017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3C6904D1-5D88-B4F7-E2C6-31B5A3C9A779}"/>
              </a:ext>
            </a:extLst>
          </p:cNvPr>
          <p:cNvSpPr txBox="1">
            <a:spLocks/>
          </p:cNvSpPr>
          <p:nvPr/>
        </p:nvSpPr>
        <p:spPr>
          <a:xfrm>
            <a:off x="6116717" y="1919072"/>
            <a:ext cx="1853456" cy="37446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CSN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PQN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QN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VLN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ISN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latin typeface="Chakra Petch" panose="00000500000000000000" pitchFamily="2" charset="-34"/>
                <a:cs typeface="Chakra Petch" panose="00000500000000000000" pitchFamily="2" charset="-34"/>
              </a:rPr>
              <a:t>PCPR2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Median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Sample Factor</a:t>
            </a:r>
          </a:p>
          <a:p>
            <a:pPr>
              <a:lnSpc>
                <a:spcPct val="200000"/>
              </a:lnSpc>
            </a:pPr>
            <a:endParaRPr lang="en-US" sz="1400" b="1" dirty="0"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DD307DC-E534-0184-28C7-51B04952589E}"/>
              </a:ext>
            </a:extLst>
          </p:cNvPr>
          <p:cNvSpPr txBox="1">
            <a:spLocks/>
          </p:cNvSpPr>
          <p:nvPr/>
        </p:nvSpPr>
        <p:spPr>
          <a:xfrm>
            <a:off x="5910012" y="1080435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6094B7-7918-CC30-8A01-B694CB32B95A}"/>
              </a:ext>
            </a:extLst>
          </p:cNvPr>
          <p:cNvCxnSpPr>
            <a:cxnSpLocks/>
          </p:cNvCxnSpPr>
          <p:nvPr/>
        </p:nvCxnSpPr>
        <p:spPr>
          <a:xfrm>
            <a:off x="6116716" y="1585700"/>
            <a:ext cx="1853456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caling Sel">
            <a:extLst>
              <a:ext uri="{FF2B5EF4-FFF2-40B4-BE49-F238E27FC236}">
                <a16:creationId xmlns:a16="http://schemas.microsoft.com/office/drawing/2014/main" id="{F2A9CC69-566D-E7BF-57D2-90B765BBF670}"/>
              </a:ext>
            </a:extLst>
          </p:cNvPr>
          <p:cNvSpPr/>
          <p:nvPr/>
        </p:nvSpPr>
        <p:spPr>
          <a:xfrm>
            <a:off x="10605361" y="2500197"/>
            <a:ext cx="780189" cy="301752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4160735-FB48-B5C1-478E-1826C95009F3}"/>
              </a:ext>
            </a:extLst>
          </p:cNvPr>
          <p:cNvSpPr txBox="1">
            <a:spLocks/>
          </p:cNvSpPr>
          <p:nvPr/>
        </p:nvSpPr>
        <p:spPr>
          <a:xfrm>
            <a:off x="10681639" y="1080435"/>
            <a:ext cx="1362323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B5E2AC8-41CB-EC3C-C4BE-C2A73504B449}"/>
              </a:ext>
            </a:extLst>
          </p:cNvPr>
          <p:cNvCxnSpPr>
            <a:cxnSpLocks/>
          </p:cNvCxnSpPr>
          <p:nvPr/>
        </p:nvCxnSpPr>
        <p:spPr>
          <a:xfrm>
            <a:off x="10616783" y="1585700"/>
            <a:ext cx="1427179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45E05AB0-FCBC-BF44-05DE-DEB098149AB4}"/>
              </a:ext>
            </a:extLst>
          </p:cNvPr>
          <p:cNvSpPr txBox="1">
            <a:spLocks/>
          </p:cNvSpPr>
          <p:nvPr/>
        </p:nvSpPr>
        <p:spPr>
          <a:xfrm>
            <a:off x="10616783" y="1919071"/>
            <a:ext cx="1427179" cy="37446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Unit Variance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latin typeface="Chakra Petch" panose="00000500000000000000" pitchFamily="2" charset="-34"/>
                <a:cs typeface="Chakra Petch" panose="00000500000000000000" pitchFamily="2" charset="-34"/>
              </a:rPr>
              <a:t>Pareto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Range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VAST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X-VAST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Level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Linear Baseline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Mean</a:t>
            </a: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4" name="Transformation Sel">
            <a:extLst>
              <a:ext uri="{FF2B5EF4-FFF2-40B4-BE49-F238E27FC236}">
                <a16:creationId xmlns:a16="http://schemas.microsoft.com/office/drawing/2014/main" id="{8026C6AE-21B1-9877-A817-45BBFC71269E}"/>
              </a:ext>
            </a:extLst>
          </p:cNvPr>
          <p:cNvSpPr/>
          <p:nvPr/>
        </p:nvSpPr>
        <p:spPr>
          <a:xfrm>
            <a:off x="8405101" y="2925289"/>
            <a:ext cx="519825" cy="3017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D7CE8F93-1826-913E-7C00-0F1354731329}"/>
              </a:ext>
            </a:extLst>
          </p:cNvPr>
          <p:cNvSpPr txBox="1">
            <a:spLocks/>
          </p:cNvSpPr>
          <p:nvPr/>
        </p:nvSpPr>
        <p:spPr>
          <a:xfrm>
            <a:off x="8391985" y="1080435"/>
            <a:ext cx="2076761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D35A83-4E24-776E-347A-B9044C56A22C}"/>
              </a:ext>
            </a:extLst>
          </p:cNvPr>
          <p:cNvCxnSpPr>
            <a:cxnSpLocks/>
          </p:cNvCxnSpPr>
          <p:nvPr/>
        </p:nvCxnSpPr>
        <p:spPr>
          <a:xfrm>
            <a:off x="8391985" y="1585700"/>
            <a:ext cx="2076761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2B5861C1-03A3-92D2-AA7D-DB605168C8D4}"/>
              </a:ext>
            </a:extLst>
          </p:cNvPr>
          <p:cNvSpPr txBox="1">
            <a:spLocks/>
          </p:cNvSpPr>
          <p:nvPr/>
        </p:nvSpPr>
        <p:spPr>
          <a:xfrm>
            <a:off x="8391985" y="1919071"/>
            <a:ext cx="2076761" cy="339777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Log Transformation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Power Transformation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latin typeface="Chakra Petch" panose="00000500000000000000" pitchFamily="2" charset="-34"/>
                <a:cs typeface="Chakra Petch" panose="00000500000000000000" pitchFamily="2" charset="-34"/>
              </a:rPr>
              <a:t>VSN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Cubic Root</a:t>
            </a: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30C6BD6-9535-F357-FE7D-646D083EB8EB}"/>
              </a:ext>
            </a:extLst>
          </p:cNvPr>
          <p:cNvSpPr txBox="1">
            <a:spLocks/>
          </p:cNvSpPr>
          <p:nvPr/>
        </p:nvSpPr>
        <p:spPr>
          <a:xfrm>
            <a:off x="148037" y="1080435"/>
            <a:ext cx="1466912" cy="5061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013B12-F30A-37A9-1ACE-9C02C5C51D42}"/>
              </a:ext>
            </a:extLst>
          </p:cNvPr>
          <p:cNvCxnSpPr>
            <a:cxnSpLocks/>
          </p:cNvCxnSpPr>
          <p:nvPr/>
        </p:nvCxnSpPr>
        <p:spPr>
          <a:xfrm>
            <a:off x="148037" y="1585700"/>
            <a:ext cx="1466912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876BAA2F-3849-8E77-161D-A0A8C57B52E3}"/>
              </a:ext>
            </a:extLst>
          </p:cNvPr>
          <p:cNvSpPr txBox="1">
            <a:spLocks/>
          </p:cNvSpPr>
          <p:nvPr/>
        </p:nvSpPr>
        <p:spPr>
          <a:xfrm>
            <a:off x="148037" y="1919075"/>
            <a:ext cx="1466912" cy="282239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Missing Values</a:t>
            </a:r>
          </a:p>
          <a:p>
            <a:pPr marL="228600" lvl="1">
              <a:lnSpc>
                <a:spcPct val="200000"/>
              </a:lnSpc>
            </a:pPr>
            <a:r>
              <a:rPr lang="en-US" sz="9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Sample</a:t>
            </a:r>
          </a:p>
          <a:p>
            <a:pPr marL="228600" lvl="1">
              <a:lnSpc>
                <a:spcPct val="200000"/>
              </a:lnSpc>
            </a:pPr>
            <a:r>
              <a:rPr lang="en-US" sz="9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Feature</a:t>
            </a:r>
          </a:p>
          <a:p>
            <a:pPr marL="228600" lvl="1">
              <a:lnSpc>
                <a:spcPct val="200000"/>
              </a:lnSpc>
            </a:pPr>
            <a:r>
              <a:rPr lang="en-US" sz="9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</a:t>
            </a:r>
          </a:p>
          <a:p>
            <a:pPr marL="228600" lvl="1">
              <a:lnSpc>
                <a:spcPct val="200000"/>
              </a:lnSpc>
            </a:pPr>
            <a:endParaRPr lang="en-US" sz="8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Outliers</a:t>
            </a:r>
            <a:endParaRPr lang="en-US" sz="20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  <a:p>
            <a:pPr>
              <a:lnSpc>
                <a:spcPct val="200000"/>
              </a:lnSpc>
            </a:pPr>
            <a:endParaRPr lang="en-US" sz="20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CB680189-7E07-2E9E-B1C4-D88AD98C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Results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21C13FC0-C1D2-6BFB-52C1-84261C652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99879" y="5514975"/>
            <a:ext cx="1087346" cy="1247775"/>
          </a:xfrm>
          <a:prstGeom prst="rect">
            <a:avLst/>
          </a:prstGeom>
        </p:spPr>
      </p:pic>
      <p:sp>
        <p:nvSpPr>
          <p:cNvPr id="2" name="Filtering Sel">
            <a:extLst>
              <a:ext uri="{FF2B5EF4-FFF2-40B4-BE49-F238E27FC236}">
                <a16:creationId xmlns:a16="http://schemas.microsoft.com/office/drawing/2014/main" id="{DAA83EC6-AAFD-6E3C-4D50-A703F1C2BD93}"/>
              </a:ext>
            </a:extLst>
          </p:cNvPr>
          <p:cNvSpPr/>
          <p:nvPr/>
        </p:nvSpPr>
        <p:spPr>
          <a:xfrm>
            <a:off x="225508" y="-705852"/>
            <a:ext cx="1311969" cy="343895"/>
          </a:xfrm>
          <a:prstGeom prst="round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482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Introduction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C7759A-FD0B-DA63-6CE2-C7FB431B9BB0}"/>
              </a:ext>
            </a:extLst>
          </p:cNvPr>
          <p:cNvSpPr txBox="1">
            <a:spLocks/>
          </p:cNvSpPr>
          <p:nvPr/>
        </p:nvSpPr>
        <p:spPr>
          <a:xfrm>
            <a:off x="8449047" y="568508"/>
            <a:ext cx="1369123" cy="6458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NMR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871BBF9-CFE2-9095-8F96-5836463BFB2D}"/>
              </a:ext>
            </a:extLst>
          </p:cNvPr>
          <p:cNvSpPr txBox="1">
            <a:spLocks/>
          </p:cNvSpPr>
          <p:nvPr/>
        </p:nvSpPr>
        <p:spPr>
          <a:xfrm>
            <a:off x="2373831" y="565279"/>
            <a:ext cx="926239" cy="6523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7686634-179D-42CB-E4E9-77C14ED7B2FC}"/>
              </a:ext>
            </a:extLst>
          </p:cNvPr>
          <p:cNvCxnSpPr>
            <a:cxnSpLocks/>
            <a:stCxn id="3" idx="2"/>
            <a:endCxn id="5" idx="2"/>
          </p:cNvCxnSpPr>
          <p:nvPr/>
        </p:nvCxnSpPr>
        <p:spPr>
          <a:xfrm rot="5400000" flipH="1" flipV="1">
            <a:off x="5983665" y="-1932334"/>
            <a:ext cx="3229" cy="6296658"/>
          </a:xfrm>
          <a:prstGeom prst="bentConnector3">
            <a:avLst>
              <a:gd name="adj1" fmla="val -7079591"/>
            </a:avLst>
          </a:prstGeom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1E9337-2C32-F462-940E-767FCF7D019F}"/>
              </a:ext>
            </a:extLst>
          </p:cNvPr>
          <p:cNvCxnSpPr>
            <a:cxnSpLocks/>
          </p:cNvCxnSpPr>
          <p:nvPr/>
        </p:nvCxnSpPr>
        <p:spPr>
          <a:xfrm>
            <a:off x="6096000" y="1452563"/>
            <a:ext cx="0" cy="5273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5D71F519-F25A-FC3F-04BB-9A182CD39162}"/>
              </a:ext>
            </a:extLst>
          </p:cNvPr>
          <p:cNvSpPr txBox="1">
            <a:spLocks/>
          </p:cNvSpPr>
          <p:nvPr/>
        </p:nvSpPr>
        <p:spPr>
          <a:xfrm>
            <a:off x="4583984" y="825361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05594443-C640-4449-C72B-3571F50D716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470360" y="2013604"/>
              <a:ext cx="3251280" cy="74170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650256">
                      <a:extLst>
                        <a:ext uri="{9D8B030D-6E8A-4147-A177-3AD203B41FA5}">
                          <a16:colId xmlns:a16="http://schemas.microsoft.com/office/drawing/2014/main" val="2266369248"/>
                        </a:ext>
                      </a:extLst>
                    </a:gridCol>
                    <a:gridCol w="650256">
                      <a:extLst>
                        <a:ext uri="{9D8B030D-6E8A-4147-A177-3AD203B41FA5}">
                          <a16:colId xmlns:a16="http://schemas.microsoft.com/office/drawing/2014/main" val="571172494"/>
                        </a:ext>
                      </a:extLst>
                    </a:gridCol>
                    <a:gridCol w="650256">
                      <a:extLst>
                        <a:ext uri="{9D8B030D-6E8A-4147-A177-3AD203B41FA5}">
                          <a16:colId xmlns:a16="http://schemas.microsoft.com/office/drawing/2014/main" val="62063635"/>
                        </a:ext>
                      </a:extLst>
                    </a:gridCol>
                    <a:gridCol w="650256">
                      <a:extLst>
                        <a:ext uri="{9D8B030D-6E8A-4147-A177-3AD203B41FA5}">
                          <a16:colId xmlns:a16="http://schemas.microsoft.com/office/drawing/2014/main" val="3636307865"/>
                        </a:ext>
                      </a:extLst>
                    </a:gridCol>
                    <a:gridCol w="650256">
                      <a:extLst>
                        <a:ext uri="{9D8B030D-6E8A-4147-A177-3AD203B41FA5}">
                          <a16:colId xmlns:a16="http://schemas.microsoft.com/office/drawing/2014/main" val="1735463142"/>
                        </a:ext>
                      </a:extLst>
                    </a:gridCol>
                  </a:tblGrid>
                  <a:tr h="1483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𝑛</m:t>
                                </m:r>
                                <m:r>
                                  <a:rPr lang="en-US" sz="7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×</m:t>
                                </m:r>
                                <m:r>
                                  <a:rPr lang="en-US" sz="7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2556646"/>
                      </a:ext>
                    </a:extLst>
                  </a:tr>
                  <a:tr h="1483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9218803"/>
                      </a:ext>
                    </a:extLst>
                  </a:tr>
                  <a:tr h="1483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6806903"/>
                      </a:ext>
                    </a:extLst>
                  </a:tr>
                  <a:tr h="1483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0357097"/>
                      </a:ext>
                    </a:extLst>
                  </a:tr>
                  <a:tr h="1483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8089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05594443-C640-4449-C72B-3571F50D716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470360" y="2013604"/>
              <a:ext cx="3251280" cy="74170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650256">
                      <a:extLst>
                        <a:ext uri="{9D8B030D-6E8A-4147-A177-3AD203B41FA5}">
                          <a16:colId xmlns:a16="http://schemas.microsoft.com/office/drawing/2014/main" val="2266369248"/>
                        </a:ext>
                      </a:extLst>
                    </a:gridCol>
                    <a:gridCol w="650256">
                      <a:extLst>
                        <a:ext uri="{9D8B030D-6E8A-4147-A177-3AD203B41FA5}">
                          <a16:colId xmlns:a16="http://schemas.microsoft.com/office/drawing/2014/main" val="571172494"/>
                        </a:ext>
                      </a:extLst>
                    </a:gridCol>
                    <a:gridCol w="650256">
                      <a:extLst>
                        <a:ext uri="{9D8B030D-6E8A-4147-A177-3AD203B41FA5}">
                          <a16:colId xmlns:a16="http://schemas.microsoft.com/office/drawing/2014/main" val="62063635"/>
                        </a:ext>
                      </a:extLst>
                    </a:gridCol>
                    <a:gridCol w="650256">
                      <a:extLst>
                        <a:ext uri="{9D8B030D-6E8A-4147-A177-3AD203B41FA5}">
                          <a16:colId xmlns:a16="http://schemas.microsoft.com/office/drawing/2014/main" val="3636307865"/>
                        </a:ext>
                      </a:extLst>
                    </a:gridCol>
                    <a:gridCol w="650256">
                      <a:extLst>
                        <a:ext uri="{9D8B030D-6E8A-4147-A177-3AD203B41FA5}">
                          <a16:colId xmlns:a16="http://schemas.microsoft.com/office/drawing/2014/main" val="1735463142"/>
                        </a:ext>
                      </a:extLst>
                    </a:gridCol>
                  </a:tblGrid>
                  <a:tr h="1483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400000" b="-4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r="-300000" b="-4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1887" r="-202830" b="-4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9065" r="-100935" b="-4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9065" r="-935" b="-4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2556646"/>
                      </a:ext>
                    </a:extLst>
                  </a:tr>
                  <a:tr h="1483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6000" r="-40000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9218803"/>
                      </a:ext>
                    </a:extLst>
                  </a:tr>
                  <a:tr h="1483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4167" r="-400000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6806903"/>
                      </a:ext>
                    </a:extLst>
                  </a:tr>
                  <a:tr h="1483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92000" r="-400000" b="-1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0357097"/>
                      </a:ext>
                    </a:extLst>
                  </a:tr>
                  <a:tr h="1483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08333" r="-400000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80896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605B1E-C6E6-5092-D401-FC0C6B5AA111}"/>
              </a:ext>
            </a:extLst>
          </p:cNvPr>
          <p:cNvCxnSpPr>
            <a:cxnSpLocks/>
          </p:cNvCxnSpPr>
          <p:nvPr/>
        </p:nvCxnSpPr>
        <p:spPr>
          <a:xfrm flipH="1">
            <a:off x="6096000" y="2755304"/>
            <a:ext cx="1" cy="4085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BEBEC9D0-C298-DBC6-8293-E8C553E2A6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2963683"/>
                  </p:ext>
                </p:extLst>
              </p:nvPr>
            </p:nvGraphicFramePr>
            <p:xfrm>
              <a:off x="1202170" y="7169612"/>
              <a:ext cx="9787660" cy="223281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1957532">
                      <a:extLst>
                        <a:ext uri="{9D8B030D-6E8A-4147-A177-3AD203B41FA5}">
                          <a16:colId xmlns:a16="http://schemas.microsoft.com/office/drawing/2014/main" val="2266369248"/>
                        </a:ext>
                      </a:extLst>
                    </a:gridCol>
                    <a:gridCol w="1957532">
                      <a:extLst>
                        <a:ext uri="{9D8B030D-6E8A-4147-A177-3AD203B41FA5}">
                          <a16:colId xmlns:a16="http://schemas.microsoft.com/office/drawing/2014/main" val="571172494"/>
                        </a:ext>
                      </a:extLst>
                    </a:gridCol>
                    <a:gridCol w="1957532">
                      <a:extLst>
                        <a:ext uri="{9D8B030D-6E8A-4147-A177-3AD203B41FA5}">
                          <a16:colId xmlns:a16="http://schemas.microsoft.com/office/drawing/2014/main" val="62063635"/>
                        </a:ext>
                      </a:extLst>
                    </a:gridCol>
                    <a:gridCol w="1957532">
                      <a:extLst>
                        <a:ext uri="{9D8B030D-6E8A-4147-A177-3AD203B41FA5}">
                          <a16:colId xmlns:a16="http://schemas.microsoft.com/office/drawing/2014/main" val="3636307865"/>
                        </a:ext>
                      </a:extLst>
                    </a:gridCol>
                    <a:gridCol w="1957532">
                      <a:extLst>
                        <a:ext uri="{9D8B030D-6E8A-4147-A177-3AD203B41FA5}">
                          <a16:colId xmlns:a16="http://schemas.microsoft.com/office/drawing/2014/main" val="1735463142"/>
                        </a:ext>
                      </a:extLst>
                    </a:gridCol>
                  </a:tblGrid>
                  <a:tr h="4465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1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𝑛</m:t>
                                </m:r>
                                <m:r>
                                  <a:rPr lang="en-US" sz="21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×</m:t>
                                </m:r>
                                <m:r>
                                  <a:rPr lang="en-US" sz="21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1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2556646"/>
                      </a:ext>
                    </a:extLst>
                  </a:tr>
                  <a:tr h="4465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9218803"/>
                      </a:ext>
                    </a:extLst>
                  </a:tr>
                  <a:tr h="4465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6806903"/>
                      </a:ext>
                    </a:extLst>
                  </a:tr>
                  <a:tr h="4465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1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0357097"/>
                      </a:ext>
                    </a:extLst>
                  </a:tr>
                  <a:tr h="4465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8089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BEBEC9D0-C298-DBC6-8293-E8C553E2A6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2963683"/>
                  </p:ext>
                </p:extLst>
              </p:nvPr>
            </p:nvGraphicFramePr>
            <p:xfrm>
              <a:off x="1202170" y="7169612"/>
              <a:ext cx="9787660" cy="223281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1957532">
                      <a:extLst>
                        <a:ext uri="{9D8B030D-6E8A-4147-A177-3AD203B41FA5}">
                          <a16:colId xmlns:a16="http://schemas.microsoft.com/office/drawing/2014/main" val="2266369248"/>
                        </a:ext>
                      </a:extLst>
                    </a:gridCol>
                    <a:gridCol w="1957532">
                      <a:extLst>
                        <a:ext uri="{9D8B030D-6E8A-4147-A177-3AD203B41FA5}">
                          <a16:colId xmlns:a16="http://schemas.microsoft.com/office/drawing/2014/main" val="571172494"/>
                        </a:ext>
                      </a:extLst>
                    </a:gridCol>
                    <a:gridCol w="1957532">
                      <a:extLst>
                        <a:ext uri="{9D8B030D-6E8A-4147-A177-3AD203B41FA5}">
                          <a16:colId xmlns:a16="http://schemas.microsoft.com/office/drawing/2014/main" val="62063635"/>
                        </a:ext>
                      </a:extLst>
                    </a:gridCol>
                    <a:gridCol w="1957532">
                      <a:extLst>
                        <a:ext uri="{9D8B030D-6E8A-4147-A177-3AD203B41FA5}">
                          <a16:colId xmlns:a16="http://schemas.microsoft.com/office/drawing/2014/main" val="3636307865"/>
                        </a:ext>
                      </a:extLst>
                    </a:gridCol>
                    <a:gridCol w="1957532">
                      <a:extLst>
                        <a:ext uri="{9D8B030D-6E8A-4147-A177-3AD203B41FA5}">
                          <a16:colId xmlns:a16="http://schemas.microsoft.com/office/drawing/2014/main" val="1735463142"/>
                        </a:ext>
                      </a:extLst>
                    </a:gridCol>
                  </a:tblGrid>
                  <a:tr h="4465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0112" marR="110112" marT="55055" marB="55055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400623" b="-4123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0112" marR="110112" marT="55055" marB="55055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r="-300623" b="-4123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99379" r="-199689" b="-4123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0312" r="-100312" b="-4123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0312" r="-312" b="-4123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2556646"/>
                      </a:ext>
                    </a:extLst>
                  </a:tr>
                  <a:tr h="4465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0112" marR="110112" marT="55055" marB="55055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98649" r="-400623" b="-30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9218803"/>
                      </a:ext>
                    </a:extLst>
                  </a:tr>
                  <a:tr h="4465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0112" marR="110112" marT="55055" marB="55055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1370" r="-400623" b="-210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6806903"/>
                      </a:ext>
                    </a:extLst>
                  </a:tr>
                  <a:tr h="4465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0112" marR="110112" marT="55055" marB="55055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97297" r="-400623" b="-10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0357097"/>
                      </a:ext>
                    </a:extLst>
                  </a:tr>
                  <a:tr h="4465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0112" marR="110112" marT="55055" marB="55055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2740" r="-400623" b="-95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80896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itle 1">
            <a:extLst>
              <a:ext uri="{FF2B5EF4-FFF2-40B4-BE49-F238E27FC236}">
                <a16:creationId xmlns:a16="http://schemas.microsoft.com/office/drawing/2014/main" id="{8B04C688-7A70-AA4A-6803-43BA8B8A1947}"/>
              </a:ext>
            </a:extLst>
          </p:cNvPr>
          <p:cNvSpPr txBox="1">
            <a:spLocks/>
          </p:cNvSpPr>
          <p:nvPr/>
        </p:nvSpPr>
        <p:spPr>
          <a:xfrm>
            <a:off x="4583983" y="3156146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Pretreatment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1D1A6B25-341D-D5F6-6ADC-D42F5471932A}"/>
              </a:ext>
            </a:extLst>
          </p:cNvPr>
          <p:cNvSpPr/>
          <p:nvPr/>
        </p:nvSpPr>
        <p:spPr>
          <a:xfrm rot="5400000">
            <a:off x="5895974" y="408605"/>
            <a:ext cx="400050" cy="7140041"/>
          </a:xfrm>
          <a:prstGeom prst="leftBrace">
            <a:avLst>
              <a:gd name="adj1" fmla="val 234524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DE7D26-8B91-7976-949F-98309D309D4A}"/>
              </a:ext>
            </a:extLst>
          </p:cNvPr>
          <p:cNvSpPr txBox="1">
            <a:spLocks/>
          </p:cNvSpPr>
          <p:nvPr/>
        </p:nvSpPr>
        <p:spPr>
          <a:xfrm>
            <a:off x="2843866" y="4742465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1EF1AA-9ED1-32F9-097D-3C3AFA5CDA1C}"/>
              </a:ext>
            </a:extLst>
          </p:cNvPr>
          <p:cNvSpPr txBox="1">
            <a:spLocks/>
          </p:cNvSpPr>
          <p:nvPr/>
        </p:nvSpPr>
        <p:spPr>
          <a:xfrm>
            <a:off x="4960686" y="4167675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929FB68-C4C7-EB3E-C2D6-628E1727D151}"/>
              </a:ext>
            </a:extLst>
          </p:cNvPr>
          <p:cNvSpPr txBox="1">
            <a:spLocks/>
          </p:cNvSpPr>
          <p:nvPr/>
        </p:nvSpPr>
        <p:spPr>
          <a:xfrm>
            <a:off x="7231710" y="4434382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9BB2256-D091-AF55-ABC9-640B45C16C4F}"/>
              </a:ext>
            </a:extLst>
          </p:cNvPr>
          <p:cNvSpPr txBox="1">
            <a:spLocks/>
          </p:cNvSpPr>
          <p:nvPr/>
        </p:nvSpPr>
        <p:spPr>
          <a:xfrm>
            <a:off x="5375797" y="4989412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BC6A608-3810-954E-3780-8516C3AF2057}"/>
              </a:ext>
            </a:extLst>
          </p:cNvPr>
          <p:cNvSpPr txBox="1">
            <a:spLocks/>
          </p:cNvSpPr>
          <p:nvPr/>
        </p:nvSpPr>
        <p:spPr>
          <a:xfrm>
            <a:off x="6554674" y="5620626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F250F18-69AD-EE73-B0B8-5E41DDC5663F}"/>
              </a:ext>
            </a:extLst>
          </p:cNvPr>
          <p:cNvSpPr txBox="1">
            <a:spLocks/>
          </p:cNvSpPr>
          <p:nvPr/>
        </p:nvSpPr>
        <p:spPr>
          <a:xfrm>
            <a:off x="3683174" y="5640186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08400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  <p:bldP spid="10" grpId="0"/>
      <p:bldP spid="11" grpId="0"/>
      <p:bldP spid="12" grpId="0"/>
      <p:bldP spid="1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iltering Sel">
            <a:extLst>
              <a:ext uri="{FF2B5EF4-FFF2-40B4-BE49-F238E27FC236}">
                <a16:creationId xmlns:a16="http://schemas.microsoft.com/office/drawing/2014/main" id="{DF0DF8CC-6464-CDE2-F8B6-BF8366C617F4}"/>
              </a:ext>
            </a:extLst>
          </p:cNvPr>
          <p:cNvSpPr/>
          <p:nvPr/>
        </p:nvSpPr>
        <p:spPr>
          <a:xfrm>
            <a:off x="238124" y="1161050"/>
            <a:ext cx="1311969" cy="343895"/>
          </a:xfrm>
          <a:prstGeom prst="round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mputation Sel">
            <a:extLst>
              <a:ext uri="{FF2B5EF4-FFF2-40B4-BE49-F238E27FC236}">
                <a16:creationId xmlns:a16="http://schemas.microsoft.com/office/drawing/2014/main" id="{0DAE1EA2-3D70-CECB-FEF7-095CBA5AD27A}"/>
              </a:ext>
            </a:extLst>
          </p:cNvPr>
          <p:cNvSpPr/>
          <p:nvPr/>
        </p:nvSpPr>
        <p:spPr>
          <a:xfrm>
            <a:off x="1762986" y="1162093"/>
            <a:ext cx="1484412" cy="341808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atch Sel">
            <a:extLst>
              <a:ext uri="{FF2B5EF4-FFF2-40B4-BE49-F238E27FC236}">
                <a16:creationId xmlns:a16="http://schemas.microsoft.com/office/drawing/2014/main" id="{1DC2C85D-36F3-59D9-F947-452A2D1F9CEC}"/>
              </a:ext>
            </a:extLst>
          </p:cNvPr>
          <p:cNvSpPr/>
          <p:nvPr/>
        </p:nvSpPr>
        <p:spPr>
          <a:xfrm>
            <a:off x="3431867" y="1162093"/>
            <a:ext cx="2217485" cy="341808"/>
          </a:xfrm>
          <a:prstGeom prst="roundRect">
            <a:avLst/>
          </a:prstGeom>
          <a:solidFill>
            <a:srgbClr val="F2CF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Normalization Sel">
            <a:extLst>
              <a:ext uri="{FF2B5EF4-FFF2-40B4-BE49-F238E27FC236}">
                <a16:creationId xmlns:a16="http://schemas.microsoft.com/office/drawing/2014/main" id="{C0C7B49C-3BA3-6121-02EE-F63640FE14C1}"/>
              </a:ext>
            </a:extLst>
          </p:cNvPr>
          <p:cNvSpPr/>
          <p:nvPr/>
        </p:nvSpPr>
        <p:spPr>
          <a:xfrm>
            <a:off x="6129832" y="1162093"/>
            <a:ext cx="1853456" cy="341808"/>
          </a:xfrm>
          <a:prstGeom prst="roundRect">
            <a:avLst/>
          </a:prstGeom>
          <a:solidFill>
            <a:srgbClr val="B4E5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ansformation Sel">
            <a:extLst>
              <a:ext uri="{FF2B5EF4-FFF2-40B4-BE49-F238E27FC236}">
                <a16:creationId xmlns:a16="http://schemas.microsoft.com/office/drawing/2014/main" id="{4BE64C53-D6FE-079A-C99D-3D0637B8DB5F}"/>
              </a:ext>
            </a:extLst>
          </p:cNvPr>
          <p:cNvSpPr/>
          <p:nvPr/>
        </p:nvSpPr>
        <p:spPr>
          <a:xfrm>
            <a:off x="8405102" y="1162093"/>
            <a:ext cx="2076760" cy="341808"/>
          </a:xfrm>
          <a:prstGeom prst="roundRect">
            <a:avLst/>
          </a:prstGeom>
          <a:solidFill>
            <a:srgbClr val="96D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caling Sel">
            <a:extLst>
              <a:ext uri="{FF2B5EF4-FFF2-40B4-BE49-F238E27FC236}">
                <a16:creationId xmlns:a16="http://schemas.microsoft.com/office/drawing/2014/main" id="{CF88A057-45E2-BFB6-115E-33086B286DBA}"/>
              </a:ext>
            </a:extLst>
          </p:cNvPr>
          <p:cNvSpPr/>
          <p:nvPr/>
        </p:nvSpPr>
        <p:spPr>
          <a:xfrm>
            <a:off x="10744200" y="1162093"/>
            <a:ext cx="1226999" cy="341808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510C7BD2-C542-61D8-A84A-DEEC112EF889}"/>
              </a:ext>
            </a:extLst>
          </p:cNvPr>
          <p:cNvSpPr txBox="1">
            <a:spLocks/>
          </p:cNvSpPr>
          <p:nvPr/>
        </p:nvSpPr>
        <p:spPr>
          <a:xfrm>
            <a:off x="1762986" y="1919075"/>
            <a:ext cx="1466912" cy="39405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Mean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Median</a:t>
            </a:r>
          </a:p>
          <a:p>
            <a:pPr>
              <a:lnSpc>
                <a:spcPct val="220000"/>
              </a:lnSpc>
            </a:pPr>
            <a:r>
              <a:rPr lang="en-US" sz="1400" dirty="0" err="1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kNN</a:t>
            </a:r>
            <a:endParaRPr lang="en-US" sz="14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RF</a:t>
            </a:r>
          </a:p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SVD</a:t>
            </a:r>
          </a:p>
          <a:p>
            <a:pPr>
              <a:lnSpc>
                <a:spcPct val="220000"/>
              </a:lnSpc>
            </a:pPr>
            <a:r>
              <a:rPr lang="en-US" sz="1400" dirty="0" err="1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qRILC</a:t>
            </a:r>
            <a:endParaRPr lang="en-US" sz="14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BPCA</a:t>
            </a:r>
          </a:p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PPCA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45BF363A-E8D5-BF4C-EB87-B26B8DE55FAC}"/>
              </a:ext>
            </a:extLst>
          </p:cNvPr>
          <p:cNvSpPr txBox="1">
            <a:spLocks/>
          </p:cNvSpPr>
          <p:nvPr/>
        </p:nvSpPr>
        <p:spPr>
          <a:xfrm>
            <a:off x="3422371" y="1919074"/>
            <a:ext cx="2339603" cy="11413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QC-RSC</a:t>
            </a:r>
          </a:p>
          <a:p>
            <a:pPr>
              <a:lnSpc>
                <a:spcPct val="200000"/>
              </a:lnSpc>
            </a:pPr>
            <a:r>
              <a:rPr lang="en-US" sz="1400" dirty="0" err="1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ComBat</a:t>
            </a:r>
            <a:endParaRPr lang="en-US" sz="14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3C6904D1-5D88-B4F7-E2C6-31B5A3C9A779}"/>
              </a:ext>
            </a:extLst>
          </p:cNvPr>
          <p:cNvSpPr txBox="1">
            <a:spLocks/>
          </p:cNvSpPr>
          <p:nvPr/>
        </p:nvSpPr>
        <p:spPr>
          <a:xfrm>
            <a:off x="6116717" y="1919072"/>
            <a:ext cx="1853456" cy="339777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CSN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QN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ISN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Median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Sample Factor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45E05AB0-FCBC-BF44-05DE-DEB098149AB4}"/>
              </a:ext>
            </a:extLst>
          </p:cNvPr>
          <p:cNvSpPr txBox="1">
            <a:spLocks/>
          </p:cNvSpPr>
          <p:nvPr/>
        </p:nvSpPr>
        <p:spPr>
          <a:xfrm>
            <a:off x="10616783" y="1919070"/>
            <a:ext cx="1427179" cy="385849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Unit Variance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Pareto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Range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Mean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2B5861C1-03A3-92D2-AA7D-DB605168C8D4}"/>
              </a:ext>
            </a:extLst>
          </p:cNvPr>
          <p:cNvSpPr txBox="1">
            <a:spLocks/>
          </p:cNvSpPr>
          <p:nvPr/>
        </p:nvSpPr>
        <p:spPr>
          <a:xfrm>
            <a:off x="8391985" y="1919071"/>
            <a:ext cx="2076761" cy="339777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Log Transformation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Cubic Root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876BAA2F-3849-8E77-161D-A0A8C57B52E3}"/>
              </a:ext>
            </a:extLst>
          </p:cNvPr>
          <p:cNvSpPr txBox="1">
            <a:spLocks/>
          </p:cNvSpPr>
          <p:nvPr/>
        </p:nvSpPr>
        <p:spPr>
          <a:xfrm>
            <a:off x="148037" y="1919075"/>
            <a:ext cx="1466912" cy="282239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Missing Values</a:t>
            </a:r>
            <a:endParaRPr lang="en-US" sz="8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Outliers</a:t>
            </a:r>
            <a:endParaRPr lang="en-US" sz="20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CB680189-7E07-2E9E-B1C4-D88AD98C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Results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21C13FC0-C1D2-6BFB-52C1-84261C652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999879" y="5514975"/>
            <a:ext cx="1087346" cy="124777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B5E2AC8-41CB-EC3C-C4BE-C2A73504B449}"/>
              </a:ext>
            </a:extLst>
          </p:cNvPr>
          <p:cNvCxnSpPr>
            <a:cxnSpLocks/>
          </p:cNvCxnSpPr>
          <p:nvPr/>
        </p:nvCxnSpPr>
        <p:spPr>
          <a:xfrm>
            <a:off x="10616783" y="1585700"/>
            <a:ext cx="1427179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5F1BDD0-23E7-87F6-D070-9E5A0F3C7B49}"/>
              </a:ext>
            </a:extLst>
          </p:cNvPr>
          <p:cNvCxnSpPr>
            <a:cxnSpLocks/>
          </p:cNvCxnSpPr>
          <p:nvPr/>
        </p:nvCxnSpPr>
        <p:spPr>
          <a:xfrm>
            <a:off x="1780486" y="1585700"/>
            <a:ext cx="1466912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5F2E14-1A9F-E2AA-3A9B-8E2234E326BA}"/>
              </a:ext>
            </a:extLst>
          </p:cNvPr>
          <p:cNvCxnSpPr>
            <a:cxnSpLocks/>
          </p:cNvCxnSpPr>
          <p:nvPr/>
        </p:nvCxnSpPr>
        <p:spPr>
          <a:xfrm>
            <a:off x="3441155" y="1585700"/>
            <a:ext cx="2333936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2BBD5D-5288-F645-C3E4-A72709CB4666}"/>
              </a:ext>
            </a:extLst>
          </p:cNvPr>
          <p:cNvCxnSpPr>
            <a:cxnSpLocks/>
          </p:cNvCxnSpPr>
          <p:nvPr/>
        </p:nvCxnSpPr>
        <p:spPr>
          <a:xfrm>
            <a:off x="6129832" y="1585700"/>
            <a:ext cx="1853456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FC2F13-2BD7-E548-50C8-4D58B272B5EF}"/>
              </a:ext>
            </a:extLst>
          </p:cNvPr>
          <p:cNvCxnSpPr>
            <a:cxnSpLocks/>
          </p:cNvCxnSpPr>
          <p:nvPr/>
        </p:nvCxnSpPr>
        <p:spPr>
          <a:xfrm>
            <a:off x="8405101" y="1585700"/>
            <a:ext cx="2076761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395D0B-8E95-AFEA-C5ED-A53E58F457C9}"/>
              </a:ext>
            </a:extLst>
          </p:cNvPr>
          <p:cNvCxnSpPr>
            <a:cxnSpLocks/>
          </p:cNvCxnSpPr>
          <p:nvPr/>
        </p:nvCxnSpPr>
        <p:spPr>
          <a:xfrm>
            <a:off x="161153" y="1585700"/>
            <a:ext cx="1466912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iltering">
            <a:extLst>
              <a:ext uri="{FF2B5EF4-FFF2-40B4-BE49-F238E27FC236}">
                <a16:creationId xmlns:a16="http://schemas.microsoft.com/office/drawing/2014/main" id="{D30C6BD6-9535-F357-FE7D-646D083EB8EB}"/>
              </a:ext>
            </a:extLst>
          </p:cNvPr>
          <p:cNvSpPr txBox="1">
            <a:spLocks/>
          </p:cNvSpPr>
          <p:nvPr/>
        </p:nvSpPr>
        <p:spPr>
          <a:xfrm>
            <a:off x="148037" y="1080435"/>
            <a:ext cx="1466912" cy="5061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sp>
        <p:nvSpPr>
          <p:cNvPr id="20" name="Imputation">
            <a:extLst>
              <a:ext uri="{FF2B5EF4-FFF2-40B4-BE49-F238E27FC236}">
                <a16:creationId xmlns:a16="http://schemas.microsoft.com/office/drawing/2014/main" id="{2110ED6B-7C09-1B74-F464-3EC1FFD6C9C9}"/>
              </a:ext>
            </a:extLst>
          </p:cNvPr>
          <p:cNvSpPr txBox="1">
            <a:spLocks/>
          </p:cNvSpPr>
          <p:nvPr/>
        </p:nvSpPr>
        <p:spPr>
          <a:xfrm>
            <a:off x="1765178" y="1080435"/>
            <a:ext cx="1466912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21" name="Batch Correction">
            <a:extLst>
              <a:ext uri="{FF2B5EF4-FFF2-40B4-BE49-F238E27FC236}">
                <a16:creationId xmlns:a16="http://schemas.microsoft.com/office/drawing/2014/main" id="{85BB713F-7945-0E44-78F3-447EDAC4E275}"/>
              </a:ext>
            </a:extLst>
          </p:cNvPr>
          <p:cNvSpPr txBox="1">
            <a:spLocks/>
          </p:cNvSpPr>
          <p:nvPr/>
        </p:nvSpPr>
        <p:spPr>
          <a:xfrm>
            <a:off x="3382319" y="1080435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22" name="Normalization">
            <a:extLst>
              <a:ext uri="{FF2B5EF4-FFF2-40B4-BE49-F238E27FC236}">
                <a16:creationId xmlns:a16="http://schemas.microsoft.com/office/drawing/2014/main" id="{EDD307DC-E534-0184-28C7-51B04952589E}"/>
              </a:ext>
            </a:extLst>
          </p:cNvPr>
          <p:cNvSpPr txBox="1">
            <a:spLocks/>
          </p:cNvSpPr>
          <p:nvPr/>
        </p:nvSpPr>
        <p:spPr>
          <a:xfrm>
            <a:off x="5910012" y="1080435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23" name="Transformation">
            <a:extLst>
              <a:ext uri="{FF2B5EF4-FFF2-40B4-BE49-F238E27FC236}">
                <a16:creationId xmlns:a16="http://schemas.microsoft.com/office/drawing/2014/main" id="{D7CE8F93-1826-913E-7C00-0F1354731329}"/>
              </a:ext>
            </a:extLst>
          </p:cNvPr>
          <p:cNvSpPr txBox="1">
            <a:spLocks/>
          </p:cNvSpPr>
          <p:nvPr/>
        </p:nvSpPr>
        <p:spPr>
          <a:xfrm>
            <a:off x="8391985" y="1080435"/>
            <a:ext cx="2076761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25" name="Scaling">
            <a:extLst>
              <a:ext uri="{FF2B5EF4-FFF2-40B4-BE49-F238E27FC236}">
                <a16:creationId xmlns:a16="http://schemas.microsoft.com/office/drawing/2014/main" id="{94160735-FB48-B5C1-478E-1826C95009F3}"/>
              </a:ext>
            </a:extLst>
          </p:cNvPr>
          <p:cNvSpPr txBox="1">
            <a:spLocks/>
          </p:cNvSpPr>
          <p:nvPr/>
        </p:nvSpPr>
        <p:spPr>
          <a:xfrm>
            <a:off x="10681639" y="1080435"/>
            <a:ext cx="1362323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59677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7" presetClass="exit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7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7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7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7" presetClass="exit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7" presetClass="exit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5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7" presetClass="exit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5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5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7" presetClass="exit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5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5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7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5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7" presetClass="exit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5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5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7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5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5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7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5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5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7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5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5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7" presetClass="exit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25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25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7" presetClass="exit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7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25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25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7" presetClass="exit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25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25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5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7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25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25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5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7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25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25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5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7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25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25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5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6" presetClass="exit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6" presetClass="exit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6" presetClass="exit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6" presetClass="exit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6" presetClass="exit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6" presetClass="exit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  <p:bldP spid="35" grpId="0" uiExpand="1" build="p"/>
      <p:bldP spid="36" grpId="0" uiExpand="1" build="p"/>
      <p:bldP spid="37" grpId="0" uiExpand="1" build="p"/>
      <p:bldP spid="38" grpId="0" uiExpand="1" build="p"/>
      <p:bldP spid="3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caling Sel">
            <a:extLst>
              <a:ext uri="{FF2B5EF4-FFF2-40B4-BE49-F238E27FC236}">
                <a16:creationId xmlns:a16="http://schemas.microsoft.com/office/drawing/2014/main" id="{CF88A057-45E2-BFB6-115E-33086B286DBA}"/>
              </a:ext>
            </a:extLst>
          </p:cNvPr>
          <p:cNvSpPr/>
          <p:nvPr/>
        </p:nvSpPr>
        <p:spPr>
          <a:xfrm>
            <a:off x="10301949" y="656826"/>
            <a:ext cx="1226999" cy="341808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caling">
            <a:extLst>
              <a:ext uri="{FF2B5EF4-FFF2-40B4-BE49-F238E27FC236}">
                <a16:creationId xmlns:a16="http://schemas.microsoft.com/office/drawing/2014/main" id="{94160735-FB48-B5C1-478E-1826C95009F3}"/>
              </a:ext>
            </a:extLst>
          </p:cNvPr>
          <p:cNvSpPr txBox="1">
            <a:spLocks/>
          </p:cNvSpPr>
          <p:nvPr/>
        </p:nvSpPr>
        <p:spPr>
          <a:xfrm>
            <a:off x="10301949" y="656305"/>
            <a:ext cx="1226999" cy="342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26" name="Transformation Sel">
            <a:extLst>
              <a:ext uri="{FF2B5EF4-FFF2-40B4-BE49-F238E27FC236}">
                <a16:creationId xmlns:a16="http://schemas.microsoft.com/office/drawing/2014/main" id="{4BE64C53-D6FE-079A-C99D-3D0637B8DB5F}"/>
              </a:ext>
            </a:extLst>
          </p:cNvPr>
          <p:cNvSpPr/>
          <p:nvPr/>
        </p:nvSpPr>
        <p:spPr>
          <a:xfrm>
            <a:off x="8058081" y="656826"/>
            <a:ext cx="2076760" cy="341808"/>
          </a:xfrm>
          <a:prstGeom prst="roundRect">
            <a:avLst/>
          </a:prstGeom>
          <a:solidFill>
            <a:srgbClr val="96D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ansformation">
            <a:extLst>
              <a:ext uri="{FF2B5EF4-FFF2-40B4-BE49-F238E27FC236}">
                <a16:creationId xmlns:a16="http://schemas.microsoft.com/office/drawing/2014/main" id="{D7CE8F93-1826-913E-7C00-0F1354731329}"/>
              </a:ext>
            </a:extLst>
          </p:cNvPr>
          <p:cNvSpPr txBox="1">
            <a:spLocks/>
          </p:cNvSpPr>
          <p:nvPr/>
        </p:nvSpPr>
        <p:spPr>
          <a:xfrm>
            <a:off x="8058081" y="656826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17" name="Normalization Sel">
            <a:extLst>
              <a:ext uri="{FF2B5EF4-FFF2-40B4-BE49-F238E27FC236}">
                <a16:creationId xmlns:a16="http://schemas.microsoft.com/office/drawing/2014/main" id="{C0C7B49C-3BA3-6121-02EE-F63640FE14C1}"/>
              </a:ext>
            </a:extLst>
          </p:cNvPr>
          <p:cNvSpPr/>
          <p:nvPr/>
        </p:nvSpPr>
        <p:spPr>
          <a:xfrm>
            <a:off x="6037517" y="656826"/>
            <a:ext cx="1853456" cy="341808"/>
          </a:xfrm>
          <a:prstGeom prst="roundRect">
            <a:avLst/>
          </a:prstGeom>
          <a:solidFill>
            <a:srgbClr val="B4E5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Normalization">
            <a:extLst>
              <a:ext uri="{FF2B5EF4-FFF2-40B4-BE49-F238E27FC236}">
                <a16:creationId xmlns:a16="http://schemas.microsoft.com/office/drawing/2014/main" id="{EDD307DC-E534-0184-28C7-51B04952589E}"/>
              </a:ext>
            </a:extLst>
          </p:cNvPr>
          <p:cNvSpPr txBox="1">
            <a:spLocks/>
          </p:cNvSpPr>
          <p:nvPr/>
        </p:nvSpPr>
        <p:spPr>
          <a:xfrm>
            <a:off x="6037517" y="656826"/>
            <a:ext cx="1853456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14" name="Batch Sel">
            <a:extLst>
              <a:ext uri="{FF2B5EF4-FFF2-40B4-BE49-F238E27FC236}">
                <a16:creationId xmlns:a16="http://schemas.microsoft.com/office/drawing/2014/main" id="{1DC2C85D-36F3-59D9-F947-452A2D1F9CEC}"/>
              </a:ext>
            </a:extLst>
          </p:cNvPr>
          <p:cNvSpPr/>
          <p:nvPr/>
        </p:nvSpPr>
        <p:spPr>
          <a:xfrm>
            <a:off x="3793649" y="656826"/>
            <a:ext cx="2076760" cy="341808"/>
          </a:xfrm>
          <a:prstGeom prst="roundRect">
            <a:avLst/>
          </a:prstGeom>
          <a:solidFill>
            <a:srgbClr val="F2CF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Batch Correction">
            <a:extLst>
              <a:ext uri="{FF2B5EF4-FFF2-40B4-BE49-F238E27FC236}">
                <a16:creationId xmlns:a16="http://schemas.microsoft.com/office/drawing/2014/main" id="{85BB713F-7945-0E44-78F3-447EDAC4E275}"/>
              </a:ext>
            </a:extLst>
          </p:cNvPr>
          <p:cNvSpPr txBox="1">
            <a:spLocks/>
          </p:cNvSpPr>
          <p:nvPr/>
        </p:nvSpPr>
        <p:spPr>
          <a:xfrm>
            <a:off x="3793649" y="656826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5" name="Imputation Sel">
            <a:extLst>
              <a:ext uri="{FF2B5EF4-FFF2-40B4-BE49-F238E27FC236}">
                <a16:creationId xmlns:a16="http://schemas.microsoft.com/office/drawing/2014/main" id="{0DAE1EA2-3D70-CECB-FEF7-095CBA5AD27A}"/>
              </a:ext>
            </a:extLst>
          </p:cNvPr>
          <p:cNvSpPr/>
          <p:nvPr/>
        </p:nvSpPr>
        <p:spPr>
          <a:xfrm>
            <a:off x="2142129" y="656826"/>
            <a:ext cx="1484412" cy="341808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mputation">
            <a:extLst>
              <a:ext uri="{FF2B5EF4-FFF2-40B4-BE49-F238E27FC236}">
                <a16:creationId xmlns:a16="http://schemas.microsoft.com/office/drawing/2014/main" id="{2110ED6B-7C09-1B74-F464-3EC1FFD6C9C9}"/>
              </a:ext>
            </a:extLst>
          </p:cNvPr>
          <p:cNvSpPr txBox="1">
            <a:spLocks/>
          </p:cNvSpPr>
          <p:nvPr/>
        </p:nvSpPr>
        <p:spPr>
          <a:xfrm>
            <a:off x="2150879" y="656826"/>
            <a:ext cx="1466912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13" name="Filtering Sel">
            <a:extLst>
              <a:ext uri="{FF2B5EF4-FFF2-40B4-BE49-F238E27FC236}">
                <a16:creationId xmlns:a16="http://schemas.microsoft.com/office/drawing/2014/main" id="{DF0DF8CC-6464-CDE2-F8B6-BF8366C617F4}"/>
              </a:ext>
            </a:extLst>
          </p:cNvPr>
          <p:cNvSpPr/>
          <p:nvPr/>
        </p:nvSpPr>
        <p:spPr>
          <a:xfrm>
            <a:off x="663052" y="655783"/>
            <a:ext cx="1311969" cy="343895"/>
          </a:xfrm>
          <a:prstGeom prst="round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iltering">
            <a:extLst>
              <a:ext uri="{FF2B5EF4-FFF2-40B4-BE49-F238E27FC236}">
                <a16:creationId xmlns:a16="http://schemas.microsoft.com/office/drawing/2014/main" id="{D30C6BD6-9535-F357-FE7D-646D083EB8EB}"/>
              </a:ext>
            </a:extLst>
          </p:cNvPr>
          <p:cNvSpPr txBox="1">
            <a:spLocks/>
          </p:cNvSpPr>
          <p:nvPr/>
        </p:nvSpPr>
        <p:spPr>
          <a:xfrm>
            <a:off x="663052" y="656826"/>
            <a:ext cx="1311969" cy="3418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pic>
        <p:nvPicPr>
          <p:cNvPr id="29" name="metaboPipe image">
            <a:extLst>
              <a:ext uri="{FF2B5EF4-FFF2-40B4-BE49-F238E27FC236}">
                <a16:creationId xmlns:a16="http://schemas.microsoft.com/office/drawing/2014/main" id="{21C13FC0-C1D2-6BFB-52C1-84261C652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999879" y="5514975"/>
            <a:ext cx="1087346" cy="1247775"/>
          </a:xfrm>
          <a:prstGeom prst="rect">
            <a:avLst/>
          </a:prstGeom>
        </p:spPr>
      </p:pic>
      <p:sp>
        <p:nvSpPr>
          <p:cNvPr id="28" name="Title">
            <a:extLst>
              <a:ext uri="{FF2B5EF4-FFF2-40B4-BE49-F238E27FC236}">
                <a16:creationId xmlns:a16="http://schemas.microsoft.com/office/drawing/2014/main" id="{CB680189-7E07-2E9E-B1C4-D88AD98C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5114337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0">
        <p159:morph option="byObject"/>
      </p:transition>
    </mc:Choice>
    <mc:Fallback>
      <p:transition advClick="0" advTm="0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metaboPipe image">
            <a:extLst>
              <a:ext uri="{FF2B5EF4-FFF2-40B4-BE49-F238E27FC236}">
                <a16:creationId xmlns:a16="http://schemas.microsoft.com/office/drawing/2014/main" id="{21C13FC0-C1D2-6BFB-52C1-84261C652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999879" y="5514975"/>
            <a:ext cx="1087346" cy="1247775"/>
          </a:xfrm>
          <a:prstGeom prst="rect">
            <a:avLst/>
          </a:prstGeom>
        </p:spPr>
      </p:pic>
      <p:sp>
        <p:nvSpPr>
          <p:cNvPr id="28" name="Title">
            <a:extLst>
              <a:ext uri="{FF2B5EF4-FFF2-40B4-BE49-F238E27FC236}">
                <a16:creationId xmlns:a16="http://schemas.microsoft.com/office/drawing/2014/main" id="{CB680189-7E07-2E9E-B1C4-D88AD98C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Results</a:t>
            </a:r>
          </a:p>
        </p:txBody>
      </p:sp>
      <p:sp>
        <p:nvSpPr>
          <p:cNvPr id="30" name="Scaling Sel">
            <a:extLst>
              <a:ext uri="{FF2B5EF4-FFF2-40B4-BE49-F238E27FC236}">
                <a16:creationId xmlns:a16="http://schemas.microsoft.com/office/drawing/2014/main" id="{CF88A057-45E2-BFB6-115E-33086B286DBA}"/>
              </a:ext>
            </a:extLst>
          </p:cNvPr>
          <p:cNvSpPr/>
          <p:nvPr/>
        </p:nvSpPr>
        <p:spPr>
          <a:xfrm>
            <a:off x="9806006" y="656826"/>
            <a:ext cx="1226999" cy="341808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caling">
            <a:extLst>
              <a:ext uri="{FF2B5EF4-FFF2-40B4-BE49-F238E27FC236}">
                <a16:creationId xmlns:a16="http://schemas.microsoft.com/office/drawing/2014/main" id="{94160735-FB48-B5C1-478E-1826C95009F3}"/>
              </a:ext>
            </a:extLst>
          </p:cNvPr>
          <p:cNvSpPr txBox="1">
            <a:spLocks/>
          </p:cNvSpPr>
          <p:nvPr/>
        </p:nvSpPr>
        <p:spPr>
          <a:xfrm>
            <a:off x="9806006" y="656305"/>
            <a:ext cx="1226999" cy="342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26" name="Transformation Sel">
            <a:extLst>
              <a:ext uri="{FF2B5EF4-FFF2-40B4-BE49-F238E27FC236}">
                <a16:creationId xmlns:a16="http://schemas.microsoft.com/office/drawing/2014/main" id="{4BE64C53-D6FE-079A-C99D-3D0637B8DB5F}"/>
              </a:ext>
            </a:extLst>
          </p:cNvPr>
          <p:cNvSpPr/>
          <p:nvPr/>
        </p:nvSpPr>
        <p:spPr>
          <a:xfrm>
            <a:off x="7562138" y="656826"/>
            <a:ext cx="2076760" cy="341808"/>
          </a:xfrm>
          <a:prstGeom prst="roundRect">
            <a:avLst/>
          </a:prstGeom>
          <a:solidFill>
            <a:srgbClr val="96D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ansformation">
            <a:extLst>
              <a:ext uri="{FF2B5EF4-FFF2-40B4-BE49-F238E27FC236}">
                <a16:creationId xmlns:a16="http://schemas.microsoft.com/office/drawing/2014/main" id="{D7CE8F93-1826-913E-7C00-0F1354731329}"/>
              </a:ext>
            </a:extLst>
          </p:cNvPr>
          <p:cNvSpPr txBox="1">
            <a:spLocks/>
          </p:cNvSpPr>
          <p:nvPr/>
        </p:nvSpPr>
        <p:spPr>
          <a:xfrm>
            <a:off x="7562138" y="656826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17" name="Normalization Sel">
            <a:extLst>
              <a:ext uri="{FF2B5EF4-FFF2-40B4-BE49-F238E27FC236}">
                <a16:creationId xmlns:a16="http://schemas.microsoft.com/office/drawing/2014/main" id="{C0C7B49C-3BA3-6121-02EE-F63640FE14C1}"/>
              </a:ext>
            </a:extLst>
          </p:cNvPr>
          <p:cNvSpPr/>
          <p:nvPr/>
        </p:nvSpPr>
        <p:spPr>
          <a:xfrm>
            <a:off x="5541574" y="656826"/>
            <a:ext cx="1853456" cy="341808"/>
          </a:xfrm>
          <a:prstGeom prst="roundRect">
            <a:avLst/>
          </a:prstGeom>
          <a:solidFill>
            <a:srgbClr val="B4E5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Normalization">
            <a:extLst>
              <a:ext uri="{FF2B5EF4-FFF2-40B4-BE49-F238E27FC236}">
                <a16:creationId xmlns:a16="http://schemas.microsoft.com/office/drawing/2014/main" id="{EDD307DC-E534-0184-28C7-51B04952589E}"/>
              </a:ext>
            </a:extLst>
          </p:cNvPr>
          <p:cNvSpPr txBox="1">
            <a:spLocks/>
          </p:cNvSpPr>
          <p:nvPr/>
        </p:nvSpPr>
        <p:spPr>
          <a:xfrm>
            <a:off x="5541574" y="656826"/>
            <a:ext cx="1853456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14" name="Batch Sel">
            <a:extLst>
              <a:ext uri="{FF2B5EF4-FFF2-40B4-BE49-F238E27FC236}">
                <a16:creationId xmlns:a16="http://schemas.microsoft.com/office/drawing/2014/main" id="{1DC2C85D-36F3-59D9-F947-452A2D1F9CEC}"/>
              </a:ext>
            </a:extLst>
          </p:cNvPr>
          <p:cNvSpPr/>
          <p:nvPr/>
        </p:nvSpPr>
        <p:spPr>
          <a:xfrm>
            <a:off x="3297706" y="656826"/>
            <a:ext cx="2076760" cy="341808"/>
          </a:xfrm>
          <a:prstGeom prst="roundRect">
            <a:avLst/>
          </a:prstGeom>
          <a:solidFill>
            <a:srgbClr val="F2CF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Batch Correction">
            <a:extLst>
              <a:ext uri="{FF2B5EF4-FFF2-40B4-BE49-F238E27FC236}">
                <a16:creationId xmlns:a16="http://schemas.microsoft.com/office/drawing/2014/main" id="{85BB713F-7945-0E44-78F3-447EDAC4E275}"/>
              </a:ext>
            </a:extLst>
          </p:cNvPr>
          <p:cNvSpPr txBox="1">
            <a:spLocks/>
          </p:cNvSpPr>
          <p:nvPr/>
        </p:nvSpPr>
        <p:spPr>
          <a:xfrm>
            <a:off x="3297706" y="656826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5" name="Imputation Sel">
            <a:extLst>
              <a:ext uri="{FF2B5EF4-FFF2-40B4-BE49-F238E27FC236}">
                <a16:creationId xmlns:a16="http://schemas.microsoft.com/office/drawing/2014/main" id="{0DAE1EA2-3D70-CECB-FEF7-095CBA5AD27A}"/>
              </a:ext>
            </a:extLst>
          </p:cNvPr>
          <p:cNvSpPr/>
          <p:nvPr/>
        </p:nvSpPr>
        <p:spPr>
          <a:xfrm>
            <a:off x="1646186" y="656826"/>
            <a:ext cx="1484412" cy="341808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mputation">
            <a:extLst>
              <a:ext uri="{FF2B5EF4-FFF2-40B4-BE49-F238E27FC236}">
                <a16:creationId xmlns:a16="http://schemas.microsoft.com/office/drawing/2014/main" id="{2110ED6B-7C09-1B74-F464-3EC1FFD6C9C9}"/>
              </a:ext>
            </a:extLst>
          </p:cNvPr>
          <p:cNvSpPr txBox="1">
            <a:spLocks/>
          </p:cNvSpPr>
          <p:nvPr/>
        </p:nvSpPr>
        <p:spPr>
          <a:xfrm>
            <a:off x="1654936" y="656826"/>
            <a:ext cx="1466912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13" name="Filtering Sel">
            <a:extLst>
              <a:ext uri="{FF2B5EF4-FFF2-40B4-BE49-F238E27FC236}">
                <a16:creationId xmlns:a16="http://schemas.microsoft.com/office/drawing/2014/main" id="{DF0DF8CC-6464-CDE2-F8B6-BF8366C617F4}"/>
              </a:ext>
            </a:extLst>
          </p:cNvPr>
          <p:cNvSpPr/>
          <p:nvPr/>
        </p:nvSpPr>
        <p:spPr>
          <a:xfrm>
            <a:off x="167109" y="655783"/>
            <a:ext cx="1311969" cy="343895"/>
          </a:xfrm>
          <a:prstGeom prst="round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iltering">
            <a:extLst>
              <a:ext uri="{FF2B5EF4-FFF2-40B4-BE49-F238E27FC236}">
                <a16:creationId xmlns:a16="http://schemas.microsoft.com/office/drawing/2014/main" id="{D30C6BD6-9535-F357-FE7D-646D083EB8EB}"/>
              </a:ext>
            </a:extLst>
          </p:cNvPr>
          <p:cNvSpPr txBox="1">
            <a:spLocks/>
          </p:cNvSpPr>
          <p:nvPr/>
        </p:nvSpPr>
        <p:spPr>
          <a:xfrm>
            <a:off x="167109" y="656826"/>
            <a:ext cx="1311969" cy="3418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sp>
        <p:nvSpPr>
          <p:cNvPr id="9" name="Utils Sel">
            <a:extLst>
              <a:ext uri="{FF2B5EF4-FFF2-40B4-BE49-F238E27FC236}">
                <a16:creationId xmlns:a16="http://schemas.microsoft.com/office/drawing/2014/main" id="{1CC6BCCB-F29F-B8C3-F1E6-A5AC9E6B52E5}"/>
              </a:ext>
            </a:extLst>
          </p:cNvPr>
          <p:cNvSpPr/>
          <p:nvPr/>
        </p:nvSpPr>
        <p:spPr>
          <a:xfrm>
            <a:off x="11200113" y="656826"/>
            <a:ext cx="824778" cy="341808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tils">
            <a:extLst>
              <a:ext uri="{FF2B5EF4-FFF2-40B4-BE49-F238E27FC236}">
                <a16:creationId xmlns:a16="http://schemas.microsoft.com/office/drawing/2014/main" id="{13103AD2-78F9-B8B7-4AC9-3705EA9D2599}"/>
              </a:ext>
            </a:extLst>
          </p:cNvPr>
          <p:cNvSpPr txBox="1">
            <a:spLocks/>
          </p:cNvSpPr>
          <p:nvPr/>
        </p:nvSpPr>
        <p:spPr>
          <a:xfrm>
            <a:off x="11208863" y="656826"/>
            <a:ext cx="815055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Utils</a:t>
            </a:r>
          </a:p>
        </p:txBody>
      </p:sp>
      <p:pic>
        <p:nvPicPr>
          <p:cNvPr id="3" name="Graphic 2" descr="Database with solid fill">
            <a:extLst>
              <a:ext uri="{FF2B5EF4-FFF2-40B4-BE49-F238E27FC236}">
                <a16:creationId xmlns:a16="http://schemas.microsoft.com/office/drawing/2014/main" id="{9760A26E-E8F5-B141-148C-F181BF8208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8600" y="3503758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28451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metaboPipe image">
            <a:extLst>
              <a:ext uri="{FF2B5EF4-FFF2-40B4-BE49-F238E27FC236}">
                <a16:creationId xmlns:a16="http://schemas.microsoft.com/office/drawing/2014/main" id="{21C13FC0-C1D2-6BFB-52C1-84261C652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999879" y="5514975"/>
            <a:ext cx="1087346" cy="1247775"/>
          </a:xfrm>
          <a:prstGeom prst="rect">
            <a:avLst/>
          </a:prstGeom>
        </p:spPr>
      </p:pic>
      <p:sp>
        <p:nvSpPr>
          <p:cNvPr id="28" name="Title">
            <a:extLst>
              <a:ext uri="{FF2B5EF4-FFF2-40B4-BE49-F238E27FC236}">
                <a16:creationId xmlns:a16="http://schemas.microsoft.com/office/drawing/2014/main" id="{CB680189-7E07-2E9E-B1C4-D88AD98C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Results</a:t>
            </a:r>
          </a:p>
        </p:txBody>
      </p:sp>
      <p:sp>
        <p:nvSpPr>
          <p:cNvPr id="30" name="Scaling Sel">
            <a:extLst>
              <a:ext uri="{FF2B5EF4-FFF2-40B4-BE49-F238E27FC236}">
                <a16:creationId xmlns:a16="http://schemas.microsoft.com/office/drawing/2014/main" id="{CF88A057-45E2-BFB6-115E-33086B286DBA}"/>
              </a:ext>
            </a:extLst>
          </p:cNvPr>
          <p:cNvSpPr/>
          <p:nvPr/>
        </p:nvSpPr>
        <p:spPr>
          <a:xfrm>
            <a:off x="9806006" y="656826"/>
            <a:ext cx="1226999" cy="341808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caling">
            <a:extLst>
              <a:ext uri="{FF2B5EF4-FFF2-40B4-BE49-F238E27FC236}">
                <a16:creationId xmlns:a16="http://schemas.microsoft.com/office/drawing/2014/main" id="{94160735-FB48-B5C1-478E-1826C95009F3}"/>
              </a:ext>
            </a:extLst>
          </p:cNvPr>
          <p:cNvSpPr txBox="1">
            <a:spLocks/>
          </p:cNvSpPr>
          <p:nvPr/>
        </p:nvSpPr>
        <p:spPr>
          <a:xfrm>
            <a:off x="9806006" y="656305"/>
            <a:ext cx="1226999" cy="342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26" name="Transformation Sel">
            <a:extLst>
              <a:ext uri="{FF2B5EF4-FFF2-40B4-BE49-F238E27FC236}">
                <a16:creationId xmlns:a16="http://schemas.microsoft.com/office/drawing/2014/main" id="{4BE64C53-D6FE-079A-C99D-3D0637B8DB5F}"/>
              </a:ext>
            </a:extLst>
          </p:cNvPr>
          <p:cNvSpPr/>
          <p:nvPr/>
        </p:nvSpPr>
        <p:spPr>
          <a:xfrm>
            <a:off x="7562138" y="656826"/>
            <a:ext cx="2076760" cy="341808"/>
          </a:xfrm>
          <a:prstGeom prst="roundRect">
            <a:avLst/>
          </a:prstGeom>
          <a:solidFill>
            <a:srgbClr val="96D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ansformation">
            <a:extLst>
              <a:ext uri="{FF2B5EF4-FFF2-40B4-BE49-F238E27FC236}">
                <a16:creationId xmlns:a16="http://schemas.microsoft.com/office/drawing/2014/main" id="{D7CE8F93-1826-913E-7C00-0F1354731329}"/>
              </a:ext>
            </a:extLst>
          </p:cNvPr>
          <p:cNvSpPr txBox="1">
            <a:spLocks/>
          </p:cNvSpPr>
          <p:nvPr/>
        </p:nvSpPr>
        <p:spPr>
          <a:xfrm>
            <a:off x="7562138" y="656826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17" name="Normalization Sel">
            <a:extLst>
              <a:ext uri="{FF2B5EF4-FFF2-40B4-BE49-F238E27FC236}">
                <a16:creationId xmlns:a16="http://schemas.microsoft.com/office/drawing/2014/main" id="{C0C7B49C-3BA3-6121-02EE-F63640FE14C1}"/>
              </a:ext>
            </a:extLst>
          </p:cNvPr>
          <p:cNvSpPr/>
          <p:nvPr/>
        </p:nvSpPr>
        <p:spPr>
          <a:xfrm>
            <a:off x="5541574" y="656826"/>
            <a:ext cx="1853456" cy="341808"/>
          </a:xfrm>
          <a:prstGeom prst="roundRect">
            <a:avLst/>
          </a:prstGeom>
          <a:solidFill>
            <a:srgbClr val="B4E5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Normalization">
            <a:extLst>
              <a:ext uri="{FF2B5EF4-FFF2-40B4-BE49-F238E27FC236}">
                <a16:creationId xmlns:a16="http://schemas.microsoft.com/office/drawing/2014/main" id="{EDD307DC-E534-0184-28C7-51B04952589E}"/>
              </a:ext>
            </a:extLst>
          </p:cNvPr>
          <p:cNvSpPr txBox="1">
            <a:spLocks/>
          </p:cNvSpPr>
          <p:nvPr/>
        </p:nvSpPr>
        <p:spPr>
          <a:xfrm>
            <a:off x="5541574" y="656826"/>
            <a:ext cx="1853456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14" name="Batch Sel">
            <a:extLst>
              <a:ext uri="{FF2B5EF4-FFF2-40B4-BE49-F238E27FC236}">
                <a16:creationId xmlns:a16="http://schemas.microsoft.com/office/drawing/2014/main" id="{1DC2C85D-36F3-59D9-F947-452A2D1F9CEC}"/>
              </a:ext>
            </a:extLst>
          </p:cNvPr>
          <p:cNvSpPr/>
          <p:nvPr/>
        </p:nvSpPr>
        <p:spPr>
          <a:xfrm>
            <a:off x="3297706" y="656826"/>
            <a:ext cx="2076760" cy="341808"/>
          </a:xfrm>
          <a:prstGeom prst="roundRect">
            <a:avLst/>
          </a:prstGeom>
          <a:solidFill>
            <a:srgbClr val="F2CF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Batch Correction">
            <a:extLst>
              <a:ext uri="{FF2B5EF4-FFF2-40B4-BE49-F238E27FC236}">
                <a16:creationId xmlns:a16="http://schemas.microsoft.com/office/drawing/2014/main" id="{85BB713F-7945-0E44-78F3-447EDAC4E275}"/>
              </a:ext>
            </a:extLst>
          </p:cNvPr>
          <p:cNvSpPr txBox="1">
            <a:spLocks/>
          </p:cNvSpPr>
          <p:nvPr/>
        </p:nvSpPr>
        <p:spPr>
          <a:xfrm>
            <a:off x="3297706" y="656826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5" name="Imputation Sel">
            <a:extLst>
              <a:ext uri="{FF2B5EF4-FFF2-40B4-BE49-F238E27FC236}">
                <a16:creationId xmlns:a16="http://schemas.microsoft.com/office/drawing/2014/main" id="{0DAE1EA2-3D70-CECB-FEF7-095CBA5AD27A}"/>
              </a:ext>
            </a:extLst>
          </p:cNvPr>
          <p:cNvSpPr/>
          <p:nvPr/>
        </p:nvSpPr>
        <p:spPr>
          <a:xfrm>
            <a:off x="1646186" y="656826"/>
            <a:ext cx="1484412" cy="341808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mputation">
            <a:extLst>
              <a:ext uri="{FF2B5EF4-FFF2-40B4-BE49-F238E27FC236}">
                <a16:creationId xmlns:a16="http://schemas.microsoft.com/office/drawing/2014/main" id="{2110ED6B-7C09-1B74-F464-3EC1FFD6C9C9}"/>
              </a:ext>
            </a:extLst>
          </p:cNvPr>
          <p:cNvSpPr txBox="1">
            <a:spLocks/>
          </p:cNvSpPr>
          <p:nvPr/>
        </p:nvSpPr>
        <p:spPr>
          <a:xfrm>
            <a:off x="1654936" y="656826"/>
            <a:ext cx="1466912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13" name="Filtering Sel">
            <a:extLst>
              <a:ext uri="{FF2B5EF4-FFF2-40B4-BE49-F238E27FC236}">
                <a16:creationId xmlns:a16="http://schemas.microsoft.com/office/drawing/2014/main" id="{DF0DF8CC-6464-CDE2-F8B6-BF8366C617F4}"/>
              </a:ext>
            </a:extLst>
          </p:cNvPr>
          <p:cNvSpPr/>
          <p:nvPr/>
        </p:nvSpPr>
        <p:spPr>
          <a:xfrm>
            <a:off x="167109" y="655783"/>
            <a:ext cx="1311969" cy="343895"/>
          </a:xfrm>
          <a:prstGeom prst="round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iltering">
            <a:extLst>
              <a:ext uri="{FF2B5EF4-FFF2-40B4-BE49-F238E27FC236}">
                <a16:creationId xmlns:a16="http://schemas.microsoft.com/office/drawing/2014/main" id="{D30C6BD6-9535-F357-FE7D-646D083EB8EB}"/>
              </a:ext>
            </a:extLst>
          </p:cNvPr>
          <p:cNvSpPr txBox="1">
            <a:spLocks/>
          </p:cNvSpPr>
          <p:nvPr/>
        </p:nvSpPr>
        <p:spPr>
          <a:xfrm>
            <a:off x="167109" y="656826"/>
            <a:ext cx="1311969" cy="3418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sp>
        <p:nvSpPr>
          <p:cNvPr id="9" name="Utils Sel">
            <a:extLst>
              <a:ext uri="{FF2B5EF4-FFF2-40B4-BE49-F238E27FC236}">
                <a16:creationId xmlns:a16="http://schemas.microsoft.com/office/drawing/2014/main" id="{1CC6BCCB-F29F-B8C3-F1E6-A5AC9E6B52E5}"/>
              </a:ext>
            </a:extLst>
          </p:cNvPr>
          <p:cNvSpPr/>
          <p:nvPr/>
        </p:nvSpPr>
        <p:spPr>
          <a:xfrm>
            <a:off x="5766166" y="1748234"/>
            <a:ext cx="815056" cy="341809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Database with solid fill">
            <a:extLst>
              <a:ext uri="{FF2B5EF4-FFF2-40B4-BE49-F238E27FC236}">
                <a16:creationId xmlns:a16="http://schemas.microsoft.com/office/drawing/2014/main" id="{9760A26E-E8F5-B141-148C-F181BF8208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8600" y="3503758"/>
            <a:ext cx="914400" cy="914400"/>
          </a:xfrm>
          <a:prstGeom prst="rect">
            <a:avLst/>
          </a:prstGeom>
        </p:spPr>
      </p:pic>
      <p:sp>
        <p:nvSpPr>
          <p:cNvPr id="8" name="Utils">
            <a:extLst>
              <a:ext uri="{FF2B5EF4-FFF2-40B4-BE49-F238E27FC236}">
                <a16:creationId xmlns:a16="http://schemas.microsoft.com/office/drawing/2014/main" id="{1F3A65D8-2295-0E54-2FC6-1961F5530C8F}"/>
              </a:ext>
            </a:extLst>
          </p:cNvPr>
          <p:cNvSpPr txBox="1">
            <a:spLocks/>
          </p:cNvSpPr>
          <p:nvPr/>
        </p:nvSpPr>
        <p:spPr>
          <a:xfrm>
            <a:off x="5766166" y="1748235"/>
            <a:ext cx="815055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Utils</a:t>
            </a:r>
          </a:p>
        </p:txBody>
      </p:sp>
    </p:spTree>
    <p:extLst>
      <p:ext uri="{BB962C8B-B14F-4D97-AF65-F5344CB8AC3E}">
        <p14:creationId xmlns:p14="http://schemas.microsoft.com/office/powerpoint/2010/main" val="18831683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0">
        <p159:morph option="byObject"/>
      </p:transition>
    </mc:Choice>
    <mc:Fallback>
      <p:transition advClick="0" advTm="0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metaboPipe image">
            <a:extLst>
              <a:ext uri="{FF2B5EF4-FFF2-40B4-BE49-F238E27FC236}">
                <a16:creationId xmlns:a16="http://schemas.microsoft.com/office/drawing/2014/main" id="{21C13FC0-C1D2-6BFB-52C1-84261C652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999879" y="5514975"/>
            <a:ext cx="1087346" cy="1247775"/>
          </a:xfrm>
          <a:prstGeom prst="rect">
            <a:avLst/>
          </a:prstGeom>
        </p:spPr>
      </p:pic>
      <p:sp>
        <p:nvSpPr>
          <p:cNvPr id="28" name="Title">
            <a:extLst>
              <a:ext uri="{FF2B5EF4-FFF2-40B4-BE49-F238E27FC236}">
                <a16:creationId xmlns:a16="http://schemas.microsoft.com/office/drawing/2014/main" id="{CB680189-7E07-2E9E-B1C4-D88AD98C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Results</a:t>
            </a:r>
          </a:p>
        </p:txBody>
      </p:sp>
      <p:sp>
        <p:nvSpPr>
          <p:cNvPr id="30" name="Scaling Sel">
            <a:extLst>
              <a:ext uri="{FF2B5EF4-FFF2-40B4-BE49-F238E27FC236}">
                <a16:creationId xmlns:a16="http://schemas.microsoft.com/office/drawing/2014/main" id="{CF88A057-45E2-BFB6-115E-33086B286DBA}"/>
              </a:ext>
            </a:extLst>
          </p:cNvPr>
          <p:cNvSpPr/>
          <p:nvPr/>
        </p:nvSpPr>
        <p:spPr>
          <a:xfrm>
            <a:off x="9806006" y="656826"/>
            <a:ext cx="1226999" cy="341808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caling">
            <a:extLst>
              <a:ext uri="{FF2B5EF4-FFF2-40B4-BE49-F238E27FC236}">
                <a16:creationId xmlns:a16="http://schemas.microsoft.com/office/drawing/2014/main" id="{94160735-FB48-B5C1-478E-1826C95009F3}"/>
              </a:ext>
            </a:extLst>
          </p:cNvPr>
          <p:cNvSpPr txBox="1">
            <a:spLocks/>
          </p:cNvSpPr>
          <p:nvPr/>
        </p:nvSpPr>
        <p:spPr>
          <a:xfrm>
            <a:off x="9806006" y="656305"/>
            <a:ext cx="1226999" cy="342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26" name="Transformation Sel">
            <a:extLst>
              <a:ext uri="{FF2B5EF4-FFF2-40B4-BE49-F238E27FC236}">
                <a16:creationId xmlns:a16="http://schemas.microsoft.com/office/drawing/2014/main" id="{4BE64C53-D6FE-079A-C99D-3D0637B8DB5F}"/>
              </a:ext>
            </a:extLst>
          </p:cNvPr>
          <p:cNvSpPr/>
          <p:nvPr/>
        </p:nvSpPr>
        <p:spPr>
          <a:xfrm>
            <a:off x="7562138" y="656826"/>
            <a:ext cx="2076760" cy="341808"/>
          </a:xfrm>
          <a:prstGeom prst="roundRect">
            <a:avLst/>
          </a:prstGeom>
          <a:solidFill>
            <a:srgbClr val="96D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ansformation">
            <a:extLst>
              <a:ext uri="{FF2B5EF4-FFF2-40B4-BE49-F238E27FC236}">
                <a16:creationId xmlns:a16="http://schemas.microsoft.com/office/drawing/2014/main" id="{D7CE8F93-1826-913E-7C00-0F1354731329}"/>
              </a:ext>
            </a:extLst>
          </p:cNvPr>
          <p:cNvSpPr txBox="1">
            <a:spLocks/>
          </p:cNvSpPr>
          <p:nvPr/>
        </p:nvSpPr>
        <p:spPr>
          <a:xfrm>
            <a:off x="7562138" y="656826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17" name="Normalization Sel">
            <a:extLst>
              <a:ext uri="{FF2B5EF4-FFF2-40B4-BE49-F238E27FC236}">
                <a16:creationId xmlns:a16="http://schemas.microsoft.com/office/drawing/2014/main" id="{C0C7B49C-3BA3-6121-02EE-F63640FE14C1}"/>
              </a:ext>
            </a:extLst>
          </p:cNvPr>
          <p:cNvSpPr/>
          <p:nvPr/>
        </p:nvSpPr>
        <p:spPr>
          <a:xfrm>
            <a:off x="5541574" y="656826"/>
            <a:ext cx="1853456" cy="341808"/>
          </a:xfrm>
          <a:prstGeom prst="roundRect">
            <a:avLst/>
          </a:prstGeom>
          <a:solidFill>
            <a:srgbClr val="B4E5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Normalization">
            <a:extLst>
              <a:ext uri="{FF2B5EF4-FFF2-40B4-BE49-F238E27FC236}">
                <a16:creationId xmlns:a16="http://schemas.microsoft.com/office/drawing/2014/main" id="{EDD307DC-E534-0184-28C7-51B04952589E}"/>
              </a:ext>
            </a:extLst>
          </p:cNvPr>
          <p:cNvSpPr txBox="1">
            <a:spLocks/>
          </p:cNvSpPr>
          <p:nvPr/>
        </p:nvSpPr>
        <p:spPr>
          <a:xfrm>
            <a:off x="5541574" y="656826"/>
            <a:ext cx="1853456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14" name="Batch Sel">
            <a:extLst>
              <a:ext uri="{FF2B5EF4-FFF2-40B4-BE49-F238E27FC236}">
                <a16:creationId xmlns:a16="http://schemas.microsoft.com/office/drawing/2014/main" id="{1DC2C85D-36F3-59D9-F947-452A2D1F9CEC}"/>
              </a:ext>
            </a:extLst>
          </p:cNvPr>
          <p:cNvSpPr/>
          <p:nvPr/>
        </p:nvSpPr>
        <p:spPr>
          <a:xfrm>
            <a:off x="3297706" y="656826"/>
            <a:ext cx="2076760" cy="341808"/>
          </a:xfrm>
          <a:prstGeom prst="roundRect">
            <a:avLst/>
          </a:prstGeom>
          <a:solidFill>
            <a:srgbClr val="F2CF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Batch Correction">
            <a:extLst>
              <a:ext uri="{FF2B5EF4-FFF2-40B4-BE49-F238E27FC236}">
                <a16:creationId xmlns:a16="http://schemas.microsoft.com/office/drawing/2014/main" id="{85BB713F-7945-0E44-78F3-447EDAC4E275}"/>
              </a:ext>
            </a:extLst>
          </p:cNvPr>
          <p:cNvSpPr txBox="1">
            <a:spLocks/>
          </p:cNvSpPr>
          <p:nvPr/>
        </p:nvSpPr>
        <p:spPr>
          <a:xfrm>
            <a:off x="3297706" y="656826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5" name="Imputation Sel">
            <a:extLst>
              <a:ext uri="{FF2B5EF4-FFF2-40B4-BE49-F238E27FC236}">
                <a16:creationId xmlns:a16="http://schemas.microsoft.com/office/drawing/2014/main" id="{0DAE1EA2-3D70-CECB-FEF7-095CBA5AD27A}"/>
              </a:ext>
            </a:extLst>
          </p:cNvPr>
          <p:cNvSpPr/>
          <p:nvPr/>
        </p:nvSpPr>
        <p:spPr>
          <a:xfrm>
            <a:off x="1646186" y="656826"/>
            <a:ext cx="1484412" cy="341808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mputation">
            <a:extLst>
              <a:ext uri="{FF2B5EF4-FFF2-40B4-BE49-F238E27FC236}">
                <a16:creationId xmlns:a16="http://schemas.microsoft.com/office/drawing/2014/main" id="{2110ED6B-7C09-1B74-F464-3EC1FFD6C9C9}"/>
              </a:ext>
            </a:extLst>
          </p:cNvPr>
          <p:cNvSpPr txBox="1">
            <a:spLocks/>
          </p:cNvSpPr>
          <p:nvPr/>
        </p:nvSpPr>
        <p:spPr>
          <a:xfrm>
            <a:off x="1654936" y="656826"/>
            <a:ext cx="1466912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13" name="Filtering Sel">
            <a:extLst>
              <a:ext uri="{FF2B5EF4-FFF2-40B4-BE49-F238E27FC236}">
                <a16:creationId xmlns:a16="http://schemas.microsoft.com/office/drawing/2014/main" id="{DF0DF8CC-6464-CDE2-F8B6-BF8366C617F4}"/>
              </a:ext>
            </a:extLst>
          </p:cNvPr>
          <p:cNvSpPr/>
          <p:nvPr/>
        </p:nvSpPr>
        <p:spPr>
          <a:xfrm>
            <a:off x="167109" y="655783"/>
            <a:ext cx="1311969" cy="343895"/>
          </a:xfrm>
          <a:prstGeom prst="round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iltering">
            <a:extLst>
              <a:ext uri="{FF2B5EF4-FFF2-40B4-BE49-F238E27FC236}">
                <a16:creationId xmlns:a16="http://schemas.microsoft.com/office/drawing/2014/main" id="{D30C6BD6-9535-F357-FE7D-646D083EB8EB}"/>
              </a:ext>
            </a:extLst>
          </p:cNvPr>
          <p:cNvSpPr txBox="1">
            <a:spLocks/>
          </p:cNvSpPr>
          <p:nvPr/>
        </p:nvSpPr>
        <p:spPr>
          <a:xfrm>
            <a:off x="167109" y="656826"/>
            <a:ext cx="1311969" cy="3418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pic>
        <p:nvPicPr>
          <p:cNvPr id="3" name="Graphic 2" descr="Database with solid fill">
            <a:extLst>
              <a:ext uri="{FF2B5EF4-FFF2-40B4-BE49-F238E27FC236}">
                <a16:creationId xmlns:a16="http://schemas.microsoft.com/office/drawing/2014/main" id="{9760A26E-E8F5-B141-148C-F181BF8208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8600" y="3503758"/>
            <a:ext cx="914400" cy="914400"/>
          </a:xfrm>
          <a:prstGeom prst="rect">
            <a:avLst/>
          </a:prstGeom>
        </p:spPr>
      </p:pic>
      <p:sp>
        <p:nvSpPr>
          <p:cNvPr id="9" name="Utils Sel">
            <a:extLst>
              <a:ext uri="{FF2B5EF4-FFF2-40B4-BE49-F238E27FC236}">
                <a16:creationId xmlns:a16="http://schemas.microsoft.com/office/drawing/2014/main" id="{1CC6BCCB-F29F-B8C3-F1E6-A5AC9E6B52E5}"/>
              </a:ext>
            </a:extLst>
          </p:cNvPr>
          <p:cNvSpPr/>
          <p:nvPr/>
        </p:nvSpPr>
        <p:spPr>
          <a:xfrm>
            <a:off x="4952356" y="1748234"/>
            <a:ext cx="2442674" cy="683617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tils">
            <a:extLst>
              <a:ext uri="{FF2B5EF4-FFF2-40B4-BE49-F238E27FC236}">
                <a16:creationId xmlns:a16="http://schemas.microsoft.com/office/drawing/2014/main" id="{13103AD2-78F9-B8B7-4AC9-3705EA9D2599}"/>
              </a:ext>
            </a:extLst>
          </p:cNvPr>
          <p:cNvSpPr txBox="1">
            <a:spLocks/>
          </p:cNvSpPr>
          <p:nvPr/>
        </p:nvSpPr>
        <p:spPr>
          <a:xfrm>
            <a:off x="5766166" y="1748235"/>
            <a:ext cx="815055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Utils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1E28F54-4FED-35A4-779A-4E6AC4C8324A}"/>
              </a:ext>
            </a:extLst>
          </p:cNvPr>
          <p:cNvSpPr txBox="1">
            <a:spLocks/>
          </p:cNvSpPr>
          <p:nvPr/>
        </p:nvSpPr>
        <p:spPr>
          <a:xfrm>
            <a:off x="4952356" y="2090042"/>
            <a:ext cx="2442674" cy="341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Create DatasetExperiment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721748-73BA-6193-B2F4-BA752AFD7CBA}"/>
              </a:ext>
            </a:extLst>
          </p:cNvPr>
          <p:cNvGrpSpPr/>
          <p:nvPr/>
        </p:nvGrpSpPr>
        <p:grpSpPr>
          <a:xfrm>
            <a:off x="3445534" y="907246"/>
            <a:ext cx="914400" cy="2365592"/>
            <a:chOff x="3445534" y="907246"/>
            <a:chExt cx="914400" cy="2365592"/>
          </a:xfrm>
        </p:grpSpPr>
        <p:pic>
          <p:nvPicPr>
            <p:cNvPr id="2" name="Graphic 1" descr="Table outline">
              <a:extLst>
                <a:ext uri="{FF2B5EF4-FFF2-40B4-BE49-F238E27FC236}">
                  <a16:creationId xmlns:a16="http://schemas.microsoft.com/office/drawing/2014/main" id="{7E9DCCA4-9779-B5CA-6709-8864604E4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445534" y="1632842"/>
              <a:ext cx="914400" cy="914400"/>
            </a:xfrm>
            <a:prstGeom prst="rect">
              <a:avLst/>
            </a:prstGeom>
          </p:spPr>
        </p:pic>
        <p:pic>
          <p:nvPicPr>
            <p:cNvPr id="4" name="Graphic 3" descr="Table outline">
              <a:extLst>
                <a:ext uri="{FF2B5EF4-FFF2-40B4-BE49-F238E27FC236}">
                  <a16:creationId xmlns:a16="http://schemas.microsoft.com/office/drawing/2014/main" id="{70A79C67-E1F4-8444-F61D-D30E2A283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445534" y="2358438"/>
              <a:ext cx="914400" cy="914400"/>
            </a:xfrm>
            <a:prstGeom prst="rect">
              <a:avLst/>
            </a:prstGeom>
          </p:spPr>
        </p:pic>
        <p:pic>
          <p:nvPicPr>
            <p:cNvPr id="7" name="Graphic 6" descr="Table outline">
              <a:extLst>
                <a:ext uri="{FF2B5EF4-FFF2-40B4-BE49-F238E27FC236}">
                  <a16:creationId xmlns:a16="http://schemas.microsoft.com/office/drawing/2014/main" id="{9059257C-3391-B9B0-9D5B-A9A312666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445534" y="907246"/>
              <a:ext cx="914400" cy="914400"/>
            </a:xfrm>
            <a:prstGeom prst="rect">
              <a:avLst/>
            </a:prstGeom>
          </p:spPr>
        </p:pic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C70C4A-7657-621F-8238-2EAE4997B761}"/>
              </a:ext>
            </a:extLst>
          </p:cNvPr>
          <p:cNvCxnSpPr>
            <a:endCxn id="9" idx="1"/>
          </p:cNvCxnSpPr>
          <p:nvPr/>
        </p:nvCxnSpPr>
        <p:spPr>
          <a:xfrm>
            <a:off x="4359934" y="2090042"/>
            <a:ext cx="592422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19B5AE-42CB-220A-926D-55AD5C485482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4359934" y="2090043"/>
            <a:ext cx="592422" cy="725595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235FEAF-A522-11D2-2212-0F9B5511C664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4359934" y="1364446"/>
            <a:ext cx="592422" cy="725597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Graphic 47" descr="Rectangular Prism with solid fill">
            <a:extLst>
              <a:ext uri="{FF2B5EF4-FFF2-40B4-BE49-F238E27FC236}">
                <a16:creationId xmlns:a16="http://schemas.microsoft.com/office/drawing/2014/main" id="{B7EB43D6-DA6D-48A0-C230-FDAB711317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443981" y="927097"/>
            <a:ext cx="914400" cy="914400"/>
          </a:xfrm>
          <a:prstGeom prst="rect">
            <a:avLst/>
          </a:prstGeom>
        </p:spPr>
      </p:pic>
      <p:pic>
        <p:nvPicPr>
          <p:cNvPr id="50" name="Graphic 49" descr="Cube with solid fill">
            <a:extLst>
              <a:ext uri="{FF2B5EF4-FFF2-40B4-BE49-F238E27FC236}">
                <a16:creationId xmlns:a16="http://schemas.microsoft.com/office/drawing/2014/main" id="{54E185B7-EB86-8C5D-515C-DA6EDA8EF24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87452" y="1632842"/>
            <a:ext cx="914400" cy="914400"/>
          </a:xfrm>
          <a:prstGeom prst="rect">
            <a:avLst/>
          </a:prstGeom>
        </p:spPr>
      </p:pic>
      <p:cxnSp>
        <p:nvCxnSpPr>
          <p:cNvPr id="51" name="Connector: Elbow 36">
            <a:extLst>
              <a:ext uri="{FF2B5EF4-FFF2-40B4-BE49-F238E27FC236}">
                <a16:creationId xmlns:a16="http://schemas.microsoft.com/office/drawing/2014/main" id="{0AA3B9F7-86DC-6655-E820-8564C358046A}"/>
              </a:ext>
            </a:extLst>
          </p:cNvPr>
          <p:cNvCxnSpPr>
            <a:cxnSpLocks/>
            <a:stCxn id="9" idx="3"/>
            <a:endCxn id="50" idx="1"/>
          </p:cNvCxnSpPr>
          <p:nvPr/>
        </p:nvCxnSpPr>
        <p:spPr>
          <a:xfrm flipV="1">
            <a:off x="7395030" y="2090042"/>
            <a:ext cx="592422" cy="1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itle">
            <a:extLst>
              <a:ext uri="{FF2B5EF4-FFF2-40B4-BE49-F238E27FC236}">
                <a16:creationId xmlns:a16="http://schemas.microsoft.com/office/drawing/2014/main" id="{5FA8A830-FFEA-0557-D90C-3B4EF54A122A}"/>
              </a:ext>
            </a:extLst>
          </p:cNvPr>
          <p:cNvSpPr txBox="1">
            <a:spLocks/>
          </p:cNvSpPr>
          <p:nvPr/>
        </p:nvSpPr>
        <p:spPr>
          <a:xfrm>
            <a:off x="7223315" y="2530433"/>
            <a:ext cx="2442674" cy="341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DatasetExperiment Object</a:t>
            </a:r>
          </a:p>
        </p:txBody>
      </p:sp>
    </p:spTree>
    <p:extLst>
      <p:ext uri="{BB962C8B-B14F-4D97-AF65-F5344CB8AC3E}">
        <p14:creationId xmlns:p14="http://schemas.microsoft.com/office/powerpoint/2010/main" val="40669628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metaboPipe image">
            <a:extLst>
              <a:ext uri="{FF2B5EF4-FFF2-40B4-BE49-F238E27FC236}">
                <a16:creationId xmlns:a16="http://schemas.microsoft.com/office/drawing/2014/main" id="{21C13FC0-C1D2-6BFB-52C1-84261C652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999879" y="5514975"/>
            <a:ext cx="1087346" cy="1247775"/>
          </a:xfrm>
          <a:prstGeom prst="rect">
            <a:avLst/>
          </a:prstGeom>
        </p:spPr>
      </p:pic>
      <p:sp>
        <p:nvSpPr>
          <p:cNvPr id="28" name="Title">
            <a:extLst>
              <a:ext uri="{FF2B5EF4-FFF2-40B4-BE49-F238E27FC236}">
                <a16:creationId xmlns:a16="http://schemas.microsoft.com/office/drawing/2014/main" id="{CB680189-7E07-2E9E-B1C4-D88AD98C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Results</a:t>
            </a:r>
          </a:p>
        </p:txBody>
      </p:sp>
      <p:sp>
        <p:nvSpPr>
          <p:cNvPr id="30" name="Scaling Sel">
            <a:extLst>
              <a:ext uri="{FF2B5EF4-FFF2-40B4-BE49-F238E27FC236}">
                <a16:creationId xmlns:a16="http://schemas.microsoft.com/office/drawing/2014/main" id="{CF88A057-45E2-BFB6-115E-33086B286DBA}"/>
              </a:ext>
            </a:extLst>
          </p:cNvPr>
          <p:cNvSpPr/>
          <p:nvPr/>
        </p:nvSpPr>
        <p:spPr>
          <a:xfrm>
            <a:off x="9806006" y="656826"/>
            <a:ext cx="1226999" cy="341808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caling">
            <a:extLst>
              <a:ext uri="{FF2B5EF4-FFF2-40B4-BE49-F238E27FC236}">
                <a16:creationId xmlns:a16="http://schemas.microsoft.com/office/drawing/2014/main" id="{94160735-FB48-B5C1-478E-1826C95009F3}"/>
              </a:ext>
            </a:extLst>
          </p:cNvPr>
          <p:cNvSpPr txBox="1">
            <a:spLocks/>
          </p:cNvSpPr>
          <p:nvPr/>
        </p:nvSpPr>
        <p:spPr>
          <a:xfrm>
            <a:off x="9806006" y="656305"/>
            <a:ext cx="1226999" cy="342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26" name="Transformation Sel">
            <a:extLst>
              <a:ext uri="{FF2B5EF4-FFF2-40B4-BE49-F238E27FC236}">
                <a16:creationId xmlns:a16="http://schemas.microsoft.com/office/drawing/2014/main" id="{4BE64C53-D6FE-079A-C99D-3D0637B8DB5F}"/>
              </a:ext>
            </a:extLst>
          </p:cNvPr>
          <p:cNvSpPr/>
          <p:nvPr/>
        </p:nvSpPr>
        <p:spPr>
          <a:xfrm>
            <a:off x="7562138" y="656826"/>
            <a:ext cx="2076760" cy="341808"/>
          </a:xfrm>
          <a:prstGeom prst="roundRect">
            <a:avLst/>
          </a:prstGeom>
          <a:solidFill>
            <a:srgbClr val="96D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ansformation">
            <a:extLst>
              <a:ext uri="{FF2B5EF4-FFF2-40B4-BE49-F238E27FC236}">
                <a16:creationId xmlns:a16="http://schemas.microsoft.com/office/drawing/2014/main" id="{D7CE8F93-1826-913E-7C00-0F1354731329}"/>
              </a:ext>
            </a:extLst>
          </p:cNvPr>
          <p:cNvSpPr txBox="1">
            <a:spLocks/>
          </p:cNvSpPr>
          <p:nvPr/>
        </p:nvSpPr>
        <p:spPr>
          <a:xfrm>
            <a:off x="7562138" y="656826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17" name="Normalization Sel">
            <a:extLst>
              <a:ext uri="{FF2B5EF4-FFF2-40B4-BE49-F238E27FC236}">
                <a16:creationId xmlns:a16="http://schemas.microsoft.com/office/drawing/2014/main" id="{C0C7B49C-3BA3-6121-02EE-F63640FE14C1}"/>
              </a:ext>
            </a:extLst>
          </p:cNvPr>
          <p:cNvSpPr/>
          <p:nvPr/>
        </p:nvSpPr>
        <p:spPr>
          <a:xfrm>
            <a:off x="5541574" y="656826"/>
            <a:ext cx="1853456" cy="341808"/>
          </a:xfrm>
          <a:prstGeom prst="roundRect">
            <a:avLst/>
          </a:prstGeom>
          <a:solidFill>
            <a:srgbClr val="B4E5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Normalization">
            <a:extLst>
              <a:ext uri="{FF2B5EF4-FFF2-40B4-BE49-F238E27FC236}">
                <a16:creationId xmlns:a16="http://schemas.microsoft.com/office/drawing/2014/main" id="{EDD307DC-E534-0184-28C7-51B04952589E}"/>
              </a:ext>
            </a:extLst>
          </p:cNvPr>
          <p:cNvSpPr txBox="1">
            <a:spLocks/>
          </p:cNvSpPr>
          <p:nvPr/>
        </p:nvSpPr>
        <p:spPr>
          <a:xfrm>
            <a:off x="5541574" y="656826"/>
            <a:ext cx="1853456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14" name="Batch Sel">
            <a:extLst>
              <a:ext uri="{FF2B5EF4-FFF2-40B4-BE49-F238E27FC236}">
                <a16:creationId xmlns:a16="http://schemas.microsoft.com/office/drawing/2014/main" id="{1DC2C85D-36F3-59D9-F947-452A2D1F9CEC}"/>
              </a:ext>
            </a:extLst>
          </p:cNvPr>
          <p:cNvSpPr/>
          <p:nvPr/>
        </p:nvSpPr>
        <p:spPr>
          <a:xfrm>
            <a:off x="3297706" y="656826"/>
            <a:ext cx="2076760" cy="341808"/>
          </a:xfrm>
          <a:prstGeom prst="roundRect">
            <a:avLst/>
          </a:prstGeom>
          <a:solidFill>
            <a:srgbClr val="F2CF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Batch Correction">
            <a:extLst>
              <a:ext uri="{FF2B5EF4-FFF2-40B4-BE49-F238E27FC236}">
                <a16:creationId xmlns:a16="http://schemas.microsoft.com/office/drawing/2014/main" id="{85BB713F-7945-0E44-78F3-447EDAC4E275}"/>
              </a:ext>
            </a:extLst>
          </p:cNvPr>
          <p:cNvSpPr txBox="1">
            <a:spLocks/>
          </p:cNvSpPr>
          <p:nvPr/>
        </p:nvSpPr>
        <p:spPr>
          <a:xfrm>
            <a:off x="3297706" y="656826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5" name="Imputation Sel">
            <a:extLst>
              <a:ext uri="{FF2B5EF4-FFF2-40B4-BE49-F238E27FC236}">
                <a16:creationId xmlns:a16="http://schemas.microsoft.com/office/drawing/2014/main" id="{0DAE1EA2-3D70-CECB-FEF7-095CBA5AD27A}"/>
              </a:ext>
            </a:extLst>
          </p:cNvPr>
          <p:cNvSpPr/>
          <p:nvPr/>
        </p:nvSpPr>
        <p:spPr>
          <a:xfrm>
            <a:off x="1646186" y="656826"/>
            <a:ext cx="1484412" cy="341808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mputation">
            <a:extLst>
              <a:ext uri="{FF2B5EF4-FFF2-40B4-BE49-F238E27FC236}">
                <a16:creationId xmlns:a16="http://schemas.microsoft.com/office/drawing/2014/main" id="{2110ED6B-7C09-1B74-F464-3EC1FFD6C9C9}"/>
              </a:ext>
            </a:extLst>
          </p:cNvPr>
          <p:cNvSpPr txBox="1">
            <a:spLocks/>
          </p:cNvSpPr>
          <p:nvPr/>
        </p:nvSpPr>
        <p:spPr>
          <a:xfrm>
            <a:off x="1654936" y="656826"/>
            <a:ext cx="1466912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13" name="Filtering Sel">
            <a:extLst>
              <a:ext uri="{FF2B5EF4-FFF2-40B4-BE49-F238E27FC236}">
                <a16:creationId xmlns:a16="http://schemas.microsoft.com/office/drawing/2014/main" id="{DF0DF8CC-6464-CDE2-F8B6-BF8366C617F4}"/>
              </a:ext>
            </a:extLst>
          </p:cNvPr>
          <p:cNvSpPr/>
          <p:nvPr/>
        </p:nvSpPr>
        <p:spPr>
          <a:xfrm>
            <a:off x="167109" y="655783"/>
            <a:ext cx="1311969" cy="343895"/>
          </a:xfrm>
          <a:prstGeom prst="round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iltering">
            <a:extLst>
              <a:ext uri="{FF2B5EF4-FFF2-40B4-BE49-F238E27FC236}">
                <a16:creationId xmlns:a16="http://schemas.microsoft.com/office/drawing/2014/main" id="{D30C6BD6-9535-F357-FE7D-646D083EB8EB}"/>
              </a:ext>
            </a:extLst>
          </p:cNvPr>
          <p:cNvSpPr txBox="1">
            <a:spLocks/>
          </p:cNvSpPr>
          <p:nvPr/>
        </p:nvSpPr>
        <p:spPr>
          <a:xfrm>
            <a:off x="167109" y="656826"/>
            <a:ext cx="1311969" cy="3418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pic>
        <p:nvPicPr>
          <p:cNvPr id="3" name="Graphic 2" descr="Database with solid fill">
            <a:extLst>
              <a:ext uri="{FF2B5EF4-FFF2-40B4-BE49-F238E27FC236}">
                <a16:creationId xmlns:a16="http://schemas.microsoft.com/office/drawing/2014/main" id="{9760A26E-E8F5-B141-148C-F181BF8208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8600" y="3503758"/>
            <a:ext cx="914400" cy="914400"/>
          </a:xfrm>
          <a:prstGeom prst="rect">
            <a:avLst/>
          </a:prstGeom>
        </p:spPr>
      </p:pic>
      <p:sp>
        <p:nvSpPr>
          <p:cNvPr id="9" name="Utils Sel">
            <a:extLst>
              <a:ext uri="{FF2B5EF4-FFF2-40B4-BE49-F238E27FC236}">
                <a16:creationId xmlns:a16="http://schemas.microsoft.com/office/drawing/2014/main" id="{1CC6BCCB-F29F-B8C3-F1E6-A5AC9E6B52E5}"/>
              </a:ext>
            </a:extLst>
          </p:cNvPr>
          <p:cNvSpPr/>
          <p:nvPr/>
        </p:nvSpPr>
        <p:spPr>
          <a:xfrm>
            <a:off x="4952356" y="1748234"/>
            <a:ext cx="2442674" cy="683617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1E28F54-4FED-35A4-779A-4E6AC4C8324A}"/>
              </a:ext>
            </a:extLst>
          </p:cNvPr>
          <p:cNvSpPr txBox="1">
            <a:spLocks/>
          </p:cNvSpPr>
          <p:nvPr/>
        </p:nvSpPr>
        <p:spPr>
          <a:xfrm>
            <a:off x="4952356" y="2090042"/>
            <a:ext cx="2442674" cy="341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Create DatasetExperiment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721748-73BA-6193-B2F4-BA752AFD7CBA}"/>
              </a:ext>
            </a:extLst>
          </p:cNvPr>
          <p:cNvGrpSpPr/>
          <p:nvPr/>
        </p:nvGrpSpPr>
        <p:grpSpPr>
          <a:xfrm>
            <a:off x="3445534" y="907246"/>
            <a:ext cx="914400" cy="2365592"/>
            <a:chOff x="3445534" y="907246"/>
            <a:chExt cx="914400" cy="2365592"/>
          </a:xfrm>
        </p:grpSpPr>
        <p:pic>
          <p:nvPicPr>
            <p:cNvPr id="2" name="Graphic 1" descr="Table outline">
              <a:extLst>
                <a:ext uri="{FF2B5EF4-FFF2-40B4-BE49-F238E27FC236}">
                  <a16:creationId xmlns:a16="http://schemas.microsoft.com/office/drawing/2014/main" id="{7E9DCCA4-9779-B5CA-6709-8864604E4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445534" y="1632842"/>
              <a:ext cx="914400" cy="914400"/>
            </a:xfrm>
            <a:prstGeom prst="rect">
              <a:avLst/>
            </a:prstGeom>
          </p:spPr>
        </p:pic>
        <p:pic>
          <p:nvPicPr>
            <p:cNvPr id="4" name="Graphic 3" descr="Table outline">
              <a:extLst>
                <a:ext uri="{FF2B5EF4-FFF2-40B4-BE49-F238E27FC236}">
                  <a16:creationId xmlns:a16="http://schemas.microsoft.com/office/drawing/2014/main" id="{70A79C67-E1F4-8444-F61D-D30E2A283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445534" y="2358438"/>
              <a:ext cx="914400" cy="914400"/>
            </a:xfrm>
            <a:prstGeom prst="rect">
              <a:avLst/>
            </a:prstGeom>
          </p:spPr>
        </p:pic>
        <p:pic>
          <p:nvPicPr>
            <p:cNvPr id="7" name="Graphic 6" descr="Table outline">
              <a:extLst>
                <a:ext uri="{FF2B5EF4-FFF2-40B4-BE49-F238E27FC236}">
                  <a16:creationId xmlns:a16="http://schemas.microsoft.com/office/drawing/2014/main" id="{9059257C-3391-B9B0-9D5B-A9A312666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445534" y="907246"/>
              <a:ext cx="914400" cy="914400"/>
            </a:xfrm>
            <a:prstGeom prst="rect">
              <a:avLst/>
            </a:prstGeom>
          </p:spPr>
        </p:pic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C70C4A-7657-621F-8238-2EAE4997B761}"/>
              </a:ext>
            </a:extLst>
          </p:cNvPr>
          <p:cNvCxnSpPr>
            <a:endCxn id="9" idx="1"/>
          </p:cNvCxnSpPr>
          <p:nvPr/>
        </p:nvCxnSpPr>
        <p:spPr>
          <a:xfrm>
            <a:off x="4359934" y="2090042"/>
            <a:ext cx="592422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19B5AE-42CB-220A-926D-55AD5C485482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4359934" y="2090043"/>
            <a:ext cx="592422" cy="725595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235FEAF-A522-11D2-2212-0F9B5511C664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4359934" y="1364446"/>
            <a:ext cx="592422" cy="725597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Graphic 47" descr="Rectangular Prism with solid fill">
            <a:extLst>
              <a:ext uri="{FF2B5EF4-FFF2-40B4-BE49-F238E27FC236}">
                <a16:creationId xmlns:a16="http://schemas.microsoft.com/office/drawing/2014/main" id="{B7EB43D6-DA6D-48A0-C230-FDAB711317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443981" y="927097"/>
            <a:ext cx="914400" cy="914400"/>
          </a:xfrm>
          <a:prstGeom prst="rect">
            <a:avLst/>
          </a:prstGeom>
        </p:spPr>
      </p:pic>
      <p:pic>
        <p:nvPicPr>
          <p:cNvPr id="50" name="Graphic 49" descr="Cube with solid fill">
            <a:extLst>
              <a:ext uri="{FF2B5EF4-FFF2-40B4-BE49-F238E27FC236}">
                <a16:creationId xmlns:a16="http://schemas.microsoft.com/office/drawing/2014/main" id="{54E185B7-EB86-8C5D-515C-DA6EDA8EF24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87452" y="1632842"/>
            <a:ext cx="914400" cy="914400"/>
          </a:xfrm>
          <a:prstGeom prst="rect">
            <a:avLst/>
          </a:prstGeom>
        </p:spPr>
      </p:pic>
      <p:cxnSp>
        <p:nvCxnSpPr>
          <p:cNvPr id="51" name="Connector: Elbow 36">
            <a:extLst>
              <a:ext uri="{FF2B5EF4-FFF2-40B4-BE49-F238E27FC236}">
                <a16:creationId xmlns:a16="http://schemas.microsoft.com/office/drawing/2014/main" id="{0AA3B9F7-86DC-6655-E820-8564C358046A}"/>
              </a:ext>
            </a:extLst>
          </p:cNvPr>
          <p:cNvCxnSpPr>
            <a:cxnSpLocks/>
            <a:stCxn id="9" idx="3"/>
            <a:endCxn id="50" idx="1"/>
          </p:cNvCxnSpPr>
          <p:nvPr/>
        </p:nvCxnSpPr>
        <p:spPr>
          <a:xfrm flipV="1">
            <a:off x="7395030" y="2090042"/>
            <a:ext cx="592422" cy="1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itle">
            <a:extLst>
              <a:ext uri="{FF2B5EF4-FFF2-40B4-BE49-F238E27FC236}">
                <a16:creationId xmlns:a16="http://schemas.microsoft.com/office/drawing/2014/main" id="{5FA8A830-FFEA-0557-D90C-3B4EF54A122A}"/>
              </a:ext>
            </a:extLst>
          </p:cNvPr>
          <p:cNvSpPr txBox="1">
            <a:spLocks/>
          </p:cNvSpPr>
          <p:nvPr/>
        </p:nvSpPr>
        <p:spPr>
          <a:xfrm>
            <a:off x="8148441" y="2551309"/>
            <a:ext cx="592422" cy="264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DE</a:t>
            </a:r>
          </a:p>
        </p:txBody>
      </p:sp>
      <p:sp>
        <p:nvSpPr>
          <p:cNvPr id="8" name="Utils">
            <a:extLst>
              <a:ext uri="{FF2B5EF4-FFF2-40B4-BE49-F238E27FC236}">
                <a16:creationId xmlns:a16="http://schemas.microsoft.com/office/drawing/2014/main" id="{68FFC2F0-179E-7153-D797-68FFAC73C68F}"/>
              </a:ext>
            </a:extLst>
          </p:cNvPr>
          <p:cNvSpPr txBox="1">
            <a:spLocks/>
          </p:cNvSpPr>
          <p:nvPr/>
        </p:nvSpPr>
        <p:spPr>
          <a:xfrm>
            <a:off x="5766166" y="1748235"/>
            <a:ext cx="815055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Utils</a:t>
            </a:r>
          </a:p>
        </p:txBody>
      </p:sp>
    </p:spTree>
    <p:extLst>
      <p:ext uri="{BB962C8B-B14F-4D97-AF65-F5344CB8AC3E}">
        <p14:creationId xmlns:p14="http://schemas.microsoft.com/office/powerpoint/2010/main" val="13824293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0">
        <p159:morph option="byChar"/>
      </p:transition>
    </mc:Choice>
    <mc:Fallback>
      <p:transition advClick="0" advTm="0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metaboPipe image">
            <a:extLst>
              <a:ext uri="{FF2B5EF4-FFF2-40B4-BE49-F238E27FC236}">
                <a16:creationId xmlns:a16="http://schemas.microsoft.com/office/drawing/2014/main" id="{21C13FC0-C1D2-6BFB-52C1-84261C652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999879" y="5514975"/>
            <a:ext cx="1087346" cy="1247775"/>
          </a:xfrm>
          <a:prstGeom prst="rect">
            <a:avLst/>
          </a:prstGeom>
        </p:spPr>
      </p:pic>
      <p:sp>
        <p:nvSpPr>
          <p:cNvPr id="28" name="Title">
            <a:extLst>
              <a:ext uri="{FF2B5EF4-FFF2-40B4-BE49-F238E27FC236}">
                <a16:creationId xmlns:a16="http://schemas.microsoft.com/office/drawing/2014/main" id="{CB680189-7E07-2E9E-B1C4-D88AD98C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Results</a:t>
            </a:r>
          </a:p>
        </p:txBody>
      </p:sp>
      <p:sp>
        <p:nvSpPr>
          <p:cNvPr id="30" name="Scaling Sel">
            <a:extLst>
              <a:ext uri="{FF2B5EF4-FFF2-40B4-BE49-F238E27FC236}">
                <a16:creationId xmlns:a16="http://schemas.microsoft.com/office/drawing/2014/main" id="{CF88A057-45E2-BFB6-115E-33086B286DBA}"/>
              </a:ext>
            </a:extLst>
          </p:cNvPr>
          <p:cNvSpPr/>
          <p:nvPr/>
        </p:nvSpPr>
        <p:spPr>
          <a:xfrm>
            <a:off x="9806006" y="2066526"/>
            <a:ext cx="1226999" cy="341808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caling">
            <a:extLst>
              <a:ext uri="{FF2B5EF4-FFF2-40B4-BE49-F238E27FC236}">
                <a16:creationId xmlns:a16="http://schemas.microsoft.com/office/drawing/2014/main" id="{94160735-FB48-B5C1-478E-1826C95009F3}"/>
              </a:ext>
            </a:extLst>
          </p:cNvPr>
          <p:cNvSpPr txBox="1">
            <a:spLocks/>
          </p:cNvSpPr>
          <p:nvPr/>
        </p:nvSpPr>
        <p:spPr>
          <a:xfrm>
            <a:off x="9806006" y="2066005"/>
            <a:ext cx="1226999" cy="342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26" name="Transformation Sel">
            <a:extLst>
              <a:ext uri="{FF2B5EF4-FFF2-40B4-BE49-F238E27FC236}">
                <a16:creationId xmlns:a16="http://schemas.microsoft.com/office/drawing/2014/main" id="{4BE64C53-D6FE-079A-C99D-3D0637B8DB5F}"/>
              </a:ext>
            </a:extLst>
          </p:cNvPr>
          <p:cNvSpPr/>
          <p:nvPr/>
        </p:nvSpPr>
        <p:spPr>
          <a:xfrm>
            <a:off x="7562138" y="2066526"/>
            <a:ext cx="2076760" cy="341808"/>
          </a:xfrm>
          <a:prstGeom prst="roundRect">
            <a:avLst/>
          </a:prstGeom>
          <a:solidFill>
            <a:srgbClr val="96D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ansformation">
            <a:extLst>
              <a:ext uri="{FF2B5EF4-FFF2-40B4-BE49-F238E27FC236}">
                <a16:creationId xmlns:a16="http://schemas.microsoft.com/office/drawing/2014/main" id="{D7CE8F93-1826-913E-7C00-0F1354731329}"/>
              </a:ext>
            </a:extLst>
          </p:cNvPr>
          <p:cNvSpPr txBox="1">
            <a:spLocks/>
          </p:cNvSpPr>
          <p:nvPr/>
        </p:nvSpPr>
        <p:spPr>
          <a:xfrm>
            <a:off x="7562138" y="2066526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17" name="Normalization Sel">
            <a:extLst>
              <a:ext uri="{FF2B5EF4-FFF2-40B4-BE49-F238E27FC236}">
                <a16:creationId xmlns:a16="http://schemas.microsoft.com/office/drawing/2014/main" id="{C0C7B49C-3BA3-6121-02EE-F63640FE14C1}"/>
              </a:ext>
            </a:extLst>
          </p:cNvPr>
          <p:cNvSpPr/>
          <p:nvPr/>
        </p:nvSpPr>
        <p:spPr>
          <a:xfrm>
            <a:off x="5541574" y="2066526"/>
            <a:ext cx="1853456" cy="341808"/>
          </a:xfrm>
          <a:prstGeom prst="roundRect">
            <a:avLst/>
          </a:prstGeom>
          <a:solidFill>
            <a:srgbClr val="B4E5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Normalization">
            <a:extLst>
              <a:ext uri="{FF2B5EF4-FFF2-40B4-BE49-F238E27FC236}">
                <a16:creationId xmlns:a16="http://schemas.microsoft.com/office/drawing/2014/main" id="{EDD307DC-E534-0184-28C7-51B04952589E}"/>
              </a:ext>
            </a:extLst>
          </p:cNvPr>
          <p:cNvSpPr txBox="1">
            <a:spLocks/>
          </p:cNvSpPr>
          <p:nvPr/>
        </p:nvSpPr>
        <p:spPr>
          <a:xfrm>
            <a:off x="5541574" y="2066526"/>
            <a:ext cx="1853456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14" name="Batch Sel">
            <a:extLst>
              <a:ext uri="{FF2B5EF4-FFF2-40B4-BE49-F238E27FC236}">
                <a16:creationId xmlns:a16="http://schemas.microsoft.com/office/drawing/2014/main" id="{1DC2C85D-36F3-59D9-F947-452A2D1F9CEC}"/>
              </a:ext>
            </a:extLst>
          </p:cNvPr>
          <p:cNvSpPr/>
          <p:nvPr/>
        </p:nvSpPr>
        <p:spPr>
          <a:xfrm>
            <a:off x="3297706" y="2066526"/>
            <a:ext cx="2076760" cy="341808"/>
          </a:xfrm>
          <a:prstGeom prst="roundRect">
            <a:avLst/>
          </a:prstGeom>
          <a:solidFill>
            <a:srgbClr val="F2CF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Batch Correction">
            <a:extLst>
              <a:ext uri="{FF2B5EF4-FFF2-40B4-BE49-F238E27FC236}">
                <a16:creationId xmlns:a16="http://schemas.microsoft.com/office/drawing/2014/main" id="{85BB713F-7945-0E44-78F3-447EDAC4E275}"/>
              </a:ext>
            </a:extLst>
          </p:cNvPr>
          <p:cNvSpPr txBox="1">
            <a:spLocks/>
          </p:cNvSpPr>
          <p:nvPr/>
        </p:nvSpPr>
        <p:spPr>
          <a:xfrm>
            <a:off x="3297706" y="2066526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5" name="Imputation Sel">
            <a:extLst>
              <a:ext uri="{FF2B5EF4-FFF2-40B4-BE49-F238E27FC236}">
                <a16:creationId xmlns:a16="http://schemas.microsoft.com/office/drawing/2014/main" id="{0DAE1EA2-3D70-CECB-FEF7-095CBA5AD27A}"/>
              </a:ext>
            </a:extLst>
          </p:cNvPr>
          <p:cNvSpPr/>
          <p:nvPr/>
        </p:nvSpPr>
        <p:spPr>
          <a:xfrm>
            <a:off x="1646186" y="2066526"/>
            <a:ext cx="1484412" cy="341808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mputation">
            <a:extLst>
              <a:ext uri="{FF2B5EF4-FFF2-40B4-BE49-F238E27FC236}">
                <a16:creationId xmlns:a16="http://schemas.microsoft.com/office/drawing/2014/main" id="{2110ED6B-7C09-1B74-F464-3EC1FFD6C9C9}"/>
              </a:ext>
            </a:extLst>
          </p:cNvPr>
          <p:cNvSpPr txBox="1">
            <a:spLocks/>
          </p:cNvSpPr>
          <p:nvPr/>
        </p:nvSpPr>
        <p:spPr>
          <a:xfrm>
            <a:off x="1654936" y="2066526"/>
            <a:ext cx="1466912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13" name="Filtering Sel">
            <a:extLst>
              <a:ext uri="{FF2B5EF4-FFF2-40B4-BE49-F238E27FC236}">
                <a16:creationId xmlns:a16="http://schemas.microsoft.com/office/drawing/2014/main" id="{DF0DF8CC-6464-CDE2-F8B6-BF8366C617F4}"/>
              </a:ext>
            </a:extLst>
          </p:cNvPr>
          <p:cNvSpPr/>
          <p:nvPr/>
        </p:nvSpPr>
        <p:spPr>
          <a:xfrm>
            <a:off x="167109" y="2065483"/>
            <a:ext cx="1311969" cy="343895"/>
          </a:xfrm>
          <a:prstGeom prst="round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iltering">
            <a:extLst>
              <a:ext uri="{FF2B5EF4-FFF2-40B4-BE49-F238E27FC236}">
                <a16:creationId xmlns:a16="http://schemas.microsoft.com/office/drawing/2014/main" id="{D30C6BD6-9535-F357-FE7D-646D083EB8EB}"/>
              </a:ext>
            </a:extLst>
          </p:cNvPr>
          <p:cNvSpPr txBox="1">
            <a:spLocks/>
          </p:cNvSpPr>
          <p:nvPr/>
        </p:nvSpPr>
        <p:spPr>
          <a:xfrm>
            <a:off x="167109" y="2066526"/>
            <a:ext cx="1311969" cy="3418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pic>
        <p:nvPicPr>
          <p:cNvPr id="3" name="Graphic 2" descr="Database with solid fill">
            <a:extLst>
              <a:ext uri="{FF2B5EF4-FFF2-40B4-BE49-F238E27FC236}">
                <a16:creationId xmlns:a16="http://schemas.microsoft.com/office/drawing/2014/main" id="{9760A26E-E8F5-B141-148C-F181BF8208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2745" y="4498866"/>
            <a:ext cx="914400" cy="914400"/>
          </a:xfrm>
          <a:prstGeom prst="rect">
            <a:avLst/>
          </a:prstGeom>
        </p:spPr>
      </p:pic>
      <p:pic>
        <p:nvPicPr>
          <p:cNvPr id="48" name="Graphic 47" descr="Rectangular Prism with solid fill">
            <a:extLst>
              <a:ext uri="{FF2B5EF4-FFF2-40B4-BE49-F238E27FC236}">
                <a16:creationId xmlns:a16="http://schemas.microsoft.com/office/drawing/2014/main" id="{B7EB43D6-DA6D-48A0-C230-FDAB711317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443981" y="927097"/>
            <a:ext cx="914400" cy="914400"/>
          </a:xfrm>
          <a:prstGeom prst="rect">
            <a:avLst/>
          </a:prstGeom>
        </p:spPr>
      </p:pic>
      <p:sp>
        <p:nvSpPr>
          <p:cNvPr id="9" name="Utils Sel">
            <a:extLst>
              <a:ext uri="{FF2B5EF4-FFF2-40B4-BE49-F238E27FC236}">
                <a16:creationId xmlns:a16="http://schemas.microsoft.com/office/drawing/2014/main" id="{1CC6BCCB-F29F-B8C3-F1E6-A5AC9E6B52E5}"/>
              </a:ext>
            </a:extLst>
          </p:cNvPr>
          <p:cNvSpPr/>
          <p:nvPr/>
        </p:nvSpPr>
        <p:spPr>
          <a:xfrm>
            <a:off x="4874663" y="4614258"/>
            <a:ext cx="2442674" cy="683617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tils">
            <a:extLst>
              <a:ext uri="{FF2B5EF4-FFF2-40B4-BE49-F238E27FC236}">
                <a16:creationId xmlns:a16="http://schemas.microsoft.com/office/drawing/2014/main" id="{13103AD2-78F9-B8B7-4AC9-3705EA9D2599}"/>
              </a:ext>
            </a:extLst>
          </p:cNvPr>
          <p:cNvSpPr txBox="1">
            <a:spLocks/>
          </p:cNvSpPr>
          <p:nvPr/>
        </p:nvSpPr>
        <p:spPr>
          <a:xfrm>
            <a:off x="5688473" y="4614259"/>
            <a:ext cx="815055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Utils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1E28F54-4FED-35A4-779A-4E6AC4C8324A}"/>
              </a:ext>
            </a:extLst>
          </p:cNvPr>
          <p:cNvSpPr txBox="1">
            <a:spLocks/>
          </p:cNvSpPr>
          <p:nvPr/>
        </p:nvSpPr>
        <p:spPr>
          <a:xfrm>
            <a:off x="4874663" y="4956066"/>
            <a:ext cx="2442674" cy="341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Create DatasetExperiment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721748-73BA-6193-B2F4-BA752AFD7CBA}"/>
              </a:ext>
            </a:extLst>
          </p:cNvPr>
          <p:cNvGrpSpPr/>
          <p:nvPr/>
        </p:nvGrpSpPr>
        <p:grpSpPr>
          <a:xfrm>
            <a:off x="3367841" y="3773270"/>
            <a:ext cx="914400" cy="2365592"/>
            <a:chOff x="3445534" y="907246"/>
            <a:chExt cx="914400" cy="2365592"/>
          </a:xfrm>
        </p:grpSpPr>
        <p:pic>
          <p:nvPicPr>
            <p:cNvPr id="2" name="Graphic 1" descr="Table outline">
              <a:extLst>
                <a:ext uri="{FF2B5EF4-FFF2-40B4-BE49-F238E27FC236}">
                  <a16:creationId xmlns:a16="http://schemas.microsoft.com/office/drawing/2014/main" id="{7E9DCCA4-9779-B5CA-6709-8864604E4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445534" y="1632842"/>
              <a:ext cx="914400" cy="914400"/>
            </a:xfrm>
            <a:prstGeom prst="rect">
              <a:avLst/>
            </a:prstGeom>
          </p:spPr>
        </p:pic>
        <p:pic>
          <p:nvPicPr>
            <p:cNvPr id="4" name="Graphic 3" descr="Table outline">
              <a:extLst>
                <a:ext uri="{FF2B5EF4-FFF2-40B4-BE49-F238E27FC236}">
                  <a16:creationId xmlns:a16="http://schemas.microsoft.com/office/drawing/2014/main" id="{70A79C67-E1F4-8444-F61D-D30E2A283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445534" y="2358438"/>
              <a:ext cx="914400" cy="914400"/>
            </a:xfrm>
            <a:prstGeom prst="rect">
              <a:avLst/>
            </a:prstGeom>
          </p:spPr>
        </p:pic>
        <p:pic>
          <p:nvPicPr>
            <p:cNvPr id="7" name="Graphic 6" descr="Table outline">
              <a:extLst>
                <a:ext uri="{FF2B5EF4-FFF2-40B4-BE49-F238E27FC236}">
                  <a16:creationId xmlns:a16="http://schemas.microsoft.com/office/drawing/2014/main" id="{9059257C-3391-B9B0-9D5B-A9A312666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445534" y="907246"/>
              <a:ext cx="914400" cy="914400"/>
            </a:xfrm>
            <a:prstGeom prst="rect">
              <a:avLst/>
            </a:prstGeom>
          </p:spPr>
        </p:pic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C70C4A-7657-621F-8238-2EAE4997B761}"/>
              </a:ext>
            </a:extLst>
          </p:cNvPr>
          <p:cNvCxnSpPr>
            <a:endCxn id="9" idx="1"/>
          </p:cNvCxnSpPr>
          <p:nvPr/>
        </p:nvCxnSpPr>
        <p:spPr>
          <a:xfrm>
            <a:off x="4282241" y="4956066"/>
            <a:ext cx="592422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19B5AE-42CB-220A-926D-55AD5C485482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4282241" y="4956067"/>
            <a:ext cx="592422" cy="725595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235FEAF-A522-11D2-2212-0F9B5511C664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4282241" y="4230470"/>
            <a:ext cx="592422" cy="725597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Cube with solid fill">
            <a:extLst>
              <a:ext uri="{FF2B5EF4-FFF2-40B4-BE49-F238E27FC236}">
                <a16:creationId xmlns:a16="http://schemas.microsoft.com/office/drawing/2014/main" id="{54E185B7-EB86-8C5D-515C-DA6EDA8EF24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09759" y="4498866"/>
            <a:ext cx="914400" cy="914400"/>
          </a:xfrm>
          <a:prstGeom prst="rect">
            <a:avLst/>
          </a:prstGeom>
        </p:spPr>
      </p:pic>
      <p:cxnSp>
        <p:nvCxnSpPr>
          <p:cNvPr id="51" name="Connector: Elbow 36">
            <a:extLst>
              <a:ext uri="{FF2B5EF4-FFF2-40B4-BE49-F238E27FC236}">
                <a16:creationId xmlns:a16="http://schemas.microsoft.com/office/drawing/2014/main" id="{0AA3B9F7-86DC-6655-E820-8564C358046A}"/>
              </a:ext>
            </a:extLst>
          </p:cNvPr>
          <p:cNvCxnSpPr>
            <a:cxnSpLocks/>
            <a:stCxn id="9" idx="3"/>
            <a:endCxn id="50" idx="1"/>
          </p:cNvCxnSpPr>
          <p:nvPr/>
        </p:nvCxnSpPr>
        <p:spPr>
          <a:xfrm flipV="1">
            <a:off x="7317337" y="4956066"/>
            <a:ext cx="592422" cy="1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itle">
            <a:extLst>
              <a:ext uri="{FF2B5EF4-FFF2-40B4-BE49-F238E27FC236}">
                <a16:creationId xmlns:a16="http://schemas.microsoft.com/office/drawing/2014/main" id="{5FA8A830-FFEA-0557-D90C-3B4EF54A122A}"/>
              </a:ext>
            </a:extLst>
          </p:cNvPr>
          <p:cNvSpPr txBox="1">
            <a:spLocks/>
          </p:cNvSpPr>
          <p:nvPr/>
        </p:nvSpPr>
        <p:spPr>
          <a:xfrm>
            <a:off x="8070748" y="5417333"/>
            <a:ext cx="592422" cy="264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DE</a:t>
            </a:r>
          </a:p>
        </p:txBody>
      </p:sp>
      <p:pic>
        <p:nvPicPr>
          <p:cNvPr id="10" name="Graphic 9" descr="Cube with solid fill">
            <a:extLst>
              <a:ext uri="{FF2B5EF4-FFF2-40B4-BE49-F238E27FC236}">
                <a16:creationId xmlns:a16="http://schemas.microsoft.com/office/drawing/2014/main" id="{C27AFA94-D9BE-8F2E-2D1F-17504BE41B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5894" y="745773"/>
            <a:ext cx="914400" cy="9144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C3DDEA-0877-A699-76EB-774FC5D53466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823094" y="1660173"/>
            <a:ext cx="0" cy="40531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Cube with solid fill">
            <a:extLst>
              <a:ext uri="{FF2B5EF4-FFF2-40B4-BE49-F238E27FC236}">
                <a16:creationId xmlns:a16="http://schemas.microsoft.com/office/drawing/2014/main" id="{446A58C4-B3B8-0817-B318-79F5D0E51F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36279" y="745773"/>
            <a:ext cx="914400" cy="91440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D8C8CCD-4BF0-78B8-ECB8-12405BAB0964}"/>
              </a:ext>
            </a:extLst>
          </p:cNvPr>
          <p:cNvCxnSpPr>
            <a:cxnSpLocks/>
            <a:stCxn id="33" idx="2"/>
            <a:endCxn id="20" idx="0"/>
          </p:cNvCxnSpPr>
          <p:nvPr/>
        </p:nvCxnSpPr>
        <p:spPr>
          <a:xfrm flipH="1">
            <a:off x="2388392" y="1660173"/>
            <a:ext cx="5087" cy="4063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Graphic 37" descr="Cube with solid fill">
            <a:extLst>
              <a:ext uri="{FF2B5EF4-FFF2-40B4-BE49-F238E27FC236}">
                <a16:creationId xmlns:a16="http://schemas.microsoft.com/office/drawing/2014/main" id="{33667779-ADC8-2F94-1AFB-CFFA0EE2ED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78886" y="739921"/>
            <a:ext cx="914400" cy="91440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A655A59-B9AC-79C3-1B0E-493B3FEAC742}"/>
              </a:ext>
            </a:extLst>
          </p:cNvPr>
          <p:cNvCxnSpPr>
            <a:cxnSpLocks/>
            <a:stCxn id="38" idx="2"/>
            <a:endCxn id="21" idx="0"/>
          </p:cNvCxnSpPr>
          <p:nvPr/>
        </p:nvCxnSpPr>
        <p:spPr>
          <a:xfrm>
            <a:off x="4336086" y="1654321"/>
            <a:ext cx="0" cy="4122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Graphic 40" descr="Cube with solid fill">
            <a:extLst>
              <a:ext uri="{FF2B5EF4-FFF2-40B4-BE49-F238E27FC236}">
                <a16:creationId xmlns:a16="http://schemas.microsoft.com/office/drawing/2014/main" id="{ED4F57CB-4B18-25E3-4541-D718FA1609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12683" y="745773"/>
            <a:ext cx="914400" cy="9144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10A1CC8-EBA2-5896-F8F3-899333AFA4C8}"/>
              </a:ext>
            </a:extLst>
          </p:cNvPr>
          <p:cNvCxnSpPr>
            <a:cxnSpLocks/>
            <a:stCxn id="41" idx="2"/>
            <a:endCxn id="17" idx="0"/>
          </p:cNvCxnSpPr>
          <p:nvPr/>
        </p:nvCxnSpPr>
        <p:spPr>
          <a:xfrm flipH="1">
            <a:off x="6468302" y="1660173"/>
            <a:ext cx="1581" cy="4063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Graphic 44" descr="Cube with solid fill">
            <a:extLst>
              <a:ext uri="{FF2B5EF4-FFF2-40B4-BE49-F238E27FC236}">
                <a16:creationId xmlns:a16="http://schemas.microsoft.com/office/drawing/2014/main" id="{1A2B8587-0020-D9ED-8330-AAE3525220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140955" y="745773"/>
            <a:ext cx="914400" cy="9144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226B2D-86D6-DF4D-FA88-7F0BD21FA1AE}"/>
              </a:ext>
            </a:extLst>
          </p:cNvPr>
          <p:cNvCxnSpPr>
            <a:cxnSpLocks/>
            <a:stCxn id="45" idx="2"/>
            <a:endCxn id="26" idx="0"/>
          </p:cNvCxnSpPr>
          <p:nvPr/>
        </p:nvCxnSpPr>
        <p:spPr>
          <a:xfrm>
            <a:off x="8598155" y="1660173"/>
            <a:ext cx="2363" cy="4063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Graphic 46" descr="Cube with solid fill">
            <a:extLst>
              <a:ext uri="{FF2B5EF4-FFF2-40B4-BE49-F238E27FC236}">
                <a16:creationId xmlns:a16="http://schemas.microsoft.com/office/drawing/2014/main" id="{DEBC87F8-23CC-D0D7-9A77-ECE600A25C7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962305" y="739921"/>
            <a:ext cx="914400" cy="914400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7357FA5-16C4-788F-7AD9-85D80E69F507}"/>
              </a:ext>
            </a:extLst>
          </p:cNvPr>
          <p:cNvCxnSpPr>
            <a:cxnSpLocks/>
            <a:stCxn id="47" idx="2"/>
            <a:endCxn id="25" idx="0"/>
          </p:cNvCxnSpPr>
          <p:nvPr/>
        </p:nvCxnSpPr>
        <p:spPr>
          <a:xfrm>
            <a:off x="10419505" y="1654321"/>
            <a:ext cx="1" cy="41168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Graphic 58" descr="Cube with solid fill">
            <a:extLst>
              <a:ext uri="{FF2B5EF4-FFF2-40B4-BE49-F238E27FC236}">
                <a16:creationId xmlns:a16="http://schemas.microsoft.com/office/drawing/2014/main" id="{ACC4B039-1CD3-6FBA-1112-E4498996B84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5894" y="2901998"/>
            <a:ext cx="914400" cy="914400"/>
          </a:xfrm>
          <a:prstGeom prst="rect">
            <a:avLst/>
          </a:prstGeom>
        </p:spPr>
      </p:pic>
      <p:pic>
        <p:nvPicPr>
          <p:cNvPr id="60" name="Graphic 59" descr="Cube with solid fill">
            <a:extLst>
              <a:ext uri="{FF2B5EF4-FFF2-40B4-BE49-F238E27FC236}">
                <a16:creationId xmlns:a16="http://schemas.microsoft.com/office/drawing/2014/main" id="{3358B426-C699-F807-8135-F1A970700E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31192" y="2901998"/>
            <a:ext cx="914400" cy="914400"/>
          </a:xfrm>
          <a:prstGeom prst="rect">
            <a:avLst/>
          </a:prstGeom>
        </p:spPr>
      </p:pic>
      <p:pic>
        <p:nvPicPr>
          <p:cNvPr id="61" name="Graphic 60" descr="Cube with solid fill">
            <a:extLst>
              <a:ext uri="{FF2B5EF4-FFF2-40B4-BE49-F238E27FC236}">
                <a16:creationId xmlns:a16="http://schemas.microsoft.com/office/drawing/2014/main" id="{BEE7C424-B46D-3632-8DB2-496281ACBA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78886" y="2901998"/>
            <a:ext cx="914400" cy="914400"/>
          </a:xfrm>
          <a:prstGeom prst="rect">
            <a:avLst/>
          </a:prstGeom>
        </p:spPr>
      </p:pic>
      <p:pic>
        <p:nvPicPr>
          <p:cNvPr id="62" name="Graphic 61" descr="Cube with solid fill">
            <a:extLst>
              <a:ext uri="{FF2B5EF4-FFF2-40B4-BE49-F238E27FC236}">
                <a16:creationId xmlns:a16="http://schemas.microsoft.com/office/drawing/2014/main" id="{9F14CEFC-530B-8FB6-9121-D6D0D9233FC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12683" y="2901998"/>
            <a:ext cx="914400" cy="914400"/>
          </a:xfrm>
          <a:prstGeom prst="rect">
            <a:avLst/>
          </a:prstGeom>
        </p:spPr>
      </p:pic>
      <p:pic>
        <p:nvPicPr>
          <p:cNvPr id="63" name="Graphic 62" descr="Cube with solid fill">
            <a:extLst>
              <a:ext uri="{FF2B5EF4-FFF2-40B4-BE49-F238E27FC236}">
                <a16:creationId xmlns:a16="http://schemas.microsoft.com/office/drawing/2014/main" id="{224D3BCC-5DEE-1916-3E93-99E8461FAB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140955" y="2901998"/>
            <a:ext cx="914400" cy="914400"/>
          </a:xfrm>
          <a:prstGeom prst="rect">
            <a:avLst/>
          </a:prstGeom>
        </p:spPr>
      </p:pic>
      <p:pic>
        <p:nvPicPr>
          <p:cNvPr id="64" name="Graphic 63" descr="Cube with solid fill">
            <a:extLst>
              <a:ext uri="{FF2B5EF4-FFF2-40B4-BE49-F238E27FC236}">
                <a16:creationId xmlns:a16="http://schemas.microsoft.com/office/drawing/2014/main" id="{39CC41AF-D259-415A-CDD2-303F144C5F6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962305" y="2901998"/>
            <a:ext cx="914400" cy="91440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89191A2-E0DB-BAD4-DED8-9F69FC096B69}"/>
              </a:ext>
            </a:extLst>
          </p:cNvPr>
          <p:cNvCxnSpPr>
            <a:cxnSpLocks/>
            <a:stCxn id="25" idx="2"/>
            <a:endCxn id="64" idx="0"/>
          </p:cNvCxnSpPr>
          <p:nvPr/>
        </p:nvCxnSpPr>
        <p:spPr>
          <a:xfrm flipH="1">
            <a:off x="10419505" y="2408856"/>
            <a:ext cx="1" cy="4931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4206A09-B492-2097-28D8-8B8E9A6C39AE}"/>
              </a:ext>
            </a:extLst>
          </p:cNvPr>
          <p:cNvCxnSpPr>
            <a:cxnSpLocks/>
            <a:stCxn id="23" idx="2"/>
            <a:endCxn id="63" idx="0"/>
          </p:cNvCxnSpPr>
          <p:nvPr/>
        </p:nvCxnSpPr>
        <p:spPr>
          <a:xfrm flipH="1">
            <a:off x="8598155" y="2408334"/>
            <a:ext cx="2363" cy="4936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72DD165-0EED-7C9E-74C8-CCCDA05AF179}"/>
              </a:ext>
            </a:extLst>
          </p:cNvPr>
          <p:cNvCxnSpPr>
            <a:cxnSpLocks/>
            <a:stCxn id="17" idx="2"/>
            <a:endCxn id="62" idx="0"/>
          </p:cNvCxnSpPr>
          <p:nvPr/>
        </p:nvCxnSpPr>
        <p:spPr>
          <a:xfrm>
            <a:off x="6468302" y="2408334"/>
            <a:ext cx="1581" cy="4936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17CA78-63A5-AD8E-A083-DA2139B76375}"/>
              </a:ext>
            </a:extLst>
          </p:cNvPr>
          <p:cNvCxnSpPr>
            <a:cxnSpLocks/>
            <a:stCxn id="21" idx="2"/>
            <a:endCxn id="61" idx="0"/>
          </p:cNvCxnSpPr>
          <p:nvPr/>
        </p:nvCxnSpPr>
        <p:spPr>
          <a:xfrm>
            <a:off x="4336086" y="2408334"/>
            <a:ext cx="0" cy="4936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7D74E35-7E67-D2C3-268A-E46941EDB276}"/>
              </a:ext>
            </a:extLst>
          </p:cNvPr>
          <p:cNvCxnSpPr>
            <a:cxnSpLocks/>
            <a:stCxn id="20" idx="2"/>
            <a:endCxn id="60" idx="0"/>
          </p:cNvCxnSpPr>
          <p:nvPr/>
        </p:nvCxnSpPr>
        <p:spPr>
          <a:xfrm>
            <a:off x="2388392" y="2408334"/>
            <a:ext cx="0" cy="4936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ED5704B-775F-2F3D-AC37-D750CC1E88DB}"/>
              </a:ext>
            </a:extLst>
          </p:cNvPr>
          <p:cNvCxnSpPr>
            <a:cxnSpLocks/>
            <a:stCxn id="19" idx="2"/>
            <a:endCxn id="59" idx="0"/>
          </p:cNvCxnSpPr>
          <p:nvPr/>
        </p:nvCxnSpPr>
        <p:spPr>
          <a:xfrm>
            <a:off x="823094" y="2408334"/>
            <a:ext cx="0" cy="4936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6155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metaboPipe image">
            <a:extLst>
              <a:ext uri="{FF2B5EF4-FFF2-40B4-BE49-F238E27FC236}">
                <a16:creationId xmlns:a16="http://schemas.microsoft.com/office/drawing/2014/main" id="{21C13FC0-C1D2-6BFB-52C1-84261C652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999879" y="5514975"/>
            <a:ext cx="1087346" cy="1247775"/>
          </a:xfrm>
          <a:prstGeom prst="rect">
            <a:avLst/>
          </a:prstGeom>
        </p:spPr>
      </p:pic>
      <p:sp>
        <p:nvSpPr>
          <p:cNvPr id="28" name="Title">
            <a:extLst>
              <a:ext uri="{FF2B5EF4-FFF2-40B4-BE49-F238E27FC236}">
                <a16:creationId xmlns:a16="http://schemas.microsoft.com/office/drawing/2014/main" id="{CB680189-7E07-2E9E-B1C4-D88AD98C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Results</a:t>
            </a:r>
          </a:p>
        </p:txBody>
      </p:sp>
      <p:sp>
        <p:nvSpPr>
          <p:cNvPr id="30" name="Scaling Sel">
            <a:extLst>
              <a:ext uri="{FF2B5EF4-FFF2-40B4-BE49-F238E27FC236}">
                <a16:creationId xmlns:a16="http://schemas.microsoft.com/office/drawing/2014/main" id="{CF88A057-45E2-BFB6-115E-33086B286DBA}"/>
              </a:ext>
            </a:extLst>
          </p:cNvPr>
          <p:cNvSpPr/>
          <p:nvPr/>
        </p:nvSpPr>
        <p:spPr>
          <a:xfrm>
            <a:off x="9806006" y="656826"/>
            <a:ext cx="1226999" cy="341808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caling">
            <a:extLst>
              <a:ext uri="{FF2B5EF4-FFF2-40B4-BE49-F238E27FC236}">
                <a16:creationId xmlns:a16="http://schemas.microsoft.com/office/drawing/2014/main" id="{94160735-FB48-B5C1-478E-1826C95009F3}"/>
              </a:ext>
            </a:extLst>
          </p:cNvPr>
          <p:cNvSpPr txBox="1">
            <a:spLocks/>
          </p:cNvSpPr>
          <p:nvPr/>
        </p:nvSpPr>
        <p:spPr>
          <a:xfrm>
            <a:off x="9806006" y="656305"/>
            <a:ext cx="1226999" cy="342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26" name="Transformation Sel">
            <a:extLst>
              <a:ext uri="{FF2B5EF4-FFF2-40B4-BE49-F238E27FC236}">
                <a16:creationId xmlns:a16="http://schemas.microsoft.com/office/drawing/2014/main" id="{4BE64C53-D6FE-079A-C99D-3D0637B8DB5F}"/>
              </a:ext>
            </a:extLst>
          </p:cNvPr>
          <p:cNvSpPr/>
          <p:nvPr/>
        </p:nvSpPr>
        <p:spPr>
          <a:xfrm>
            <a:off x="7562138" y="656826"/>
            <a:ext cx="2076760" cy="341808"/>
          </a:xfrm>
          <a:prstGeom prst="roundRect">
            <a:avLst/>
          </a:prstGeom>
          <a:solidFill>
            <a:srgbClr val="96D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ansformation">
            <a:extLst>
              <a:ext uri="{FF2B5EF4-FFF2-40B4-BE49-F238E27FC236}">
                <a16:creationId xmlns:a16="http://schemas.microsoft.com/office/drawing/2014/main" id="{D7CE8F93-1826-913E-7C00-0F1354731329}"/>
              </a:ext>
            </a:extLst>
          </p:cNvPr>
          <p:cNvSpPr txBox="1">
            <a:spLocks/>
          </p:cNvSpPr>
          <p:nvPr/>
        </p:nvSpPr>
        <p:spPr>
          <a:xfrm>
            <a:off x="7562138" y="656826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17" name="Normalization Sel">
            <a:extLst>
              <a:ext uri="{FF2B5EF4-FFF2-40B4-BE49-F238E27FC236}">
                <a16:creationId xmlns:a16="http://schemas.microsoft.com/office/drawing/2014/main" id="{C0C7B49C-3BA3-6121-02EE-F63640FE14C1}"/>
              </a:ext>
            </a:extLst>
          </p:cNvPr>
          <p:cNvSpPr/>
          <p:nvPr/>
        </p:nvSpPr>
        <p:spPr>
          <a:xfrm>
            <a:off x="5541574" y="656826"/>
            <a:ext cx="1853456" cy="341808"/>
          </a:xfrm>
          <a:prstGeom prst="roundRect">
            <a:avLst/>
          </a:prstGeom>
          <a:solidFill>
            <a:srgbClr val="B4E5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Normalization">
            <a:extLst>
              <a:ext uri="{FF2B5EF4-FFF2-40B4-BE49-F238E27FC236}">
                <a16:creationId xmlns:a16="http://schemas.microsoft.com/office/drawing/2014/main" id="{EDD307DC-E534-0184-28C7-51B04952589E}"/>
              </a:ext>
            </a:extLst>
          </p:cNvPr>
          <p:cNvSpPr txBox="1">
            <a:spLocks/>
          </p:cNvSpPr>
          <p:nvPr/>
        </p:nvSpPr>
        <p:spPr>
          <a:xfrm>
            <a:off x="5541574" y="656826"/>
            <a:ext cx="1853456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14" name="Batch Sel">
            <a:extLst>
              <a:ext uri="{FF2B5EF4-FFF2-40B4-BE49-F238E27FC236}">
                <a16:creationId xmlns:a16="http://schemas.microsoft.com/office/drawing/2014/main" id="{1DC2C85D-36F3-59D9-F947-452A2D1F9CEC}"/>
              </a:ext>
            </a:extLst>
          </p:cNvPr>
          <p:cNvSpPr/>
          <p:nvPr/>
        </p:nvSpPr>
        <p:spPr>
          <a:xfrm>
            <a:off x="3297706" y="656826"/>
            <a:ext cx="2076760" cy="341808"/>
          </a:xfrm>
          <a:prstGeom prst="roundRect">
            <a:avLst/>
          </a:prstGeom>
          <a:solidFill>
            <a:srgbClr val="F2CF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Batch Correction">
            <a:extLst>
              <a:ext uri="{FF2B5EF4-FFF2-40B4-BE49-F238E27FC236}">
                <a16:creationId xmlns:a16="http://schemas.microsoft.com/office/drawing/2014/main" id="{85BB713F-7945-0E44-78F3-447EDAC4E275}"/>
              </a:ext>
            </a:extLst>
          </p:cNvPr>
          <p:cNvSpPr txBox="1">
            <a:spLocks/>
          </p:cNvSpPr>
          <p:nvPr/>
        </p:nvSpPr>
        <p:spPr>
          <a:xfrm>
            <a:off x="3297706" y="656826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5" name="Imputation Sel">
            <a:extLst>
              <a:ext uri="{FF2B5EF4-FFF2-40B4-BE49-F238E27FC236}">
                <a16:creationId xmlns:a16="http://schemas.microsoft.com/office/drawing/2014/main" id="{0DAE1EA2-3D70-CECB-FEF7-095CBA5AD27A}"/>
              </a:ext>
            </a:extLst>
          </p:cNvPr>
          <p:cNvSpPr/>
          <p:nvPr/>
        </p:nvSpPr>
        <p:spPr>
          <a:xfrm>
            <a:off x="1646186" y="656826"/>
            <a:ext cx="1484412" cy="341808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mputation">
            <a:extLst>
              <a:ext uri="{FF2B5EF4-FFF2-40B4-BE49-F238E27FC236}">
                <a16:creationId xmlns:a16="http://schemas.microsoft.com/office/drawing/2014/main" id="{2110ED6B-7C09-1B74-F464-3EC1FFD6C9C9}"/>
              </a:ext>
            </a:extLst>
          </p:cNvPr>
          <p:cNvSpPr txBox="1">
            <a:spLocks/>
          </p:cNvSpPr>
          <p:nvPr/>
        </p:nvSpPr>
        <p:spPr>
          <a:xfrm>
            <a:off x="1654936" y="656826"/>
            <a:ext cx="1466912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13" name="Filtering Sel">
            <a:extLst>
              <a:ext uri="{FF2B5EF4-FFF2-40B4-BE49-F238E27FC236}">
                <a16:creationId xmlns:a16="http://schemas.microsoft.com/office/drawing/2014/main" id="{DF0DF8CC-6464-CDE2-F8B6-BF8366C617F4}"/>
              </a:ext>
            </a:extLst>
          </p:cNvPr>
          <p:cNvSpPr/>
          <p:nvPr/>
        </p:nvSpPr>
        <p:spPr>
          <a:xfrm>
            <a:off x="167109" y="655783"/>
            <a:ext cx="1311969" cy="343895"/>
          </a:xfrm>
          <a:prstGeom prst="round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iltering">
            <a:extLst>
              <a:ext uri="{FF2B5EF4-FFF2-40B4-BE49-F238E27FC236}">
                <a16:creationId xmlns:a16="http://schemas.microsoft.com/office/drawing/2014/main" id="{D30C6BD6-9535-F357-FE7D-646D083EB8EB}"/>
              </a:ext>
            </a:extLst>
          </p:cNvPr>
          <p:cNvSpPr txBox="1">
            <a:spLocks/>
          </p:cNvSpPr>
          <p:nvPr/>
        </p:nvSpPr>
        <p:spPr>
          <a:xfrm>
            <a:off x="167109" y="656826"/>
            <a:ext cx="1311969" cy="3418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pic>
        <p:nvPicPr>
          <p:cNvPr id="3" name="Graphic 2" descr="Database with solid fill">
            <a:extLst>
              <a:ext uri="{FF2B5EF4-FFF2-40B4-BE49-F238E27FC236}">
                <a16:creationId xmlns:a16="http://schemas.microsoft.com/office/drawing/2014/main" id="{9760A26E-E8F5-B141-148C-F181BF8208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8600" y="3503758"/>
            <a:ext cx="914400" cy="914400"/>
          </a:xfrm>
          <a:prstGeom prst="rect">
            <a:avLst/>
          </a:prstGeom>
        </p:spPr>
      </p:pic>
      <p:pic>
        <p:nvPicPr>
          <p:cNvPr id="48" name="Graphic 47" descr="Rectangular Prism with solid fill">
            <a:extLst>
              <a:ext uri="{FF2B5EF4-FFF2-40B4-BE49-F238E27FC236}">
                <a16:creationId xmlns:a16="http://schemas.microsoft.com/office/drawing/2014/main" id="{B7EB43D6-DA6D-48A0-C230-FDAB711317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443981" y="927097"/>
            <a:ext cx="914400" cy="914400"/>
          </a:xfrm>
          <a:prstGeom prst="rect">
            <a:avLst/>
          </a:prstGeom>
        </p:spPr>
      </p:pic>
      <p:sp>
        <p:nvSpPr>
          <p:cNvPr id="41" name="Utils Sel">
            <a:extLst>
              <a:ext uri="{FF2B5EF4-FFF2-40B4-BE49-F238E27FC236}">
                <a16:creationId xmlns:a16="http://schemas.microsoft.com/office/drawing/2014/main" id="{F1963442-62CA-E124-FE53-5541C859AEDC}"/>
              </a:ext>
            </a:extLst>
          </p:cNvPr>
          <p:cNvSpPr/>
          <p:nvPr/>
        </p:nvSpPr>
        <p:spPr>
          <a:xfrm>
            <a:off x="4874663" y="4614258"/>
            <a:ext cx="2442674" cy="683617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Utils">
            <a:extLst>
              <a:ext uri="{FF2B5EF4-FFF2-40B4-BE49-F238E27FC236}">
                <a16:creationId xmlns:a16="http://schemas.microsoft.com/office/drawing/2014/main" id="{5BB6B24C-E91E-D55D-F115-5EB3510E7460}"/>
              </a:ext>
            </a:extLst>
          </p:cNvPr>
          <p:cNvSpPr txBox="1">
            <a:spLocks/>
          </p:cNvSpPr>
          <p:nvPr/>
        </p:nvSpPr>
        <p:spPr>
          <a:xfrm>
            <a:off x="5688473" y="4614259"/>
            <a:ext cx="815055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Utils</a:t>
            </a:r>
          </a:p>
        </p:txBody>
      </p:sp>
      <p:sp>
        <p:nvSpPr>
          <p:cNvPr id="43" name="Title">
            <a:extLst>
              <a:ext uri="{FF2B5EF4-FFF2-40B4-BE49-F238E27FC236}">
                <a16:creationId xmlns:a16="http://schemas.microsoft.com/office/drawing/2014/main" id="{CEF3377A-F0AE-7BD1-EDCE-C2511E220794}"/>
              </a:ext>
            </a:extLst>
          </p:cNvPr>
          <p:cNvSpPr txBox="1">
            <a:spLocks/>
          </p:cNvSpPr>
          <p:nvPr/>
        </p:nvSpPr>
        <p:spPr>
          <a:xfrm>
            <a:off x="4874663" y="4956066"/>
            <a:ext cx="2442674" cy="341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Create DatasetExperiment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1816E50-B584-C0FE-BBA2-84CC44444184}"/>
              </a:ext>
            </a:extLst>
          </p:cNvPr>
          <p:cNvGrpSpPr/>
          <p:nvPr/>
        </p:nvGrpSpPr>
        <p:grpSpPr>
          <a:xfrm>
            <a:off x="3367841" y="3773270"/>
            <a:ext cx="914400" cy="2365592"/>
            <a:chOff x="3445534" y="907246"/>
            <a:chExt cx="914400" cy="2365592"/>
          </a:xfrm>
        </p:grpSpPr>
        <p:pic>
          <p:nvPicPr>
            <p:cNvPr id="45" name="Graphic 44" descr="Table outline">
              <a:extLst>
                <a:ext uri="{FF2B5EF4-FFF2-40B4-BE49-F238E27FC236}">
                  <a16:creationId xmlns:a16="http://schemas.microsoft.com/office/drawing/2014/main" id="{099A5EF5-363C-7D89-92A7-D593344D5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445534" y="1632842"/>
              <a:ext cx="914400" cy="914400"/>
            </a:xfrm>
            <a:prstGeom prst="rect">
              <a:avLst/>
            </a:prstGeom>
          </p:spPr>
        </p:pic>
        <p:pic>
          <p:nvPicPr>
            <p:cNvPr id="46" name="Graphic 45" descr="Table outline">
              <a:extLst>
                <a:ext uri="{FF2B5EF4-FFF2-40B4-BE49-F238E27FC236}">
                  <a16:creationId xmlns:a16="http://schemas.microsoft.com/office/drawing/2014/main" id="{3A99EFD5-FB4D-273D-23BB-56D337191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445534" y="2358438"/>
              <a:ext cx="914400" cy="914400"/>
            </a:xfrm>
            <a:prstGeom prst="rect">
              <a:avLst/>
            </a:prstGeom>
          </p:spPr>
        </p:pic>
        <p:pic>
          <p:nvPicPr>
            <p:cNvPr id="47" name="Graphic 46" descr="Table outline">
              <a:extLst>
                <a:ext uri="{FF2B5EF4-FFF2-40B4-BE49-F238E27FC236}">
                  <a16:creationId xmlns:a16="http://schemas.microsoft.com/office/drawing/2014/main" id="{0BD53E83-2C6E-8B1D-0C28-BE2D5ABC5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445534" y="907246"/>
              <a:ext cx="914400" cy="9144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BAD8E05-F766-EABB-0AEE-94A27BCD4A92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82241" y="4956066"/>
            <a:ext cx="592422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17">
            <a:extLst>
              <a:ext uri="{FF2B5EF4-FFF2-40B4-BE49-F238E27FC236}">
                <a16:creationId xmlns:a16="http://schemas.microsoft.com/office/drawing/2014/main" id="{EF93AA1B-0AB5-4E17-7E95-3863D03C674D}"/>
              </a:ext>
            </a:extLst>
          </p:cNvPr>
          <p:cNvCxnSpPr>
            <a:cxnSpLocks/>
            <a:stCxn id="46" idx="3"/>
            <a:endCxn id="41" idx="1"/>
          </p:cNvCxnSpPr>
          <p:nvPr/>
        </p:nvCxnSpPr>
        <p:spPr>
          <a:xfrm flipV="1">
            <a:off x="4282241" y="4956067"/>
            <a:ext cx="592422" cy="725595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36">
            <a:extLst>
              <a:ext uri="{FF2B5EF4-FFF2-40B4-BE49-F238E27FC236}">
                <a16:creationId xmlns:a16="http://schemas.microsoft.com/office/drawing/2014/main" id="{F8293F8C-DA5E-E33F-4BDA-7BE3914B5A6E}"/>
              </a:ext>
            </a:extLst>
          </p:cNvPr>
          <p:cNvCxnSpPr>
            <a:cxnSpLocks/>
            <a:stCxn id="47" idx="3"/>
            <a:endCxn id="41" idx="1"/>
          </p:cNvCxnSpPr>
          <p:nvPr/>
        </p:nvCxnSpPr>
        <p:spPr>
          <a:xfrm>
            <a:off x="4282241" y="4230470"/>
            <a:ext cx="592422" cy="725597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Cube with solid fill">
            <a:extLst>
              <a:ext uri="{FF2B5EF4-FFF2-40B4-BE49-F238E27FC236}">
                <a16:creationId xmlns:a16="http://schemas.microsoft.com/office/drawing/2014/main" id="{49B49458-A69E-C872-14B4-4BADA2E3AF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09759" y="4498866"/>
            <a:ext cx="914400" cy="914400"/>
          </a:xfrm>
          <a:prstGeom prst="rect">
            <a:avLst/>
          </a:prstGeom>
        </p:spPr>
      </p:pic>
      <p:cxnSp>
        <p:nvCxnSpPr>
          <p:cNvPr id="55" name="Connector: Elbow 36">
            <a:extLst>
              <a:ext uri="{FF2B5EF4-FFF2-40B4-BE49-F238E27FC236}">
                <a16:creationId xmlns:a16="http://schemas.microsoft.com/office/drawing/2014/main" id="{563CB93D-6D61-DA13-89B5-7C200AF4E071}"/>
              </a:ext>
            </a:extLst>
          </p:cNvPr>
          <p:cNvCxnSpPr>
            <a:cxnSpLocks/>
            <a:stCxn id="41" idx="3"/>
            <a:endCxn id="54" idx="1"/>
          </p:cNvCxnSpPr>
          <p:nvPr/>
        </p:nvCxnSpPr>
        <p:spPr>
          <a:xfrm flipV="1">
            <a:off x="7317337" y="4956066"/>
            <a:ext cx="592422" cy="1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itle">
            <a:extLst>
              <a:ext uri="{FF2B5EF4-FFF2-40B4-BE49-F238E27FC236}">
                <a16:creationId xmlns:a16="http://schemas.microsoft.com/office/drawing/2014/main" id="{5CB554B3-4DA6-5EF6-8264-52922D2F4352}"/>
              </a:ext>
            </a:extLst>
          </p:cNvPr>
          <p:cNvSpPr txBox="1">
            <a:spLocks/>
          </p:cNvSpPr>
          <p:nvPr/>
        </p:nvSpPr>
        <p:spPr>
          <a:xfrm>
            <a:off x="8070748" y="5417333"/>
            <a:ext cx="592422" cy="264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DE</a:t>
            </a:r>
          </a:p>
        </p:txBody>
      </p:sp>
    </p:spTree>
    <p:extLst>
      <p:ext uri="{BB962C8B-B14F-4D97-AF65-F5344CB8AC3E}">
        <p14:creationId xmlns:p14="http://schemas.microsoft.com/office/powerpoint/2010/main" val="23083486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0">
        <p159:morph option="byObject"/>
      </p:transition>
    </mc:Choice>
    <mc:Fallback>
      <p:transition advClick="0" advTm="0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metaboPipe image">
            <a:extLst>
              <a:ext uri="{FF2B5EF4-FFF2-40B4-BE49-F238E27FC236}">
                <a16:creationId xmlns:a16="http://schemas.microsoft.com/office/drawing/2014/main" id="{21C13FC0-C1D2-6BFB-52C1-84261C652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999879" y="5514975"/>
            <a:ext cx="1087346" cy="1247775"/>
          </a:xfrm>
          <a:prstGeom prst="rect">
            <a:avLst/>
          </a:prstGeom>
        </p:spPr>
      </p:pic>
      <p:sp>
        <p:nvSpPr>
          <p:cNvPr id="28" name="Title">
            <a:extLst>
              <a:ext uri="{FF2B5EF4-FFF2-40B4-BE49-F238E27FC236}">
                <a16:creationId xmlns:a16="http://schemas.microsoft.com/office/drawing/2014/main" id="{CB680189-7E07-2E9E-B1C4-D88AD98C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Results</a:t>
            </a:r>
          </a:p>
        </p:txBody>
      </p:sp>
      <p:grpSp>
        <p:nvGrpSpPr>
          <p:cNvPr id="35" name="CreateDE">
            <a:extLst>
              <a:ext uri="{FF2B5EF4-FFF2-40B4-BE49-F238E27FC236}">
                <a16:creationId xmlns:a16="http://schemas.microsoft.com/office/drawing/2014/main" id="{92BCCD31-7A74-C64D-BE07-0A72A2076BDB}"/>
              </a:ext>
            </a:extLst>
          </p:cNvPr>
          <p:cNvGrpSpPr/>
          <p:nvPr/>
        </p:nvGrpSpPr>
        <p:grpSpPr>
          <a:xfrm>
            <a:off x="5463881" y="4614257"/>
            <a:ext cx="1264238" cy="683617"/>
            <a:chOff x="5541574" y="1748233"/>
            <a:chExt cx="1264238" cy="683617"/>
          </a:xfrm>
        </p:grpSpPr>
        <p:sp>
          <p:nvSpPr>
            <p:cNvPr id="36" name="Utils Sel">
              <a:extLst>
                <a:ext uri="{FF2B5EF4-FFF2-40B4-BE49-F238E27FC236}">
                  <a16:creationId xmlns:a16="http://schemas.microsoft.com/office/drawing/2014/main" id="{2D42CBFF-5FC8-B6F4-3782-D1CB753D182A}"/>
                </a:ext>
              </a:extLst>
            </p:cNvPr>
            <p:cNvSpPr/>
            <p:nvPr/>
          </p:nvSpPr>
          <p:spPr>
            <a:xfrm>
              <a:off x="5541574" y="1748233"/>
              <a:ext cx="1264238" cy="683617"/>
            </a:xfrm>
            <a:prstGeom prst="roundRect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Utils">
              <a:extLst>
                <a:ext uri="{FF2B5EF4-FFF2-40B4-BE49-F238E27FC236}">
                  <a16:creationId xmlns:a16="http://schemas.microsoft.com/office/drawing/2014/main" id="{85C909BA-7C42-956A-6D40-16BB043D96C6}"/>
                </a:ext>
              </a:extLst>
            </p:cNvPr>
            <p:cNvSpPr txBox="1">
              <a:spLocks/>
            </p:cNvSpPr>
            <p:nvPr/>
          </p:nvSpPr>
          <p:spPr>
            <a:xfrm>
              <a:off x="5766166" y="1748234"/>
              <a:ext cx="815055" cy="34180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Utils</a:t>
              </a:r>
            </a:p>
          </p:txBody>
        </p:sp>
        <p:sp>
          <p:nvSpPr>
            <p:cNvPr id="38" name="Title">
              <a:extLst>
                <a:ext uri="{FF2B5EF4-FFF2-40B4-BE49-F238E27FC236}">
                  <a16:creationId xmlns:a16="http://schemas.microsoft.com/office/drawing/2014/main" id="{E80A7BD3-B6C3-3656-46F8-6E00B6490251}"/>
                </a:ext>
              </a:extLst>
            </p:cNvPr>
            <p:cNvSpPr txBox="1">
              <a:spLocks/>
            </p:cNvSpPr>
            <p:nvPr/>
          </p:nvSpPr>
          <p:spPr>
            <a:xfrm>
              <a:off x="5541574" y="2090041"/>
              <a:ext cx="1264238" cy="3418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Create DE</a:t>
              </a:r>
            </a:p>
          </p:txBody>
        </p:sp>
      </p:grpSp>
      <p:sp>
        <p:nvSpPr>
          <p:cNvPr id="30" name="Scaling Sel">
            <a:extLst>
              <a:ext uri="{FF2B5EF4-FFF2-40B4-BE49-F238E27FC236}">
                <a16:creationId xmlns:a16="http://schemas.microsoft.com/office/drawing/2014/main" id="{CF88A057-45E2-BFB6-115E-33086B286DBA}"/>
              </a:ext>
            </a:extLst>
          </p:cNvPr>
          <p:cNvSpPr/>
          <p:nvPr/>
        </p:nvSpPr>
        <p:spPr>
          <a:xfrm>
            <a:off x="9806006" y="656826"/>
            <a:ext cx="1226999" cy="341808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caling">
            <a:extLst>
              <a:ext uri="{FF2B5EF4-FFF2-40B4-BE49-F238E27FC236}">
                <a16:creationId xmlns:a16="http://schemas.microsoft.com/office/drawing/2014/main" id="{94160735-FB48-B5C1-478E-1826C95009F3}"/>
              </a:ext>
            </a:extLst>
          </p:cNvPr>
          <p:cNvSpPr txBox="1">
            <a:spLocks/>
          </p:cNvSpPr>
          <p:nvPr/>
        </p:nvSpPr>
        <p:spPr>
          <a:xfrm>
            <a:off x="9806006" y="656305"/>
            <a:ext cx="1226999" cy="342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26" name="Transformation Sel">
            <a:extLst>
              <a:ext uri="{FF2B5EF4-FFF2-40B4-BE49-F238E27FC236}">
                <a16:creationId xmlns:a16="http://schemas.microsoft.com/office/drawing/2014/main" id="{4BE64C53-D6FE-079A-C99D-3D0637B8DB5F}"/>
              </a:ext>
            </a:extLst>
          </p:cNvPr>
          <p:cNvSpPr/>
          <p:nvPr/>
        </p:nvSpPr>
        <p:spPr>
          <a:xfrm>
            <a:off x="7562138" y="656826"/>
            <a:ext cx="2076760" cy="341808"/>
          </a:xfrm>
          <a:prstGeom prst="roundRect">
            <a:avLst/>
          </a:prstGeom>
          <a:solidFill>
            <a:srgbClr val="96D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ansformation">
            <a:extLst>
              <a:ext uri="{FF2B5EF4-FFF2-40B4-BE49-F238E27FC236}">
                <a16:creationId xmlns:a16="http://schemas.microsoft.com/office/drawing/2014/main" id="{D7CE8F93-1826-913E-7C00-0F1354731329}"/>
              </a:ext>
            </a:extLst>
          </p:cNvPr>
          <p:cNvSpPr txBox="1">
            <a:spLocks/>
          </p:cNvSpPr>
          <p:nvPr/>
        </p:nvSpPr>
        <p:spPr>
          <a:xfrm>
            <a:off x="7562138" y="656826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17" name="Normalization Sel">
            <a:extLst>
              <a:ext uri="{FF2B5EF4-FFF2-40B4-BE49-F238E27FC236}">
                <a16:creationId xmlns:a16="http://schemas.microsoft.com/office/drawing/2014/main" id="{C0C7B49C-3BA3-6121-02EE-F63640FE14C1}"/>
              </a:ext>
            </a:extLst>
          </p:cNvPr>
          <p:cNvSpPr/>
          <p:nvPr/>
        </p:nvSpPr>
        <p:spPr>
          <a:xfrm>
            <a:off x="5541574" y="656826"/>
            <a:ext cx="1853456" cy="341808"/>
          </a:xfrm>
          <a:prstGeom prst="roundRect">
            <a:avLst/>
          </a:prstGeom>
          <a:solidFill>
            <a:srgbClr val="B4E5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Normalization">
            <a:extLst>
              <a:ext uri="{FF2B5EF4-FFF2-40B4-BE49-F238E27FC236}">
                <a16:creationId xmlns:a16="http://schemas.microsoft.com/office/drawing/2014/main" id="{EDD307DC-E534-0184-28C7-51B04952589E}"/>
              </a:ext>
            </a:extLst>
          </p:cNvPr>
          <p:cNvSpPr txBox="1">
            <a:spLocks/>
          </p:cNvSpPr>
          <p:nvPr/>
        </p:nvSpPr>
        <p:spPr>
          <a:xfrm>
            <a:off x="5541574" y="656826"/>
            <a:ext cx="1853456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14" name="Batch Sel">
            <a:extLst>
              <a:ext uri="{FF2B5EF4-FFF2-40B4-BE49-F238E27FC236}">
                <a16:creationId xmlns:a16="http://schemas.microsoft.com/office/drawing/2014/main" id="{1DC2C85D-36F3-59D9-F947-452A2D1F9CEC}"/>
              </a:ext>
            </a:extLst>
          </p:cNvPr>
          <p:cNvSpPr/>
          <p:nvPr/>
        </p:nvSpPr>
        <p:spPr>
          <a:xfrm>
            <a:off x="3297706" y="656826"/>
            <a:ext cx="2076760" cy="341808"/>
          </a:xfrm>
          <a:prstGeom prst="roundRect">
            <a:avLst/>
          </a:prstGeom>
          <a:solidFill>
            <a:srgbClr val="F2CF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Batch Correction">
            <a:extLst>
              <a:ext uri="{FF2B5EF4-FFF2-40B4-BE49-F238E27FC236}">
                <a16:creationId xmlns:a16="http://schemas.microsoft.com/office/drawing/2014/main" id="{85BB713F-7945-0E44-78F3-447EDAC4E275}"/>
              </a:ext>
            </a:extLst>
          </p:cNvPr>
          <p:cNvSpPr txBox="1">
            <a:spLocks/>
          </p:cNvSpPr>
          <p:nvPr/>
        </p:nvSpPr>
        <p:spPr>
          <a:xfrm>
            <a:off x="3297706" y="656826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5" name="Imputation Sel">
            <a:extLst>
              <a:ext uri="{FF2B5EF4-FFF2-40B4-BE49-F238E27FC236}">
                <a16:creationId xmlns:a16="http://schemas.microsoft.com/office/drawing/2014/main" id="{0DAE1EA2-3D70-CECB-FEF7-095CBA5AD27A}"/>
              </a:ext>
            </a:extLst>
          </p:cNvPr>
          <p:cNvSpPr/>
          <p:nvPr/>
        </p:nvSpPr>
        <p:spPr>
          <a:xfrm>
            <a:off x="1646186" y="656826"/>
            <a:ext cx="1484412" cy="341808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mputation">
            <a:extLst>
              <a:ext uri="{FF2B5EF4-FFF2-40B4-BE49-F238E27FC236}">
                <a16:creationId xmlns:a16="http://schemas.microsoft.com/office/drawing/2014/main" id="{2110ED6B-7C09-1B74-F464-3EC1FFD6C9C9}"/>
              </a:ext>
            </a:extLst>
          </p:cNvPr>
          <p:cNvSpPr txBox="1">
            <a:spLocks/>
          </p:cNvSpPr>
          <p:nvPr/>
        </p:nvSpPr>
        <p:spPr>
          <a:xfrm>
            <a:off x="1654936" y="656826"/>
            <a:ext cx="1466912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13" name="Filtering Sel">
            <a:extLst>
              <a:ext uri="{FF2B5EF4-FFF2-40B4-BE49-F238E27FC236}">
                <a16:creationId xmlns:a16="http://schemas.microsoft.com/office/drawing/2014/main" id="{DF0DF8CC-6464-CDE2-F8B6-BF8366C617F4}"/>
              </a:ext>
            </a:extLst>
          </p:cNvPr>
          <p:cNvSpPr/>
          <p:nvPr/>
        </p:nvSpPr>
        <p:spPr>
          <a:xfrm>
            <a:off x="167109" y="655783"/>
            <a:ext cx="1311969" cy="343895"/>
          </a:xfrm>
          <a:prstGeom prst="round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iltering">
            <a:extLst>
              <a:ext uri="{FF2B5EF4-FFF2-40B4-BE49-F238E27FC236}">
                <a16:creationId xmlns:a16="http://schemas.microsoft.com/office/drawing/2014/main" id="{D30C6BD6-9535-F357-FE7D-646D083EB8EB}"/>
              </a:ext>
            </a:extLst>
          </p:cNvPr>
          <p:cNvSpPr txBox="1">
            <a:spLocks/>
          </p:cNvSpPr>
          <p:nvPr/>
        </p:nvSpPr>
        <p:spPr>
          <a:xfrm>
            <a:off x="167109" y="656826"/>
            <a:ext cx="1311969" cy="3418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pic>
        <p:nvPicPr>
          <p:cNvPr id="3" name="Graphic 2" descr="Database with solid fill">
            <a:extLst>
              <a:ext uri="{FF2B5EF4-FFF2-40B4-BE49-F238E27FC236}">
                <a16:creationId xmlns:a16="http://schemas.microsoft.com/office/drawing/2014/main" id="{9760A26E-E8F5-B141-148C-F181BF8208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8600" y="3503758"/>
            <a:ext cx="914400" cy="914400"/>
          </a:xfrm>
          <a:prstGeom prst="rect">
            <a:avLst/>
          </a:prstGeom>
        </p:spPr>
      </p:pic>
      <p:pic>
        <p:nvPicPr>
          <p:cNvPr id="48" name="Graphic 47" descr="Rectangular Prism with solid fill">
            <a:extLst>
              <a:ext uri="{FF2B5EF4-FFF2-40B4-BE49-F238E27FC236}">
                <a16:creationId xmlns:a16="http://schemas.microsoft.com/office/drawing/2014/main" id="{B7EB43D6-DA6D-48A0-C230-FDAB711317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443981" y="927097"/>
            <a:ext cx="914400" cy="914400"/>
          </a:xfrm>
          <a:prstGeom prst="rect">
            <a:avLst/>
          </a:prstGeom>
        </p:spPr>
      </p:pic>
      <p:sp>
        <p:nvSpPr>
          <p:cNvPr id="18" name="Utils Sel">
            <a:extLst>
              <a:ext uri="{FF2B5EF4-FFF2-40B4-BE49-F238E27FC236}">
                <a16:creationId xmlns:a16="http://schemas.microsoft.com/office/drawing/2014/main" id="{BC6A2552-F9D2-7906-87DC-8A67D1368BE2}"/>
              </a:ext>
            </a:extLst>
          </p:cNvPr>
          <p:cNvSpPr/>
          <p:nvPr/>
        </p:nvSpPr>
        <p:spPr>
          <a:xfrm>
            <a:off x="5463881" y="4614257"/>
            <a:ext cx="1264238" cy="683617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tils">
            <a:extLst>
              <a:ext uri="{FF2B5EF4-FFF2-40B4-BE49-F238E27FC236}">
                <a16:creationId xmlns:a16="http://schemas.microsoft.com/office/drawing/2014/main" id="{DA83EAA7-9B83-4E28-F5A3-6B9097F62AEE}"/>
              </a:ext>
            </a:extLst>
          </p:cNvPr>
          <p:cNvSpPr txBox="1">
            <a:spLocks/>
          </p:cNvSpPr>
          <p:nvPr/>
        </p:nvSpPr>
        <p:spPr>
          <a:xfrm>
            <a:off x="5688473" y="4614258"/>
            <a:ext cx="815055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Utils</a:t>
            </a:r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1FEBD0E0-B296-42C5-DF05-4006C9BDCD32}"/>
              </a:ext>
            </a:extLst>
          </p:cNvPr>
          <p:cNvSpPr txBox="1">
            <a:spLocks/>
          </p:cNvSpPr>
          <p:nvPr/>
        </p:nvSpPr>
        <p:spPr>
          <a:xfrm>
            <a:off x="5463881" y="4956065"/>
            <a:ext cx="1264238" cy="341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Create DE</a:t>
            </a:r>
          </a:p>
        </p:txBody>
      </p:sp>
    </p:spTree>
    <p:extLst>
      <p:ext uri="{BB962C8B-B14F-4D97-AF65-F5344CB8AC3E}">
        <p14:creationId xmlns:p14="http://schemas.microsoft.com/office/powerpoint/2010/main" val="22929168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0">
        <p159:morph option="byChar"/>
      </p:transition>
    </mc:Choice>
    <mc:Fallback>
      <p:transition advClick="0" advTm="0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metaboPipe image">
            <a:extLst>
              <a:ext uri="{FF2B5EF4-FFF2-40B4-BE49-F238E27FC236}">
                <a16:creationId xmlns:a16="http://schemas.microsoft.com/office/drawing/2014/main" id="{21C13FC0-C1D2-6BFB-52C1-84261C652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999879" y="5514975"/>
            <a:ext cx="1087346" cy="1247775"/>
          </a:xfrm>
          <a:prstGeom prst="rect">
            <a:avLst/>
          </a:prstGeom>
        </p:spPr>
      </p:pic>
      <p:sp>
        <p:nvSpPr>
          <p:cNvPr id="28" name="Title">
            <a:extLst>
              <a:ext uri="{FF2B5EF4-FFF2-40B4-BE49-F238E27FC236}">
                <a16:creationId xmlns:a16="http://schemas.microsoft.com/office/drawing/2014/main" id="{CB680189-7E07-2E9E-B1C4-D88AD98C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Results</a:t>
            </a:r>
          </a:p>
        </p:txBody>
      </p:sp>
      <p:sp>
        <p:nvSpPr>
          <p:cNvPr id="30" name="Scaling Sel">
            <a:extLst>
              <a:ext uri="{FF2B5EF4-FFF2-40B4-BE49-F238E27FC236}">
                <a16:creationId xmlns:a16="http://schemas.microsoft.com/office/drawing/2014/main" id="{CF88A057-45E2-BFB6-115E-33086B286DBA}"/>
              </a:ext>
            </a:extLst>
          </p:cNvPr>
          <p:cNvSpPr/>
          <p:nvPr/>
        </p:nvSpPr>
        <p:spPr>
          <a:xfrm>
            <a:off x="9806006" y="656826"/>
            <a:ext cx="1226999" cy="341808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caling">
            <a:extLst>
              <a:ext uri="{FF2B5EF4-FFF2-40B4-BE49-F238E27FC236}">
                <a16:creationId xmlns:a16="http://schemas.microsoft.com/office/drawing/2014/main" id="{94160735-FB48-B5C1-478E-1826C95009F3}"/>
              </a:ext>
            </a:extLst>
          </p:cNvPr>
          <p:cNvSpPr txBox="1">
            <a:spLocks/>
          </p:cNvSpPr>
          <p:nvPr/>
        </p:nvSpPr>
        <p:spPr>
          <a:xfrm>
            <a:off x="9806006" y="656305"/>
            <a:ext cx="1226999" cy="342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26" name="Transformation Sel">
            <a:extLst>
              <a:ext uri="{FF2B5EF4-FFF2-40B4-BE49-F238E27FC236}">
                <a16:creationId xmlns:a16="http://schemas.microsoft.com/office/drawing/2014/main" id="{4BE64C53-D6FE-079A-C99D-3D0637B8DB5F}"/>
              </a:ext>
            </a:extLst>
          </p:cNvPr>
          <p:cNvSpPr/>
          <p:nvPr/>
        </p:nvSpPr>
        <p:spPr>
          <a:xfrm>
            <a:off x="7562138" y="656826"/>
            <a:ext cx="2076760" cy="341808"/>
          </a:xfrm>
          <a:prstGeom prst="roundRect">
            <a:avLst/>
          </a:prstGeom>
          <a:solidFill>
            <a:srgbClr val="96D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ansformation">
            <a:extLst>
              <a:ext uri="{FF2B5EF4-FFF2-40B4-BE49-F238E27FC236}">
                <a16:creationId xmlns:a16="http://schemas.microsoft.com/office/drawing/2014/main" id="{D7CE8F93-1826-913E-7C00-0F1354731329}"/>
              </a:ext>
            </a:extLst>
          </p:cNvPr>
          <p:cNvSpPr txBox="1">
            <a:spLocks/>
          </p:cNvSpPr>
          <p:nvPr/>
        </p:nvSpPr>
        <p:spPr>
          <a:xfrm>
            <a:off x="7562138" y="656826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17" name="Normalization Sel">
            <a:extLst>
              <a:ext uri="{FF2B5EF4-FFF2-40B4-BE49-F238E27FC236}">
                <a16:creationId xmlns:a16="http://schemas.microsoft.com/office/drawing/2014/main" id="{C0C7B49C-3BA3-6121-02EE-F63640FE14C1}"/>
              </a:ext>
            </a:extLst>
          </p:cNvPr>
          <p:cNvSpPr/>
          <p:nvPr/>
        </p:nvSpPr>
        <p:spPr>
          <a:xfrm>
            <a:off x="5541574" y="656826"/>
            <a:ext cx="1853456" cy="341808"/>
          </a:xfrm>
          <a:prstGeom prst="roundRect">
            <a:avLst/>
          </a:prstGeom>
          <a:solidFill>
            <a:srgbClr val="B4E5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Normalization">
            <a:extLst>
              <a:ext uri="{FF2B5EF4-FFF2-40B4-BE49-F238E27FC236}">
                <a16:creationId xmlns:a16="http://schemas.microsoft.com/office/drawing/2014/main" id="{EDD307DC-E534-0184-28C7-51B04952589E}"/>
              </a:ext>
            </a:extLst>
          </p:cNvPr>
          <p:cNvSpPr txBox="1">
            <a:spLocks/>
          </p:cNvSpPr>
          <p:nvPr/>
        </p:nvSpPr>
        <p:spPr>
          <a:xfrm>
            <a:off x="5541574" y="656826"/>
            <a:ext cx="1853456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14" name="Batch Sel">
            <a:extLst>
              <a:ext uri="{FF2B5EF4-FFF2-40B4-BE49-F238E27FC236}">
                <a16:creationId xmlns:a16="http://schemas.microsoft.com/office/drawing/2014/main" id="{1DC2C85D-36F3-59D9-F947-452A2D1F9CEC}"/>
              </a:ext>
            </a:extLst>
          </p:cNvPr>
          <p:cNvSpPr/>
          <p:nvPr/>
        </p:nvSpPr>
        <p:spPr>
          <a:xfrm>
            <a:off x="3297706" y="656826"/>
            <a:ext cx="2076760" cy="341808"/>
          </a:xfrm>
          <a:prstGeom prst="roundRect">
            <a:avLst/>
          </a:prstGeom>
          <a:solidFill>
            <a:srgbClr val="F2CF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Batch Correction">
            <a:extLst>
              <a:ext uri="{FF2B5EF4-FFF2-40B4-BE49-F238E27FC236}">
                <a16:creationId xmlns:a16="http://schemas.microsoft.com/office/drawing/2014/main" id="{85BB713F-7945-0E44-78F3-447EDAC4E275}"/>
              </a:ext>
            </a:extLst>
          </p:cNvPr>
          <p:cNvSpPr txBox="1">
            <a:spLocks/>
          </p:cNvSpPr>
          <p:nvPr/>
        </p:nvSpPr>
        <p:spPr>
          <a:xfrm>
            <a:off x="3297706" y="656826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5" name="Imputation Sel">
            <a:extLst>
              <a:ext uri="{FF2B5EF4-FFF2-40B4-BE49-F238E27FC236}">
                <a16:creationId xmlns:a16="http://schemas.microsoft.com/office/drawing/2014/main" id="{0DAE1EA2-3D70-CECB-FEF7-095CBA5AD27A}"/>
              </a:ext>
            </a:extLst>
          </p:cNvPr>
          <p:cNvSpPr/>
          <p:nvPr/>
        </p:nvSpPr>
        <p:spPr>
          <a:xfrm>
            <a:off x="1646186" y="656826"/>
            <a:ext cx="1484412" cy="341808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mputation">
            <a:extLst>
              <a:ext uri="{FF2B5EF4-FFF2-40B4-BE49-F238E27FC236}">
                <a16:creationId xmlns:a16="http://schemas.microsoft.com/office/drawing/2014/main" id="{2110ED6B-7C09-1B74-F464-3EC1FFD6C9C9}"/>
              </a:ext>
            </a:extLst>
          </p:cNvPr>
          <p:cNvSpPr txBox="1">
            <a:spLocks/>
          </p:cNvSpPr>
          <p:nvPr/>
        </p:nvSpPr>
        <p:spPr>
          <a:xfrm>
            <a:off x="1654936" y="656826"/>
            <a:ext cx="1466912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13" name="Filtering Sel">
            <a:extLst>
              <a:ext uri="{FF2B5EF4-FFF2-40B4-BE49-F238E27FC236}">
                <a16:creationId xmlns:a16="http://schemas.microsoft.com/office/drawing/2014/main" id="{DF0DF8CC-6464-CDE2-F8B6-BF8366C617F4}"/>
              </a:ext>
            </a:extLst>
          </p:cNvPr>
          <p:cNvSpPr/>
          <p:nvPr/>
        </p:nvSpPr>
        <p:spPr>
          <a:xfrm>
            <a:off x="167109" y="655783"/>
            <a:ext cx="1311969" cy="343895"/>
          </a:xfrm>
          <a:prstGeom prst="round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iltering">
            <a:extLst>
              <a:ext uri="{FF2B5EF4-FFF2-40B4-BE49-F238E27FC236}">
                <a16:creationId xmlns:a16="http://schemas.microsoft.com/office/drawing/2014/main" id="{D30C6BD6-9535-F357-FE7D-646D083EB8EB}"/>
              </a:ext>
            </a:extLst>
          </p:cNvPr>
          <p:cNvSpPr txBox="1">
            <a:spLocks/>
          </p:cNvSpPr>
          <p:nvPr/>
        </p:nvSpPr>
        <p:spPr>
          <a:xfrm>
            <a:off x="167109" y="656826"/>
            <a:ext cx="1311969" cy="3418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pic>
        <p:nvPicPr>
          <p:cNvPr id="3" name="Graphic 2" descr="Database with solid fill">
            <a:extLst>
              <a:ext uri="{FF2B5EF4-FFF2-40B4-BE49-F238E27FC236}">
                <a16:creationId xmlns:a16="http://schemas.microsoft.com/office/drawing/2014/main" id="{9760A26E-E8F5-B141-148C-F181BF8208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8600" y="3503758"/>
            <a:ext cx="914400" cy="914400"/>
          </a:xfrm>
          <a:prstGeom prst="rect">
            <a:avLst/>
          </a:prstGeom>
        </p:spPr>
      </p:pic>
      <p:pic>
        <p:nvPicPr>
          <p:cNvPr id="48" name="Graphic 47" descr="Rectangular Prism with solid fill">
            <a:extLst>
              <a:ext uri="{FF2B5EF4-FFF2-40B4-BE49-F238E27FC236}">
                <a16:creationId xmlns:a16="http://schemas.microsoft.com/office/drawing/2014/main" id="{B7EB43D6-DA6D-48A0-C230-FDAB711317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443981" y="927097"/>
            <a:ext cx="914400" cy="914400"/>
          </a:xfrm>
          <a:prstGeom prst="rect">
            <a:avLst/>
          </a:prstGeom>
        </p:spPr>
      </p:pic>
      <p:grpSp>
        <p:nvGrpSpPr>
          <p:cNvPr id="8" name="CreateDE">
            <a:extLst>
              <a:ext uri="{FF2B5EF4-FFF2-40B4-BE49-F238E27FC236}">
                <a16:creationId xmlns:a16="http://schemas.microsoft.com/office/drawing/2014/main" id="{611AA05A-1E27-A756-7CC1-7DC390842D1C}"/>
              </a:ext>
            </a:extLst>
          </p:cNvPr>
          <p:cNvGrpSpPr/>
          <p:nvPr/>
        </p:nvGrpSpPr>
        <p:grpSpPr>
          <a:xfrm>
            <a:off x="1479078" y="3619149"/>
            <a:ext cx="1264238" cy="683617"/>
            <a:chOff x="5541574" y="1748233"/>
            <a:chExt cx="1264238" cy="683617"/>
          </a:xfrm>
        </p:grpSpPr>
        <p:sp>
          <p:nvSpPr>
            <p:cNvPr id="2" name="Utils Sel">
              <a:extLst>
                <a:ext uri="{FF2B5EF4-FFF2-40B4-BE49-F238E27FC236}">
                  <a16:creationId xmlns:a16="http://schemas.microsoft.com/office/drawing/2014/main" id="{EEDE7BB7-2B32-903A-3763-D56AEB0A5AB6}"/>
                </a:ext>
              </a:extLst>
            </p:cNvPr>
            <p:cNvSpPr/>
            <p:nvPr/>
          </p:nvSpPr>
          <p:spPr>
            <a:xfrm>
              <a:off x="5541574" y="1748233"/>
              <a:ext cx="1264238" cy="683617"/>
            </a:xfrm>
            <a:prstGeom prst="roundRect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Utils">
              <a:extLst>
                <a:ext uri="{FF2B5EF4-FFF2-40B4-BE49-F238E27FC236}">
                  <a16:creationId xmlns:a16="http://schemas.microsoft.com/office/drawing/2014/main" id="{C2CF5E00-3798-ED98-781C-0647B1B3BD3F}"/>
                </a:ext>
              </a:extLst>
            </p:cNvPr>
            <p:cNvSpPr txBox="1">
              <a:spLocks/>
            </p:cNvSpPr>
            <p:nvPr/>
          </p:nvSpPr>
          <p:spPr>
            <a:xfrm>
              <a:off x="5766166" y="1748234"/>
              <a:ext cx="815055" cy="34180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Utils</a:t>
              </a:r>
            </a:p>
          </p:txBody>
        </p:sp>
        <p:sp>
          <p:nvSpPr>
            <p:cNvPr id="7" name="Title">
              <a:extLst>
                <a:ext uri="{FF2B5EF4-FFF2-40B4-BE49-F238E27FC236}">
                  <a16:creationId xmlns:a16="http://schemas.microsoft.com/office/drawing/2014/main" id="{F7C9941F-3960-8240-9916-9964F1DB76E4}"/>
                </a:ext>
              </a:extLst>
            </p:cNvPr>
            <p:cNvSpPr txBox="1">
              <a:spLocks/>
            </p:cNvSpPr>
            <p:nvPr/>
          </p:nvSpPr>
          <p:spPr>
            <a:xfrm>
              <a:off x="5541574" y="2090041"/>
              <a:ext cx="1264238" cy="3418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Create DE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DFD670-5E52-31D0-ECD5-CB14291DDAB6}"/>
              </a:ext>
            </a:extLst>
          </p:cNvPr>
          <p:cNvCxnSpPr>
            <a:endCxn id="2" idx="1"/>
          </p:cNvCxnSpPr>
          <p:nvPr/>
        </p:nvCxnSpPr>
        <p:spPr>
          <a:xfrm>
            <a:off x="1134174" y="3960957"/>
            <a:ext cx="344904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Utils Sel">
            <a:extLst>
              <a:ext uri="{FF2B5EF4-FFF2-40B4-BE49-F238E27FC236}">
                <a16:creationId xmlns:a16="http://schemas.microsoft.com/office/drawing/2014/main" id="{1C9293AA-CD64-B72B-3C15-DBD97985EEB4}"/>
              </a:ext>
            </a:extLst>
          </p:cNvPr>
          <p:cNvSpPr/>
          <p:nvPr/>
        </p:nvSpPr>
        <p:spPr>
          <a:xfrm>
            <a:off x="5683611" y="4614259"/>
            <a:ext cx="824778" cy="341808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tils">
            <a:extLst>
              <a:ext uri="{FF2B5EF4-FFF2-40B4-BE49-F238E27FC236}">
                <a16:creationId xmlns:a16="http://schemas.microsoft.com/office/drawing/2014/main" id="{08B4AB7C-ACD5-1248-31EF-F0DFE7165650}"/>
              </a:ext>
            </a:extLst>
          </p:cNvPr>
          <p:cNvSpPr txBox="1">
            <a:spLocks/>
          </p:cNvSpPr>
          <p:nvPr/>
        </p:nvSpPr>
        <p:spPr>
          <a:xfrm>
            <a:off x="5683611" y="4614259"/>
            <a:ext cx="824778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Utils</a:t>
            </a:r>
          </a:p>
        </p:txBody>
      </p:sp>
    </p:spTree>
    <p:extLst>
      <p:ext uri="{BB962C8B-B14F-4D97-AF65-F5344CB8AC3E}">
        <p14:creationId xmlns:p14="http://schemas.microsoft.com/office/powerpoint/2010/main" val="25753863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0">
        <p159:morph option="byObject"/>
      </p:transition>
    </mc:Choice>
    <mc:Fallback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Introduction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DEF201D-8D37-41E7-3834-812C07E72C91}"/>
              </a:ext>
            </a:extLst>
          </p:cNvPr>
          <p:cNvSpPr txBox="1">
            <a:spLocks/>
          </p:cNvSpPr>
          <p:nvPr/>
        </p:nvSpPr>
        <p:spPr>
          <a:xfrm>
            <a:off x="2672615" y="3493454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110ED6B-7C09-1B74-F464-3EC1FFD6C9C9}"/>
              </a:ext>
            </a:extLst>
          </p:cNvPr>
          <p:cNvSpPr txBox="1">
            <a:spLocks/>
          </p:cNvSpPr>
          <p:nvPr/>
        </p:nvSpPr>
        <p:spPr>
          <a:xfrm>
            <a:off x="4781815" y="2952273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5BB713F-7945-0E44-78F3-447EDAC4E275}"/>
              </a:ext>
            </a:extLst>
          </p:cNvPr>
          <p:cNvSpPr txBox="1">
            <a:spLocks/>
          </p:cNvSpPr>
          <p:nvPr/>
        </p:nvSpPr>
        <p:spPr>
          <a:xfrm>
            <a:off x="7052839" y="3218980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DD307DC-E534-0184-28C7-51B04952589E}"/>
              </a:ext>
            </a:extLst>
          </p:cNvPr>
          <p:cNvSpPr txBox="1">
            <a:spLocks/>
          </p:cNvSpPr>
          <p:nvPr/>
        </p:nvSpPr>
        <p:spPr>
          <a:xfrm>
            <a:off x="5196926" y="3774010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D7CE8F93-1826-913E-7C00-0F1354731329}"/>
              </a:ext>
            </a:extLst>
          </p:cNvPr>
          <p:cNvSpPr txBox="1">
            <a:spLocks/>
          </p:cNvSpPr>
          <p:nvPr/>
        </p:nvSpPr>
        <p:spPr>
          <a:xfrm>
            <a:off x="6375803" y="4405224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4160735-FB48-B5C1-478E-1826C95009F3}"/>
              </a:ext>
            </a:extLst>
          </p:cNvPr>
          <p:cNvSpPr txBox="1">
            <a:spLocks/>
          </p:cNvSpPr>
          <p:nvPr/>
        </p:nvSpPr>
        <p:spPr>
          <a:xfrm>
            <a:off x="3504303" y="4424784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AC1BEC3-C778-3FC9-9D79-FBE72BCE2494}"/>
              </a:ext>
            </a:extLst>
          </p:cNvPr>
          <p:cNvSpPr txBox="1">
            <a:spLocks/>
          </p:cNvSpPr>
          <p:nvPr/>
        </p:nvSpPr>
        <p:spPr>
          <a:xfrm>
            <a:off x="8449047" y="568508"/>
            <a:ext cx="1369123" cy="6458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NMR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A1848D6-4112-587F-DA49-A8363C65EB4D}"/>
              </a:ext>
            </a:extLst>
          </p:cNvPr>
          <p:cNvSpPr txBox="1">
            <a:spLocks/>
          </p:cNvSpPr>
          <p:nvPr/>
        </p:nvSpPr>
        <p:spPr>
          <a:xfrm>
            <a:off x="2373831" y="565279"/>
            <a:ext cx="926239" cy="6523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MS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046168C-4085-0352-6FC2-018576771AC5}"/>
              </a:ext>
            </a:extLst>
          </p:cNvPr>
          <p:cNvCxnSpPr>
            <a:cxnSpLocks/>
            <a:stCxn id="19" idx="2"/>
            <a:endCxn id="16" idx="2"/>
          </p:cNvCxnSpPr>
          <p:nvPr/>
        </p:nvCxnSpPr>
        <p:spPr>
          <a:xfrm rot="5400000" flipH="1" flipV="1">
            <a:off x="5983665" y="-1932334"/>
            <a:ext cx="3229" cy="6296658"/>
          </a:xfrm>
          <a:prstGeom prst="bentConnector3">
            <a:avLst>
              <a:gd name="adj1" fmla="val -7079591"/>
            </a:avLst>
          </a:prstGeom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8260D8-F054-00C5-53ED-DFE9FC3A0DEB}"/>
              </a:ext>
            </a:extLst>
          </p:cNvPr>
          <p:cNvCxnSpPr>
            <a:cxnSpLocks/>
          </p:cNvCxnSpPr>
          <p:nvPr/>
        </p:nvCxnSpPr>
        <p:spPr>
          <a:xfrm>
            <a:off x="6096000" y="1452563"/>
            <a:ext cx="0" cy="5273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36A32748-6842-A8F5-6409-D61BB87FBAA7}"/>
              </a:ext>
            </a:extLst>
          </p:cNvPr>
          <p:cNvSpPr txBox="1">
            <a:spLocks/>
          </p:cNvSpPr>
          <p:nvPr/>
        </p:nvSpPr>
        <p:spPr>
          <a:xfrm>
            <a:off x="4583984" y="825361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Preprocessing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D3DD5AC6-8430-6109-93EC-65D4BBE216C6}"/>
              </a:ext>
            </a:extLst>
          </p:cNvPr>
          <p:cNvSpPr txBox="1">
            <a:spLocks/>
          </p:cNvSpPr>
          <p:nvPr/>
        </p:nvSpPr>
        <p:spPr>
          <a:xfrm>
            <a:off x="4583983" y="1894274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Pretreatment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4BB31A9E-C7A9-4971-C3F9-EE35E39DC039}"/>
              </a:ext>
            </a:extLst>
          </p:cNvPr>
          <p:cNvSpPr/>
          <p:nvPr/>
        </p:nvSpPr>
        <p:spPr>
          <a:xfrm rot="5400000">
            <a:off x="5895974" y="-935563"/>
            <a:ext cx="400050" cy="7140041"/>
          </a:xfrm>
          <a:prstGeom prst="leftBrace">
            <a:avLst>
              <a:gd name="adj1" fmla="val 234524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702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metaboPipe image">
            <a:extLst>
              <a:ext uri="{FF2B5EF4-FFF2-40B4-BE49-F238E27FC236}">
                <a16:creationId xmlns:a16="http://schemas.microsoft.com/office/drawing/2014/main" id="{21C13FC0-C1D2-6BFB-52C1-84261C652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999879" y="5514975"/>
            <a:ext cx="1087346" cy="1247775"/>
          </a:xfrm>
          <a:prstGeom prst="rect">
            <a:avLst/>
          </a:prstGeom>
        </p:spPr>
      </p:pic>
      <p:sp>
        <p:nvSpPr>
          <p:cNvPr id="28" name="Title">
            <a:extLst>
              <a:ext uri="{FF2B5EF4-FFF2-40B4-BE49-F238E27FC236}">
                <a16:creationId xmlns:a16="http://schemas.microsoft.com/office/drawing/2014/main" id="{CB680189-7E07-2E9E-B1C4-D88AD98C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Results</a:t>
            </a:r>
          </a:p>
        </p:txBody>
      </p:sp>
      <p:sp>
        <p:nvSpPr>
          <p:cNvPr id="30" name="Scaling Sel">
            <a:extLst>
              <a:ext uri="{FF2B5EF4-FFF2-40B4-BE49-F238E27FC236}">
                <a16:creationId xmlns:a16="http://schemas.microsoft.com/office/drawing/2014/main" id="{CF88A057-45E2-BFB6-115E-33086B286DBA}"/>
              </a:ext>
            </a:extLst>
          </p:cNvPr>
          <p:cNvSpPr/>
          <p:nvPr/>
        </p:nvSpPr>
        <p:spPr>
          <a:xfrm>
            <a:off x="9806006" y="656826"/>
            <a:ext cx="1226999" cy="341808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caling">
            <a:extLst>
              <a:ext uri="{FF2B5EF4-FFF2-40B4-BE49-F238E27FC236}">
                <a16:creationId xmlns:a16="http://schemas.microsoft.com/office/drawing/2014/main" id="{94160735-FB48-B5C1-478E-1826C95009F3}"/>
              </a:ext>
            </a:extLst>
          </p:cNvPr>
          <p:cNvSpPr txBox="1">
            <a:spLocks/>
          </p:cNvSpPr>
          <p:nvPr/>
        </p:nvSpPr>
        <p:spPr>
          <a:xfrm>
            <a:off x="9806006" y="656305"/>
            <a:ext cx="1226999" cy="342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26" name="Transformation Sel">
            <a:extLst>
              <a:ext uri="{FF2B5EF4-FFF2-40B4-BE49-F238E27FC236}">
                <a16:creationId xmlns:a16="http://schemas.microsoft.com/office/drawing/2014/main" id="{4BE64C53-D6FE-079A-C99D-3D0637B8DB5F}"/>
              </a:ext>
            </a:extLst>
          </p:cNvPr>
          <p:cNvSpPr/>
          <p:nvPr/>
        </p:nvSpPr>
        <p:spPr>
          <a:xfrm>
            <a:off x="7562138" y="656826"/>
            <a:ext cx="2076760" cy="341808"/>
          </a:xfrm>
          <a:prstGeom prst="roundRect">
            <a:avLst/>
          </a:prstGeom>
          <a:solidFill>
            <a:srgbClr val="96D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ansformation">
            <a:extLst>
              <a:ext uri="{FF2B5EF4-FFF2-40B4-BE49-F238E27FC236}">
                <a16:creationId xmlns:a16="http://schemas.microsoft.com/office/drawing/2014/main" id="{D7CE8F93-1826-913E-7C00-0F1354731329}"/>
              </a:ext>
            </a:extLst>
          </p:cNvPr>
          <p:cNvSpPr txBox="1">
            <a:spLocks/>
          </p:cNvSpPr>
          <p:nvPr/>
        </p:nvSpPr>
        <p:spPr>
          <a:xfrm>
            <a:off x="7562138" y="656826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17" name="Normalization Sel">
            <a:extLst>
              <a:ext uri="{FF2B5EF4-FFF2-40B4-BE49-F238E27FC236}">
                <a16:creationId xmlns:a16="http://schemas.microsoft.com/office/drawing/2014/main" id="{C0C7B49C-3BA3-6121-02EE-F63640FE14C1}"/>
              </a:ext>
            </a:extLst>
          </p:cNvPr>
          <p:cNvSpPr/>
          <p:nvPr/>
        </p:nvSpPr>
        <p:spPr>
          <a:xfrm>
            <a:off x="5541574" y="656826"/>
            <a:ext cx="1853456" cy="341808"/>
          </a:xfrm>
          <a:prstGeom prst="roundRect">
            <a:avLst/>
          </a:prstGeom>
          <a:solidFill>
            <a:srgbClr val="B4E5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Normalization">
            <a:extLst>
              <a:ext uri="{FF2B5EF4-FFF2-40B4-BE49-F238E27FC236}">
                <a16:creationId xmlns:a16="http://schemas.microsoft.com/office/drawing/2014/main" id="{EDD307DC-E534-0184-28C7-51B04952589E}"/>
              </a:ext>
            </a:extLst>
          </p:cNvPr>
          <p:cNvSpPr txBox="1">
            <a:spLocks/>
          </p:cNvSpPr>
          <p:nvPr/>
        </p:nvSpPr>
        <p:spPr>
          <a:xfrm>
            <a:off x="5541574" y="656826"/>
            <a:ext cx="1853456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14" name="Batch Sel">
            <a:extLst>
              <a:ext uri="{FF2B5EF4-FFF2-40B4-BE49-F238E27FC236}">
                <a16:creationId xmlns:a16="http://schemas.microsoft.com/office/drawing/2014/main" id="{1DC2C85D-36F3-59D9-F947-452A2D1F9CEC}"/>
              </a:ext>
            </a:extLst>
          </p:cNvPr>
          <p:cNvSpPr/>
          <p:nvPr/>
        </p:nvSpPr>
        <p:spPr>
          <a:xfrm>
            <a:off x="3297706" y="656826"/>
            <a:ext cx="2076760" cy="341808"/>
          </a:xfrm>
          <a:prstGeom prst="roundRect">
            <a:avLst/>
          </a:prstGeom>
          <a:solidFill>
            <a:srgbClr val="F2CF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Batch Correction">
            <a:extLst>
              <a:ext uri="{FF2B5EF4-FFF2-40B4-BE49-F238E27FC236}">
                <a16:creationId xmlns:a16="http://schemas.microsoft.com/office/drawing/2014/main" id="{85BB713F-7945-0E44-78F3-447EDAC4E275}"/>
              </a:ext>
            </a:extLst>
          </p:cNvPr>
          <p:cNvSpPr txBox="1">
            <a:spLocks/>
          </p:cNvSpPr>
          <p:nvPr/>
        </p:nvSpPr>
        <p:spPr>
          <a:xfrm>
            <a:off x="3297706" y="656826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5" name="Imputation Sel">
            <a:extLst>
              <a:ext uri="{FF2B5EF4-FFF2-40B4-BE49-F238E27FC236}">
                <a16:creationId xmlns:a16="http://schemas.microsoft.com/office/drawing/2014/main" id="{0DAE1EA2-3D70-CECB-FEF7-095CBA5AD27A}"/>
              </a:ext>
            </a:extLst>
          </p:cNvPr>
          <p:cNvSpPr/>
          <p:nvPr/>
        </p:nvSpPr>
        <p:spPr>
          <a:xfrm>
            <a:off x="1646186" y="656826"/>
            <a:ext cx="1484412" cy="341808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mputation">
            <a:extLst>
              <a:ext uri="{FF2B5EF4-FFF2-40B4-BE49-F238E27FC236}">
                <a16:creationId xmlns:a16="http://schemas.microsoft.com/office/drawing/2014/main" id="{2110ED6B-7C09-1B74-F464-3EC1FFD6C9C9}"/>
              </a:ext>
            </a:extLst>
          </p:cNvPr>
          <p:cNvSpPr txBox="1">
            <a:spLocks/>
          </p:cNvSpPr>
          <p:nvPr/>
        </p:nvSpPr>
        <p:spPr>
          <a:xfrm>
            <a:off x="1654936" y="656826"/>
            <a:ext cx="1466912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13" name="Filtering Sel">
            <a:extLst>
              <a:ext uri="{FF2B5EF4-FFF2-40B4-BE49-F238E27FC236}">
                <a16:creationId xmlns:a16="http://schemas.microsoft.com/office/drawing/2014/main" id="{DF0DF8CC-6464-CDE2-F8B6-BF8366C617F4}"/>
              </a:ext>
            </a:extLst>
          </p:cNvPr>
          <p:cNvSpPr/>
          <p:nvPr/>
        </p:nvSpPr>
        <p:spPr>
          <a:xfrm>
            <a:off x="167109" y="655783"/>
            <a:ext cx="1311969" cy="343895"/>
          </a:xfrm>
          <a:prstGeom prst="round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iltering">
            <a:extLst>
              <a:ext uri="{FF2B5EF4-FFF2-40B4-BE49-F238E27FC236}">
                <a16:creationId xmlns:a16="http://schemas.microsoft.com/office/drawing/2014/main" id="{D30C6BD6-9535-F357-FE7D-646D083EB8EB}"/>
              </a:ext>
            </a:extLst>
          </p:cNvPr>
          <p:cNvSpPr txBox="1">
            <a:spLocks/>
          </p:cNvSpPr>
          <p:nvPr/>
        </p:nvSpPr>
        <p:spPr>
          <a:xfrm>
            <a:off x="167109" y="656826"/>
            <a:ext cx="1311969" cy="3418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pic>
        <p:nvPicPr>
          <p:cNvPr id="3" name="Graphic 2" descr="Database with solid fill">
            <a:extLst>
              <a:ext uri="{FF2B5EF4-FFF2-40B4-BE49-F238E27FC236}">
                <a16:creationId xmlns:a16="http://schemas.microsoft.com/office/drawing/2014/main" id="{9760A26E-E8F5-B141-148C-F181BF8208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8600" y="3503758"/>
            <a:ext cx="914400" cy="914400"/>
          </a:xfrm>
          <a:prstGeom prst="rect">
            <a:avLst/>
          </a:prstGeom>
        </p:spPr>
      </p:pic>
      <p:pic>
        <p:nvPicPr>
          <p:cNvPr id="48" name="Graphic 47" descr="Rectangular Prism with solid fill">
            <a:extLst>
              <a:ext uri="{FF2B5EF4-FFF2-40B4-BE49-F238E27FC236}">
                <a16:creationId xmlns:a16="http://schemas.microsoft.com/office/drawing/2014/main" id="{B7EB43D6-DA6D-48A0-C230-FDAB711317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443981" y="927097"/>
            <a:ext cx="914400" cy="914400"/>
          </a:xfrm>
          <a:prstGeom prst="rect">
            <a:avLst/>
          </a:prstGeom>
        </p:spPr>
      </p:pic>
      <p:grpSp>
        <p:nvGrpSpPr>
          <p:cNvPr id="8" name="CreateDE">
            <a:extLst>
              <a:ext uri="{FF2B5EF4-FFF2-40B4-BE49-F238E27FC236}">
                <a16:creationId xmlns:a16="http://schemas.microsoft.com/office/drawing/2014/main" id="{611AA05A-1E27-A756-7CC1-7DC390842D1C}"/>
              </a:ext>
            </a:extLst>
          </p:cNvPr>
          <p:cNvGrpSpPr/>
          <p:nvPr/>
        </p:nvGrpSpPr>
        <p:grpSpPr>
          <a:xfrm>
            <a:off x="1479078" y="3619149"/>
            <a:ext cx="1264238" cy="683617"/>
            <a:chOff x="5541574" y="1748233"/>
            <a:chExt cx="1264238" cy="683617"/>
          </a:xfrm>
        </p:grpSpPr>
        <p:sp>
          <p:nvSpPr>
            <p:cNvPr id="2" name="Utils Sel">
              <a:extLst>
                <a:ext uri="{FF2B5EF4-FFF2-40B4-BE49-F238E27FC236}">
                  <a16:creationId xmlns:a16="http://schemas.microsoft.com/office/drawing/2014/main" id="{EEDE7BB7-2B32-903A-3763-D56AEB0A5AB6}"/>
                </a:ext>
              </a:extLst>
            </p:cNvPr>
            <p:cNvSpPr/>
            <p:nvPr/>
          </p:nvSpPr>
          <p:spPr>
            <a:xfrm>
              <a:off x="5541574" y="1748233"/>
              <a:ext cx="1264238" cy="683617"/>
            </a:xfrm>
            <a:prstGeom prst="roundRect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Utils">
              <a:extLst>
                <a:ext uri="{FF2B5EF4-FFF2-40B4-BE49-F238E27FC236}">
                  <a16:creationId xmlns:a16="http://schemas.microsoft.com/office/drawing/2014/main" id="{C2CF5E00-3798-ED98-781C-0647B1B3BD3F}"/>
                </a:ext>
              </a:extLst>
            </p:cNvPr>
            <p:cNvSpPr txBox="1">
              <a:spLocks/>
            </p:cNvSpPr>
            <p:nvPr/>
          </p:nvSpPr>
          <p:spPr>
            <a:xfrm>
              <a:off x="5766166" y="1748234"/>
              <a:ext cx="815055" cy="34180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Utils</a:t>
              </a:r>
            </a:p>
          </p:txBody>
        </p:sp>
        <p:sp>
          <p:nvSpPr>
            <p:cNvPr id="7" name="Title">
              <a:extLst>
                <a:ext uri="{FF2B5EF4-FFF2-40B4-BE49-F238E27FC236}">
                  <a16:creationId xmlns:a16="http://schemas.microsoft.com/office/drawing/2014/main" id="{F7C9941F-3960-8240-9916-9964F1DB76E4}"/>
                </a:ext>
              </a:extLst>
            </p:cNvPr>
            <p:cNvSpPr txBox="1">
              <a:spLocks/>
            </p:cNvSpPr>
            <p:nvPr/>
          </p:nvSpPr>
          <p:spPr>
            <a:xfrm>
              <a:off x="5541574" y="2090041"/>
              <a:ext cx="1264238" cy="3418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Create DE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DFD670-5E52-31D0-ECD5-CB14291DDAB6}"/>
              </a:ext>
            </a:extLst>
          </p:cNvPr>
          <p:cNvCxnSpPr>
            <a:endCxn id="2" idx="1"/>
          </p:cNvCxnSpPr>
          <p:nvPr/>
        </p:nvCxnSpPr>
        <p:spPr>
          <a:xfrm>
            <a:off x="1134174" y="3960957"/>
            <a:ext cx="344904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Utils Sel">
            <a:extLst>
              <a:ext uri="{FF2B5EF4-FFF2-40B4-BE49-F238E27FC236}">
                <a16:creationId xmlns:a16="http://schemas.microsoft.com/office/drawing/2014/main" id="{838D2D1B-8ED5-C034-CEF9-0D623493F365}"/>
              </a:ext>
            </a:extLst>
          </p:cNvPr>
          <p:cNvSpPr/>
          <p:nvPr/>
        </p:nvSpPr>
        <p:spPr>
          <a:xfrm>
            <a:off x="11200113" y="656826"/>
            <a:ext cx="824778" cy="341808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tils">
            <a:extLst>
              <a:ext uri="{FF2B5EF4-FFF2-40B4-BE49-F238E27FC236}">
                <a16:creationId xmlns:a16="http://schemas.microsoft.com/office/drawing/2014/main" id="{025D65B4-D5DA-A50F-A344-7ED7A4788C93}"/>
              </a:ext>
            </a:extLst>
          </p:cNvPr>
          <p:cNvSpPr txBox="1">
            <a:spLocks/>
          </p:cNvSpPr>
          <p:nvPr/>
        </p:nvSpPr>
        <p:spPr>
          <a:xfrm>
            <a:off x="11200113" y="656826"/>
            <a:ext cx="824778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Utils</a:t>
            </a:r>
          </a:p>
        </p:txBody>
      </p:sp>
    </p:spTree>
    <p:extLst>
      <p:ext uri="{BB962C8B-B14F-4D97-AF65-F5344CB8AC3E}">
        <p14:creationId xmlns:p14="http://schemas.microsoft.com/office/powerpoint/2010/main" val="11046300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0">
        <p159:morph option="byObject"/>
      </p:transition>
    </mc:Choice>
    <mc:Fallback>
      <p:transition advClick="0" advTm="0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metaboPipe image">
            <a:extLst>
              <a:ext uri="{FF2B5EF4-FFF2-40B4-BE49-F238E27FC236}">
                <a16:creationId xmlns:a16="http://schemas.microsoft.com/office/drawing/2014/main" id="{21C13FC0-C1D2-6BFB-52C1-84261C652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999879" y="5514975"/>
            <a:ext cx="1087346" cy="1247775"/>
          </a:xfrm>
          <a:prstGeom prst="rect">
            <a:avLst/>
          </a:prstGeom>
        </p:spPr>
      </p:pic>
      <p:sp>
        <p:nvSpPr>
          <p:cNvPr id="28" name="Title">
            <a:extLst>
              <a:ext uri="{FF2B5EF4-FFF2-40B4-BE49-F238E27FC236}">
                <a16:creationId xmlns:a16="http://schemas.microsoft.com/office/drawing/2014/main" id="{CB680189-7E07-2E9E-B1C4-D88AD98C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Results</a:t>
            </a:r>
          </a:p>
        </p:txBody>
      </p:sp>
      <p:sp>
        <p:nvSpPr>
          <p:cNvPr id="30" name="Scaling Sel">
            <a:extLst>
              <a:ext uri="{FF2B5EF4-FFF2-40B4-BE49-F238E27FC236}">
                <a16:creationId xmlns:a16="http://schemas.microsoft.com/office/drawing/2014/main" id="{CF88A057-45E2-BFB6-115E-33086B286DBA}"/>
              </a:ext>
            </a:extLst>
          </p:cNvPr>
          <p:cNvSpPr/>
          <p:nvPr/>
        </p:nvSpPr>
        <p:spPr>
          <a:xfrm>
            <a:off x="9806006" y="656826"/>
            <a:ext cx="1226999" cy="341808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caling">
            <a:extLst>
              <a:ext uri="{FF2B5EF4-FFF2-40B4-BE49-F238E27FC236}">
                <a16:creationId xmlns:a16="http://schemas.microsoft.com/office/drawing/2014/main" id="{94160735-FB48-B5C1-478E-1826C95009F3}"/>
              </a:ext>
            </a:extLst>
          </p:cNvPr>
          <p:cNvSpPr txBox="1">
            <a:spLocks/>
          </p:cNvSpPr>
          <p:nvPr/>
        </p:nvSpPr>
        <p:spPr>
          <a:xfrm>
            <a:off x="9806006" y="656305"/>
            <a:ext cx="1226999" cy="342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26" name="Transformation Sel">
            <a:extLst>
              <a:ext uri="{FF2B5EF4-FFF2-40B4-BE49-F238E27FC236}">
                <a16:creationId xmlns:a16="http://schemas.microsoft.com/office/drawing/2014/main" id="{4BE64C53-D6FE-079A-C99D-3D0637B8DB5F}"/>
              </a:ext>
            </a:extLst>
          </p:cNvPr>
          <p:cNvSpPr/>
          <p:nvPr/>
        </p:nvSpPr>
        <p:spPr>
          <a:xfrm>
            <a:off x="7562138" y="656826"/>
            <a:ext cx="2076760" cy="341808"/>
          </a:xfrm>
          <a:prstGeom prst="roundRect">
            <a:avLst/>
          </a:prstGeom>
          <a:solidFill>
            <a:srgbClr val="96D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ansformation">
            <a:extLst>
              <a:ext uri="{FF2B5EF4-FFF2-40B4-BE49-F238E27FC236}">
                <a16:creationId xmlns:a16="http://schemas.microsoft.com/office/drawing/2014/main" id="{D7CE8F93-1826-913E-7C00-0F1354731329}"/>
              </a:ext>
            </a:extLst>
          </p:cNvPr>
          <p:cNvSpPr txBox="1">
            <a:spLocks/>
          </p:cNvSpPr>
          <p:nvPr/>
        </p:nvSpPr>
        <p:spPr>
          <a:xfrm>
            <a:off x="7562138" y="656826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17" name="Normalization Sel">
            <a:extLst>
              <a:ext uri="{FF2B5EF4-FFF2-40B4-BE49-F238E27FC236}">
                <a16:creationId xmlns:a16="http://schemas.microsoft.com/office/drawing/2014/main" id="{C0C7B49C-3BA3-6121-02EE-F63640FE14C1}"/>
              </a:ext>
            </a:extLst>
          </p:cNvPr>
          <p:cNvSpPr/>
          <p:nvPr/>
        </p:nvSpPr>
        <p:spPr>
          <a:xfrm>
            <a:off x="5541574" y="656826"/>
            <a:ext cx="1853456" cy="341808"/>
          </a:xfrm>
          <a:prstGeom prst="roundRect">
            <a:avLst/>
          </a:prstGeom>
          <a:solidFill>
            <a:srgbClr val="B4E5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Normalization">
            <a:extLst>
              <a:ext uri="{FF2B5EF4-FFF2-40B4-BE49-F238E27FC236}">
                <a16:creationId xmlns:a16="http://schemas.microsoft.com/office/drawing/2014/main" id="{EDD307DC-E534-0184-28C7-51B04952589E}"/>
              </a:ext>
            </a:extLst>
          </p:cNvPr>
          <p:cNvSpPr txBox="1">
            <a:spLocks/>
          </p:cNvSpPr>
          <p:nvPr/>
        </p:nvSpPr>
        <p:spPr>
          <a:xfrm>
            <a:off x="5541574" y="656826"/>
            <a:ext cx="1853456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14" name="Batch Sel">
            <a:extLst>
              <a:ext uri="{FF2B5EF4-FFF2-40B4-BE49-F238E27FC236}">
                <a16:creationId xmlns:a16="http://schemas.microsoft.com/office/drawing/2014/main" id="{1DC2C85D-36F3-59D9-F947-452A2D1F9CEC}"/>
              </a:ext>
            </a:extLst>
          </p:cNvPr>
          <p:cNvSpPr/>
          <p:nvPr/>
        </p:nvSpPr>
        <p:spPr>
          <a:xfrm>
            <a:off x="3297706" y="656826"/>
            <a:ext cx="2076760" cy="341808"/>
          </a:xfrm>
          <a:prstGeom prst="roundRect">
            <a:avLst/>
          </a:prstGeom>
          <a:solidFill>
            <a:srgbClr val="F2CF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Batch Correction">
            <a:extLst>
              <a:ext uri="{FF2B5EF4-FFF2-40B4-BE49-F238E27FC236}">
                <a16:creationId xmlns:a16="http://schemas.microsoft.com/office/drawing/2014/main" id="{85BB713F-7945-0E44-78F3-447EDAC4E275}"/>
              </a:ext>
            </a:extLst>
          </p:cNvPr>
          <p:cNvSpPr txBox="1">
            <a:spLocks/>
          </p:cNvSpPr>
          <p:nvPr/>
        </p:nvSpPr>
        <p:spPr>
          <a:xfrm>
            <a:off x="3297706" y="656826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5" name="Imputation Sel">
            <a:extLst>
              <a:ext uri="{FF2B5EF4-FFF2-40B4-BE49-F238E27FC236}">
                <a16:creationId xmlns:a16="http://schemas.microsoft.com/office/drawing/2014/main" id="{0DAE1EA2-3D70-CECB-FEF7-095CBA5AD27A}"/>
              </a:ext>
            </a:extLst>
          </p:cNvPr>
          <p:cNvSpPr/>
          <p:nvPr/>
        </p:nvSpPr>
        <p:spPr>
          <a:xfrm>
            <a:off x="1646186" y="656826"/>
            <a:ext cx="1484412" cy="341808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mputation">
            <a:extLst>
              <a:ext uri="{FF2B5EF4-FFF2-40B4-BE49-F238E27FC236}">
                <a16:creationId xmlns:a16="http://schemas.microsoft.com/office/drawing/2014/main" id="{2110ED6B-7C09-1B74-F464-3EC1FFD6C9C9}"/>
              </a:ext>
            </a:extLst>
          </p:cNvPr>
          <p:cNvSpPr txBox="1">
            <a:spLocks/>
          </p:cNvSpPr>
          <p:nvPr/>
        </p:nvSpPr>
        <p:spPr>
          <a:xfrm>
            <a:off x="1654936" y="656826"/>
            <a:ext cx="1466912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pic>
        <p:nvPicPr>
          <p:cNvPr id="3" name="Graphic 2" descr="Database with solid fill">
            <a:extLst>
              <a:ext uri="{FF2B5EF4-FFF2-40B4-BE49-F238E27FC236}">
                <a16:creationId xmlns:a16="http://schemas.microsoft.com/office/drawing/2014/main" id="{9760A26E-E8F5-B141-148C-F181BF8208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8600" y="3503758"/>
            <a:ext cx="914400" cy="914400"/>
          </a:xfrm>
          <a:prstGeom prst="rect">
            <a:avLst/>
          </a:prstGeom>
        </p:spPr>
      </p:pic>
      <p:pic>
        <p:nvPicPr>
          <p:cNvPr id="48" name="Graphic 47" descr="Rectangular Prism with solid fill">
            <a:extLst>
              <a:ext uri="{FF2B5EF4-FFF2-40B4-BE49-F238E27FC236}">
                <a16:creationId xmlns:a16="http://schemas.microsoft.com/office/drawing/2014/main" id="{B7EB43D6-DA6D-48A0-C230-FDAB711317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443981" y="927097"/>
            <a:ext cx="914400" cy="914400"/>
          </a:xfrm>
          <a:prstGeom prst="rect">
            <a:avLst/>
          </a:prstGeom>
        </p:spPr>
      </p:pic>
      <p:grpSp>
        <p:nvGrpSpPr>
          <p:cNvPr id="8" name="CreateDE">
            <a:extLst>
              <a:ext uri="{FF2B5EF4-FFF2-40B4-BE49-F238E27FC236}">
                <a16:creationId xmlns:a16="http://schemas.microsoft.com/office/drawing/2014/main" id="{611AA05A-1E27-A756-7CC1-7DC390842D1C}"/>
              </a:ext>
            </a:extLst>
          </p:cNvPr>
          <p:cNvGrpSpPr/>
          <p:nvPr/>
        </p:nvGrpSpPr>
        <p:grpSpPr>
          <a:xfrm>
            <a:off x="1479078" y="3619149"/>
            <a:ext cx="1264238" cy="683617"/>
            <a:chOff x="5541574" y="1748233"/>
            <a:chExt cx="1264238" cy="683617"/>
          </a:xfrm>
        </p:grpSpPr>
        <p:sp>
          <p:nvSpPr>
            <p:cNvPr id="2" name="Utils Sel">
              <a:extLst>
                <a:ext uri="{FF2B5EF4-FFF2-40B4-BE49-F238E27FC236}">
                  <a16:creationId xmlns:a16="http://schemas.microsoft.com/office/drawing/2014/main" id="{EEDE7BB7-2B32-903A-3763-D56AEB0A5AB6}"/>
                </a:ext>
              </a:extLst>
            </p:cNvPr>
            <p:cNvSpPr/>
            <p:nvPr/>
          </p:nvSpPr>
          <p:spPr>
            <a:xfrm>
              <a:off x="5541574" y="1748233"/>
              <a:ext cx="1264238" cy="683617"/>
            </a:xfrm>
            <a:prstGeom prst="roundRect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Utils">
              <a:extLst>
                <a:ext uri="{FF2B5EF4-FFF2-40B4-BE49-F238E27FC236}">
                  <a16:creationId xmlns:a16="http://schemas.microsoft.com/office/drawing/2014/main" id="{C2CF5E00-3798-ED98-781C-0647B1B3BD3F}"/>
                </a:ext>
              </a:extLst>
            </p:cNvPr>
            <p:cNvSpPr txBox="1">
              <a:spLocks/>
            </p:cNvSpPr>
            <p:nvPr/>
          </p:nvSpPr>
          <p:spPr>
            <a:xfrm>
              <a:off x="5766166" y="1748234"/>
              <a:ext cx="815055" cy="34180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Utils</a:t>
              </a:r>
            </a:p>
          </p:txBody>
        </p:sp>
        <p:sp>
          <p:nvSpPr>
            <p:cNvPr id="7" name="Title">
              <a:extLst>
                <a:ext uri="{FF2B5EF4-FFF2-40B4-BE49-F238E27FC236}">
                  <a16:creationId xmlns:a16="http://schemas.microsoft.com/office/drawing/2014/main" id="{F7C9941F-3960-8240-9916-9964F1DB76E4}"/>
                </a:ext>
              </a:extLst>
            </p:cNvPr>
            <p:cNvSpPr txBox="1">
              <a:spLocks/>
            </p:cNvSpPr>
            <p:nvPr/>
          </p:nvSpPr>
          <p:spPr>
            <a:xfrm>
              <a:off x="5541574" y="2090041"/>
              <a:ext cx="1264238" cy="3418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Create DE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DFD670-5E52-31D0-ECD5-CB14291DDAB6}"/>
              </a:ext>
            </a:extLst>
          </p:cNvPr>
          <p:cNvCxnSpPr>
            <a:endCxn id="2" idx="1"/>
          </p:cNvCxnSpPr>
          <p:nvPr/>
        </p:nvCxnSpPr>
        <p:spPr>
          <a:xfrm>
            <a:off x="1134174" y="3960957"/>
            <a:ext cx="344904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Utils Sel">
            <a:extLst>
              <a:ext uri="{FF2B5EF4-FFF2-40B4-BE49-F238E27FC236}">
                <a16:creationId xmlns:a16="http://schemas.microsoft.com/office/drawing/2014/main" id="{838D2D1B-8ED5-C034-CEF9-0D623493F365}"/>
              </a:ext>
            </a:extLst>
          </p:cNvPr>
          <p:cNvSpPr/>
          <p:nvPr/>
        </p:nvSpPr>
        <p:spPr>
          <a:xfrm>
            <a:off x="11200113" y="656826"/>
            <a:ext cx="824778" cy="341808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tils">
            <a:extLst>
              <a:ext uri="{FF2B5EF4-FFF2-40B4-BE49-F238E27FC236}">
                <a16:creationId xmlns:a16="http://schemas.microsoft.com/office/drawing/2014/main" id="{025D65B4-D5DA-A50F-A344-7ED7A4788C93}"/>
              </a:ext>
            </a:extLst>
          </p:cNvPr>
          <p:cNvSpPr txBox="1">
            <a:spLocks/>
          </p:cNvSpPr>
          <p:nvPr/>
        </p:nvSpPr>
        <p:spPr>
          <a:xfrm>
            <a:off x="11200113" y="656826"/>
            <a:ext cx="824778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Utils</a:t>
            </a:r>
          </a:p>
        </p:txBody>
      </p:sp>
      <p:sp>
        <p:nvSpPr>
          <p:cNvPr id="31" name="Filtering Sel">
            <a:extLst>
              <a:ext uri="{FF2B5EF4-FFF2-40B4-BE49-F238E27FC236}">
                <a16:creationId xmlns:a16="http://schemas.microsoft.com/office/drawing/2014/main" id="{115ED720-5205-E4C9-51A7-566506DD980C}"/>
              </a:ext>
            </a:extLst>
          </p:cNvPr>
          <p:cNvSpPr/>
          <p:nvPr/>
        </p:nvSpPr>
        <p:spPr>
          <a:xfrm>
            <a:off x="167109" y="655784"/>
            <a:ext cx="1311969" cy="836184"/>
          </a:xfrm>
          <a:prstGeom prst="round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iltering">
            <a:extLst>
              <a:ext uri="{FF2B5EF4-FFF2-40B4-BE49-F238E27FC236}">
                <a16:creationId xmlns:a16="http://schemas.microsoft.com/office/drawing/2014/main" id="{958EF28F-C158-A94A-33F5-F84C57912A70}"/>
              </a:ext>
            </a:extLst>
          </p:cNvPr>
          <p:cNvSpPr txBox="1">
            <a:spLocks/>
          </p:cNvSpPr>
          <p:nvPr/>
        </p:nvSpPr>
        <p:spPr>
          <a:xfrm>
            <a:off x="167109" y="656826"/>
            <a:ext cx="1311969" cy="3418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sp>
        <p:nvSpPr>
          <p:cNvPr id="33" name="Title">
            <a:extLst>
              <a:ext uri="{FF2B5EF4-FFF2-40B4-BE49-F238E27FC236}">
                <a16:creationId xmlns:a16="http://schemas.microsoft.com/office/drawing/2014/main" id="{AAD2C266-D720-941B-3188-C44E13B39C19}"/>
              </a:ext>
            </a:extLst>
          </p:cNvPr>
          <p:cNvSpPr txBox="1">
            <a:spLocks/>
          </p:cNvSpPr>
          <p:nvPr/>
        </p:nvSpPr>
        <p:spPr>
          <a:xfrm>
            <a:off x="167108" y="974732"/>
            <a:ext cx="1311969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Threshold 0.2</a:t>
            </a:r>
          </a:p>
        </p:txBody>
      </p:sp>
      <p:sp>
        <p:nvSpPr>
          <p:cNvPr id="34" name="Title">
            <a:extLst>
              <a:ext uri="{FF2B5EF4-FFF2-40B4-BE49-F238E27FC236}">
                <a16:creationId xmlns:a16="http://schemas.microsoft.com/office/drawing/2014/main" id="{CD0C6A0C-DAA7-2B0A-6A32-1838986D6373}"/>
              </a:ext>
            </a:extLst>
          </p:cNvPr>
          <p:cNvSpPr txBox="1">
            <a:spLocks/>
          </p:cNvSpPr>
          <p:nvPr/>
        </p:nvSpPr>
        <p:spPr>
          <a:xfrm>
            <a:off x="167107" y="1233350"/>
            <a:ext cx="1311969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Outliers</a:t>
            </a:r>
          </a:p>
        </p:txBody>
      </p:sp>
      <p:sp>
        <p:nvSpPr>
          <p:cNvPr id="36" name="Filtering Sel">
            <a:extLst>
              <a:ext uri="{FF2B5EF4-FFF2-40B4-BE49-F238E27FC236}">
                <a16:creationId xmlns:a16="http://schemas.microsoft.com/office/drawing/2014/main" id="{ABE95D62-E4B7-2B5D-8FFA-577D69D74F44}"/>
              </a:ext>
            </a:extLst>
          </p:cNvPr>
          <p:cNvSpPr/>
          <p:nvPr/>
        </p:nvSpPr>
        <p:spPr>
          <a:xfrm>
            <a:off x="167108" y="655784"/>
            <a:ext cx="1311969" cy="836184"/>
          </a:xfrm>
          <a:prstGeom prst="round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iltering">
            <a:extLst>
              <a:ext uri="{FF2B5EF4-FFF2-40B4-BE49-F238E27FC236}">
                <a16:creationId xmlns:a16="http://schemas.microsoft.com/office/drawing/2014/main" id="{28FDD06F-E1BE-B226-AC2D-4755F7B90693}"/>
              </a:ext>
            </a:extLst>
          </p:cNvPr>
          <p:cNvSpPr txBox="1">
            <a:spLocks/>
          </p:cNvSpPr>
          <p:nvPr/>
        </p:nvSpPr>
        <p:spPr>
          <a:xfrm>
            <a:off x="167108" y="656826"/>
            <a:ext cx="1311969" cy="3418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sp>
        <p:nvSpPr>
          <p:cNvPr id="38" name="Title">
            <a:extLst>
              <a:ext uri="{FF2B5EF4-FFF2-40B4-BE49-F238E27FC236}">
                <a16:creationId xmlns:a16="http://schemas.microsoft.com/office/drawing/2014/main" id="{E7FB896C-D266-B1BC-A2CE-929C7EE612E6}"/>
              </a:ext>
            </a:extLst>
          </p:cNvPr>
          <p:cNvSpPr txBox="1">
            <a:spLocks/>
          </p:cNvSpPr>
          <p:nvPr/>
        </p:nvSpPr>
        <p:spPr>
          <a:xfrm>
            <a:off x="167109" y="974732"/>
            <a:ext cx="1311969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Threshold 0.2</a:t>
            </a:r>
          </a:p>
        </p:txBody>
      </p:sp>
      <p:sp>
        <p:nvSpPr>
          <p:cNvPr id="39" name="Title">
            <a:extLst>
              <a:ext uri="{FF2B5EF4-FFF2-40B4-BE49-F238E27FC236}">
                <a16:creationId xmlns:a16="http://schemas.microsoft.com/office/drawing/2014/main" id="{3919301A-62B4-F1FB-AEDC-72B2294582E9}"/>
              </a:ext>
            </a:extLst>
          </p:cNvPr>
          <p:cNvSpPr txBox="1">
            <a:spLocks/>
          </p:cNvSpPr>
          <p:nvPr/>
        </p:nvSpPr>
        <p:spPr>
          <a:xfrm>
            <a:off x="167108" y="1233350"/>
            <a:ext cx="1311969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Outliers</a:t>
            </a:r>
          </a:p>
        </p:txBody>
      </p:sp>
    </p:spTree>
    <p:extLst>
      <p:ext uri="{BB962C8B-B14F-4D97-AF65-F5344CB8AC3E}">
        <p14:creationId xmlns:p14="http://schemas.microsoft.com/office/powerpoint/2010/main" val="36637724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38" grpId="0"/>
      <p:bldP spid="39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metaboPipe image">
            <a:extLst>
              <a:ext uri="{FF2B5EF4-FFF2-40B4-BE49-F238E27FC236}">
                <a16:creationId xmlns:a16="http://schemas.microsoft.com/office/drawing/2014/main" id="{21C13FC0-C1D2-6BFB-52C1-84261C652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999879" y="5514975"/>
            <a:ext cx="1087346" cy="1247775"/>
          </a:xfrm>
          <a:prstGeom prst="rect">
            <a:avLst/>
          </a:prstGeom>
        </p:spPr>
      </p:pic>
      <p:sp>
        <p:nvSpPr>
          <p:cNvPr id="28" name="Title">
            <a:extLst>
              <a:ext uri="{FF2B5EF4-FFF2-40B4-BE49-F238E27FC236}">
                <a16:creationId xmlns:a16="http://schemas.microsoft.com/office/drawing/2014/main" id="{CB680189-7E07-2E9E-B1C4-D88AD98C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Results</a:t>
            </a:r>
          </a:p>
        </p:txBody>
      </p:sp>
      <p:sp>
        <p:nvSpPr>
          <p:cNvPr id="30" name="Scaling Sel">
            <a:extLst>
              <a:ext uri="{FF2B5EF4-FFF2-40B4-BE49-F238E27FC236}">
                <a16:creationId xmlns:a16="http://schemas.microsoft.com/office/drawing/2014/main" id="{CF88A057-45E2-BFB6-115E-33086B286DBA}"/>
              </a:ext>
            </a:extLst>
          </p:cNvPr>
          <p:cNvSpPr/>
          <p:nvPr/>
        </p:nvSpPr>
        <p:spPr>
          <a:xfrm>
            <a:off x="9806006" y="656826"/>
            <a:ext cx="1226999" cy="341808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caling">
            <a:extLst>
              <a:ext uri="{FF2B5EF4-FFF2-40B4-BE49-F238E27FC236}">
                <a16:creationId xmlns:a16="http://schemas.microsoft.com/office/drawing/2014/main" id="{94160735-FB48-B5C1-478E-1826C95009F3}"/>
              </a:ext>
            </a:extLst>
          </p:cNvPr>
          <p:cNvSpPr txBox="1">
            <a:spLocks/>
          </p:cNvSpPr>
          <p:nvPr/>
        </p:nvSpPr>
        <p:spPr>
          <a:xfrm>
            <a:off x="9806006" y="656305"/>
            <a:ext cx="1226999" cy="342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26" name="Transformation Sel">
            <a:extLst>
              <a:ext uri="{FF2B5EF4-FFF2-40B4-BE49-F238E27FC236}">
                <a16:creationId xmlns:a16="http://schemas.microsoft.com/office/drawing/2014/main" id="{4BE64C53-D6FE-079A-C99D-3D0637B8DB5F}"/>
              </a:ext>
            </a:extLst>
          </p:cNvPr>
          <p:cNvSpPr/>
          <p:nvPr/>
        </p:nvSpPr>
        <p:spPr>
          <a:xfrm>
            <a:off x="7562138" y="656826"/>
            <a:ext cx="2076760" cy="341808"/>
          </a:xfrm>
          <a:prstGeom prst="roundRect">
            <a:avLst/>
          </a:prstGeom>
          <a:solidFill>
            <a:srgbClr val="96D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ansformation">
            <a:extLst>
              <a:ext uri="{FF2B5EF4-FFF2-40B4-BE49-F238E27FC236}">
                <a16:creationId xmlns:a16="http://schemas.microsoft.com/office/drawing/2014/main" id="{D7CE8F93-1826-913E-7C00-0F1354731329}"/>
              </a:ext>
            </a:extLst>
          </p:cNvPr>
          <p:cNvSpPr txBox="1">
            <a:spLocks/>
          </p:cNvSpPr>
          <p:nvPr/>
        </p:nvSpPr>
        <p:spPr>
          <a:xfrm>
            <a:off x="7562138" y="656826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17" name="Normalization Sel">
            <a:extLst>
              <a:ext uri="{FF2B5EF4-FFF2-40B4-BE49-F238E27FC236}">
                <a16:creationId xmlns:a16="http://schemas.microsoft.com/office/drawing/2014/main" id="{C0C7B49C-3BA3-6121-02EE-F63640FE14C1}"/>
              </a:ext>
            </a:extLst>
          </p:cNvPr>
          <p:cNvSpPr/>
          <p:nvPr/>
        </p:nvSpPr>
        <p:spPr>
          <a:xfrm>
            <a:off x="5541574" y="656826"/>
            <a:ext cx="1853456" cy="341808"/>
          </a:xfrm>
          <a:prstGeom prst="roundRect">
            <a:avLst/>
          </a:prstGeom>
          <a:solidFill>
            <a:srgbClr val="B4E5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Normalization">
            <a:extLst>
              <a:ext uri="{FF2B5EF4-FFF2-40B4-BE49-F238E27FC236}">
                <a16:creationId xmlns:a16="http://schemas.microsoft.com/office/drawing/2014/main" id="{EDD307DC-E534-0184-28C7-51B04952589E}"/>
              </a:ext>
            </a:extLst>
          </p:cNvPr>
          <p:cNvSpPr txBox="1">
            <a:spLocks/>
          </p:cNvSpPr>
          <p:nvPr/>
        </p:nvSpPr>
        <p:spPr>
          <a:xfrm>
            <a:off x="5541574" y="656826"/>
            <a:ext cx="1853456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14" name="Batch Sel">
            <a:extLst>
              <a:ext uri="{FF2B5EF4-FFF2-40B4-BE49-F238E27FC236}">
                <a16:creationId xmlns:a16="http://schemas.microsoft.com/office/drawing/2014/main" id="{1DC2C85D-36F3-59D9-F947-452A2D1F9CEC}"/>
              </a:ext>
            </a:extLst>
          </p:cNvPr>
          <p:cNvSpPr/>
          <p:nvPr/>
        </p:nvSpPr>
        <p:spPr>
          <a:xfrm>
            <a:off x="3297706" y="656826"/>
            <a:ext cx="2076760" cy="341808"/>
          </a:xfrm>
          <a:prstGeom prst="roundRect">
            <a:avLst/>
          </a:prstGeom>
          <a:solidFill>
            <a:srgbClr val="F2CF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Batch Correction">
            <a:extLst>
              <a:ext uri="{FF2B5EF4-FFF2-40B4-BE49-F238E27FC236}">
                <a16:creationId xmlns:a16="http://schemas.microsoft.com/office/drawing/2014/main" id="{85BB713F-7945-0E44-78F3-447EDAC4E275}"/>
              </a:ext>
            </a:extLst>
          </p:cNvPr>
          <p:cNvSpPr txBox="1">
            <a:spLocks/>
          </p:cNvSpPr>
          <p:nvPr/>
        </p:nvSpPr>
        <p:spPr>
          <a:xfrm>
            <a:off x="3297706" y="656826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5" name="Imputation Sel">
            <a:extLst>
              <a:ext uri="{FF2B5EF4-FFF2-40B4-BE49-F238E27FC236}">
                <a16:creationId xmlns:a16="http://schemas.microsoft.com/office/drawing/2014/main" id="{0DAE1EA2-3D70-CECB-FEF7-095CBA5AD27A}"/>
              </a:ext>
            </a:extLst>
          </p:cNvPr>
          <p:cNvSpPr/>
          <p:nvPr/>
        </p:nvSpPr>
        <p:spPr>
          <a:xfrm>
            <a:off x="1646186" y="656825"/>
            <a:ext cx="1484412" cy="59937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mputation">
            <a:extLst>
              <a:ext uri="{FF2B5EF4-FFF2-40B4-BE49-F238E27FC236}">
                <a16:creationId xmlns:a16="http://schemas.microsoft.com/office/drawing/2014/main" id="{2110ED6B-7C09-1B74-F464-3EC1FFD6C9C9}"/>
              </a:ext>
            </a:extLst>
          </p:cNvPr>
          <p:cNvSpPr txBox="1">
            <a:spLocks/>
          </p:cNvSpPr>
          <p:nvPr/>
        </p:nvSpPr>
        <p:spPr>
          <a:xfrm>
            <a:off x="1654936" y="656826"/>
            <a:ext cx="1466912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34" name="Title">
            <a:extLst>
              <a:ext uri="{FF2B5EF4-FFF2-40B4-BE49-F238E27FC236}">
                <a16:creationId xmlns:a16="http://schemas.microsoft.com/office/drawing/2014/main" id="{61EF6A7F-A798-20A2-3579-243797A9D921}"/>
              </a:ext>
            </a:extLst>
          </p:cNvPr>
          <p:cNvSpPr txBox="1">
            <a:spLocks/>
          </p:cNvSpPr>
          <p:nvPr/>
        </p:nvSpPr>
        <p:spPr>
          <a:xfrm>
            <a:off x="1646186" y="997591"/>
            <a:ext cx="1484412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kNN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 k = 5</a:t>
            </a:r>
          </a:p>
        </p:txBody>
      </p:sp>
      <p:sp>
        <p:nvSpPr>
          <p:cNvPr id="13" name="Filtering Sel">
            <a:extLst>
              <a:ext uri="{FF2B5EF4-FFF2-40B4-BE49-F238E27FC236}">
                <a16:creationId xmlns:a16="http://schemas.microsoft.com/office/drawing/2014/main" id="{DF0DF8CC-6464-CDE2-F8B6-BF8366C617F4}"/>
              </a:ext>
            </a:extLst>
          </p:cNvPr>
          <p:cNvSpPr/>
          <p:nvPr/>
        </p:nvSpPr>
        <p:spPr>
          <a:xfrm>
            <a:off x="167109" y="655784"/>
            <a:ext cx="1311969" cy="341807"/>
          </a:xfrm>
          <a:prstGeom prst="round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iltering">
            <a:extLst>
              <a:ext uri="{FF2B5EF4-FFF2-40B4-BE49-F238E27FC236}">
                <a16:creationId xmlns:a16="http://schemas.microsoft.com/office/drawing/2014/main" id="{D30C6BD6-9535-F357-FE7D-646D083EB8EB}"/>
              </a:ext>
            </a:extLst>
          </p:cNvPr>
          <p:cNvSpPr txBox="1">
            <a:spLocks/>
          </p:cNvSpPr>
          <p:nvPr/>
        </p:nvSpPr>
        <p:spPr>
          <a:xfrm>
            <a:off x="167109" y="656826"/>
            <a:ext cx="1311969" cy="3418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pic>
        <p:nvPicPr>
          <p:cNvPr id="3" name="Graphic 2" descr="Database with solid fill">
            <a:extLst>
              <a:ext uri="{FF2B5EF4-FFF2-40B4-BE49-F238E27FC236}">
                <a16:creationId xmlns:a16="http://schemas.microsoft.com/office/drawing/2014/main" id="{9760A26E-E8F5-B141-148C-F181BF8208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8600" y="3503758"/>
            <a:ext cx="914400" cy="914400"/>
          </a:xfrm>
          <a:prstGeom prst="rect">
            <a:avLst/>
          </a:prstGeom>
        </p:spPr>
      </p:pic>
      <p:pic>
        <p:nvPicPr>
          <p:cNvPr id="48" name="Graphic 47" descr="Rectangular Prism with solid fill">
            <a:extLst>
              <a:ext uri="{FF2B5EF4-FFF2-40B4-BE49-F238E27FC236}">
                <a16:creationId xmlns:a16="http://schemas.microsoft.com/office/drawing/2014/main" id="{B7EB43D6-DA6D-48A0-C230-FDAB711317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443981" y="927097"/>
            <a:ext cx="914400" cy="914400"/>
          </a:xfrm>
          <a:prstGeom prst="rect">
            <a:avLst/>
          </a:prstGeom>
        </p:spPr>
      </p:pic>
      <p:grpSp>
        <p:nvGrpSpPr>
          <p:cNvPr id="8" name="CreateDE">
            <a:extLst>
              <a:ext uri="{FF2B5EF4-FFF2-40B4-BE49-F238E27FC236}">
                <a16:creationId xmlns:a16="http://schemas.microsoft.com/office/drawing/2014/main" id="{611AA05A-1E27-A756-7CC1-7DC390842D1C}"/>
              </a:ext>
            </a:extLst>
          </p:cNvPr>
          <p:cNvGrpSpPr/>
          <p:nvPr/>
        </p:nvGrpSpPr>
        <p:grpSpPr>
          <a:xfrm>
            <a:off x="1479078" y="3619149"/>
            <a:ext cx="1264238" cy="683617"/>
            <a:chOff x="5541574" y="1748233"/>
            <a:chExt cx="1264238" cy="683617"/>
          </a:xfrm>
        </p:grpSpPr>
        <p:sp>
          <p:nvSpPr>
            <p:cNvPr id="2" name="Utils Sel">
              <a:extLst>
                <a:ext uri="{FF2B5EF4-FFF2-40B4-BE49-F238E27FC236}">
                  <a16:creationId xmlns:a16="http://schemas.microsoft.com/office/drawing/2014/main" id="{EEDE7BB7-2B32-903A-3763-D56AEB0A5AB6}"/>
                </a:ext>
              </a:extLst>
            </p:cNvPr>
            <p:cNvSpPr/>
            <p:nvPr/>
          </p:nvSpPr>
          <p:spPr>
            <a:xfrm>
              <a:off x="5541574" y="1748233"/>
              <a:ext cx="1264238" cy="683617"/>
            </a:xfrm>
            <a:prstGeom prst="roundRect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Utils">
              <a:extLst>
                <a:ext uri="{FF2B5EF4-FFF2-40B4-BE49-F238E27FC236}">
                  <a16:creationId xmlns:a16="http://schemas.microsoft.com/office/drawing/2014/main" id="{C2CF5E00-3798-ED98-781C-0647B1B3BD3F}"/>
                </a:ext>
              </a:extLst>
            </p:cNvPr>
            <p:cNvSpPr txBox="1">
              <a:spLocks/>
            </p:cNvSpPr>
            <p:nvPr/>
          </p:nvSpPr>
          <p:spPr>
            <a:xfrm>
              <a:off x="5766166" y="1748234"/>
              <a:ext cx="815055" cy="34180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Utils</a:t>
              </a:r>
            </a:p>
          </p:txBody>
        </p:sp>
        <p:sp>
          <p:nvSpPr>
            <p:cNvPr id="7" name="Title">
              <a:extLst>
                <a:ext uri="{FF2B5EF4-FFF2-40B4-BE49-F238E27FC236}">
                  <a16:creationId xmlns:a16="http://schemas.microsoft.com/office/drawing/2014/main" id="{F7C9941F-3960-8240-9916-9964F1DB76E4}"/>
                </a:ext>
              </a:extLst>
            </p:cNvPr>
            <p:cNvSpPr txBox="1">
              <a:spLocks/>
            </p:cNvSpPr>
            <p:nvPr/>
          </p:nvSpPr>
          <p:spPr>
            <a:xfrm>
              <a:off x="5541574" y="2090041"/>
              <a:ext cx="1264238" cy="3418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Create DE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DFD670-5E52-31D0-ECD5-CB14291DDAB6}"/>
              </a:ext>
            </a:extLst>
          </p:cNvPr>
          <p:cNvCxnSpPr>
            <a:endCxn id="2" idx="1"/>
          </p:cNvCxnSpPr>
          <p:nvPr/>
        </p:nvCxnSpPr>
        <p:spPr>
          <a:xfrm>
            <a:off x="1134174" y="3960957"/>
            <a:ext cx="344904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Utils Sel">
            <a:extLst>
              <a:ext uri="{FF2B5EF4-FFF2-40B4-BE49-F238E27FC236}">
                <a16:creationId xmlns:a16="http://schemas.microsoft.com/office/drawing/2014/main" id="{838D2D1B-8ED5-C034-CEF9-0D623493F365}"/>
              </a:ext>
            </a:extLst>
          </p:cNvPr>
          <p:cNvSpPr/>
          <p:nvPr/>
        </p:nvSpPr>
        <p:spPr>
          <a:xfrm>
            <a:off x="11200113" y="656826"/>
            <a:ext cx="824778" cy="341808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tils">
            <a:extLst>
              <a:ext uri="{FF2B5EF4-FFF2-40B4-BE49-F238E27FC236}">
                <a16:creationId xmlns:a16="http://schemas.microsoft.com/office/drawing/2014/main" id="{025D65B4-D5DA-A50F-A344-7ED7A4788C93}"/>
              </a:ext>
            </a:extLst>
          </p:cNvPr>
          <p:cNvSpPr txBox="1">
            <a:spLocks/>
          </p:cNvSpPr>
          <p:nvPr/>
        </p:nvSpPr>
        <p:spPr>
          <a:xfrm>
            <a:off x="11200113" y="656826"/>
            <a:ext cx="824778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Utils</a:t>
            </a:r>
          </a:p>
        </p:txBody>
      </p:sp>
      <p:sp>
        <p:nvSpPr>
          <p:cNvPr id="18" name="Filtering Sel">
            <a:extLst>
              <a:ext uri="{FF2B5EF4-FFF2-40B4-BE49-F238E27FC236}">
                <a16:creationId xmlns:a16="http://schemas.microsoft.com/office/drawing/2014/main" id="{D9E1C28B-D1F6-094E-59DF-BE5A044E1BF7}"/>
              </a:ext>
            </a:extLst>
          </p:cNvPr>
          <p:cNvSpPr/>
          <p:nvPr/>
        </p:nvSpPr>
        <p:spPr>
          <a:xfrm>
            <a:off x="3079394" y="3542865"/>
            <a:ext cx="1311969" cy="836184"/>
          </a:xfrm>
          <a:prstGeom prst="round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iltering">
            <a:extLst>
              <a:ext uri="{FF2B5EF4-FFF2-40B4-BE49-F238E27FC236}">
                <a16:creationId xmlns:a16="http://schemas.microsoft.com/office/drawing/2014/main" id="{A78F5D9D-5E8D-927A-E98D-F47AB641ED23}"/>
              </a:ext>
            </a:extLst>
          </p:cNvPr>
          <p:cNvSpPr txBox="1">
            <a:spLocks/>
          </p:cNvSpPr>
          <p:nvPr/>
        </p:nvSpPr>
        <p:spPr>
          <a:xfrm>
            <a:off x="3079394" y="3543907"/>
            <a:ext cx="1311969" cy="3418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FAE3EDC2-DC73-35BE-DFD9-E794770F93D8}"/>
              </a:ext>
            </a:extLst>
          </p:cNvPr>
          <p:cNvSpPr txBox="1">
            <a:spLocks/>
          </p:cNvSpPr>
          <p:nvPr/>
        </p:nvSpPr>
        <p:spPr>
          <a:xfrm>
            <a:off x="3079395" y="3861813"/>
            <a:ext cx="1311969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Threshold 0.2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487F05D1-FF7D-CED6-8C06-730553EBCF57}"/>
              </a:ext>
            </a:extLst>
          </p:cNvPr>
          <p:cNvSpPr txBox="1">
            <a:spLocks/>
          </p:cNvSpPr>
          <p:nvPr/>
        </p:nvSpPr>
        <p:spPr>
          <a:xfrm>
            <a:off x="3079394" y="4120431"/>
            <a:ext cx="1311969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Outliers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15A88E-3287-04F2-6485-37ABFFD0F58A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 flipV="1">
            <a:off x="2743316" y="3960957"/>
            <a:ext cx="336078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Imputation Sel">
            <a:extLst>
              <a:ext uri="{FF2B5EF4-FFF2-40B4-BE49-F238E27FC236}">
                <a16:creationId xmlns:a16="http://schemas.microsoft.com/office/drawing/2014/main" id="{D924CBD3-70AD-09BE-CF69-81EE103C0908}"/>
              </a:ext>
            </a:extLst>
          </p:cNvPr>
          <p:cNvSpPr/>
          <p:nvPr/>
        </p:nvSpPr>
        <p:spPr>
          <a:xfrm>
            <a:off x="1646186" y="652320"/>
            <a:ext cx="1484412" cy="59937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mputation">
            <a:extLst>
              <a:ext uri="{FF2B5EF4-FFF2-40B4-BE49-F238E27FC236}">
                <a16:creationId xmlns:a16="http://schemas.microsoft.com/office/drawing/2014/main" id="{B1C953CA-7419-BDE4-5E44-AFD700AA1FD3}"/>
              </a:ext>
            </a:extLst>
          </p:cNvPr>
          <p:cNvSpPr txBox="1">
            <a:spLocks/>
          </p:cNvSpPr>
          <p:nvPr/>
        </p:nvSpPr>
        <p:spPr>
          <a:xfrm>
            <a:off x="1654936" y="652321"/>
            <a:ext cx="1466912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39" name="Title">
            <a:extLst>
              <a:ext uri="{FF2B5EF4-FFF2-40B4-BE49-F238E27FC236}">
                <a16:creationId xmlns:a16="http://schemas.microsoft.com/office/drawing/2014/main" id="{176D023E-65B6-CECF-86B4-877CA34F0D4A}"/>
              </a:ext>
            </a:extLst>
          </p:cNvPr>
          <p:cNvSpPr txBox="1">
            <a:spLocks/>
          </p:cNvSpPr>
          <p:nvPr/>
        </p:nvSpPr>
        <p:spPr>
          <a:xfrm>
            <a:off x="1646186" y="993086"/>
            <a:ext cx="1484412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kNN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 k = 5</a:t>
            </a:r>
          </a:p>
        </p:txBody>
      </p:sp>
    </p:spTree>
    <p:extLst>
      <p:ext uri="{BB962C8B-B14F-4D97-AF65-F5344CB8AC3E}">
        <p14:creationId xmlns:p14="http://schemas.microsoft.com/office/powerpoint/2010/main" val="10667558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3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metaboPipe image">
            <a:extLst>
              <a:ext uri="{FF2B5EF4-FFF2-40B4-BE49-F238E27FC236}">
                <a16:creationId xmlns:a16="http://schemas.microsoft.com/office/drawing/2014/main" id="{21C13FC0-C1D2-6BFB-52C1-84261C652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999879" y="5514975"/>
            <a:ext cx="1087346" cy="1247775"/>
          </a:xfrm>
          <a:prstGeom prst="rect">
            <a:avLst/>
          </a:prstGeom>
        </p:spPr>
      </p:pic>
      <p:sp>
        <p:nvSpPr>
          <p:cNvPr id="28" name="Title">
            <a:extLst>
              <a:ext uri="{FF2B5EF4-FFF2-40B4-BE49-F238E27FC236}">
                <a16:creationId xmlns:a16="http://schemas.microsoft.com/office/drawing/2014/main" id="{CB680189-7E07-2E9E-B1C4-D88AD98C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Results</a:t>
            </a:r>
          </a:p>
        </p:txBody>
      </p:sp>
      <p:sp>
        <p:nvSpPr>
          <p:cNvPr id="30" name="Scaling Sel">
            <a:extLst>
              <a:ext uri="{FF2B5EF4-FFF2-40B4-BE49-F238E27FC236}">
                <a16:creationId xmlns:a16="http://schemas.microsoft.com/office/drawing/2014/main" id="{CF88A057-45E2-BFB6-115E-33086B286DBA}"/>
              </a:ext>
            </a:extLst>
          </p:cNvPr>
          <p:cNvSpPr/>
          <p:nvPr/>
        </p:nvSpPr>
        <p:spPr>
          <a:xfrm>
            <a:off x="9806006" y="656826"/>
            <a:ext cx="1226999" cy="341808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caling">
            <a:extLst>
              <a:ext uri="{FF2B5EF4-FFF2-40B4-BE49-F238E27FC236}">
                <a16:creationId xmlns:a16="http://schemas.microsoft.com/office/drawing/2014/main" id="{94160735-FB48-B5C1-478E-1826C95009F3}"/>
              </a:ext>
            </a:extLst>
          </p:cNvPr>
          <p:cNvSpPr txBox="1">
            <a:spLocks/>
          </p:cNvSpPr>
          <p:nvPr/>
        </p:nvSpPr>
        <p:spPr>
          <a:xfrm>
            <a:off x="9806006" y="656305"/>
            <a:ext cx="1226999" cy="342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26" name="Transformation Sel">
            <a:extLst>
              <a:ext uri="{FF2B5EF4-FFF2-40B4-BE49-F238E27FC236}">
                <a16:creationId xmlns:a16="http://schemas.microsoft.com/office/drawing/2014/main" id="{4BE64C53-D6FE-079A-C99D-3D0637B8DB5F}"/>
              </a:ext>
            </a:extLst>
          </p:cNvPr>
          <p:cNvSpPr/>
          <p:nvPr/>
        </p:nvSpPr>
        <p:spPr>
          <a:xfrm>
            <a:off x="7562138" y="656826"/>
            <a:ext cx="2076760" cy="341808"/>
          </a:xfrm>
          <a:prstGeom prst="roundRect">
            <a:avLst/>
          </a:prstGeom>
          <a:solidFill>
            <a:srgbClr val="96D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ansformation">
            <a:extLst>
              <a:ext uri="{FF2B5EF4-FFF2-40B4-BE49-F238E27FC236}">
                <a16:creationId xmlns:a16="http://schemas.microsoft.com/office/drawing/2014/main" id="{D7CE8F93-1826-913E-7C00-0F1354731329}"/>
              </a:ext>
            </a:extLst>
          </p:cNvPr>
          <p:cNvSpPr txBox="1">
            <a:spLocks/>
          </p:cNvSpPr>
          <p:nvPr/>
        </p:nvSpPr>
        <p:spPr>
          <a:xfrm>
            <a:off x="7562138" y="656826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17" name="Normalization Sel">
            <a:extLst>
              <a:ext uri="{FF2B5EF4-FFF2-40B4-BE49-F238E27FC236}">
                <a16:creationId xmlns:a16="http://schemas.microsoft.com/office/drawing/2014/main" id="{C0C7B49C-3BA3-6121-02EE-F63640FE14C1}"/>
              </a:ext>
            </a:extLst>
          </p:cNvPr>
          <p:cNvSpPr/>
          <p:nvPr/>
        </p:nvSpPr>
        <p:spPr>
          <a:xfrm>
            <a:off x="5541574" y="656826"/>
            <a:ext cx="1853456" cy="341808"/>
          </a:xfrm>
          <a:prstGeom prst="roundRect">
            <a:avLst/>
          </a:prstGeom>
          <a:solidFill>
            <a:srgbClr val="B4E5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Normalization">
            <a:extLst>
              <a:ext uri="{FF2B5EF4-FFF2-40B4-BE49-F238E27FC236}">
                <a16:creationId xmlns:a16="http://schemas.microsoft.com/office/drawing/2014/main" id="{EDD307DC-E534-0184-28C7-51B04952589E}"/>
              </a:ext>
            </a:extLst>
          </p:cNvPr>
          <p:cNvSpPr txBox="1">
            <a:spLocks/>
          </p:cNvSpPr>
          <p:nvPr/>
        </p:nvSpPr>
        <p:spPr>
          <a:xfrm>
            <a:off x="5541574" y="656826"/>
            <a:ext cx="1853456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5" name="Imputation Sel">
            <a:extLst>
              <a:ext uri="{FF2B5EF4-FFF2-40B4-BE49-F238E27FC236}">
                <a16:creationId xmlns:a16="http://schemas.microsoft.com/office/drawing/2014/main" id="{0DAE1EA2-3D70-CECB-FEF7-095CBA5AD27A}"/>
              </a:ext>
            </a:extLst>
          </p:cNvPr>
          <p:cNvSpPr/>
          <p:nvPr/>
        </p:nvSpPr>
        <p:spPr>
          <a:xfrm>
            <a:off x="1646186" y="656826"/>
            <a:ext cx="1484412" cy="340766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mputation">
            <a:extLst>
              <a:ext uri="{FF2B5EF4-FFF2-40B4-BE49-F238E27FC236}">
                <a16:creationId xmlns:a16="http://schemas.microsoft.com/office/drawing/2014/main" id="{2110ED6B-7C09-1B74-F464-3EC1FFD6C9C9}"/>
              </a:ext>
            </a:extLst>
          </p:cNvPr>
          <p:cNvSpPr txBox="1">
            <a:spLocks/>
          </p:cNvSpPr>
          <p:nvPr/>
        </p:nvSpPr>
        <p:spPr>
          <a:xfrm>
            <a:off x="1654936" y="656826"/>
            <a:ext cx="1466912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13" name="Filtering Sel">
            <a:extLst>
              <a:ext uri="{FF2B5EF4-FFF2-40B4-BE49-F238E27FC236}">
                <a16:creationId xmlns:a16="http://schemas.microsoft.com/office/drawing/2014/main" id="{DF0DF8CC-6464-CDE2-F8B6-BF8366C617F4}"/>
              </a:ext>
            </a:extLst>
          </p:cNvPr>
          <p:cNvSpPr/>
          <p:nvPr/>
        </p:nvSpPr>
        <p:spPr>
          <a:xfrm>
            <a:off x="167109" y="655784"/>
            <a:ext cx="1311969" cy="341807"/>
          </a:xfrm>
          <a:prstGeom prst="round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iltering">
            <a:extLst>
              <a:ext uri="{FF2B5EF4-FFF2-40B4-BE49-F238E27FC236}">
                <a16:creationId xmlns:a16="http://schemas.microsoft.com/office/drawing/2014/main" id="{D30C6BD6-9535-F357-FE7D-646D083EB8EB}"/>
              </a:ext>
            </a:extLst>
          </p:cNvPr>
          <p:cNvSpPr txBox="1">
            <a:spLocks/>
          </p:cNvSpPr>
          <p:nvPr/>
        </p:nvSpPr>
        <p:spPr>
          <a:xfrm>
            <a:off x="167109" y="656826"/>
            <a:ext cx="1311969" cy="3418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pic>
        <p:nvPicPr>
          <p:cNvPr id="3" name="Graphic 2" descr="Database with solid fill">
            <a:extLst>
              <a:ext uri="{FF2B5EF4-FFF2-40B4-BE49-F238E27FC236}">
                <a16:creationId xmlns:a16="http://schemas.microsoft.com/office/drawing/2014/main" id="{9760A26E-E8F5-B141-148C-F181BF8208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8600" y="3503758"/>
            <a:ext cx="914400" cy="914400"/>
          </a:xfrm>
          <a:prstGeom prst="rect">
            <a:avLst/>
          </a:prstGeom>
        </p:spPr>
      </p:pic>
      <p:pic>
        <p:nvPicPr>
          <p:cNvPr id="48" name="Graphic 47" descr="Rectangular Prism with solid fill">
            <a:extLst>
              <a:ext uri="{FF2B5EF4-FFF2-40B4-BE49-F238E27FC236}">
                <a16:creationId xmlns:a16="http://schemas.microsoft.com/office/drawing/2014/main" id="{B7EB43D6-DA6D-48A0-C230-FDAB711317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443981" y="927097"/>
            <a:ext cx="914400" cy="914400"/>
          </a:xfrm>
          <a:prstGeom prst="rect">
            <a:avLst/>
          </a:prstGeom>
        </p:spPr>
      </p:pic>
      <p:grpSp>
        <p:nvGrpSpPr>
          <p:cNvPr id="8" name="CreateDE">
            <a:extLst>
              <a:ext uri="{FF2B5EF4-FFF2-40B4-BE49-F238E27FC236}">
                <a16:creationId xmlns:a16="http://schemas.microsoft.com/office/drawing/2014/main" id="{611AA05A-1E27-A756-7CC1-7DC390842D1C}"/>
              </a:ext>
            </a:extLst>
          </p:cNvPr>
          <p:cNvGrpSpPr/>
          <p:nvPr/>
        </p:nvGrpSpPr>
        <p:grpSpPr>
          <a:xfrm>
            <a:off x="1479078" y="3619149"/>
            <a:ext cx="1264238" cy="683617"/>
            <a:chOff x="5541574" y="1748233"/>
            <a:chExt cx="1264238" cy="683617"/>
          </a:xfrm>
        </p:grpSpPr>
        <p:sp>
          <p:nvSpPr>
            <p:cNvPr id="2" name="Utils Sel">
              <a:extLst>
                <a:ext uri="{FF2B5EF4-FFF2-40B4-BE49-F238E27FC236}">
                  <a16:creationId xmlns:a16="http://schemas.microsoft.com/office/drawing/2014/main" id="{EEDE7BB7-2B32-903A-3763-D56AEB0A5AB6}"/>
                </a:ext>
              </a:extLst>
            </p:cNvPr>
            <p:cNvSpPr/>
            <p:nvPr/>
          </p:nvSpPr>
          <p:spPr>
            <a:xfrm>
              <a:off x="5541574" y="1748233"/>
              <a:ext cx="1264238" cy="683617"/>
            </a:xfrm>
            <a:prstGeom prst="roundRect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Utils">
              <a:extLst>
                <a:ext uri="{FF2B5EF4-FFF2-40B4-BE49-F238E27FC236}">
                  <a16:creationId xmlns:a16="http://schemas.microsoft.com/office/drawing/2014/main" id="{C2CF5E00-3798-ED98-781C-0647B1B3BD3F}"/>
                </a:ext>
              </a:extLst>
            </p:cNvPr>
            <p:cNvSpPr txBox="1">
              <a:spLocks/>
            </p:cNvSpPr>
            <p:nvPr/>
          </p:nvSpPr>
          <p:spPr>
            <a:xfrm>
              <a:off x="5766166" y="1748234"/>
              <a:ext cx="815055" cy="34180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Utils</a:t>
              </a:r>
            </a:p>
          </p:txBody>
        </p:sp>
        <p:sp>
          <p:nvSpPr>
            <p:cNvPr id="7" name="Title">
              <a:extLst>
                <a:ext uri="{FF2B5EF4-FFF2-40B4-BE49-F238E27FC236}">
                  <a16:creationId xmlns:a16="http://schemas.microsoft.com/office/drawing/2014/main" id="{F7C9941F-3960-8240-9916-9964F1DB76E4}"/>
                </a:ext>
              </a:extLst>
            </p:cNvPr>
            <p:cNvSpPr txBox="1">
              <a:spLocks/>
            </p:cNvSpPr>
            <p:nvPr/>
          </p:nvSpPr>
          <p:spPr>
            <a:xfrm>
              <a:off x="5541574" y="2090041"/>
              <a:ext cx="1264238" cy="3418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Create DE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DFD670-5E52-31D0-ECD5-CB14291DDAB6}"/>
              </a:ext>
            </a:extLst>
          </p:cNvPr>
          <p:cNvCxnSpPr>
            <a:endCxn id="2" idx="1"/>
          </p:cNvCxnSpPr>
          <p:nvPr/>
        </p:nvCxnSpPr>
        <p:spPr>
          <a:xfrm>
            <a:off x="1134174" y="3960957"/>
            <a:ext cx="344904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Utils Sel">
            <a:extLst>
              <a:ext uri="{FF2B5EF4-FFF2-40B4-BE49-F238E27FC236}">
                <a16:creationId xmlns:a16="http://schemas.microsoft.com/office/drawing/2014/main" id="{838D2D1B-8ED5-C034-CEF9-0D623493F365}"/>
              </a:ext>
            </a:extLst>
          </p:cNvPr>
          <p:cNvSpPr/>
          <p:nvPr/>
        </p:nvSpPr>
        <p:spPr>
          <a:xfrm>
            <a:off x="11200113" y="656826"/>
            <a:ext cx="824778" cy="341808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tils">
            <a:extLst>
              <a:ext uri="{FF2B5EF4-FFF2-40B4-BE49-F238E27FC236}">
                <a16:creationId xmlns:a16="http://schemas.microsoft.com/office/drawing/2014/main" id="{025D65B4-D5DA-A50F-A344-7ED7A4788C93}"/>
              </a:ext>
            </a:extLst>
          </p:cNvPr>
          <p:cNvSpPr txBox="1">
            <a:spLocks/>
          </p:cNvSpPr>
          <p:nvPr/>
        </p:nvSpPr>
        <p:spPr>
          <a:xfrm>
            <a:off x="11200113" y="656826"/>
            <a:ext cx="824778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Utils</a:t>
            </a:r>
          </a:p>
        </p:txBody>
      </p:sp>
      <p:sp>
        <p:nvSpPr>
          <p:cNvPr id="18" name="Filtering Sel">
            <a:extLst>
              <a:ext uri="{FF2B5EF4-FFF2-40B4-BE49-F238E27FC236}">
                <a16:creationId xmlns:a16="http://schemas.microsoft.com/office/drawing/2014/main" id="{D9E1C28B-D1F6-094E-59DF-BE5A044E1BF7}"/>
              </a:ext>
            </a:extLst>
          </p:cNvPr>
          <p:cNvSpPr/>
          <p:nvPr/>
        </p:nvSpPr>
        <p:spPr>
          <a:xfrm>
            <a:off x="3079394" y="3542865"/>
            <a:ext cx="1311969" cy="836184"/>
          </a:xfrm>
          <a:prstGeom prst="round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iltering">
            <a:extLst>
              <a:ext uri="{FF2B5EF4-FFF2-40B4-BE49-F238E27FC236}">
                <a16:creationId xmlns:a16="http://schemas.microsoft.com/office/drawing/2014/main" id="{A78F5D9D-5E8D-927A-E98D-F47AB641ED23}"/>
              </a:ext>
            </a:extLst>
          </p:cNvPr>
          <p:cNvSpPr txBox="1">
            <a:spLocks/>
          </p:cNvSpPr>
          <p:nvPr/>
        </p:nvSpPr>
        <p:spPr>
          <a:xfrm>
            <a:off x="3079394" y="3543907"/>
            <a:ext cx="1311969" cy="3418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FAE3EDC2-DC73-35BE-DFD9-E794770F93D8}"/>
              </a:ext>
            </a:extLst>
          </p:cNvPr>
          <p:cNvSpPr txBox="1">
            <a:spLocks/>
          </p:cNvSpPr>
          <p:nvPr/>
        </p:nvSpPr>
        <p:spPr>
          <a:xfrm>
            <a:off x="3079395" y="3861813"/>
            <a:ext cx="1311969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Threshold 0.2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487F05D1-FF7D-CED6-8C06-730553EBCF57}"/>
              </a:ext>
            </a:extLst>
          </p:cNvPr>
          <p:cNvSpPr txBox="1">
            <a:spLocks/>
          </p:cNvSpPr>
          <p:nvPr/>
        </p:nvSpPr>
        <p:spPr>
          <a:xfrm>
            <a:off x="3079394" y="4120431"/>
            <a:ext cx="1311969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Outliers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15A88E-3287-04F2-6485-37ABFFD0F58A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 flipV="1">
            <a:off x="2743316" y="3960957"/>
            <a:ext cx="336078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mputation Sel">
            <a:extLst>
              <a:ext uri="{FF2B5EF4-FFF2-40B4-BE49-F238E27FC236}">
                <a16:creationId xmlns:a16="http://schemas.microsoft.com/office/drawing/2014/main" id="{DA5E76F6-7B89-2297-1248-814AEC9C46AC}"/>
              </a:ext>
            </a:extLst>
          </p:cNvPr>
          <p:cNvSpPr/>
          <p:nvPr/>
        </p:nvSpPr>
        <p:spPr>
          <a:xfrm>
            <a:off x="4611588" y="3661265"/>
            <a:ext cx="1484412" cy="59937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mputation">
            <a:extLst>
              <a:ext uri="{FF2B5EF4-FFF2-40B4-BE49-F238E27FC236}">
                <a16:creationId xmlns:a16="http://schemas.microsoft.com/office/drawing/2014/main" id="{EA2A7E0D-C637-EC5A-8DC0-F5FD594F7F38}"/>
              </a:ext>
            </a:extLst>
          </p:cNvPr>
          <p:cNvSpPr txBox="1">
            <a:spLocks/>
          </p:cNvSpPr>
          <p:nvPr/>
        </p:nvSpPr>
        <p:spPr>
          <a:xfrm>
            <a:off x="4620338" y="3661266"/>
            <a:ext cx="1466912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106A8A7D-E113-B766-2551-D88EA83F85BE}"/>
              </a:ext>
            </a:extLst>
          </p:cNvPr>
          <p:cNvSpPr txBox="1">
            <a:spLocks/>
          </p:cNvSpPr>
          <p:nvPr/>
        </p:nvSpPr>
        <p:spPr>
          <a:xfrm>
            <a:off x="4611588" y="4002031"/>
            <a:ext cx="1484412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kNN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 k = 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4191E5C-3BBA-6439-365A-6F75592269AF}"/>
              </a:ext>
            </a:extLst>
          </p:cNvPr>
          <p:cNvCxnSpPr>
            <a:cxnSpLocks/>
            <a:stCxn id="18" idx="3"/>
            <a:endCxn id="11" idx="1"/>
          </p:cNvCxnSpPr>
          <p:nvPr/>
        </p:nvCxnSpPr>
        <p:spPr>
          <a:xfrm flipV="1">
            <a:off x="4391363" y="3960953"/>
            <a:ext cx="220225" cy="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Imputation Sel">
            <a:extLst>
              <a:ext uri="{FF2B5EF4-FFF2-40B4-BE49-F238E27FC236}">
                <a16:creationId xmlns:a16="http://schemas.microsoft.com/office/drawing/2014/main" id="{2AFE4FDA-97F9-CFE3-339A-9AF4EFD0C401}"/>
              </a:ext>
            </a:extLst>
          </p:cNvPr>
          <p:cNvSpPr/>
          <p:nvPr/>
        </p:nvSpPr>
        <p:spPr>
          <a:xfrm>
            <a:off x="4613556" y="3661265"/>
            <a:ext cx="1484412" cy="59937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mputation">
            <a:extLst>
              <a:ext uri="{FF2B5EF4-FFF2-40B4-BE49-F238E27FC236}">
                <a16:creationId xmlns:a16="http://schemas.microsoft.com/office/drawing/2014/main" id="{045D40EC-F21A-15DF-72E1-F1A60CC6BEEC}"/>
              </a:ext>
            </a:extLst>
          </p:cNvPr>
          <p:cNvSpPr txBox="1">
            <a:spLocks/>
          </p:cNvSpPr>
          <p:nvPr/>
        </p:nvSpPr>
        <p:spPr>
          <a:xfrm>
            <a:off x="4622306" y="3661266"/>
            <a:ext cx="1466912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41" name="Title">
            <a:extLst>
              <a:ext uri="{FF2B5EF4-FFF2-40B4-BE49-F238E27FC236}">
                <a16:creationId xmlns:a16="http://schemas.microsoft.com/office/drawing/2014/main" id="{228752C4-15D6-8FF8-1A92-2BE9E23D26E6}"/>
              </a:ext>
            </a:extLst>
          </p:cNvPr>
          <p:cNvSpPr txBox="1">
            <a:spLocks/>
          </p:cNvSpPr>
          <p:nvPr/>
        </p:nvSpPr>
        <p:spPr>
          <a:xfrm>
            <a:off x="4613556" y="4002031"/>
            <a:ext cx="1484412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kNN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 k = 5</a:t>
            </a:r>
          </a:p>
        </p:txBody>
      </p:sp>
      <p:sp>
        <p:nvSpPr>
          <p:cNvPr id="14" name="Batch Sel">
            <a:extLst>
              <a:ext uri="{FF2B5EF4-FFF2-40B4-BE49-F238E27FC236}">
                <a16:creationId xmlns:a16="http://schemas.microsoft.com/office/drawing/2014/main" id="{1DC2C85D-36F3-59D9-F947-452A2D1F9CEC}"/>
              </a:ext>
            </a:extLst>
          </p:cNvPr>
          <p:cNvSpPr/>
          <p:nvPr/>
        </p:nvSpPr>
        <p:spPr>
          <a:xfrm>
            <a:off x="3297706" y="656826"/>
            <a:ext cx="2076760" cy="599375"/>
          </a:xfrm>
          <a:prstGeom prst="roundRect">
            <a:avLst/>
          </a:prstGeom>
          <a:solidFill>
            <a:srgbClr val="F2CF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Batch Correction">
            <a:extLst>
              <a:ext uri="{FF2B5EF4-FFF2-40B4-BE49-F238E27FC236}">
                <a16:creationId xmlns:a16="http://schemas.microsoft.com/office/drawing/2014/main" id="{85BB713F-7945-0E44-78F3-447EDAC4E275}"/>
              </a:ext>
            </a:extLst>
          </p:cNvPr>
          <p:cNvSpPr txBox="1">
            <a:spLocks/>
          </p:cNvSpPr>
          <p:nvPr/>
        </p:nvSpPr>
        <p:spPr>
          <a:xfrm>
            <a:off x="3297706" y="656826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42" name="Title">
            <a:extLst>
              <a:ext uri="{FF2B5EF4-FFF2-40B4-BE49-F238E27FC236}">
                <a16:creationId xmlns:a16="http://schemas.microsoft.com/office/drawing/2014/main" id="{C8BC76A6-002F-858A-75CD-2E1272DB6C92}"/>
              </a:ext>
            </a:extLst>
          </p:cNvPr>
          <p:cNvSpPr txBox="1">
            <a:spLocks/>
          </p:cNvSpPr>
          <p:nvPr/>
        </p:nvSpPr>
        <p:spPr>
          <a:xfrm>
            <a:off x="3306457" y="998634"/>
            <a:ext cx="2068010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QC-RSC</a:t>
            </a:r>
          </a:p>
        </p:txBody>
      </p:sp>
      <p:sp>
        <p:nvSpPr>
          <p:cNvPr id="45" name="Batch Sel">
            <a:extLst>
              <a:ext uri="{FF2B5EF4-FFF2-40B4-BE49-F238E27FC236}">
                <a16:creationId xmlns:a16="http://schemas.microsoft.com/office/drawing/2014/main" id="{22BDE510-11C4-6ED4-BE87-FC530FB2A2BE}"/>
              </a:ext>
            </a:extLst>
          </p:cNvPr>
          <p:cNvSpPr/>
          <p:nvPr/>
        </p:nvSpPr>
        <p:spPr>
          <a:xfrm>
            <a:off x="3297706" y="656714"/>
            <a:ext cx="2076760" cy="599375"/>
          </a:xfrm>
          <a:prstGeom prst="roundRect">
            <a:avLst/>
          </a:prstGeom>
          <a:solidFill>
            <a:srgbClr val="F2CF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Batch Correction">
            <a:extLst>
              <a:ext uri="{FF2B5EF4-FFF2-40B4-BE49-F238E27FC236}">
                <a16:creationId xmlns:a16="http://schemas.microsoft.com/office/drawing/2014/main" id="{097E1DF0-C814-EC55-936B-CBA0012E8880}"/>
              </a:ext>
            </a:extLst>
          </p:cNvPr>
          <p:cNvSpPr txBox="1">
            <a:spLocks/>
          </p:cNvSpPr>
          <p:nvPr/>
        </p:nvSpPr>
        <p:spPr>
          <a:xfrm>
            <a:off x="3297706" y="656714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47" name="Title">
            <a:extLst>
              <a:ext uri="{FF2B5EF4-FFF2-40B4-BE49-F238E27FC236}">
                <a16:creationId xmlns:a16="http://schemas.microsoft.com/office/drawing/2014/main" id="{A649AC5C-4FA3-5A36-66F3-CCAA746E4285}"/>
              </a:ext>
            </a:extLst>
          </p:cNvPr>
          <p:cNvSpPr txBox="1">
            <a:spLocks/>
          </p:cNvSpPr>
          <p:nvPr/>
        </p:nvSpPr>
        <p:spPr>
          <a:xfrm>
            <a:off x="3306457" y="998522"/>
            <a:ext cx="2068010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err="1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ComBat</a:t>
            </a:r>
            <a:endParaRPr lang="en-US" sz="14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34" name="Batch Sel">
            <a:extLst>
              <a:ext uri="{FF2B5EF4-FFF2-40B4-BE49-F238E27FC236}">
                <a16:creationId xmlns:a16="http://schemas.microsoft.com/office/drawing/2014/main" id="{4E897D33-54C3-C60D-FC89-2D2C3A313B0B}"/>
              </a:ext>
            </a:extLst>
          </p:cNvPr>
          <p:cNvSpPr/>
          <p:nvPr/>
        </p:nvSpPr>
        <p:spPr>
          <a:xfrm>
            <a:off x="3287940" y="656714"/>
            <a:ext cx="2076760" cy="599375"/>
          </a:xfrm>
          <a:prstGeom prst="roundRect">
            <a:avLst/>
          </a:prstGeom>
          <a:solidFill>
            <a:srgbClr val="F2CF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atch Correction">
            <a:extLst>
              <a:ext uri="{FF2B5EF4-FFF2-40B4-BE49-F238E27FC236}">
                <a16:creationId xmlns:a16="http://schemas.microsoft.com/office/drawing/2014/main" id="{9D65B0AC-C3AE-6A8D-4034-9CA071FA6329}"/>
              </a:ext>
            </a:extLst>
          </p:cNvPr>
          <p:cNvSpPr txBox="1">
            <a:spLocks/>
          </p:cNvSpPr>
          <p:nvPr/>
        </p:nvSpPr>
        <p:spPr>
          <a:xfrm>
            <a:off x="3287940" y="656714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36" name="Title">
            <a:extLst>
              <a:ext uri="{FF2B5EF4-FFF2-40B4-BE49-F238E27FC236}">
                <a16:creationId xmlns:a16="http://schemas.microsoft.com/office/drawing/2014/main" id="{3DCD5C1F-9882-1D2E-E20F-0EE0D2B13CFC}"/>
              </a:ext>
            </a:extLst>
          </p:cNvPr>
          <p:cNvSpPr txBox="1">
            <a:spLocks/>
          </p:cNvSpPr>
          <p:nvPr/>
        </p:nvSpPr>
        <p:spPr>
          <a:xfrm>
            <a:off x="3296691" y="998522"/>
            <a:ext cx="2068010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err="1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ComBat</a:t>
            </a:r>
            <a:endParaRPr lang="en-US" sz="14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162506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metaboPipe image">
            <a:extLst>
              <a:ext uri="{FF2B5EF4-FFF2-40B4-BE49-F238E27FC236}">
                <a16:creationId xmlns:a16="http://schemas.microsoft.com/office/drawing/2014/main" id="{21C13FC0-C1D2-6BFB-52C1-84261C652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999879" y="5514975"/>
            <a:ext cx="1087346" cy="1247775"/>
          </a:xfrm>
          <a:prstGeom prst="rect">
            <a:avLst/>
          </a:prstGeom>
        </p:spPr>
      </p:pic>
      <p:sp>
        <p:nvSpPr>
          <p:cNvPr id="28" name="Title">
            <a:extLst>
              <a:ext uri="{FF2B5EF4-FFF2-40B4-BE49-F238E27FC236}">
                <a16:creationId xmlns:a16="http://schemas.microsoft.com/office/drawing/2014/main" id="{CB680189-7E07-2E9E-B1C4-D88AD98C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Results</a:t>
            </a:r>
          </a:p>
        </p:txBody>
      </p:sp>
      <p:sp>
        <p:nvSpPr>
          <p:cNvPr id="30" name="Scaling Sel">
            <a:extLst>
              <a:ext uri="{FF2B5EF4-FFF2-40B4-BE49-F238E27FC236}">
                <a16:creationId xmlns:a16="http://schemas.microsoft.com/office/drawing/2014/main" id="{CF88A057-45E2-BFB6-115E-33086B286DBA}"/>
              </a:ext>
            </a:extLst>
          </p:cNvPr>
          <p:cNvSpPr/>
          <p:nvPr/>
        </p:nvSpPr>
        <p:spPr>
          <a:xfrm>
            <a:off x="9806006" y="656826"/>
            <a:ext cx="1226999" cy="341808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caling">
            <a:extLst>
              <a:ext uri="{FF2B5EF4-FFF2-40B4-BE49-F238E27FC236}">
                <a16:creationId xmlns:a16="http://schemas.microsoft.com/office/drawing/2014/main" id="{94160735-FB48-B5C1-478E-1826C95009F3}"/>
              </a:ext>
            </a:extLst>
          </p:cNvPr>
          <p:cNvSpPr txBox="1">
            <a:spLocks/>
          </p:cNvSpPr>
          <p:nvPr/>
        </p:nvSpPr>
        <p:spPr>
          <a:xfrm>
            <a:off x="9806006" y="656305"/>
            <a:ext cx="1226999" cy="342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26" name="Transformation Sel">
            <a:extLst>
              <a:ext uri="{FF2B5EF4-FFF2-40B4-BE49-F238E27FC236}">
                <a16:creationId xmlns:a16="http://schemas.microsoft.com/office/drawing/2014/main" id="{4BE64C53-D6FE-079A-C99D-3D0637B8DB5F}"/>
              </a:ext>
            </a:extLst>
          </p:cNvPr>
          <p:cNvSpPr/>
          <p:nvPr/>
        </p:nvSpPr>
        <p:spPr>
          <a:xfrm>
            <a:off x="7562138" y="656826"/>
            <a:ext cx="2076760" cy="341808"/>
          </a:xfrm>
          <a:prstGeom prst="roundRect">
            <a:avLst/>
          </a:prstGeom>
          <a:solidFill>
            <a:srgbClr val="96D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ansformation">
            <a:extLst>
              <a:ext uri="{FF2B5EF4-FFF2-40B4-BE49-F238E27FC236}">
                <a16:creationId xmlns:a16="http://schemas.microsoft.com/office/drawing/2014/main" id="{D7CE8F93-1826-913E-7C00-0F1354731329}"/>
              </a:ext>
            </a:extLst>
          </p:cNvPr>
          <p:cNvSpPr txBox="1">
            <a:spLocks/>
          </p:cNvSpPr>
          <p:nvPr/>
        </p:nvSpPr>
        <p:spPr>
          <a:xfrm>
            <a:off x="7562138" y="656826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17" name="Normalization Sel">
            <a:extLst>
              <a:ext uri="{FF2B5EF4-FFF2-40B4-BE49-F238E27FC236}">
                <a16:creationId xmlns:a16="http://schemas.microsoft.com/office/drawing/2014/main" id="{C0C7B49C-3BA3-6121-02EE-F63640FE14C1}"/>
              </a:ext>
            </a:extLst>
          </p:cNvPr>
          <p:cNvSpPr/>
          <p:nvPr/>
        </p:nvSpPr>
        <p:spPr>
          <a:xfrm>
            <a:off x="5541574" y="656826"/>
            <a:ext cx="1853456" cy="341808"/>
          </a:xfrm>
          <a:prstGeom prst="roundRect">
            <a:avLst/>
          </a:prstGeom>
          <a:solidFill>
            <a:srgbClr val="B4E5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Normalization">
            <a:extLst>
              <a:ext uri="{FF2B5EF4-FFF2-40B4-BE49-F238E27FC236}">
                <a16:creationId xmlns:a16="http://schemas.microsoft.com/office/drawing/2014/main" id="{EDD307DC-E534-0184-28C7-51B04952589E}"/>
              </a:ext>
            </a:extLst>
          </p:cNvPr>
          <p:cNvSpPr txBox="1">
            <a:spLocks/>
          </p:cNvSpPr>
          <p:nvPr/>
        </p:nvSpPr>
        <p:spPr>
          <a:xfrm>
            <a:off x="5541574" y="656826"/>
            <a:ext cx="1853456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5" name="Imputation Sel">
            <a:extLst>
              <a:ext uri="{FF2B5EF4-FFF2-40B4-BE49-F238E27FC236}">
                <a16:creationId xmlns:a16="http://schemas.microsoft.com/office/drawing/2014/main" id="{0DAE1EA2-3D70-CECB-FEF7-095CBA5AD27A}"/>
              </a:ext>
            </a:extLst>
          </p:cNvPr>
          <p:cNvSpPr/>
          <p:nvPr/>
        </p:nvSpPr>
        <p:spPr>
          <a:xfrm>
            <a:off x="1646186" y="656826"/>
            <a:ext cx="1484412" cy="340766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mputation">
            <a:extLst>
              <a:ext uri="{FF2B5EF4-FFF2-40B4-BE49-F238E27FC236}">
                <a16:creationId xmlns:a16="http://schemas.microsoft.com/office/drawing/2014/main" id="{2110ED6B-7C09-1B74-F464-3EC1FFD6C9C9}"/>
              </a:ext>
            </a:extLst>
          </p:cNvPr>
          <p:cNvSpPr txBox="1">
            <a:spLocks/>
          </p:cNvSpPr>
          <p:nvPr/>
        </p:nvSpPr>
        <p:spPr>
          <a:xfrm>
            <a:off x="1654936" y="656826"/>
            <a:ext cx="1466912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13" name="Filtering Sel">
            <a:extLst>
              <a:ext uri="{FF2B5EF4-FFF2-40B4-BE49-F238E27FC236}">
                <a16:creationId xmlns:a16="http://schemas.microsoft.com/office/drawing/2014/main" id="{DF0DF8CC-6464-CDE2-F8B6-BF8366C617F4}"/>
              </a:ext>
            </a:extLst>
          </p:cNvPr>
          <p:cNvSpPr/>
          <p:nvPr/>
        </p:nvSpPr>
        <p:spPr>
          <a:xfrm>
            <a:off x="167109" y="655784"/>
            <a:ext cx="1311969" cy="341807"/>
          </a:xfrm>
          <a:prstGeom prst="round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iltering">
            <a:extLst>
              <a:ext uri="{FF2B5EF4-FFF2-40B4-BE49-F238E27FC236}">
                <a16:creationId xmlns:a16="http://schemas.microsoft.com/office/drawing/2014/main" id="{D30C6BD6-9535-F357-FE7D-646D083EB8EB}"/>
              </a:ext>
            </a:extLst>
          </p:cNvPr>
          <p:cNvSpPr txBox="1">
            <a:spLocks/>
          </p:cNvSpPr>
          <p:nvPr/>
        </p:nvSpPr>
        <p:spPr>
          <a:xfrm>
            <a:off x="167109" y="656826"/>
            <a:ext cx="1311969" cy="3418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pic>
        <p:nvPicPr>
          <p:cNvPr id="3" name="Graphic 2" descr="Database with solid fill">
            <a:extLst>
              <a:ext uri="{FF2B5EF4-FFF2-40B4-BE49-F238E27FC236}">
                <a16:creationId xmlns:a16="http://schemas.microsoft.com/office/drawing/2014/main" id="{9760A26E-E8F5-B141-148C-F181BF8208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8600" y="3503758"/>
            <a:ext cx="914400" cy="914400"/>
          </a:xfrm>
          <a:prstGeom prst="rect">
            <a:avLst/>
          </a:prstGeom>
        </p:spPr>
      </p:pic>
      <p:pic>
        <p:nvPicPr>
          <p:cNvPr id="48" name="Graphic 47" descr="Rectangular Prism with solid fill">
            <a:extLst>
              <a:ext uri="{FF2B5EF4-FFF2-40B4-BE49-F238E27FC236}">
                <a16:creationId xmlns:a16="http://schemas.microsoft.com/office/drawing/2014/main" id="{B7EB43D6-DA6D-48A0-C230-FDAB711317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443981" y="927097"/>
            <a:ext cx="914400" cy="914400"/>
          </a:xfrm>
          <a:prstGeom prst="rect">
            <a:avLst/>
          </a:prstGeom>
        </p:spPr>
      </p:pic>
      <p:grpSp>
        <p:nvGrpSpPr>
          <p:cNvPr id="8" name="CreateDE">
            <a:extLst>
              <a:ext uri="{FF2B5EF4-FFF2-40B4-BE49-F238E27FC236}">
                <a16:creationId xmlns:a16="http://schemas.microsoft.com/office/drawing/2014/main" id="{611AA05A-1E27-A756-7CC1-7DC390842D1C}"/>
              </a:ext>
            </a:extLst>
          </p:cNvPr>
          <p:cNvGrpSpPr/>
          <p:nvPr/>
        </p:nvGrpSpPr>
        <p:grpSpPr>
          <a:xfrm>
            <a:off x="1479078" y="3619149"/>
            <a:ext cx="1264238" cy="683617"/>
            <a:chOff x="5541574" y="1748233"/>
            <a:chExt cx="1264238" cy="683617"/>
          </a:xfrm>
        </p:grpSpPr>
        <p:sp>
          <p:nvSpPr>
            <p:cNvPr id="2" name="Utils Sel">
              <a:extLst>
                <a:ext uri="{FF2B5EF4-FFF2-40B4-BE49-F238E27FC236}">
                  <a16:creationId xmlns:a16="http://schemas.microsoft.com/office/drawing/2014/main" id="{EEDE7BB7-2B32-903A-3763-D56AEB0A5AB6}"/>
                </a:ext>
              </a:extLst>
            </p:cNvPr>
            <p:cNvSpPr/>
            <p:nvPr/>
          </p:nvSpPr>
          <p:spPr>
            <a:xfrm>
              <a:off x="5541574" y="1748233"/>
              <a:ext cx="1264238" cy="683617"/>
            </a:xfrm>
            <a:prstGeom prst="roundRect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Utils">
              <a:extLst>
                <a:ext uri="{FF2B5EF4-FFF2-40B4-BE49-F238E27FC236}">
                  <a16:creationId xmlns:a16="http://schemas.microsoft.com/office/drawing/2014/main" id="{C2CF5E00-3798-ED98-781C-0647B1B3BD3F}"/>
                </a:ext>
              </a:extLst>
            </p:cNvPr>
            <p:cNvSpPr txBox="1">
              <a:spLocks/>
            </p:cNvSpPr>
            <p:nvPr/>
          </p:nvSpPr>
          <p:spPr>
            <a:xfrm>
              <a:off x="5766166" y="1748234"/>
              <a:ext cx="815055" cy="34180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Utils</a:t>
              </a:r>
            </a:p>
          </p:txBody>
        </p:sp>
        <p:sp>
          <p:nvSpPr>
            <p:cNvPr id="7" name="Title">
              <a:extLst>
                <a:ext uri="{FF2B5EF4-FFF2-40B4-BE49-F238E27FC236}">
                  <a16:creationId xmlns:a16="http://schemas.microsoft.com/office/drawing/2014/main" id="{F7C9941F-3960-8240-9916-9964F1DB76E4}"/>
                </a:ext>
              </a:extLst>
            </p:cNvPr>
            <p:cNvSpPr txBox="1">
              <a:spLocks/>
            </p:cNvSpPr>
            <p:nvPr/>
          </p:nvSpPr>
          <p:spPr>
            <a:xfrm>
              <a:off x="5541574" y="2090041"/>
              <a:ext cx="1264238" cy="3418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Create DE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DFD670-5E52-31D0-ECD5-CB14291DDAB6}"/>
              </a:ext>
            </a:extLst>
          </p:cNvPr>
          <p:cNvCxnSpPr>
            <a:endCxn id="2" idx="1"/>
          </p:cNvCxnSpPr>
          <p:nvPr/>
        </p:nvCxnSpPr>
        <p:spPr>
          <a:xfrm>
            <a:off x="1134174" y="3960957"/>
            <a:ext cx="344904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Utils Sel">
            <a:extLst>
              <a:ext uri="{FF2B5EF4-FFF2-40B4-BE49-F238E27FC236}">
                <a16:creationId xmlns:a16="http://schemas.microsoft.com/office/drawing/2014/main" id="{838D2D1B-8ED5-C034-CEF9-0D623493F365}"/>
              </a:ext>
            </a:extLst>
          </p:cNvPr>
          <p:cNvSpPr/>
          <p:nvPr/>
        </p:nvSpPr>
        <p:spPr>
          <a:xfrm>
            <a:off x="11200113" y="656826"/>
            <a:ext cx="824778" cy="341808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tils">
            <a:extLst>
              <a:ext uri="{FF2B5EF4-FFF2-40B4-BE49-F238E27FC236}">
                <a16:creationId xmlns:a16="http://schemas.microsoft.com/office/drawing/2014/main" id="{025D65B4-D5DA-A50F-A344-7ED7A4788C93}"/>
              </a:ext>
            </a:extLst>
          </p:cNvPr>
          <p:cNvSpPr txBox="1">
            <a:spLocks/>
          </p:cNvSpPr>
          <p:nvPr/>
        </p:nvSpPr>
        <p:spPr>
          <a:xfrm>
            <a:off x="11200113" y="656826"/>
            <a:ext cx="824778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Utils</a:t>
            </a:r>
          </a:p>
        </p:txBody>
      </p:sp>
      <p:sp>
        <p:nvSpPr>
          <p:cNvPr id="18" name="Filtering Sel">
            <a:extLst>
              <a:ext uri="{FF2B5EF4-FFF2-40B4-BE49-F238E27FC236}">
                <a16:creationId xmlns:a16="http://schemas.microsoft.com/office/drawing/2014/main" id="{D9E1C28B-D1F6-094E-59DF-BE5A044E1BF7}"/>
              </a:ext>
            </a:extLst>
          </p:cNvPr>
          <p:cNvSpPr/>
          <p:nvPr/>
        </p:nvSpPr>
        <p:spPr>
          <a:xfrm>
            <a:off x="3079394" y="3542865"/>
            <a:ext cx="1311969" cy="836184"/>
          </a:xfrm>
          <a:prstGeom prst="round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iltering">
            <a:extLst>
              <a:ext uri="{FF2B5EF4-FFF2-40B4-BE49-F238E27FC236}">
                <a16:creationId xmlns:a16="http://schemas.microsoft.com/office/drawing/2014/main" id="{A78F5D9D-5E8D-927A-E98D-F47AB641ED23}"/>
              </a:ext>
            </a:extLst>
          </p:cNvPr>
          <p:cNvSpPr txBox="1">
            <a:spLocks/>
          </p:cNvSpPr>
          <p:nvPr/>
        </p:nvSpPr>
        <p:spPr>
          <a:xfrm>
            <a:off x="3079394" y="3543907"/>
            <a:ext cx="1311969" cy="3418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FAE3EDC2-DC73-35BE-DFD9-E794770F93D8}"/>
              </a:ext>
            </a:extLst>
          </p:cNvPr>
          <p:cNvSpPr txBox="1">
            <a:spLocks/>
          </p:cNvSpPr>
          <p:nvPr/>
        </p:nvSpPr>
        <p:spPr>
          <a:xfrm>
            <a:off x="3079395" y="3861813"/>
            <a:ext cx="1311969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Threshold 0.2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487F05D1-FF7D-CED6-8C06-730553EBCF57}"/>
              </a:ext>
            </a:extLst>
          </p:cNvPr>
          <p:cNvSpPr txBox="1">
            <a:spLocks/>
          </p:cNvSpPr>
          <p:nvPr/>
        </p:nvSpPr>
        <p:spPr>
          <a:xfrm>
            <a:off x="3079394" y="4120431"/>
            <a:ext cx="1311969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Outliers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15A88E-3287-04F2-6485-37ABFFD0F58A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 flipV="1">
            <a:off x="2743316" y="3960957"/>
            <a:ext cx="336078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mputation Sel">
            <a:extLst>
              <a:ext uri="{FF2B5EF4-FFF2-40B4-BE49-F238E27FC236}">
                <a16:creationId xmlns:a16="http://schemas.microsoft.com/office/drawing/2014/main" id="{DA5E76F6-7B89-2297-1248-814AEC9C46AC}"/>
              </a:ext>
            </a:extLst>
          </p:cNvPr>
          <p:cNvSpPr/>
          <p:nvPr/>
        </p:nvSpPr>
        <p:spPr>
          <a:xfrm>
            <a:off x="4611588" y="3661265"/>
            <a:ext cx="1484412" cy="59937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mputation">
            <a:extLst>
              <a:ext uri="{FF2B5EF4-FFF2-40B4-BE49-F238E27FC236}">
                <a16:creationId xmlns:a16="http://schemas.microsoft.com/office/drawing/2014/main" id="{EA2A7E0D-C637-EC5A-8DC0-F5FD594F7F38}"/>
              </a:ext>
            </a:extLst>
          </p:cNvPr>
          <p:cNvSpPr txBox="1">
            <a:spLocks/>
          </p:cNvSpPr>
          <p:nvPr/>
        </p:nvSpPr>
        <p:spPr>
          <a:xfrm>
            <a:off x="4620338" y="3661266"/>
            <a:ext cx="1466912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106A8A7D-E113-B766-2551-D88EA83F85BE}"/>
              </a:ext>
            </a:extLst>
          </p:cNvPr>
          <p:cNvSpPr txBox="1">
            <a:spLocks/>
          </p:cNvSpPr>
          <p:nvPr/>
        </p:nvSpPr>
        <p:spPr>
          <a:xfrm>
            <a:off x="4611588" y="4002031"/>
            <a:ext cx="1484412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kNN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 k = 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4191E5C-3BBA-6439-365A-6F75592269AF}"/>
              </a:ext>
            </a:extLst>
          </p:cNvPr>
          <p:cNvCxnSpPr>
            <a:cxnSpLocks/>
            <a:stCxn id="18" idx="3"/>
            <a:endCxn id="11" idx="1"/>
          </p:cNvCxnSpPr>
          <p:nvPr/>
        </p:nvCxnSpPr>
        <p:spPr>
          <a:xfrm flipV="1">
            <a:off x="4391363" y="3960953"/>
            <a:ext cx="220225" cy="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Imputation Sel">
            <a:extLst>
              <a:ext uri="{FF2B5EF4-FFF2-40B4-BE49-F238E27FC236}">
                <a16:creationId xmlns:a16="http://schemas.microsoft.com/office/drawing/2014/main" id="{2AFE4FDA-97F9-CFE3-339A-9AF4EFD0C401}"/>
              </a:ext>
            </a:extLst>
          </p:cNvPr>
          <p:cNvSpPr/>
          <p:nvPr/>
        </p:nvSpPr>
        <p:spPr>
          <a:xfrm>
            <a:off x="4613556" y="3661265"/>
            <a:ext cx="1484412" cy="59937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mputation">
            <a:extLst>
              <a:ext uri="{FF2B5EF4-FFF2-40B4-BE49-F238E27FC236}">
                <a16:creationId xmlns:a16="http://schemas.microsoft.com/office/drawing/2014/main" id="{045D40EC-F21A-15DF-72E1-F1A60CC6BEEC}"/>
              </a:ext>
            </a:extLst>
          </p:cNvPr>
          <p:cNvSpPr txBox="1">
            <a:spLocks/>
          </p:cNvSpPr>
          <p:nvPr/>
        </p:nvSpPr>
        <p:spPr>
          <a:xfrm>
            <a:off x="4622306" y="3661266"/>
            <a:ext cx="1466912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41" name="Title">
            <a:extLst>
              <a:ext uri="{FF2B5EF4-FFF2-40B4-BE49-F238E27FC236}">
                <a16:creationId xmlns:a16="http://schemas.microsoft.com/office/drawing/2014/main" id="{228752C4-15D6-8FF8-1A92-2BE9E23D26E6}"/>
              </a:ext>
            </a:extLst>
          </p:cNvPr>
          <p:cNvSpPr txBox="1">
            <a:spLocks/>
          </p:cNvSpPr>
          <p:nvPr/>
        </p:nvSpPr>
        <p:spPr>
          <a:xfrm>
            <a:off x="4613556" y="4002031"/>
            <a:ext cx="1484412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kNN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 k = 5</a:t>
            </a:r>
          </a:p>
        </p:txBody>
      </p:sp>
      <p:sp>
        <p:nvSpPr>
          <p:cNvPr id="14" name="Batch Sel">
            <a:extLst>
              <a:ext uri="{FF2B5EF4-FFF2-40B4-BE49-F238E27FC236}">
                <a16:creationId xmlns:a16="http://schemas.microsoft.com/office/drawing/2014/main" id="{1DC2C85D-36F3-59D9-F947-452A2D1F9CEC}"/>
              </a:ext>
            </a:extLst>
          </p:cNvPr>
          <p:cNvSpPr/>
          <p:nvPr/>
        </p:nvSpPr>
        <p:spPr>
          <a:xfrm>
            <a:off x="3297706" y="656826"/>
            <a:ext cx="2076760" cy="599375"/>
          </a:xfrm>
          <a:prstGeom prst="roundRect">
            <a:avLst/>
          </a:prstGeom>
          <a:solidFill>
            <a:srgbClr val="F2CF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Batch Correction">
            <a:extLst>
              <a:ext uri="{FF2B5EF4-FFF2-40B4-BE49-F238E27FC236}">
                <a16:creationId xmlns:a16="http://schemas.microsoft.com/office/drawing/2014/main" id="{85BB713F-7945-0E44-78F3-447EDAC4E275}"/>
              </a:ext>
            </a:extLst>
          </p:cNvPr>
          <p:cNvSpPr txBox="1">
            <a:spLocks/>
          </p:cNvSpPr>
          <p:nvPr/>
        </p:nvSpPr>
        <p:spPr>
          <a:xfrm>
            <a:off x="3297706" y="656826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42" name="Title">
            <a:extLst>
              <a:ext uri="{FF2B5EF4-FFF2-40B4-BE49-F238E27FC236}">
                <a16:creationId xmlns:a16="http://schemas.microsoft.com/office/drawing/2014/main" id="{C8BC76A6-002F-858A-75CD-2E1272DB6C92}"/>
              </a:ext>
            </a:extLst>
          </p:cNvPr>
          <p:cNvSpPr txBox="1">
            <a:spLocks/>
          </p:cNvSpPr>
          <p:nvPr/>
        </p:nvSpPr>
        <p:spPr>
          <a:xfrm>
            <a:off x="3306457" y="998634"/>
            <a:ext cx="2068010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QC-RSC</a:t>
            </a:r>
          </a:p>
        </p:txBody>
      </p:sp>
      <p:sp>
        <p:nvSpPr>
          <p:cNvPr id="45" name="Batch Sel">
            <a:extLst>
              <a:ext uri="{FF2B5EF4-FFF2-40B4-BE49-F238E27FC236}">
                <a16:creationId xmlns:a16="http://schemas.microsoft.com/office/drawing/2014/main" id="{22BDE510-11C4-6ED4-BE87-FC530FB2A2BE}"/>
              </a:ext>
            </a:extLst>
          </p:cNvPr>
          <p:cNvSpPr/>
          <p:nvPr/>
        </p:nvSpPr>
        <p:spPr>
          <a:xfrm>
            <a:off x="6356650" y="3661265"/>
            <a:ext cx="2076760" cy="599375"/>
          </a:xfrm>
          <a:prstGeom prst="roundRect">
            <a:avLst/>
          </a:prstGeom>
          <a:solidFill>
            <a:srgbClr val="F2CF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Batch Correction">
            <a:extLst>
              <a:ext uri="{FF2B5EF4-FFF2-40B4-BE49-F238E27FC236}">
                <a16:creationId xmlns:a16="http://schemas.microsoft.com/office/drawing/2014/main" id="{097E1DF0-C814-EC55-936B-CBA0012E8880}"/>
              </a:ext>
            </a:extLst>
          </p:cNvPr>
          <p:cNvSpPr txBox="1">
            <a:spLocks/>
          </p:cNvSpPr>
          <p:nvPr/>
        </p:nvSpPr>
        <p:spPr>
          <a:xfrm>
            <a:off x="6356650" y="3661265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47" name="Title">
            <a:extLst>
              <a:ext uri="{FF2B5EF4-FFF2-40B4-BE49-F238E27FC236}">
                <a16:creationId xmlns:a16="http://schemas.microsoft.com/office/drawing/2014/main" id="{A649AC5C-4FA3-5A36-66F3-CCAA746E4285}"/>
              </a:ext>
            </a:extLst>
          </p:cNvPr>
          <p:cNvSpPr txBox="1">
            <a:spLocks/>
          </p:cNvSpPr>
          <p:nvPr/>
        </p:nvSpPr>
        <p:spPr>
          <a:xfrm>
            <a:off x="6365401" y="4003073"/>
            <a:ext cx="2068010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err="1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ComBat</a:t>
            </a:r>
            <a:endParaRPr lang="en-US" sz="14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B18D893-B244-FF77-6E6C-977342FAD403}"/>
              </a:ext>
            </a:extLst>
          </p:cNvPr>
          <p:cNvCxnSpPr>
            <a:cxnSpLocks/>
            <a:stCxn id="38" idx="3"/>
            <a:endCxn id="45" idx="1"/>
          </p:cNvCxnSpPr>
          <p:nvPr/>
        </p:nvCxnSpPr>
        <p:spPr>
          <a:xfrm>
            <a:off x="6097968" y="3960953"/>
            <a:ext cx="25868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Batch Sel">
            <a:extLst>
              <a:ext uri="{FF2B5EF4-FFF2-40B4-BE49-F238E27FC236}">
                <a16:creationId xmlns:a16="http://schemas.microsoft.com/office/drawing/2014/main" id="{A92AABAA-07CB-D83E-CBFE-6AD1A5EFEA12}"/>
              </a:ext>
            </a:extLst>
          </p:cNvPr>
          <p:cNvSpPr/>
          <p:nvPr/>
        </p:nvSpPr>
        <p:spPr>
          <a:xfrm>
            <a:off x="3297706" y="655783"/>
            <a:ext cx="2076760" cy="599375"/>
          </a:xfrm>
          <a:prstGeom prst="roundRect">
            <a:avLst/>
          </a:prstGeom>
          <a:solidFill>
            <a:srgbClr val="F2CF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Batch Correction">
            <a:extLst>
              <a:ext uri="{FF2B5EF4-FFF2-40B4-BE49-F238E27FC236}">
                <a16:creationId xmlns:a16="http://schemas.microsoft.com/office/drawing/2014/main" id="{2345C5A8-2009-68BB-F6DC-54183967C181}"/>
              </a:ext>
            </a:extLst>
          </p:cNvPr>
          <p:cNvSpPr txBox="1">
            <a:spLocks/>
          </p:cNvSpPr>
          <p:nvPr/>
        </p:nvSpPr>
        <p:spPr>
          <a:xfrm>
            <a:off x="3297706" y="655783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54" name="Title">
            <a:extLst>
              <a:ext uri="{FF2B5EF4-FFF2-40B4-BE49-F238E27FC236}">
                <a16:creationId xmlns:a16="http://schemas.microsoft.com/office/drawing/2014/main" id="{AFACF1F5-B224-2055-7D38-12EB0C2A5847}"/>
              </a:ext>
            </a:extLst>
          </p:cNvPr>
          <p:cNvSpPr txBox="1">
            <a:spLocks/>
          </p:cNvSpPr>
          <p:nvPr/>
        </p:nvSpPr>
        <p:spPr>
          <a:xfrm>
            <a:off x="3306457" y="997591"/>
            <a:ext cx="2068010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QC-RSC</a:t>
            </a:r>
          </a:p>
        </p:txBody>
      </p:sp>
      <p:sp>
        <p:nvSpPr>
          <p:cNvPr id="56" name="Imputation Sel">
            <a:extLst>
              <a:ext uri="{FF2B5EF4-FFF2-40B4-BE49-F238E27FC236}">
                <a16:creationId xmlns:a16="http://schemas.microsoft.com/office/drawing/2014/main" id="{72199604-1485-69F6-4D8C-0C7281E2C93E}"/>
              </a:ext>
            </a:extLst>
          </p:cNvPr>
          <p:cNvSpPr/>
          <p:nvPr/>
        </p:nvSpPr>
        <p:spPr>
          <a:xfrm>
            <a:off x="4618370" y="3660222"/>
            <a:ext cx="1484412" cy="59937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mputation">
            <a:extLst>
              <a:ext uri="{FF2B5EF4-FFF2-40B4-BE49-F238E27FC236}">
                <a16:creationId xmlns:a16="http://schemas.microsoft.com/office/drawing/2014/main" id="{41E6F69E-272D-0979-CD8E-C750BF0ACE5F}"/>
              </a:ext>
            </a:extLst>
          </p:cNvPr>
          <p:cNvSpPr txBox="1">
            <a:spLocks/>
          </p:cNvSpPr>
          <p:nvPr/>
        </p:nvSpPr>
        <p:spPr>
          <a:xfrm>
            <a:off x="4627120" y="3660223"/>
            <a:ext cx="1466912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58" name="Title">
            <a:extLst>
              <a:ext uri="{FF2B5EF4-FFF2-40B4-BE49-F238E27FC236}">
                <a16:creationId xmlns:a16="http://schemas.microsoft.com/office/drawing/2014/main" id="{3470B15D-E64C-966B-5D35-5E9A705D7294}"/>
              </a:ext>
            </a:extLst>
          </p:cNvPr>
          <p:cNvSpPr txBox="1">
            <a:spLocks/>
          </p:cNvSpPr>
          <p:nvPr/>
        </p:nvSpPr>
        <p:spPr>
          <a:xfrm>
            <a:off x="4618370" y="4000988"/>
            <a:ext cx="1484412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kNN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 k = 5</a:t>
            </a:r>
          </a:p>
        </p:txBody>
      </p:sp>
    </p:spTree>
    <p:extLst>
      <p:ext uri="{BB962C8B-B14F-4D97-AF65-F5344CB8AC3E}">
        <p14:creationId xmlns:p14="http://schemas.microsoft.com/office/powerpoint/2010/main" val="4679982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metaboPipe image">
            <a:extLst>
              <a:ext uri="{FF2B5EF4-FFF2-40B4-BE49-F238E27FC236}">
                <a16:creationId xmlns:a16="http://schemas.microsoft.com/office/drawing/2014/main" id="{21C13FC0-C1D2-6BFB-52C1-84261C652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999879" y="5514975"/>
            <a:ext cx="1087346" cy="1247775"/>
          </a:xfrm>
          <a:prstGeom prst="rect">
            <a:avLst/>
          </a:prstGeom>
        </p:spPr>
      </p:pic>
      <p:sp>
        <p:nvSpPr>
          <p:cNvPr id="28" name="Title">
            <a:extLst>
              <a:ext uri="{FF2B5EF4-FFF2-40B4-BE49-F238E27FC236}">
                <a16:creationId xmlns:a16="http://schemas.microsoft.com/office/drawing/2014/main" id="{CB680189-7E07-2E9E-B1C4-D88AD98C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Results</a:t>
            </a:r>
          </a:p>
        </p:txBody>
      </p:sp>
      <p:sp>
        <p:nvSpPr>
          <p:cNvPr id="30" name="Scaling Sel">
            <a:extLst>
              <a:ext uri="{FF2B5EF4-FFF2-40B4-BE49-F238E27FC236}">
                <a16:creationId xmlns:a16="http://schemas.microsoft.com/office/drawing/2014/main" id="{CF88A057-45E2-BFB6-115E-33086B286DBA}"/>
              </a:ext>
            </a:extLst>
          </p:cNvPr>
          <p:cNvSpPr/>
          <p:nvPr/>
        </p:nvSpPr>
        <p:spPr>
          <a:xfrm>
            <a:off x="9806006" y="656825"/>
            <a:ext cx="1226999" cy="617315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caling">
            <a:extLst>
              <a:ext uri="{FF2B5EF4-FFF2-40B4-BE49-F238E27FC236}">
                <a16:creationId xmlns:a16="http://schemas.microsoft.com/office/drawing/2014/main" id="{94160735-FB48-B5C1-478E-1826C95009F3}"/>
              </a:ext>
            </a:extLst>
          </p:cNvPr>
          <p:cNvSpPr txBox="1">
            <a:spLocks/>
          </p:cNvSpPr>
          <p:nvPr/>
        </p:nvSpPr>
        <p:spPr>
          <a:xfrm>
            <a:off x="9806006" y="656305"/>
            <a:ext cx="1226999" cy="342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26" name="Transformation Sel">
            <a:extLst>
              <a:ext uri="{FF2B5EF4-FFF2-40B4-BE49-F238E27FC236}">
                <a16:creationId xmlns:a16="http://schemas.microsoft.com/office/drawing/2014/main" id="{4BE64C53-D6FE-079A-C99D-3D0637B8DB5F}"/>
              </a:ext>
            </a:extLst>
          </p:cNvPr>
          <p:cNvSpPr/>
          <p:nvPr/>
        </p:nvSpPr>
        <p:spPr>
          <a:xfrm>
            <a:off x="7562138" y="656825"/>
            <a:ext cx="2076760" cy="617316"/>
          </a:xfrm>
          <a:prstGeom prst="roundRect">
            <a:avLst/>
          </a:prstGeom>
          <a:solidFill>
            <a:srgbClr val="96D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ansformation">
            <a:extLst>
              <a:ext uri="{FF2B5EF4-FFF2-40B4-BE49-F238E27FC236}">
                <a16:creationId xmlns:a16="http://schemas.microsoft.com/office/drawing/2014/main" id="{D7CE8F93-1826-913E-7C00-0F1354731329}"/>
              </a:ext>
            </a:extLst>
          </p:cNvPr>
          <p:cNvSpPr txBox="1">
            <a:spLocks/>
          </p:cNvSpPr>
          <p:nvPr/>
        </p:nvSpPr>
        <p:spPr>
          <a:xfrm>
            <a:off x="7562138" y="656826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17" name="Normalization Sel">
            <a:extLst>
              <a:ext uri="{FF2B5EF4-FFF2-40B4-BE49-F238E27FC236}">
                <a16:creationId xmlns:a16="http://schemas.microsoft.com/office/drawing/2014/main" id="{C0C7B49C-3BA3-6121-02EE-F63640FE14C1}"/>
              </a:ext>
            </a:extLst>
          </p:cNvPr>
          <p:cNvSpPr/>
          <p:nvPr/>
        </p:nvSpPr>
        <p:spPr>
          <a:xfrm>
            <a:off x="5541574" y="656826"/>
            <a:ext cx="1853456" cy="617316"/>
          </a:xfrm>
          <a:prstGeom prst="roundRect">
            <a:avLst/>
          </a:prstGeom>
          <a:solidFill>
            <a:srgbClr val="B4E5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Normalization">
            <a:extLst>
              <a:ext uri="{FF2B5EF4-FFF2-40B4-BE49-F238E27FC236}">
                <a16:creationId xmlns:a16="http://schemas.microsoft.com/office/drawing/2014/main" id="{EDD307DC-E534-0184-28C7-51B04952589E}"/>
              </a:ext>
            </a:extLst>
          </p:cNvPr>
          <p:cNvSpPr txBox="1">
            <a:spLocks/>
          </p:cNvSpPr>
          <p:nvPr/>
        </p:nvSpPr>
        <p:spPr>
          <a:xfrm>
            <a:off x="5541574" y="656826"/>
            <a:ext cx="1853456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5" name="Imputation Sel">
            <a:extLst>
              <a:ext uri="{FF2B5EF4-FFF2-40B4-BE49-F238E27FC236}">
                <a16:creationId xmlns:a16="http://schemas.microsoft.com/office/drawing/2014/main" id="{0DAE1EA2-3D70-CECB-FEF7-095CBA5AD27A}"/>
              </a:ext>
            </a:extLst>
          </p:cNvPr>
          <p:cNvSpPr/>
          <p:nvPr/>
        </p:nvSpPr>
        <p:spPr>
          <a:xfrm>
            <a:off x="1646186" y="656826"/>
            <a:ext cx="1484412" cy="340766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mputation">
            <a:extLst>
              <a:ext uri="{FF2B5EF4-FFF2-40B4-BE49-F238E27FC236}">
                <a16:creationId xmlns:a16="http://schemas.microsoft.com/office/drawing/2014/main" id="{2110ED6B-7C09-1B74-F464-3EC1FFD6C9C9}"/>
              </a:ext>
            </a:extLst>
          </p:cNvPr>
          <p:cNvSpPr txBox="1">
            <a:spLocks/>
          </p:cNvSpPr>
          <p:nvPr/>
        </p:nvSpPr>
        <p:spPr>
          <a:xfrm>
            <a:off x="1654936" y="656826"/>
            <a:ext cx="1466912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13" name="Filtering Sel">
            <a:extLst>
              <a:ext uri="{FF2B5EF4-FFF2-40B4-BE49-F238E27FC236}">
                <a16:creationId xmlns:a16="http://schemas.microsoft.com/office/drawing/2014/main" id="{DF0DF8CC-6464-CDE2-F8B6-BF8366C617F4}"/>
              </a:ext>
            </a:extLst>
          </p:cNvPr>
          <p:cNvSpPr/>
          <p:nvPr/>
        </p:nvSpPr>
        <p:spPr>
          <a:xfrm>
            <a:off x="167109" y="655784"/>
            <a:ext cx="1311969" cy="341807"/>
          </a:xfrm>
          <a:prstGeom prst="round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iltering">
            <a:extLst>
              <a:ext uri="{FF2B5EF4-FFF2-40B4-BE49-F238E27FC236}">
                <a16:creationId xmlns:a16="http://schemas.microsoft.com/office/drawing/2014/main" id="{D30C6BD6-9535-F357-FE7D-646D083EB8EB}"/>
              </a:ext>
            </a:extLst>
          </p:cNvPr>
          <p:cNvSpPr txBox="1">
            <a:spLocks/>
          </p:cNvSpPr>
          <p:nvPr/>
        </p:nvSpPr>
        <p:spPr>
          <a:xfrm>
            <a:off x="167109" y="656826"/>
            <a:ext cx="1311969" cy="3418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pic>
        <p:nvPicPr>
          <p:cNvPr id="3" name="Graphic 2" descr="Database with solid fill">
            <a:extLst>
              <a:ext uri="{FF2B5EF4-FFF2-40B4-BE49-F238E27FC236}">
                <a16:creationId xmlns:a16="http://schemas.microsoft.com/office/drawing/2014/main" id="{9760A26E-E8F5-B141-148C-F181BF8208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8600" y="3503758"/>
            <a:ext cx="914400" cy="914400"/>
          </a:xfrm>
          <a:prstGeom prst="rect">
            <a:avLst/>
          </a:prstGeom>
        </p:spPr>
      </p:pic>
      <p:pic>
        <p:nvPicPr>
          <p:cNvPr id="48" name="Graphic 47" descr="Rectangular Prism with solid fill">
            <a:extLst>
              <a:ext uri="{FF2B5EF4-FFF2-40B4-BE49-F238E27FC236}">
                <a16:creationId xmlns:a16="http://schemas.microsoft.com/office/drawing/2014/main" id="{B7EB43D6-DA6D-48A0-C230-FDAB711317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443981" y="927097"/>
            <a:ext cx="914400" cy="914400"/>
          </a:xfrm>
          <a:prstGeom prst="rect">
            <a:avLst/>
          </a:prstGeom>
        </p:spPr>
      </p:pic>
      <p:grpSp>
        <p:nvGrpSpPr>
          <p:cNvPr id="8" name="CreateDE">
            <a:extLst>
              <a:ext uri="{FF2B5EF4-FFF2-40B4-BE49-F238E27FC236}">
                <a16:creationId xmlns:a16="http://schemas.microsoft.com/office/drawing/2014/main" id="{611AA05A-1E27-A756-7CC1-7DC390842D1C}"/>
              </a:ext>
            </a:extLst>
          </p:cNvPr>
          <p:cNvGrpSpPr/>
          <p:nvPr/>
        </p:nvGrpSpPr>
        <p:grpSpPr>
          <a:xfrm>
            <a:off x="1479078" y="3619149"/>
            <a:ext cx="1264238" cy="683617"/>
            <a:chOff x="5541574" y="1748233"/>
            <a:chExt cx="1264238" cy="683617"/>
          </a:xfrm>
        </p:grpSpPr>
        <p:sp>
          <p:nvSpPr>
            <p:cNvPr id="2" name="Utils Sel">
              <a:extLst>
                <a:ext uri="{FF2B5EF4-FFF2-40B4-BE49-F238E27FC236}">
                  <a16:creationId xmlns:a16="http://schemas.microsoft.com/office/drawing/2014/main" id="{EEDE7BB7-2B32-903A-3763-D56AEB0A5AB6}"/>
                </a:ext>
              </a:extLst>
            </p:cNvPr>
            <p:cNvSpPr/>
            <p:nvPr/>
          </p:nvSpPr>
          <p:spPr>
            <a:xfrm>
              <a:off x="5541574" y="1748233"/>
              <a:ext cx="1264238" cy="683617"/>
            </a:xfrm>
            <a:prstGeom prst="roundRect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Utils">
              <a:extLst>
                <a:ext uri="{FF2B5EF4-FFF2-40B4-BE49-F238E27FC236}">
                  <a16:creationId xmlns:a16="http://schemas.microsoft.com/office/drawing/2014/main" id="{C2CF5E00-3798-ED98-781C-0647B1B3BD3F}"/>
                </a:ext>
              </a:extLst>
            </p:cNvPr>
            <p:cNvSpPr txBox="1">
              <a:spLocks/>
            </p:cNvSpPr>
            <p:nvPr/>
          </p:nvSpPr>
          <p:spPr>
            <a:xfrm>
              <a:off x="5766166" y="1748234"/>
              <a:ext cx="815055" cy="34180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Utils</a:t>
              </a:r>
            </a:p>
          </p:txBody>
        </p:sp>
        <p:sp>
          <p:nvSpPr>
            <p:cNvPr id="7" name="Title">
              <a:extLst>
                <a:ext uri="{FF2B5EF4-FFF2-40B4-BE49-F238E27FC236}">
                  <a16:creationId xmlns:a16="http://schemas.microsoft.com/office/drawing/2014/main" id="{F7C9941F-3960-8240-9916-9964F1DB76E4}"/>
                </a:ext>
              </a:extLst>
            </p:cNvPr>
            <p:cNvSpPr txBox="1">
              <a:spLocks/>
            </p:cNvSpPr>
            <p:nvPr/>
          </p:nvSpPr>
          <p:spPr>
            <a:xfrm>
              <a:off x="5541574" y="2090041"/>
              <a:ext cx="1264238" cy="3418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Create DE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DFD670-5E52-31D0-ECD5-CB14291DDAB6}"/>
              </a:ext>
            </a:extLst>
          </p:cNvPr>
          <p:cNvCxnSpPr>
            <a:endCxn id="2" idx="1"/>
          </p:cNvCxnSpPr>
          <p:nvPr/>
        </p:nvCxnSpPr>
        <p:spPr>
          <a:xfrm>
            <a:off x="1134174" y="3960957"/>
            <a:ext cx="344904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Utils Sel">
            <a:extLst>
              <a:ext uri="{FF2B5EF4-FFF2-40B4-BE49-F238E27FC236}">
                <a16:creationId xmlns:a16="http://schemas.microsoft.com/office/drawing/2014/main" id="{838D2D1B-8ED5-C034-CEF9-0D623493F365}"/>
              </a:ext>
            </a:extLst>
          </p:cNvPr>
          <p:cNvSpPr/>
          <p:nvPr/>
        </p:nvSpPr>
        <p:spPr>
          <a:xfrm>
            <a:off x="11200113" y="656826"/>
            <a:ext cx="824778" cy="341808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tils">
            <a:extLst>
              <a:ext uri="{FF2B5EF4-FFF2-40B4-BE49-F238E27FC236}">
                <a16:creationId xmlns:a16="http://schemas.microsoft.com/office/drawing/2014/main" id="{025D65B4-D5DA-A50F-A344-7ED7A4788C93}"/>
              </a:ext>
            </a:extLst>
          </p:cNvPr>
          <p:cNvSpPr txBox="1">
            <a:spLocks/>
          </p:cNvSpPr>
          <p:nvPr/>
        </p:nvSpPr>
        <p:spPr>
          <a:xfrm>
            <a:off x="11200113" y="656826"/>
            <a:ext cx="824778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Utils</a:t>
            </a:r>
          </a:p>
        </p:txBody>
      </p:sp>
      <p:sp>
        <p:nvSpPr>
          <p:cNvPr id="18" name="Filtering Sel">
            <a:extLst>
              <a:ext uri="{FF2B5EF4-FFF2-40B4-BE49-F238E27FC236}">
                <a16:creationId xmlns:a16="http://schemas.microsoft.com/office/drawing/2014/main" id="{D9E1C28B-D1F6-094E-59DF-BE5A044E1BF7}"/>
              </a:ext>
            </a:extLst>
          </p:cNvPr>
          <p:cNvSpPr/>
          <p:nvPr/>
        </p:nvSpPr>
        <p:spPr>
          <a:xfrm>
            <a:off x="3079394" y="3542865"/>
            <a:ext cx="1311969" cy="836184"/>
          </a:xfrm>
          <a:prstGeom prst="round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iltering">
            <a:extLst>
              <a:ext uri="{FF2B5EF4-FFF2-40B4-BE49-F238E27FC236}">
                <a16:creationId xmlns:a16="http://schemas.microsoft.com/office/drawing/2014/main" id="{A78F5D9D-5E8D-927A-E98D-F47AB641ED23}"/>
              </a:ext>
            </a:extLst>
          </p:cNvPr>
          <p:cNvSpPr txBox="1">
            <a:spLocks/>
          </p:cNvSpPr>
          <p:nvPr/>
        </p:nvSpPr>
        <p:spPr>
          <a:xfrm>
            <a:off x="3079394" y="3543907"/>
            <a:ext cx="1311969" cy="3418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FAE3EDC2-DC73-35BE-DFD9-E794770F93D8}"/>
              </a:ext>
            </a:extLst>
          </p:cNvPr>
          <p:cNvSpPr txBox="1">
            <a:spLocks/>
          </p:cNvSpPr>
          <p:nvPr/>
        </p:nvSpPr>
        <p:spPr>
          <a:xfrm>
            <a:off x="3079395" y="3861813"/>
            <a:ext cx="1311969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Threshold 0.2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487F05D1-FF7D-CED6-8C06-730553EBCF57}"/>
              </a:ext>
            </a:extLst>
          </p:cNvPr>
          <p:cNvSpPr txBox="1">
            <a:spLocks/>
          </p:cNvSpPr>
          <p:nvPr/>
        </p:nvSpPr>
        <p:spPr>
          <a:xfrm>
            <a:off x="3079394" y="4120431"/>
            <a:ext cx="1311969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Outliers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15A88E-3287-04F2-6485-37ABFFD0F58A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 flipV="1">
            <a:off x="2743316" y="3960957"/>
            <a:ext cx="336078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mputation Sel">
            <a:extLst>
              <a:ext uri="{FF2B5EF4-FFF2-40B4-BE49-F238E27FC236}">
                <a16:creationId xmlns:a16="http://schemas.microsoft.com/office/drawing/2014/main" id="{DA5E76F6-7B89-2297-1248-814AEC9C46AC}"/>
              </a:ext>
            </a:extLst>
          </p:cNvPr>
          <p:cNvSpPr/>
          <p:nvPr/>
        </p:nvSpPr>
        <p:spPr>
          <a:xfrm>
            <a:off x="4611588" y="4194665"/>
            <a:ext cx="1484412" cy="59937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mputation">
            <a:extLst>
              <a:ext uri="{FF2B5EF4-FFF2-40B4-BE49-F238E27FC236}">
                <a16:creationId xmlns:a16="http://schemas.microsoft.com/office/drawing/2014/main" id="{EA2A7E0D-C637-EC5A-8DC0-F5FD594F7F38}"/>
              </a:ext>
            </a:extLst>
          </p:cNvPr>
          <p:cNvSpPr txBox="1">
            <a:spLocks/>
          </p:cNvSpPr>
          <p:nvPr/>
        </p:nvSpPr>
        <p:spPr>
          <a:xfrm>
            <a:off x="4620338" y="4194666"/>
            <a:ext cx="1466912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106A8A7D-E113-B766-2551-D88EA83F85BE}"/>
              </a:ext>
            </a:extLst>
          </p:cNvPr>
          <p:cNvSpPr txBox="1">
            <a:spLocks/>
          </p:cNvSpPr>
          <p:nvPr/>
        </p:nvSpPr>
        <p:spPr>
          <a:xfrm>
            <a:off x="4611588" y="4535431"/>
            <a:ext cx="1484412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kNN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 k = 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4191E5C-3BBA-6439-365A-6F75592269AF}"/>
              </a:ext>
            </a:extLst>
          </p:cNvPr>
          <p:cNvCxnSpPr>
            <a:cxnSpLocks/>
            <a:stCxn id="18" idx="3"/>
            <a:endCxn id="11" idx="1"/>
          </p:cNvCxnSpPr>
          <p:nvPr/>
        </p:nvCxnSpPr>
        <p:spPr>
          <a:xfrm>
            <a:off x="4391363" y="3960957"/>
            <a:ext cx="220225" cy="5333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Imputation Sel">
            <a:extLst>
              <a:ext uri="{FF2B5EF4-FFF2-40B4-BE49-F238E27FC236}">
                <a16:creationId xmlns:a16="http://schemas.microsoft.com/office/drawing/2014/main" id="{2AFE4FDA-97F9-CFE3-339A-9AF4EFD0C401}"/>
              </a:ext>
            </a:extLst>
          </p:cNvPr>
          <p:cNvSpPr/>
          <p:nvPr/>
        </p:nvSpPr>
        <p:spPr>
          <a:xfrm>
            <a:off x="4613556" y="4194665"/>
            <a:ext cx="1484412" cy="59937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mputation">
            <a:extLst>
              <a:ext uri="{FF2B5EF4-FFF2-40B4-BE49-F238E27FC236}">
                <a16:creationId xmlns:a16="http://schemas.microsoft.com/office/drawing/2014/main" id="{045D40EC-F21A-15DF-72E1-F1A60CC6BEEC}"/>
              </a:ext>
            </a:extLst>
          </p:cNvPr>
          <p:cNvSpPr txBox="1">
            <a:spLocks/>
          </p:cNvSpPr>
          <p:nvPr/>
        </p:nvSpPr>
        <p:spPr>
          <a:xfrm>
            <a:off x="4622306" y="4194666"/>
            <a:ext cx="1466912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41" name="Title">
            <a:extLst>
              <a:ext uri="{FF2B5EF4-FFF2-40B4-BE49-F238E27FC236}">
                <a16:creationId xmlns:a16="http://schemas.microsoft.com/office/drawing/2014/main" id="{228752C4-15D6-8FF8-1A92-2BE9E23D26E6}"/>
              </a:ext>
            </a:extLst>
          </p:cNvPr>
          <p:cNvSpPr txBox="1">
            <a:spLocks/>
          </p:cNvSpPr>
          <p:nvPr/>
        </p:nvSpPr>
        <p:spPr>
          <a:xfrm>
            <a:off x="4613556" y="4535431"/>
            <a:ext cx="1484412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kNN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 k = 5</a:t>
            </a:r>
          </a:p>
        </p:txBody>
      </p:sp>
      <p:sp>
        <p:nvSpPr>
          <p:cNvPr id="14" name="Batch Sel">
            <a:extLst>
              <a:ext uri="{FF2B5EF4-FFF2-40B4-BE49-F238E27FC236}">
                <a16:creationId xmlns:a16="http://schemas.microsoft.com/office/drawing/2014/main" id="{1DC2C85D-36F3-59D9-F947-452A2D1F9CEC}"/>
              </a:ext>
            </a:extLst>
          </p:cNvPr>
          <p:cNvSpPr/>
          <p:nvPr/>
        </p:nvSpPr>
        <p:spPr>
          <a:xfrm>
            <a:off x="3297706" y="656826"/>
            <a:ext cx="2076760" cy="340765"/>
          </a:xfrm>
          <a:prstGeom prst="roundRect">
            <a:avLst/>
          </a:prstGeom>
          <a:solidFill>
            <a:srgbClr val="F2CF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Batch Correction">
            <a:extLst>
              <a:ext uri="{FF2B5EF4-FFF2-40B4-BE49-F238E27FC236}">
                <a16:creationId xmlns:a16="http://schemas.microsoft.com/office/drawing/2014/main" id="{85BB713F-7945-0E44-78F3-447EDAC4E275}"/>
              </a:ext>
            </a:extLst>
          </p:cNvPr>
          <p:cNvSpPr txBox="1">
            <a:spLocks/>
          </p:cNvSpPr>
          <p:nvPr/>
        </p:nvSpPr>
        <p:spPr>
          <a:xfrm>
            <a:off x="3297706" y="656826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45" name="Batch Sel">
            <a:extLst>
              <a:ext uri="{FF2B5EF4-FFF2-40B4-BE49-F238E27FC236}">
                <a16:creationId xmlns:a16="http://schemas.microsoft.com/office/drawing/2014/main" id="{22BDE510-11C4-6ED4-BE87-FC530FB2A2BE}"/>
              </a:ext>
            </a:extLst>
          </p:cNvPr>
          <p:cNvSpPr/>
          <p:nvPr/>
        </p:nvSpPr>
        <p:spPr>
          <a:xfrm>
            <a:off x="6356650" y="4194665"/>
            <a:ext cx="2076760" cy="599375"/>
          </a:xfrm>
          <a:prstGeom prst="roundRect">
            <a:avLst/>
          </a:prstGeom>
          <a:solidFill>
            <a:srgbClr val="F2CF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Batch Correction">
            <a:extLst>
              <a:ext uri="{FF2B5EF4-FFF2-40B4-BE49-F238E27FC236}">
                <a16:creationId xmlns:a16="http://schemas.microsoft.com/office/drawing/2014/main" id="{097E1DF0-C814-EC55-936B-CBA0012E8880}"/>
              </a:ext>
            </a:extLst>
          </p:cNvPr>
          <p:cNvSpPr txBox="1">
            <a:spLocks/>
          </p:cNvSpPr>
          <p:nvPr/>
        </p:nvSpPr>
        <p:spPr>
          <a:xfrm>
            <a:off x="6356650" y="4194665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47" name="Title">
            <a:extLst>
              <a:ext uri="{FF2B5EF4-FFF2-40B4-BE49-F238E27FC236}">
                <a16:creationId xmlns:a16="http://schemas.microsoft.com/office/drawing/2014/main" id="{A649AC5C-4FA3-5A36-66F3-CCAA746E4285}"/>
              </a:ext>
            </a:extLst>
          </p:cNvPr>
          <p:cNvSpPr txBox="1">
            <a:spLocks/>
          </p:cNvSpPr>
          <p:nvPr/>
        </p:nvSpPr>
        <p:spPr>
          <a:xfrm>
            <a:off x="6365401" y="4536473"/>
            <a:ext cx="2068010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err="1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ComBat</a:t>
            </a:r>
            <a:endParaRPr lang="en-US" sz="14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B18D893-B244-FF77-6E6C-977342FAD403}"/>
              </a:ext>
            </a:extLst>
          </p:cNvPr>
          <p:cNvCxnSpPr>
            <a:cxnSpLocks/>
            <a:stCxn id="38" idx="3"/>
            <a:endCxn id="45" idx="1"/>
          </p:cNvCxnSpPr>
          <p:nvPr/>
        </p:nvCxnSpPr>
        <p:spPr>
          <a:xfrm>
            <a:off x="6097968" y="4494353"/>
            <a:ext cx="25868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Batch Sel">
            <a:extLst>
              <a:ext uri="{FF2B5EF4-FFF2-40B4-BE49-F238E27FC236}">
                <a16:creationId xmlns:a16="http://schemas.microsoft.com/office/drawing/2014/main" id="{A92AABAA-07CB-D83E-CBFE-6AD1A5EFEA12}"/>
              </a:ext>
            </a:extLst>
          </p:cNvPr>
          <p:cNvSpPr/>
          <p:nvPr/>
        </p:nvSpPr>
        <p:spPr>
          <a:xfrm>
            <a:off x="4620338" y="3258685"/>
            <a:ext cx="2076760" cy="599375"/>
          </a:xfrm>
          <a:prstGeom prst="roundRect">
            <a:avLst/>
          </a:prstGeom>
          <a:solidFill>
            <a:srgbClr val="F2CF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Batch Correction">
            <a:extLst>
              <a:ext uri="{FF2B5EF4-FFF2-40B4-BE49-F238E27FC236}">
                <a16:creationId xmlns:a16="http://schemas.microsoft.com/office/drawing/2014/main" id="{2345C5A8-2009-68BB-F6DC-54183967C181}"/>
              </a:ext>
            </a:extLst>
          </p:cNvPr>
          <p:cNvSpPr txBox="1">
            <a:spLocks/>
          </p:cNvSpPr>
          <p:nvPr/>
        </p:nvSpPr>
        <p:spPr>
          <a:xfrm>
            <a:off x="4620338" y="3258685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54" name="Title">
            <a:extLst>
              <a:ext uri="{FF2B5EF4-FFF2-40B4-BE49-F238E27FC236}">
                <a16:creationId xmlns:a16="http://schemas.microsoft.com/office/drawing/2014/main" id="{AFACF1F5-B224-2055-7D38-12EB0C2A5847}"/>
              </a:ext>
            </a:extLst>
          </p:cNvPr>
          <p:cNvSpPr txBox="1">
            <a:spLocks/>
          </p:cNvSpPr>
          <p:nvPr/>
        </p:nvSpPr>
        <p:spPr>
          <a:xfrm>
            <a:off x="4629089" y="3600493"/>
            <a:ext cx="2068010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QC-RSC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AB70D82-392F-AEDC-7D26-CDD67918B3B2}"/>
              </a:ext>
            </a:extLst>
          </p:cNvPr>
          <p:cNvCxnSpPr>
            <a:cxnSpLocks/>
            <a:stCxn id="18" idx="3"/>
            <a:endCxn id="52" idx="1"/>
          </p:cNvCxnSpPr>
          <p:nvPr/>
        </p:nvCxnSpPr>
        <p:spPr>
          <a:xfrm flipV="1">
            <a:off x="4391363" y="3558373"/>
            <a:ext cx="228975" cy="40258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Imputation Sel">
            <a:extLst>
              <a:ext uri="{FF2B5EF4-FFF2-40B4-BE49-F238E27FC236}">
                <a16:creationId xmlns:a16="http://schemas.microsoft.com/office/drawing/2014/main" id="{1E66AC11-F275-B65F-F16E-524BE5BDE500}"/>
              </a:ext>
            </a:extLst>
          </p:cNvPr>
          <p:cNvSpPr/>
          <p:nvPr/>
        </p:nvSpPr>
        <p:spPr>
          <a:xfrm>
            <a:off x="6917322" y="3256078"/>
            <a:ext cx="1484412" cy="59937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mputation">
            <a:extLst>
              <a:ext uri="{FF2B5EF4-FFF2-40B4-BE49-F238E27FC236}">
                <a16:creationId xmlns:a16="http://schemas.microsoft.com/office/drawing/2014/main" id="{CC0FF80E-CF5E-7500-E4C4-426C00617C14}"/>
              </a:ext>
            </a:extLst>
          </p:cNvPr>
          <p:cNvSpPr txBox="1">
            <a:spLocks/>
          </p:cNvSpPr>
          <p:nvPr/>
        </p:nvSpPr>
        <p:spPr>
          <a:xfrm>
            <a:off x="6926072" y="3256079"/>
            <a:ext cx="1466912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44" name="Title">
            <a:extLst>
              <a:ext uri="{FF2B5EF4-FFF2-40B4-BE49-F238E27FC236}">
                <a16:creationId xmlns:a16="http://schemas.microsoft.com/office/drawing/2014/main" id="{57CF4BAB-9E84-1166-558A-BC575ACE31CF}"/>
              </a:ext>
            </a:extLst>
          </p:cNvPr>
          <p:cNvSpPr txBox="1">
            <a:spLocks/>
          </p:cNvSpPr>
          <p:nvPr/>
        </p:nvSpPr>
        <p:spPr>
          <a:xfrm>
            <a:off x="6917322" y="3596844"/>
            <a:ext cx="1484412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kNN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 k = 5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786880-2074-EB21-8273-FFE2E51479A7}"/>
              </a:ext>
            </a:extLst>
          </p:cNvPr>
          <p:cNvCxnSpPr>
            <a:cxnSpLocks/>
            <a:stCxn id="52" idx="3"/>
            <a:endCxn id="40" idx="1"/>
          </p:cNvCxnSpPr>
          <p:nvPr/>
        </p:nvCxnSpPr>
        <p:spPr>
          <a:xfrm flipV="1">
            <a:off x="6697098" y="3555766"/>
            <a:ext cx="220224" cy="26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itle">
            <a:extLst>
              <a:ext uri="{FF2B5EF4-FFF2-40B4-BE49-F238E27FC236}">
                <a16:creationId xmlns:a16="http://schemas.microsoft.com/office/drawing/2014/main" id="{69883855-4B24-52F1-1B39-8ADF49D3B7B8}"/>
              </a:ext>
            </a:extLst>
          </p:cNvPr>
          <p:cNvSpPr txBox="1">
            <a:spLocks/>
          </p:cNvSpPr>
          <p:nvPr/>
        </p:nvSpPr>
        <p:spPr>
          <a:xfrm>
            <a:off x="5537789" y="997591"/>
            <a:ext cx="1862206" cy="27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ISN = Creatine</a:t>
            </a:r>
          </a:p>
        </p:txBody>
      </p:sp>
      <p:sp>
        <p:nvSpPr>
          <p:cNvPr id="60" name="Title">
            <a:extLst>
              <a:ext uri="{FF2B5EF4-FFF2-40B4-BE49-F238E27FC236}">
                <a16:creationId xmlns:a16="http://schemas.microsoft.com/office/drawing/2014/main" id="{611D55B0-DDA3-92E3-3085-EEA7D268622C}"/>
              </a:ext>
            </a:extLst>
          </p:cNvPr>
          <p:cNvSpPr txBox="1">
            <a:spLocks/>
          </p:cNvSpPr>
          <p:nvPr/>
        </p:nvSpPr>
        <p:spPr>
          <a:xfrm>
            <a:off x="7562138" y="997591"/>
            <a:ext cx="2076760" cy="27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Log</a:t>
            </a:r>
          </a:p>
        </p:txBody>
      </p:sp>
      <p:sp>
        <p:nvSpPr>
          <p:cNvPr id="61" name="Title">
            <a:extLst>
              <a:ext uri="{FF2B5EF4-FFF2-40B4-BE49-F238E27FC236}">
                <a16:creationId xmlns:a16="http://schemas.microsoft.com/office/drawing/2014/main" id="{E5113CF4-7CFC-F9FA-8BA2-FE97A428CF4A}"/>
              </a:ext>
            </a:extLst>
          </p:cNvPr>
          <p:cNvSpPr txBox="1">
            <a:spLocks/>
          </p:cNvSpPr>
          <p:nvPr/>
        </p:nvSpPr>
        <p:spPr>
          <a:xfrm>
            <a:off x="9814756" y="997591"/>
            <a:ext cx="1218249" cy="27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Autoscaling</a:t>
            </a:r>
          </a:p>
        </p:txBody>
      </p:sp>
      <p:sp>
        <p:nvSpPr>
          <p:cNvPr id="62" name="Scaling Sel">
            <a:extLst>
              <a:ext uri="{FF2B5EF4-FFF2-40B4-BE49-F238E27FC236}">
                <a16:creationId xmlns:a16="http://schemas.microsoft.com/office/drawing/2014/main" id="{9153DA8E-3ACA-B770-2593-10E9A7B482FD}"/>
              </a:ext>
            </a:extLst>
          </p:cNvPr>
          <p:cNvSpPr/>
          <p:nvPr/>
        </p:nvSpPr>
        <p:spPr>
          <a:xfrm>
            <a:off x="9808387" y="658218"/>
            <a:ext cx="1226999" cy="617315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caling">
            <a:extLst>
              <a:ext uri="{FF2B5EF4-FFF2-40B4-BE49-F238E27FC236}">
                <a16:creationId xmlns:a16="http://schemas.microsoft.com/office/drawing/2014/main" id="{ACFF9A35-084F-14CC-16F5-AEFCA8A58422}"/>
              </a:ext>
            </a:extLst>
          </p:cNvPr>
          <p:cNvSpPr txBox="1">
            <a:spLocks/>
          </p:cNvSpPr>
          <p:nvPr/>
        </p:nvSpPr>
        <p:spPr>
          <a:xfrm>
            <a:off x="9808387" y="657698"/>
            <a:ext cx="1226999" cy="342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64" name="Transformation Sel">
            <a:extLst>
              <a:ext uri="{FF2B5EF4-FFF2-40B4-BE49-F238E27FC236}">
                <a16:creationId xmlns:a16="http://schemas.microsoft.com/office/drawing/2014/main" id="{0E2B2AAF-5959-4829-24D5-D931E028AFB0}"/>
              </a:ext>
            </a:extLst>
          </p:cNvPr>
          <p:cNvSpPr/>
          <p:nvPr/>
        </p:nvSpPr>
        <p:spPr>
          <a:xfrm>
            <a:off x="7564519" y="658218"/>
            <a:ext cx="2076760" cy="617316"/>
          </a:xfrm>
          <a:prstGeom prst="roundRect">
            <a:avLst/>
          </a:prstGeom>
          <a:solidFill>
            <a:srgbClr val="96D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ransformation">
            <a:extLst>
              <a:ext uri="{FF2B5EF4-FFF2-40B4-BE49-F238E27FC236}">
                <a16:creationId xmlns:a16="http://schemas.microsoft.com/office/drawing/2014/main" id="{CDDEF7B4-1469-FCC6-5B37-BFACDA0A99EC}"/>
              </a:ext>
            </a:extLst>
          </p:cNvPr>
          <p:cNvSpPr txBox="1">
            <a:spLocks/>
          </p:cNvSpPr>
          <p:nvPr/>
        </p:nvSpPr>
        <p:spPr>
          <a:xfrm>
            <a:off x="7564519" y="658219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66" name="Normalization Sel">
            <a:extLst>
              <a:ext uri="{FF2B5EF4-FFF2-40B4-BE49-F238E27FC236}">
                <a16:creationId xmlns:a16="http://schemas.microsoft.com/office/drawing/2014/main" id="{49370786-DBF9-B7DC-FB33-D6CDEB25E6A3}"/>
              </a:ext>
            </a:extLst>
          </p:cNvPr>
          <p:cNvSpPr/>
          <p:nvPr/>
        </p:nvSpPr>
        <p:spPr>
          <a:xfrm>
            <a:off x="5543955" y="658219"/>
            <a:ext cx="1853456" cy="617316"/>
          </a:xfrm>
          <a:prstGeom prst="roundRect">
            <a:avLst/>
          </a:prstGeom>
          <a:solidFill>
            <a:srgbClr val="B4E5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Normalization">
            <a:extLst>
              <a:ext uri="{FF2B5EF4-FFF2-40B4-BE49-F238E27FC236}">
                <a16:creationId xmlns:a16="http://schemas.microsoft.com/office/drawing/2014/main" id="{F38E1DED-8D6B-2BB0-3E66-3C4715E5ED5E}"/>
              </a:ext>
            </a:extLst>
          </p:cNvPr>
          <p:cNvSpPr txBox="1">
            <a:spLocks/>
          </p:cNvSpPr>
          <p:nvPr/>
        </p:nvSpPr>
        <p:spPr>
          <a:xfrm>
            <a:off x="5543955" y="658219"/>
            <a:ext cx="1853456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68" name="Title">
            <a:extLst>
              <a:ext uri="{FF2B5EF4-FFF2-40B4-BE49-F238E27FC236}">
                <a16:creationId xmlns:a16="http://schemas.microsoft.com/office/drawing/2014/main" id="{41EA611F-0116-5F8C-D71B-4F3AFD7E7D38}"/>
              </a:ext>
            </a:extLst>
          </p:cNvPr>
          <p:cNvSpPr txBox="1">
            <a:spLocks/>
          </p:cNvSpPr>
          <p:nvPr/>
        </p:nvSpPr>
        <p:spPr>
          <a:xfrm>
            <a:off x="5540170" y="998984"/>
            <a:ext cx="1862206" cy="27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ISN = Creatine</a:t>
            </a:r>
          </a:p>
        </p:txBody>
      </p:sp>
      <p:sp>
        <p:nvSpPr>
          <p:cNvPr id="69" name="Title">
            <a:extLst>
              <a:ext uri="{FF2B5EF4-FFF2-40B4-BE49-F238E27FC236}">
                <a16:creationId xmlns:a16="http://schemas.microsoft.com/office/drawing/2014/main" id="{F0F35A8C-905C-85BD-6FB7-B5AF21C329CA}"/>
              </a:ext>
            </a:extLst>
          </p:cNvPr>
          <p:cNvSpPr txBox="1">
            <a:spLocks/>
          </p:cNvSpPr>
          <p:nvPr/>
        </p:nvSpPr>
        <p:spPr>
          <a:xfrm>
            <a:off x="7564519" y="998984"/>
            <a:ext cx="2076760" cy="27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Log</a:t>
            </a:r>
          </a:p>
        </p:txBody>
      </p:sp>
      <p:sp>
        <p:nvSpPr>
          <p:cNvPr id="70" name="Title">
            <a:extLst>
              <a:ext uri="{FF2B5EF4-FFF2-40B4-BE49-F238E27FC236}">
                <a16:creationId xmlns:a16="http://schemas.microsoft.com/office/drawing/2014/main" id="{1E5AB40C-3113-CF5B-5A64-1A5310D57B59}"/>
              </a:ext>
            </a:extLst>
          </p:cNvPr>
          <p:cNvSpPr txBox="1">
            <a:spLocks/>
          </p:cNvSpPr>
          <p:nvPr/>
        </p:nvSpPr>
        <p:spPr>
          <a:xfrm>
            <a:off x="9817137" y="998984"/>
            <a:ext cx="1218249" cy="27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Autoscaling</a:t>
            </a:r>
          </a:p>
        </p:txBody>
      </p:sp>
      <p:sp>
        <p:nvSpPr>
          <p:cNvPr id="71" name="Scaling Sel">
            <a:extLst>
              <a:ext uri="{FF2B5EF4-FFF2-40B4-BE49-F238E27FC236}">
                <a16:creationId xmlns:a16="http://schemas.microsoft.com/office/drawing/2014/main" id="{3077A62B-1DEE-4887-A928-B81B4AE2BB7D}"/>
              </a:ext>
            </a:extLst>
          </p:cNvPr>
          <p:cNvSpPr/>
          <p:nvPr/>
        </p:nvSpPr>
        <p:spPr>
          <a:xfrm>
            <a:off x="9806006" y="656824"/>
            <a:ext cx="1226999" cy="617315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caling">
            <a:extLst>
              <a:ext uri="{FF2B5EF4-FFF2-40B4-BE49-F238E27FC236}">
                <a16:creationId xmlns:a16="http://schemas.microsoft.com/office/drawing/2014/main" id="{E2A0843D-F3C5-953B-8DFF-A33EAD429140}"/>
              </a:ext>
            </a:extLst>
          </p:cNvPr>
          <p:cNvSpPr txBox="1">
            <a:spLocks/>
          </p:cNvSpPr>
          <p:nvPr/>
        </p:nvSpPr>
        <p:spPr>
          <a:xfrm>
            <a:off x="9806006" y="656304"/>
            <a:ext cx="1226999" cy="342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73" name="Transformation Sel">
            <a:extLst>
              <a:ext uri="{FF2B5EF4-FFF2-40B4-BE49-F238E27FC236}">
                <a16:creationId xmlns:a16="http://schemas.microsoft.com/office/drawing/2014/main" id="{433F9990-B4C5-01CC-999C-AF94DE599048}"/>
              </a:ext>
            </a:extLst>
          </p:cNvPr>
          <p:cNvSpPr/>
          <p:nvPr/>
        </p:nvSpPr>
        <p:spPr>
          <a:xfrm>
            <a:off x="7562138" y="656824"/>
            <a:ext cx="2076760" cy="617316"/>
          </a:xfrm>
          <a:prstGeom prst="roundRect">
            <a:avLst/>
          </a:prstGeom>
          <a:solidFill>
            <a:srgbClr val="96D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ransformation">
            <a:extLst>
              <a:ext uri="{FF2B5EF4-FFF2-40B4-BE49-F238E27FC236}">
                <a16:creationId xmlns:a16="http://schemas.microsoft.com/office/drawing/2014/main" id="{E1ECD6A4-266F-765D-07A0-27634BEBCA2F}"/>
              </a:ext>
            </a:extLst>
          </p:cNvPr>
          <p:cNvSpPr txBox="1">
            <a:spLocks/>
          </p:cNvSpPr>
          <p:nvPr/>
        </p:nvSpPr>
        <p:spPr>
          <a:xfrm>
            <a:off x="7562138" y="656825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75" name="Normalization Sel">
            <a:extLst>
              <a:ext uri="{FF2B5EF4-FFF2-40B4-BE49-F238E27FC236}">
                <a16:creationId xmlns:a16="http://schemas.microsoft.com/office/drawing/2014/main" id="{E51CF711-2F83-2576-7899-DF644E50F60B}"/>
              </a:ext>
            </a:extLst>
          </p:cNvPr>
          <p:cNvSpPr/>
          <p:nvPr/>
        </p:nvSpPr>
        <p:spPr>
          <a:xfrm>
            <a:off x="5541574" y="656825"/>
            <a:ext cx="1853456" cy="617316"/>
          </a:xfrm>
          <a:prstGeom prst="roundRect">
            <a:avLst/>
          </a:prstGeom>
          <a:solidFill>
            <a:srgbClr val="B4E5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Normalization">
            <a:extLst>
              <a:ext uri="{FF2B5EF4-FFF2-40B4-BE49-F238E27FC236}">
                <a16:creationId xmlns:a16="http://schemas.microsoft.com/office/drawing/2014/main" id="{756A7E29-889D-A939-1B6B-FF1DE550931C}"/>
              </a:ext>
            </a:extLst>
          </p:cNvPr>
          <p:cNvSpPr txBox="1">
            <a:spLocks/>
          </p:cNvSpPr>
          <p:nvPr/>
        </p:nvSpPr>
        <p:spPr>
          <a:xfrm>
            <a:off x="5541574" y="656825"/>
            <a:ext cx="1853456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77" name="Title">
            <a:extLst>
              <a:ext uri="{FF2B5EF4-FFF2-40B4-BE49-F238E27FC236}">
                <a16:creationId xmlns:a16="http://schemas.microsoft.com/office/drawing/2014/main" id="{12FA6C86-9879-7D8C-FCB2-739F487F8861}"/>
              </a:ext>
            </a:extLst>
          </p:cNvPr>
          <p:cNvSpPr txBox="1">
            <a:spLocks/>
          </p:cNvSpPr>
          <p:nvPr/>
        </p:nvSpPr>
        <p:spPr>
          <a:xfrm>
            <a:off x="5537789" y="997590"/>
            <a:ext cx="1862206" cy="27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ISN = Creatine</a:t>
            </a:r>
          </a:p>
        </p:txBody>
      </p:sp>
      <p:sp>
        <p:nvSpPr>
          <p:cNvPr id="78" name="Title">
            <a:extLst>
              <a:ext uri="{FF2B5EF4-FFF2-40B4-BE49-F238E27FC236}">
                <a16:creationId xmlns:a16="http://schemas.microsoft.com/office/drawing/2014/main" id="{48663300-18F5-A4D0-6940-D75389E9FB5E}"/>
              </a:ext>
            </a:extLst>
          </p:cNvPr>
          <p:cNvSpPr txBox="1">
            <a:spLocks/>
          </p:cNvSpPr>
          <p:nvPr/>
        </p:nvSpPr>
        <p:spPr>
          <a:xfrm>
            <a:off x="7562138" y="997590"/>
            <a:ext cx="2076760" cy="27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Log</a:t>
            </a:r>
          </a:p>
        </p:txBody>
      </p:sp>
      <p:sp>
        <p:nvSpPr>
          <p:cNvPr id="79" name="Title">
            <a:extLst>
              <a:ext uri="{FF2B5EF4-FFF2-40B4-BE49-F238E27FC236}">
                <a16:creationId xmlns:a16="http://schemas.microsoft.com/office/drawing/2014/main" id="{C7D0C7C6-8C15-75A2-47B5-2FC3DF782748}"/>
              </a:ext>
            </a:extLst>
          </p:cNvPr>
          <p:cNvSpPr txBox="1">
            <a:spLocks/>
          </p:cNvSpPr>
          <p:nvPr/>
        </p:nvSpPr>
        <p:spPr>
          <a:xfrm>
            <a:off x="9814756" y="997590"/>
            <a:ext cx="1218249" cy="27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Autoscaling</a:t>
            </a:r>
          </a:p>
        </p:txBody>
      </p:sp>
    </p:spTree>
    <p:extLst>
      <p:ext uri="{BB962C8B-B14F-4D97-AF65-F5344CB8AC3E}">
        <p14:creationId xmlns:p14="http://schemas.microsoft.com/office/powerpoint/2010/main" val="20022447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metaboPipe image">
            <a:extLst>
              <a:ext uri="{FF2B5EF4-FFF2-40B4-BE49-F238E27FC236}">
                <a16:creationId xmlns:a16="http://schemas.microsoft.com/office/drawing/2014/main" id="{21C13FC0-C1D2-6BFB-52C1-84261C652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999879" y="5514975"/>
            <a:ext cx="1087346" cy="1247775"/>
          </a:xfrm>
          <a:prstGeom prst="rect">
            <a:avLst/>
          </a:prstGeom>
        </p:spPr>
      </p:pic>
      <p:sp>
        <p:nvSpPr>
          <p:cNvPr id="28" name="Title">
            <a:extLst>
              <a:ext uri="{FF2B5EF4-FFF2-40B4-BE49-F238E27FC236}">
                <a16:creationId xmlns:a16="http://schemas.microsoft.com/office/drawing/2014/main" id="{CB680189-7E07-2E9E-B1C4-D88AD98C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Results</a:t>
            </a:r>
          </a:p>
        </p:txBody>
      </p:sp>
      <p:sp>
        <p:nvSpPr>
          <p:cNvPr id="30" name="Scaling Sel">
            <a:extLst>
              <a:ext uri="{FF2B5EF4-FFF2-40B4-BE49-F238E27FC236}">
                <a16:creationId xmlns:a16="http://schemas.microsoft.com/office/drawing/2014/main" id="{CF88A057-45E2-BFB6-115E-33086B286DBA}"/>
              </a:ext>
            </a:extLst>
          </p:cNvPr>
          <p:cNvSpPr/>
          <p:nvPr/>
        </p:nvSpPr>
        <p:spPr>
          <a:xfrm>
            <a:off x="9806006" y="656825"/>
            <a:ext cx="1226999" cy="340765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caling">
            <a:extLst>
              <a:ext uri="{FF2B5EF4-FFF2-40B4-BE49-F238E27FC236}">
                <a16:creationId xmlns:a16="http://schemas.microsoft.com/office/drawing/2014/main" id="{94160735-FB48-B5C1-478E-1826C95009F3}"/>
              </a:ext>
            </a:extLst>
          </p:cNvPr>
          <p:cNvSpPr txBox="1">
            <a:spLocks/>
          </p:cNvSpPr>
          <p:nvPr/>
        </p:nvSpPr>
        <p:spPr>
          <a:xfrm>
            <a:off x="9806006" y="656305"/>
            <a:ext cx="1226999" cy="342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26" name="Transformation Sel">
            <a:extLst>
              <a:ext uri="{FF2B5EF4-FFF2-40B4-BE49-F238E27FC236}">
                <a16:creationId xmlns:a16="http://schemas.microsoft.com/office/drawing/2014/main" id="{4BE64C53-D6FE-079A-C99D-3D0637B8DB5F}"/>
              </a:ext>
            </a:extLst>
          </p:cNvPr>
          <p:cNvSpPr/>
          <p:nvPr/>
        </p:nvSpPr>
        <p:spPr>
          <a:xfrm>
            <a:off x="7562138" y="656825"/>
            <a:ext cx="2076760" cy="340765"/>
          </a:xfrm>
          <a:prstGeom prst="roundRect">
            <a:avLst/>
          </a:prstGeom>
          <a:solidFill>
            <a:srgbClr val="96D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ansformation">
            <a:extLst>
              <a:ext uri="{FF2B5EF4-FFF2-40B4-BE49-F238E27FC236}">
                <a16:creationId xmlns:a16="http://schemas.microsoft.com/office/drawing/2014/main" id="{D7CE8F93-1826-913E-7C00-0F1354731329}"/>
              </a:ext>
            </a:extLst>
          </p:cNvPr>
          <p:cNvSpPr txBox="1">
            <a:spLocks/>
          </p:cNvSpPr>
          <p:nvPr/>
        </p:nvSpPr>
        <p:spPr>
          <a:xfrm>
            <a:off x="7562138" y="656826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17" name="Normalization Sel">
            <a:extLst>
              <a:ext uri="{FF2B5EF4-FFF2-40B4-BE49-F238E27FC236}">
                <a16:creationId xmlns:a16="http://schemas.microsoft.com/office/drawing/2014/main" id="{C0C7B49C-3BA3-6121-02EE-F63640FE14C1}"/>
              </a:ext>
            </a:extLst>
          </p:cNvPr>
          <p:cNvSpPr/>
          <p:nvPr/>
        </p:nvSpPr>
        <p:spPr>
          <a:xfrm>
            <a:off x="5541574" y="656826"/>
            <a:ext cx="1853456" cy="340765"/>
          </a:xfrm>
          <a:prstGeom prst="roundRect">
            <a:avLst/>
          </a:prstGeom>
          <a:solidFill>
            <a:srgbClr val="B4E5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Normalization">
            <a:extLst>
              <a:ext uri="{FF2B5EF4-FFF2-40B4-BE49-F238E27FC236}">
                <a16:creationId xmlns:a16="http://schemas.microsoft.com/office/drawing/2014/main" id="{EDD307DC-E534-0184-28C7-51B04952589E}"/>
              </a:ext>
            </a:extLst>
          </p:cNvPr>
          <p:cNvSpPr txBox="1">
            <a:spLocks/>
          </p:cNvSpPr>
          <p:nvPr/>
        </p:nvSpPr>
        <p:spPr>
          <a:xfrm>
            <a:off x="5541574" y="656826"/>
            <a:ext cx="1853456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5" name="Imputation Sel">
            <a:extLst>
              <a:ext uri="{FF2B5EF4-FFF2-40B4-BE49-F238E27FC236}">
                <a16:creationId xmlns:a16="http://schemas.microsoft.com/office/drawing/2014/main" id="{0DAE1EA2-3D70-CECB-FEF7-095CBA5AD27A}"/>
              </a:ext>
            </a:extLst>
          </p:cNvPr>
          <p:cNvSpPr/>
          <p:nvPr/>
        </p:nvSpPr>
        <p:spPr>
          <a:xfrm>
            <a:off x="1646186" y="656826"/>
            <a:ext cx="1484412" cy="340766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mputation">
            <a:extLst>
              <a:ext uri="{FF2B5EF4-FFF2-40B4-BE49-F238E27FC236}">
                <a16:creationId xmlns:a16="http://schemas.microsoft.com/office/drawing/2014/main" id="{2110ED6B-7C09-1B74-F464-3EC1FFD6C9C9}"/>
              </a:ext>
            </a:extLst>
          </p:cNvPr>
          <p:cNvSpPr txBox="1">
            <a:spLocks/>
          </p:cNvSpPr>
          <p:nvPr/>
        </p:nvSpPr>
        <p:spPr>
          <a:xfrm>
            <a:off x="1654936" y="656826"/>
            <a:ext cx="1466912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13" name="Filtering Sel">
            <a:extLst>
              <a:ext uri="{FF2B5EF4-FFF2-40B4-BE49-F238E27FC236}">
                <a16:creationId xmlns:a16="http://schemas.microsoft.com/office/drawing/2014/main" id="{DF0DF8CC-6464-CDE2-F8B6-BF8366C617F4}"/>
              </a:ext>
            </a:extLst>
          </p:cNvPr>
          <p:cNvSpPr/>
          <p:nvPr/>
        </p:nvSpPr>
        <p:spPr>
          <a:xfrm>
            <a:off x="167109" y="655784"/>
            <a:ext cx="1311969" cy="341807"/>
          </a:xfrm>
          <a:prstGeom prst="round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iltering">
            <a:extLst>
              <a:ext uri="{FF2B5EF4-FFF2-40B4-BE49-F238E27FC236}">
                <a16:creationId xmlns:a16="http://schemas.microsoft.com/office/drawing/2014/main" id="{D30C6BD6-9535-F357-FE7D-646D083EB8EB}"/>
              </a:ext>
            </a:extLst>
          </p:cNvPr>
          <p:cNvSpPr txBox="1">
            <a:spLocks/>
          </p:cNvSpPr>
          <p:nvPr/>
        </p:nvSpPr>
        <p:spPr>
          <a:xfrm>
            <a:off x="167109" y="656826"/>
            <a:ext cx="1311969" cy="3418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pic>
        <p:nvPicPr>
          <p:cNvPr id="3" name="Graphic 2" descr="Database with solid fill">
            <a:extLst>
              <a:ext uri="{FF2B5EF4-FFF2-40B4-BE49-F238E27FC236}">
                <a16:creationId xmlns:a16="http://schemas.microsoft.com/office/drawing/2014/main" id="{9760A26E-E8F5-B141-148C-F181BF8208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23057" y="3503757"/>
            <a:ext cx="914400" cy="914400"/>
          </a:xfrm>
          <a:prstGeom prst="rect">
            <a:avLst/>
          </a:prstGeom>
        </p:spPr>
      </p:pic>
      <p:pic>
        <p:nvPicPr>
          <p:cNvPr id="48" name="Graphic 47" descr="Rectangular Prism with solid fill">
            <a:extLst>
              <a:ext uri="{FF2B5EF4-FFF2-40B4-BE49-F238E27FC236}">
                <a16:creationId xmlns:a16="http://schemas.microsoft.com/office/drawing/2014/main" id="{B7EB43D6-DA6D-48A0-C230-FDAB711317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443981" y="927097"/>
            <a:ext cx="914400" cy="914400"/>
          </a:xfrm>
          <a:prstGeom prst="rect">
            <a:avLst/>
          </a:prstGeom>
        </p:spPr>
      </p:pic>
      <p:grpSp>
        <p:nvGrpSpPr>
          <p:cNvPr id="8" name="CreateDE">
            <a:extLst>
              <a:ext uri="{FF2B5EF4-FFF2-40B4-BE49-F238E27FC236}">
                <a16:creationId xmlns:a16="http://schemas.microsoft.com/office/drawing/2014/main" id="{611AA05A-1E27-A756-7CC1-7DC390842D1C}"/>
              </a:ext>
            </a:extLst>
          </p:cNvPr>
          <p:cNvGrpSpPr/>
          <p:nvPr/>
        </p:nvGrpSpPr>
        <p:grpSpPr>
          <a:xfrm>
            <a:off x="799628" y="3619149"/>
            <a:ext cx="1264238" cy="683617"/>
            <a:chOff x="5541574" y="1748233"/>
            <a:chExt cx="1264238" cy="683617"/>
          </a:xfrm>
        </p:grpSpPr>
        <p:sp>
          <p:nvSpPr>
            <p:cNvPr id="2" name="Utils Sel">
              <a:extLst>
                <a:ext uri="{FF2B5EF4-FFF2-40B4-BE49-F238E27FC236}">
                  <a16:creationId xmlns:a16="http://schemas.microsoft.com/office/drawing/2014/main" id="{EEDE7BB7-2B32-903A-3763-D56AEB0A5AB6}"/>
                </a:ext>
              </a:extLst>
            </p:cNvPr>
            <p:cNvSpPr/>
            <p:nvPr/>
          </p:nvSpPr>
          <p:spPr>
            <a:xfrm>
              <a:off x="5541574" y="1748233"/>
              <a:ext cx="1264238" cy="683617"/>
            </a:xfrm>
            <a:prstGeom prst="roundRect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Utils">
              <a:extLst>
                <a:ext uri="{FF2B5EF4-FFF2-40B4-BE49-F238E27FC236}">
                  <a16:creationId xmlns:a16="http://schemas.microsoft.com/office/drawing/2014/main" id="{C2CF5E00-3798-ED98-781C-0647B1B3BD3F}"/>
                </a:ext>
              </a:extLst>
            </p:cNvPr>
            <p:cNvSpPr txBox="1">
              <a:spLocks/>
            </p:cNvSpPr>
            <p:nvPr/>
          </p:nvSpPr>
          <p:spPr>
            <a:xfrm>
              <a:off x="5766166" y="1748234"/>
              <a:ext cx="815055" cy="34180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Utils</a:t>
              </a:r>
            </a:p>
          </p:txBody>
        </p:sp>
        <p:sp>
          <p:nvSpPr>
            <p:cNvPr id="7" name="Title">
              <a:extLst>
                <a:ext uri="{FF2B5EF4-FFF2-40B4-BE49-F238E27FC236}">
                  <a16:creationId xmlns:a16="http://schemas.microsoft.com/office/drawing/2014/main" id="{F7C9941F-3960-8240-9916-9964F1DB76E4}"/>
                </a:ext>
              </a:extLst>
            </p:cNvPr>
            <p:cNvSpPr txBox="1">
              <a:spLocks/>
            </p:cNvSpPr>
            <p:nvPr/>
          </p:nvSpPr>
          <p:spPr>
            <a:xfrm>
              <a:off x="5541574" y="2090041"/>
              <a:ext cx="1264238" cy="3418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Create DE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DFD670-5E52-31D0-ECD5-CB14291DDAB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595831" y="3960958"/>
            <a:ext cx="20379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Utils Sel">
            <a:extLst>
              <a:ext uri="{FF2B5EF4-FFF2-40B4-BE49-F238E27FC236}">
                <a16:creationId xmlns:a16="http://schemas.microsoft.com/office/drawing/2014/main" id="{838D2D1B-8ED5-C034-CEF9-0D623493F365}"/>
              </a:ext>
            </a:extLst>
          </p:cNvPr>
          <p:cNvSpPr/>
          <p:nvPr/>
        </p:nvSpPr>
        <p:spPr>
          <a:xfrm>
            <a:off x="11200113" y="656826"/>
            <a:ext cx="824778" cy="341808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tils">
            <a:extLst>
              <a:ext uri="{FF2B5EF4-FFF2-40B4-BE49-F238E27FC236}">
                <a16:creationId xmlns:a16="http://schemas.microsoft.com/office/drawing/2014/main" id="{025D65B4-D5DA-A50F-A344-7ED7A4788C93}"/>
              </a:ext>
            </a:extLst>
          </p:cNvPr>
          <p:cNvSpPr txBox="1">
            <a:spLocks/>
          </p:cNvSpPr>
          <p:nvPr/>
        </p:nvSpPr>
        <p:spPr>
          <a:xfrm>
            <a:off x="11200113" y="656826"/>
            <a:ext cx="824778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Utils</a:t>
            </a:r>
          </a:p>
        </p:txBody>
      </p:sp>
      <p:sp>
        <p:nvSpPr>
          <p:cNvPr id="18" name="Filtering Sel">
            <a:extLst>
              <a:ext uri="{FF2B5EF4-FFF2-40B4-BE49-F238E27FC236}">
                <a16:creationId xmlns:a16="http://schemas.microsoft.com/office/drawing/2014/main" id="{D9E1C28B-D1F6-094E-59DF-BE5A044E1BF7}"/>
              </a:ext>
            </a:extLst>
          </p:cNvPr>
          <p:cNvSpPr/>
          <p:nvPr/>
        </p:nvSpPr>
        <p:spPr>
          <a:xfrm>
            <a:off x="2177694" y="3542865"/>
            <a:ext cx="1311969" cy="836184"/>
          </a:xfrm>
          <a:prstGeom prst="round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iltering">
            <a:extLst>
              <a:ext uri="{FF2B5EF4-FFF2-40B4-BE49-F238E27FC236}">
                <a16:creationId xmlns:a16="http://schemas.microsoft.com/office/drawing/2014/main" id="{A78F5D9D-5E8D-927A-E98D-F47AB641ED23}"/>
              </a:ext>
            </a:extLst>
          </p:cNvPr>
          <p:cNvSpPr txBox="1">
            <a:spLocks/>
          </p:cNvSpPr>
          <p:nvPr/>
        </p:nvSpPr>
        <p:spPr>
          <a:xfrm>
            <a:off x="2177694" y="3543907"/>
            <a:ext cx="1311969" cy="3418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FAE3EDC2-DC73-35BE-DFD9-E794770F93D8}"/>
              </a:ext>
            </a:extLst>
          </p:cNvPr>
          <p:cNvSpPr txBox="1">
            <a:spLocks/>
          </p:cNvSpPr>
          <p:nvPr/>
        </p:nvSpPr>
        <p:spPr>
          <a:xfrm>
            <a:off x="2177695" y="3861813"/>
            <a:ext cx="1311969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Threshold 0.2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487F05D1-FF7D-CED6-8C06-730553EBCF57}"/>
              </a:ext>
            </a:extLst>
          </p:cNvPr>
          <p:cNvSpPr txBox="1">
            <a:spLocks/>
          </p:cNvSpPr>
          <p:nvPr/>
        </p:nvSpPr>
        <p:spPr>
          <a:xfrm>
            <a:off x="2177694" y="4120431"/>
            <a:ext cx="1311969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Outliers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15A88E-3287-04F2-6485-37ABFFD0F58A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 flipV="1">
            <a:off x="2063866" y="3960957"/>
            <a:ext cx="113828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mputation Sel">
            <a:extLst>
              <a:ext uri="{FF2B5EF4-FFF2-40B4-BE49-F238E27FC236}">
                <a16:creationId xmlns:a16="http://schemas.microsoft.com/office/drawing/2014/main" id="{DA5E76F6-7B89-2297-1248-814AEC9C46AC}"/>
              </a:ext>
            </a:extLst>
          </p:cNvPr>
          <p:cNvSpPr/>
          <p:nvPr/>
        </p:nvSpPr>
        <p:spPr>
          <a:xfrm>
            <a:off x="2087463" y="4804265"/>
            <a:ext cx="1484412" cy="59937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mputation">
            <a:extLst>
              <a:ext uri="{FF2B5EF4-FFF2-40B4-BE49-F238E27FC236}">
                <a16:creationId xmlns:a16="http://schemas.microsoft.com/office/drawing/2014/main" id="{EA2A7E0D-C637-EC5A-8DC0-F5FD594F7F38}"/>
              </a:ext>
            </a:extLst>
          </p:cNvPr>
          <p:cNvSpPr txBox="1">
            <a:spLocks/>
          </p:cNvSpPr>
          <p:nvPr/>
        </p:nvSpPr>
        <p:spPr>
          <a:xfrm>
            <a:off x="2096213" y="4804266"/>
            <a:ext cx="1466912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106A8A7D-E113-B766-2551-D88EA83F85BE}"/>
              </a:ext>
            </a:extLst>
          </p:cNvPr>
          <p:cNvSpPr txBox="1">
            <a:spLocks/>
          </p:cNvSpPr>
          <p:nvPr/>
        </p:nvSpPr>
        <p:spPr>
          <a:xfrm>
            <a:off x="2087463" y="5145031"/>
            <a:ext cx="1484412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kNN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 k = 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4191E5C-3BBA-6439-365A-6F75592269AF}"/>
              </a:ext>
            </a:extLst>
          </p:cNvPr>
          <p:cNvCxnSpPr>
            <a:cxnSpLocks/>
            <a:stCxn id="15" idx="2"/>
            <a:endCxn id="38" idx="0"/>
          </p:cNvCxnSpPr>
          <p:nvPr/>
        </p:nvCxnSpPr>
        <p:spPr>
          <a:xfrm flipH="1">
            <a:off x="2831637" y="4379049"/>
            <a:ext cx="2042" cy="4252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Imputation Sel">
            <a:extLst>
              <a:ext uri="{FF2B5EF4-FFF2-40B4-BE49-F238E27FC236}">
                <a16:creationId xmlns:a16="http://schemas.microsoft.com/office/drawing/2014/main" id="{2AFE4FDA-97F9-CFE3-339A-9AF4EFD0C401}"/>
              </a:ext>
            </a:extLst>
          </p:cNvPr>
          <p:cNvSpPr/>
          <p:nvPr/>
        </p:nvSpPr>
        <p:spPr>
          <a:xfrm>
            <a:off x="2089431" y="4804265"/>
            <a:ext cx="1484412" cy="59937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mputation">
            <a:extLst>
              <a:ext uri="{FF2B5EF4-FFF2-40B4-BE49-F238E27FC236}">
                <a16:creationId xmlns:a16="http://schemas.microsoft.com/office/drawing/2014/main" id="{045D40EC-F21A-15DF-72E1-F1A60CC6BEEC}"/>
              </a:ext>
            </a:extLst>
          </p:cNvPr>
          <p:cNvSpPr txBox="1">
            <a:spLocks/>
          </p:cNvSpPr>
          <p:nvPr/>
        </p:nvSpPr>
        <p:spPr>
          <a:xfrm>
            <a:off x="2098181" y="4804266"/>
            <a:ext cx="1466912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41" name="Title">
            <a:extLst>
              <a:ext uri="{FF2B5EF4-FFF2-40B4-BE49-F238E27FC236}">
                <a16:creationId xmlns:a16="http://schemas.microsoft.com/office/drawing/2014/main" id="{228752C4-15D6-8FF8-1A92-2BE9E23D26E6}"/>
              </a:ext>
            </a:extLst>
          </p:cNvPr>
          <p:cNvSpPr txBox="1">
            <a:spLocks/>
          </p:cNvSpPr>
          <p:nvPr/>
        </p:nvSpPr>
        <p:spPr>
          <a:xfrm>
            <a:off x="2089431" y="5145031"/>
            <a:ext cx="1484412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kNN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 k = 5</a:t>
            </a:r>
          </a:p>
        </p:txBody>
      </p:sp>
      <p:sp>
        <p:nvSpPr>
          <p:cNvPr id="14" name="Batch Sel">
            <a:extLst>
              <a:ext uri="{FF2B5EF4-FFF2-40B4-BE49-F238E27FC236}">
                <a16:creationId xmlns:a16="http://schemas.microsoft.com/office/drawing/2014/main" id="{1DC2C85D-36F3-59D9-F947-452A2D1F9CEC}"/>
              </a:ext>
            </a:extLst>
          </p:cNvPr>
          <p:cNvSpPr/>
          <p:nvPr/>
        </p:nvSpPr>
        <p:spPr>
          <a:xfrm>
            <a:off x="3297706" y="656826"/>
            <a:ext cx="2076760" cy="340765"/>
          </a:xfrm>
          <a:prstGeom prst="roundRect">
            <a:avLst/>
          </a:prstGeom>
          <a:solidFill>
            <a:srgbClr val="F2CF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Batch Correction">
            <a:extLst>
              <a:ext uri="{FF2B5EF4-FFF2-40B4-BE49-F238E27FC236}">
                <a16:creationId xmlns:a16="http://schemas.microsoft.com/office/drawing/2014/main" id="{85BB713F-7945-0E44-78F3-447EDAC4E275}"/>
              </a:ext>
            </a:extLst>
          </p:cNvPr>
          <p:cNvSpPr txBox="1">
            <a:spLocks/>
          </p:cNvSpPr>
          <p:nvPr/>
        </p:nvSpPr>
        <p:spPr>
          <a:xfrm>
            <a:off x="3297706" y="656826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45" name="Batch Sel">
            <a:extLst>
              <a:ext uri="{FF2B5EF4-FFF2-40B4-BE49-F238E27FC236}">
                <a16:creationId xmlns:a16="http://schemas.microsoft.com/office/drawing/2014/main" id="{22BDE510-11C4-6ED4-BE87-FC530FB2A2BE}"/>
              </a:ext>
            </a:extLst>
          </p:cNvPr>
          <p:cNvSpPr/>
          <p:nvPr/>
        </p:nvSpPr>
        <p:spPr>
          <a:xfrm>
            <a:off x="3832525" y="4804265"/>
            <a:ext cx="2076760" cy="599375"/>
          </a:xfrm>
          <a:prstGeom prst="roundRect">
            <a:avLst/>
          </a:prstGeom>
          <a:solidFill>
            <a:srgbClr val="F2CF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Batch Correction">
            <a:extLst>
              <a:ext uri="{FF2B5EF4-FFF2-40B4-BE49-F238E27FC236}">
                <a16:creationId xmlns:a16="http://schemas.microsoft.com/office/drawing/2014/main" id="{097E1DF0-C814-EC55-936B-CBA0012E8880}"/>
              </a:ext>
            </a:extLst>
          </p:cNvPr>
          <p:cNvSpPr txBox="1">
            <a:spLocks/>
          </p:cNvSpPr>
          <p:nvPr/>
        </p:nvSpPr>
        <p:spPr>
          <a:xfrm>
            <a:off x="3832525" y="4804265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47" name="Title">
            <a:extLst>
              <a:ext uri="{FF2B5EF4-FFF2-40B4-BE49-F238E27FC236}">
                <a16:creationId xmlns:a16="http://schemas.microsoft.com/office/drawing/2014/main" id="{A649AC5C-4FA3-5A36-66F3-CCAA746E4285}"/>
              </a:ext>
            </a:extLst>
          </p:cNvPr>
          <p:cNvSpPr txBox="1">
            <a:spLocks/>
          </p:cNvSpPr>
          <p:nvPr/>
        </p:nvSpPr>
        <p:spPr>
          <a:xfrm>
            <a:off x="3841276" y="5146073"/>
            <a:ext cx="2068010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err="1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ComBat</a:t>
            </a:r>
            <a:endParaRPr lang="en-US" sz="14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B18D893-B244-FF77-6E6C-977342FAD403}"/>
              </a:ext>
            </a:extLst>
          </p:cNvPr>
          <p:cNvCxnSpPr>
            <a:cxnSpLocks/>
            <a:stCxn id="38" idx="3"/>
            <a:endCxn id="45" idx="1"/>
          </p:cNvCxnSpPr>
          <p:nvPr/>
        </p:nvCxnSpPr>
        <p:spPr>
          <a:xfrm>
            <a:off x="3573843" y="5103953"/>
            <a:ext cx="25868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Batch Sel">
            <a:extLst>
              <a:ext uri="{FF2B5EF4-FFF2-40B4-BE49-F238E27FC236}">
                <a16:creationId xmlns:a16="http://schemas.microsoft.com/office/drawing/2014/main" id="{A92AABAA-07CB-D83E-CBFE-6AD1A5EFEA12}"/>
              </a:ext>
            </a:extLst>
          </p:cNvPr>
          <p:cNvSpPr/>
          <p:nvPr/>
        </p:nvSpPr>
        <p:spPr>
          <a:xfrm>
            <a:off x="1785063" y="2153785"/>
            <a:ext cx="2076760" cy="599375"/>
          </a:xfrm>
          <a:prstGeom prst="roundRect">
            <a:avLst/>
          </a:prstGeom>
          <a:solidFill>
            <a:srgbClr val="F2CF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Batch Correction">
            <a:extLst>
              <a:ext uri="{FF2B5EF4-FFF2-40B4-BE49-F238E27FC236}">
                <a16:creationId xmlns:a16="http://schemas.microsoft.com/office/drawing/2014/main" id="{2345C5A8-2009-68BB-F6DC-54183967C181}"/>
              </a:ext>
            </a:extLst>
          </p:cNvPr>
          <p:cNvSpPr txBox="1">
            <a:spLocks/>
          </p:cNvSpPr>
          <p:nvPr/>
        </p:nvSpPr>
        <p:spPr>
          <a:xfrm>
            <a:off x="1785063" y="2153785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54" name="Title">
            <a:extLst>
              <a:ext uri="{FF2B5EF4-FFF2-40B4-BE49-F238E27FC236}">
                <a16:creationId xmlns:a16="http://schemas.microsoft.com/office/drawing/2014/main" id="{AFACF1F5-B224-2055-7D38-12EB0C2A5847}"/>
              </a:ext>
            </a:extLst>
          </p:cNvPr>
          <p:cNvSpPr txBox="1">
            <a:spLocks/>
          </p:cNvSpPr>
          <p:nvPr/>
        </p:nvSpPr>
        <p:spPr>
          <a:xfrm>
            <a:off x="1793814" y="2495593"/>
            <a:ext cx="2068010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QC-RSC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AB70D82-392F-AEDC-7D26-CDD67918B3B2}"/>
              </a:ext>
            </a:extLst>
          </p:cNvPr>
          <p:cNvCxnSpPr>
            <a:cxnSpLocks/>
            <a:stCxn id="24" idx="0"/>
            <a:endCxn id="54" idx="2"/>
          </p:cNvCxnSpPr>
          <p:nvPr/>
        </p:nvCxnSpPr>
        <p:spPr>
          <a:xfrm flipH="1" flipV="1">
            <a:off x="2827819" y="2754211"/>
            <a:ext cx="5860" cy="7896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Imputation Sel">
            <a:extLst>
              <a:ext uri="{FF2B5EF4-FFF2-40B4-BE49-F238E27FC236}">
                <a16:creationId xmlns:a16="http://schemas.microsoft.com/office/drawing/2014/main" id="{1E66AC11-F275-B65F-F16E-524BE5BDE500}"/>
              </a:ext>
            </a:extLst>
          </p:cNvPr>
          <p:cNvSpPr/>
          <p:nvPr/>
        </p:nvSpPr>
        <p:spPr>
          <a:xfrm>
            <a:off x="3984657" y="2153785"/>
            <a:ext cx="1484412" cy="59937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mputation">
            <a:extLst>
              <a:ext uri="{FF2B5EF4-FFF2-40B4-BE49-F238E27FC236}">
                <a16:creationId xmlns:a16="http://schemas.microsoft.com/office/drawing/2014/main" id="{CC0FF80E-CF5E-7500-E4C4-426C00617C14}"/>
              </a:ext>
            </a:extLst>
          </p:cNvPr>
          <p:cNvSpPr txBox="1">
            <a:spLocks/>
          </p:cNvSpPr>
          <p:nvPr/>
        </p:nvSpPr>
        <p:spPr>
          <a:xfrm>
            <a:off x="3993407" y="2153786"/>
            <a:ext cx="1466912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44" name="Title">
            <a:extLst>
              <a:ext uri="{FF2B5EF4-FFF2-40B4-BE49-F238E27FC236}">
                <a16:creationId xmlns:a16="http://schemas.microsoft.com/office/drawing/2014/main" id="{57CF4BAB-9E84-1166-558A-BC575ACE31CF}"/>
              </a:ext>
            </a:extLst>
          </p:cNvPr>
          <p:cNvSpPr txBox="1">
            <a:spLocks/>
          </p:cNvSpPr>
          <p:nvPr/>
        </p:nvSpPr>
        <p:spPr>
          <a:xfrm>
            <a:off x="3984657" y="2494551"/>
            <a:ext cx="1484412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kNN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 k = 5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786880-2074-EB21-8273-FFE2E51479A7}"/>
              </a:ext>
            </a:extLst>
          </p:cNvPr>
          <p:cNvCxnSpPr>
            <a:cxnSpLocks/>
            <a:stCxn id="52" idx="3"/>
            <a:endCxn id="40" idx="1"/>
          </p:cNvCxnSpPr>
          <p:nvPr/>
        </p:nvCxnSpPr>
        <p:spPr>
          <a:xfrm>
            <a:off x="3861823" y="2453473"/>
            <a:ext cx="12283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Scaling Sel">
            <a:extLst>
              <a:ext uri="{FF2B5EF4-FFF2-40B4-BE49-F238E27FC236}">
                <a16:creationId xmlns:a16="http://schemas.microsoft.com/office/drawing/2014/main" id="{9153DA8E-3ACA-B770-2593-10E9A7B482FD}"/>
              </a:ext>
            </a:extLst>
          </p:cNvPr>
          <p:cNvSpPr/>
          <p:nvPr/>
        </p:nvSpPr>
        <p:spPr>
          <a:xfrm>
            <a:off x="10363391" y="4787493"/>
            <a:ext cx="1226999" cy="617315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caling">
            <a:extLst>
              <a:ext uri="{FF2B5EF4-FFF2-40B4-BE49-F238E27FC236}">
                <a16:creationId xmlns:a16="http://schemas.microsoft.com/office/drawing/2014/main" id="{ACFF9A35-084F-14CC-16F5-AEFCA8A58422}"/>
              </a:ext>
            </a:extLst>
          </p:cNvPr>
          <p:cNvSpPr txBox="1">
            <a:spLocks/>
          </p:cNvSpPr>
          <p:nvPr/>
        </p:nvSpPr>
        <p:spPr>
          <a:xfrm>
            <a:off x="10363391" y="4786973"/>
            <a:ext cx="1226999" cy="342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64" name="Transformation Sel">
            <a:extLst>
              <a:ext uri="{FF2B5EF4-FFF2-40B4-BE49-F238E27FC236}">
                <a16:creationId xmlns:a16="http://schemas.microsoft.com/office/drawing/2014/main" id="{0E2B2AAF-5959-4829-24D5-D931E028AFB0}"/>
              </a:ext>
            </a:extLst>
          </p:cNvPr>
          <p:cNvSpPr/>
          <p:nvPr/>
        </p:nvSpPr>
        <p:spPr>
          <a:xfrm>
            <a:off x="7584511" y="2141965"/>
            <a:ext cx="2076760" cy="617316"/>
          </a:xfrm>
          <a:prstGeom prst="roundRect">
            <a:avLst/>
          </a:prstGeom>
          <a:solidFill>
            <a:srgbClr val="96D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ransformation">
            <a:extLst>
              <a:ext uri="{FF2B5EF4-FFF2-40B4-BE49-F238E27FC236}">
                <a16:creationId xmlns:a16="http://schemas.microsoft.com/office/drawing/2014/main" id="{CDDEF7B4-1469-FCC6-5B37-BFACDA0A99EC}"/>
              </a:ext>
            </a:extLst>
          </p:cNvPr>
          <p:cNvSpPr txBox="1">
            <a:spLocks/>
          </p:cNvSpPr>
          <p:nvPr/>
        </p:nvSpPr>
        <p:spPr>
          <a:xfrm>
            <a:off x="7584511" y="2141966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66" name="Normalization Sel">
            <a:extLst>
              <a:ext uri="{FF2B5EF4-FFF2-40B4-BE49-F238E27FC236}">
                <a16:creationId xmlns:a16="http://schemas.microsoft.com/office/drawing/2014/main" id="{49370786-DBF9-B7DC-FB33-D6CDEB25E6A3}"/>
              </a:ext>
            </a:extLst>
          </p:cNvPr>
          <p:cNvSpPr/>
          <p:nvPr/>
        </p:nvSpPr>
        <p:spPr>
          <a:xfrm>
            <a:off x="6085570" y="4793289"/>
            <a:ext cx="1853456" cy="617316"/>
          </a:xfrm>
          <a:prstGeom prst="roundRect">
            <a:avLst/>
          </a:prstGeom>
          <a:solidFill>
            <a:srgbClr val="B4E5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Normalization">
            <a:extLst>
              <a:ext uri="{FF2B5EF4-FFF2-40B4-BE49-F238E27FC236}">
                <a16:creationId xmlns:a16="http://schemas.microsoft.com/office/drawing/2014/main" id="{F38E1DED-8D6B-2BB0-3E66-3C4715E5ED5E}"/>
              </a:ext>
            </a:extLst>
          </p:cNvPr>
          <p:cNvSpPr txBox="1">
            <a:spLocks/>
          </p:cNvSpPr>
          <p:nvPr/>
        </p:nvSpPr>
        <p:spPr>
          <a:xfrm>
            <a:off x="6085570" y="4793289"/>
            <a:ext cx="1853456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68" name="Title">
            <a:extLst>
              <a:ext uri="{FF2B5EF4-FFF2-40B4-BE49-F238E27FC236}">
                <a16:creationId xmlns:a16="http://schemas.microsoft.com/office/drawing/2014/main" id="{41EA611F-0116-5F8C-D71B-4F3AFD7E7D38}"/>
              </a:ext>
            </a:extLst>
          </p:cNvPr>
          <p:cNvSpPr txBox="1">
            <a:spLocks/>
          </p:cNvSpPr>
          <p:nvPr/>
        </p:nvSpPr>
        <p:spPr>
          <a:xfrm>
            <a:off x="6081785" y="5134054"/>
            <a:ext cx="1862206" cy="27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ISN = Creatine</a:t>
            </a:r>
          </a:p>
        </p:txBody>
      </p:sp>
      <p:sp>
        <p:nvSpPr>
          <p:cNvPr id="69" name="Title">
            <a:extLst>
              <a:ext uri="{FF2B5EF4-FFF2-40B4-BE49-F238E27FC236}">
                <a16:creationId xmlns:a16="http://schemas.microsoft.com/office/drawing/2014/main" id="{F0F35A8C-905C-85BD-6FB7-B5AF21C329CA}"/>
              </a:ext>
            </a:extLst>
          </p:cNvPr>
          <p:cNvSpPr txBox="1">
            <a:spLocks/>
          </p:cNvSpPr>
          <p:nvPr/>
        </p:nvSpPr>
        <p:spPr>
          <a:xfrm>
            <a:off x="7584511" y="2482731"/>
            <a:ext cx="2076760" cy="27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Log</a:t>
            </a:r>
          </a:p>
        </p:txBody>
      </p:sp>
      <p:sp>
        <p:nvSpPr>
          <p:cNvPr id="70" name="Title">
            <a:extLst>
              <a:ext uri="{FF2B5EF4-FFF2-40B4-BE49-F238E27FC236}">
                <a16:creationId xmlns:a16="http://schemas.microsoft.com/office/drawing/2014/main" id="{1E5AB40C-3113-CF5B-5A64-1A5310D57B59}"/>
              </a:ext>
            </a:extLst>
          </p:cNvPr>
          <p:cNvSpPr txBox="1">
            <a:spLocks/>
          </p:cNvSpPr>
          <p:nvPr/>
        </p:nvSpPr>
        <p:spPr>
          <a:xfrm>
            <a:off x="10372141" y="5128259"/>
            <a:ext cx="1218249" cy="27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Autoscaling</a:t>
            </a:r>
          </a:p>
        </p:txBody>
      </p:sp>
      <p:sp>
        <p:nvSpPr>
          <p:cNvPr id="71" name="Scaling Sel">
            <a:extLst>
              <a:ext uri="{FF2B5EF4-FFF2-40B4-BE49-F238E27FC236}">
                <a16:creationId xmlns:a16="http://schemas.microsoft.com/office/drawing/2014/main" id="{3077A62B-1DEE-4887-A928-B81B4AE2BB7D}"/>
              </a:ext>
            </a:extLst>
          </p:cNvPr>
          <p:cNvSpPr/>
          <p:nvPr/>
        </p:nvSpPr>
        <p:spPr>
          <a:xfrm>
            <a:off x="9806006" y="2142723"/>
            <a:ext cx="1226999" cy="617315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caling">
            <a:extLst>
              <a:ext uri="{FF2B5EF4-FFF2-40B4-BE49-F238E27FC236}">
                <a16:creationId xmlns:a16="http://schemas.microsoft.com/office/drawing/2014/main" id="{E2A0843D-F3C5-953B-8DFF-A33EAD429140}"/>
              </a:ext>
            </a:extLst>
          </p:cNvPr>
          <p:cNvSpPr txBox="1">
            <a:spLocks/>
          </p:cNvSpPr>
          <p:nvPr/>
        </p:nvSpPr>
        <p:spPr>
          <a:xfrm>
            <a:off x="9806006" y="2142203"/>
            <a:ext cx="1226999" cy="342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73" name="Transformation Sel">
            <a:extLst>
              <a:ext uri="{FF2B5EF4-FFF2-40B4-BE49-F238E27FC236}">
                <a16:creationId xmlns:a16="http://schemas.microsoft.com/office/drawing/2014/main" id="{433F9990-B4C5-01CC-999C-AF94DE599048}"/>
              </a:ext>
            </a:extLst>
          </p:cNvPr>
          <p:cNvSpPr/>
          <p:nvPr/>
        </p:nvSpPr>
        <p:spPr>
          <a:xfrm>
            <a:off x="8115311" y="4792245"/>
            <a:ext cx="2076760" cy="617316"/>
          </a:xfrm>
          <a:prstGeom prst="roundRect">
            <a:avLst/>
          </a:prstGeom>
          <a:solidFill>
            <a:srgbClr val="96D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ransformation">
            <a:extLst>
              <a:ext uri="{FF2B5EF4-FFF2-40B4-BE49-F238E27FC236}">
                <a16:creationId xmlns:a16="http://schemas.microsoft.com/office/drawing/2014/main" id="{E1ECD6A4-266F-765D-07A0-27634BEBCA2F}"/>
              </a:ext>
            </a:extLst>
          </p:cNvPr>
          <p:cNvSpPr txBox="1">
            <a:spLocks/>
          </p:cNvSpPr>
          <p:nvPr/>
        </p:nvSpPr>
        <p:spPr>
          <a:xfrm>
            <a:off x="8115311" y="4792246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75" name="Normalization Sel">
            <a:extLst>
              <a:ext uri="{FF2B5EF4-FFF2-40B4-BE49-F238E27FC236}">
                <a16:creationId xmlns:a16="http://schemas.microsoft.com/office/drawing/2014/main" id="{E51CF711-2F83-2576-7899-DF644E50F60B}"/>
              </a:ext>
            </a:extLst>
          </p:cNvPr>
          <p:cNvSpPr/>
          <p:nvPr/>
        </p:nvSpPr>
        <p:spPr>
          <a:xfrm>
            <a:off x="5595687" y="2151489"/>
            <a:ext cx="1853456" cy="601116"/>
          </a:xfrm>
          <a:prstGeom prst="roundRect">
            <a:avLst/>
          </a:prstGeom>
          <a:solidFill>
            <a:srgbClr val="B4E5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Normalization">
            <a:extLst>
              <a:ext uri="{FF2B5EF4-FFF2-40B4-BE49-F238E27FC236}">
                <a16:creationId xmlns:a16="http://schemas.microsoft.com/office/drawing/2014/main" id="{756A7E29-889D-A939-1B6B-FF1DE550931C}"/>
              </a:ext>
            </a:extLst>
          </p:cNvPr>
          <p:cNvSpPr txBox="1">
            <a:spLocks/>
          </p:cNvSpPr>
          <p:nvPr/>
        </p:nvSpPr>
        <p:spPr>
          <a:xfrm>
            <a:off x="5595687" y="2144259"/>
            <a:ext cx="1853456" cy="332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77" name="Title">
            <a:extLst>
              <a:ext uri="{FF2B5EF4-FFF2-40B4-BE49-F238E27FC236}">
                <a16:creationId xmlns:a16="http://schemas.microsoft.com/office/drawing/2014/main" id="{12FA6C86-9879-7D8C-FCB2-739F487F8861}"/>
              </a:ext>
            </a:extLst>
          </p:cNvPr>
          <p:cNvSpPr txBox="1">
            <a:spLocks/>
          </p:cNvSpPr>
          <p:nvPr/>
        </p:nvSpPr>
        <p:spPr>
          <a:xfrm>
            <a:off x="5591902" y="2483311"/>
            <a:ext cx="1862206" cy="269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ISN = Creatine</a:t>
            </a:r>
          </a:p>
        </p:txBody>
      </p:sp>
      <p:sp>
        <p:nvSpPr>
          <p:cNvPr id="78" name="Title">
            <a:extLst>
              <a:ext uri="{FF2B5EF4-FFF2-40B4-BE49-F238E27FC236}">
                <a16:creationId xmlns:a16="http://schemas.microsoft.com/office/drawing/2014/main" id="{48663300-18F5-A4D0-6940-D75389E9FB5E}"/>
              </a:ext>
            </a:extLst>
          </p:cNvPr>
          <p:cNvSpPr txBox="1">
            <a:spLocks/>
          </p:cNvSpPr>
          <p:nvPr/>
        </p:nvSpPr>
        <p:spPr>
          <a:xfrm>
            <a:off x="8115311" y="5133011"/>
            <a:ext cx="2076760" cy="27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Log</a:t>
            </a:r>
          </a:p>
        </p:txBody>
      </p:sp>
      <p:sp>
        <p:nvSpPr>
          <p:cNvPr id="79" name="Title">
            <a:extLst>
              <a:ext uri="{FF2B5EF4-FFF2-40B4-BE49-F238E27FC236}">
                <a16:creationId xmlns:a16="http://schemas.microsoft.com/office/drawing/2014/main" id="{C7D0C7C6-8C15-75A2-47B5-2FC3DF782748}"/>
              </a:ext>
            </a:extLst>
          </p:cNvPr>
          <p:cNvSpPr txBox="1">
            <a:spLocks/>
          </p:cNvSpPr>
          <p:nvPr/>
        </p:nvSpPr>
        <p:spPr>
          <a:xfrm>
            <a:off x="9814756" y="2483489"/>
            <a:ext cx="1218249" cy="27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Autoscaling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6E1264E-5F53-5A27-024D-E0C08FBD6EA9}"/>
              </a:ext>
            </a:extLst>
          </p:cNvPr>
          <p:cNvCxnSpPr>
            <a:cxnSpLocks/>
            <a:stCxn id="40" idx="3"/>
            <a:endCxn id="75" idx="1"/>
          </p:cNvCxnSpPr>
          <p:nvPr/>
        </p:nvCxnSpPr>
        <p:spPr>
          <a:xfrm flipV="1">
            <a:off x="5469069" y="2452047"/>
            <a:ext cx="126618" cy="14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F357CD2-87D5-7678-B509-E342C72A613D}"/>
              </a:ext>
            </a:extLst>
          </p:cNvPr>
          <p:cNvCxnSpPr>
            <a:cxnSpLocks/>
            <a:stCxn id="45" idx="3"/>
            <a:endCxn id="66" idx="1"/>
          </p:cNvCxnSpPr>
          <p:nvPr/>
        </p:nvCxnSpPr>
        <p:spPr>
          <a:xfrm flipV="1">
            <a:off x="5909285" y="5101947"/>
            <a:ext cx="176285" cy="20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281B032-2371-ACAF-05EA-BA5991EC17A9}"/>
              </a:ext>
            </a:extLst>
          </p:cNvPr>
          <p:cNvCxnSpPr>
            <a:cxnSpLocks/>
            <a:stCxn id="75" idx="3"/>
            <a:endCxn id="64" idx="1"/>
          </p:cNvCxnSpPr>
          <p:nvPr/>
        </p:nvCxnSpPr>
        <p:spPr>
          <a:xfrm flipV="1">
            <a:off x="7449143" y="2450623"/>
            <a:ext cx="135368" cy="14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F903758-D4A5-8266-F532-683D4B1A9813}"/>
              </a:ext>
            </a:extLst>
          </p:cNvPr>
          <p:cNvCxnSpPr>
            <a:cxnSpLocks/>
            <a:stCxn id="66" idx="3"/>
            <a:endCxn id="73" idx="1"/>
          </p:cNvCxnSpPr>
          <p:nvPr/>
        </p:nvCxnSpPr>
        <p:spPr>
          <a:xfrm flipV="1">
            <a:off x="7939026" y="5100903"/>
            <a:ext cx="176285" cy="10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C82E9AC-2C57-7AE5-63D6-ACCBDFE1CB42}"/>
              </a:ext>
            </a:extLst>
          </p:cNvPr>
          <p:cNvCxnSpPr>
            <a:cxnSpLocks/>
            <a:stCxn id="73" idx="3"/>
            <a:endCxn id="62" idx="1"/>
          </p:cNvCxnSpPr>
          <p:nvPr/>
        </p:nvCxnSpPr>
        <p:spPr>
          <a:xfrm flipV="1">
            <a:off x="10192071" y="5096151"/>
            <a:ext cx="171320" cy="47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94AB7E9-581A-DACE-16F6-62FFDC505388}"/>
              </a:ext>
            </a:extLst>
          </p:cNvPr>
          <p:cNvCxnSpPr>
            <a:cxnSpLocks/>
            <a:stCxn id="64" idx="3"/>
            <a:endCxn id="71" idx="1"/>
          </p:cNvCxnSpPr>
          <p:nvPr/>
        </p:nvCxnSpPr>
        <p:spPr>
          <a:xfrm>
            <a:off x="9661271" y="2450623"/>
            <a:ext cx="144735" cy="7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3098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Imputation Sel">
            <a:extLst>
              <a:ext uri="{FF2B5EF4-FFF2-40B4-BE49-F238E27FC236}">
                <a16:creationId xmlns:a16="http://schemas.microsoft.com/office/drawing/2014/main" id="{207B1BC4-CFC6-02E5-FCC5-AC099D33BB7E}"/>
              </a:ext>
            </a:extLst>
          </p:cNvPr>
          <p:cNvSpPr/>
          <p:nvPr/>
        </p:nvSpPr>
        <p:spPr>
          <a:xfrm>
            <a:off x="3980872" y="2151107"/>
            <a:ext cx="1484412" cy="59937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Imputation">
            <a:extLst>
              <a:ext uri="{FF2B5EF4-FFF2-40B4-BE49-F238E27FC236}">
                <a16:creationId xmlns:a16="http://schemas.microsoft.com/office/drawing/2014/main" id="{ABADCF55-D170-3C13-7457-6BC0C6009C42}"/>
              </a:ext>
            </a:extLst>
          </p:cNvPr>
          <p:cNvSpPr txBox="1">
            <a:spLocks/>
          </p:cNvSpPr>
          <p:nvPr/>
        </p:nvSpPr>
        <p:spPr>
          <a:xfrm>
            <a:off x="3989622" y="2151108"/>
            <a:ext cx="1466912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107" name="Title">
            <a:extLst>
              <a:ext uri="{FF2B5EF4-FFF2-40B4-BE49-F238E27FC236}">
                <a16:creationId xmlns:a16="http://schemas.microsoft.com/office/drawing/2014/main" id="{1CD58584-5BF7-6857-C4AB-E29F41D593EB}"/>
              </a:ext>
            </a:extLst>
          </p:cNvPr>
          <p:cNvSpPr txBox="1">
            <a:spLocks/>
          </p:cNvSpPr>
          <p:nvPr/>
        </p:nvSpPr>
        <p:spPr>
          <a:xfrm>
            <a:off x="3980872" y="2491873"/>
            <a:ext cx="1484412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RF</a:t>
            </a:r>
          </a:p>
        </p:txBody>
      </p:sp>
      <p:sp>
        <p:nvSpPr>
          <p:cNvPr id="108" name="Transformation Sel">
            <a:extLst>
              <a:ext uri="{FF2B5EF4-FFF2-40B4-BE49-F238E27FC236}">
                <a16:creationId xmlns:a16="http://schemas.microsoft.com/office/drawing/2014/main" id="{5F92A13B-AC12-55A4-5171-37952E8AD1DB}"/>
              </a:ext>
            </a:extLst>
          </p:cNvPr>
          <p:cNvSpPr/>
          <p:nvPr/>
        </p:nvSpPr>
        <p:spPr>
          <a:xfrm>
            <a:off x="7580726" y="2139287"/>
            <a:ext cx="2076760" cy="617316"/>
          </a:xfrm>
          <a:prstGeom prst="roundRect">
            <a:avLst/>
          </a:prstGeom>
          <a:solidFill>
            <a:srgbClr val="96D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ransformation">
            <a:extLst>
              <a:ext uri="{FF2B5EF4-FFF2-40B4-BE49-F238E27FC236}">
                <a16:creationId xmlns:a16="http://schemas.microsoft.com/office/drawing/2014/main" id="{E8135A5C-1C69-50EF-AF99-501633A42DF8}"/>
              </a:ext>
            </a:extLst>
          </p:cNvPr>
          <p:cNvSpPr txBox="1">
            <a:spLocks/>
          </p:cNvSpPr>
          <p:nvPr/>
        </p:nvSpPr>
        <p:spPr>
          <a:xfrm>
            <a:off x="7580726" y="2139288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110" name="Title">
            <a:extLst>
              <a:ext uri="{FF2B5EF4-FFF2-40B4-BE49-F238E27FC236}">
                <a16:creationId xmlns:a16="http://schemas.microsoft.com/office/drawing/2014/main" id="{1B7A6BA8-A323-9DE6-D753-2CDA6A2C039A}"/>
              </a:ext>
            </a:extLst>
          </p:cNvPr>
          <p:cNvSpPr txBox="1">
            <a:spLocks/>
          </p:cNvSpPr>
          <p:nvPr/>
        </p:nvSpPr>
        <p:spPr>
          <a:xfrm>
            <a:off x="7580726" y="2480053"/>
            <a:ext cx="2076760" cy="27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Log</a:t>
            </a:r>
          </a:p>
        </p:txBody>
      </p:sp>
      <p:sp>
        <p:nvSpPr>
          <p:cNvPr id="111" name="Scaling Sel">
            <a:extLst>
              <a:ext uri="{FF2B5EF4-FFF2-40B4-BE49-F238E27FC236}">
                <a16:creationId xmlns:a16="http://schemas.microsoft.com/office/drawing/2014/main" id="{D6937A1B-6D06-C53E-709B-F8AABBBDEF85}"/>
              </a:ext>
            </a:extLst>
          </p:cNvPr>
          <p:cNvSpPr/>
          <p:nvPr/>
        </p:nvSpPr>
        <p:spPr>
          <a:xfrm>
            <a:off x="9802221" y="2140045"/>
            <a:ext cx="1226999" cy="617315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Scaling">
            <a:extLst>
              <a:ext uri="{FF2B5EF4-FFF2-40B4-BE49-F238E27FC236}">
                <a16:creationId xmlns:a16="http://schemas.microsoft.com/office/drawing/2014/main" id="{11F4FA98-90A7-D16F-1BD8-89523CD0B58B}"/>
              </a:ext>
            </a:extLst>
          </p:cNvPr>
          <p:cNvSpPr txBox="1">
            <a:spLocks/>
          </p:cNvSpPr>
          <p:nvPr/>
        </p:nvSpPr>
        <p:spPr>
          <a:xfrm>
            <a:off x="9802221" y="2139525"/>
            <a:ext cx="1226999" cy="342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113" name="Normalization Sel">
            <a:extLst>
              <a:ext uri="{FF2B5EF4-FFF2-40B4-BE49-F238E27FC236}">
                <a16:creationId xmlns:a16="http://schemas.microsoft.com/office/drawing/2014/main" id="{F9F5E8B5-40E9-DDF4-B323-2D9515323B17}"/>
              </a:ext>
            </a:extLst>
          </p:cNvPr>
          <p:cNvSpPr/>
          <p:nvPr/>
        </p:nvSpPr>
        <p:spPr>
          <a:xfrm>
            <a:off x="5591902" y="2148811"/>
            <a:ext cx="1853456" cy="601116"/>
          </a:xfrm>
          <a:prstGeom prst="roundRect">
            <a:avLst/>
          </a:prstGeom>
          <a:solidFill>
            <a:srgbClr val="B4E5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Normalization">
            <a:extLst>
              <a:ext uri="{FF2B5EF4-FFF2-40B4-BE49-F238E27FC236}">
                <a16:creationId xmlns:a16="http://schemas.microsoft.com/office/drawing/2014/main" id="{2BF5115B-1FB3-E724-B551-58BD691E557E}"/>
              </a:ext>
            </a:extLst>
          </p:cNvPr>
          <p:cNvSpPr txBox="1">
            <a:spLocks/>
          </p:cNvSpPr>
          <p:nvPr/>
        </p:nvSpPr>
        <p:spPr>
          <a:xfrm>
            <a:off x="5591902" y="2141581"/>
            <a:ext cx="1853456" cy="332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115" name="Title">
            <a:extLst>
              <a:ext uri="{FF2B5EF4-FFF2-40B4-BE49-F238E27FC236}">
                <a16:creationId xmlns:a16="http://schemas.microsoft.com/office/drawing/2014/main" id="{260EC1E8-FC8B-18EA-4A73-BE95625747A3}"/>
              </a:ext>
            </a:extLst>
          </p:cNvPr>
          <p:cNvSpPr txBox="1">
            <a:spLocks/>
          </p:cNvSpPr>
          <p:nvPr/>
        </p:nvSpPr>
        <p:spPr>
          <a:xfrm>
            <a:off x="5588117" y="2480633"/>
            <a:ext cx="1862206" cy="269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ISN = Creatine</a:t>
            </a:r>
          </a:p>
        </p:txBody>
      </p:sp>
      <p:sp>
        <p:nvSpPr>
          <p:cNvPr id="116" name="Title">
            <a:extLst>
              <a:ext uri="{FF2B5EF4-FFF2-40B4-BE49-F238E27FC236}">
                <a16:creationId xmlns:a16="http://schemas.microsoft.com/office/drawing/2014/main" id="{3669B2F7-BD99-41DE-92AD-D3E1EE803876}"/>
              </a:ext>
            </a:extLst>
          </p:cNvPr>
          <p:cNvSpPr txBox="1">
            <a:spLocks/>
          </p:cNvSpPr>
          <p:nvPr/>
        </p:nvSpPr>
        <p:spPr>
          <a:xfrm>
            <a:off x="9810971" y="2480811"/>
            <a:ext cx="1218249" cy="27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Autoscaling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8A95E7B-76A8-EE0A-F392-2DCDF1F58114}"/>
              </a:ext>
            </a:extLst>
          </p:cNvPr>
          <p:cNvCxnSpPr>
            <a:cxnSpLocks/>
            <a:stCxn id="105" idx="3"/>
            <a:endCxn id="113" idx="1"/>
          </p:cNvCxnSpPr>
          <p:nvPr/>
        </p:nvCxnSpPr>
        <p:spPr>
          <a:xfrm flipV="1">
            <a:off x="5465284" y="2449369"/>
            <a:ext cx="126618" cy="14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8849B5F-6F6E-2EA6-417F-5167916BA0F9}"/>
              </a:ext>
            </a:extLst>
          </p:cNvPr>
          <p:cNvCxnSpPr>
            <a:cxnSpLocks/>
            <a:stCxn id="113" idx="3"/>
            <a:endCxn id="108" idx="1"/>
          </p:cNvCxnSpPr>
          <p:nvPr/>
        </p:nvCxnSpPr>
        <p:spPr>
          <a:xfrm flipV="1">
            <a:off x="7445358" y="2447945"/>
            <a:ext cx="135368" cy="14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8891CC5-8B44-4408-DDA0-7F230D41B4F9}"/>
              </a:ext>
            </a:extLst>
          </p:cNvPr>
          <p:cNvCxnSpPr>
            <a:cxnSpLocks/>
            <a:stCxn id="108" idx="3"/>
            <a:endCxn id="111" idx="1"/>
          </p:cNvCxnSpPr>
          <p:nvPr/>
        </p:nvCxnSpPr>
        <p:spPr>
          <a:xfrm>
            <a:off x="9657486" y="2447945"/>
            <a:ext cx="144735" cy="7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metaboPipe image">
            <a:extLst>
              <a:ext uri="{FF2B5EF4-FFF2-40B4-BE49-F238E27FC236}">
                <a16:creationId xmlns:a16="http://schemas.microsoft.com/office/drawing/2014/main" id="{21C13FC0-C1D2-6BFB-52C1-84261C652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999879" y="5514975"/>
            <a:ext cx="1087346" cy="1247775"/>
          </a:xfrm>
          <a:prstGeom prst="rect">
            <a:avLst/>
          </a:prstGeom>
        </p:spPr>
      </p:pic>
      <p:sp>
        <p:nvSpPr>
          <p:cNvPr id="28" name="Title">
            <a:extLst>
              <a:ext uri="{FF2B5EF4-FFF2-40B4-BE49-F238E27FC236}">
                <a16:creationId xmlns:a16="http://schemas.microsoft.com/office/drawing/2014/main" id="{CB680189-7E07-2E9E-B1C4-D88AD98C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Results</a:t>
            </a:r>
          </a:p>
        </p:txBody>
      </p:sp>
      <p:sp>
        <p:nvSpPr>
          <p:cNvPr id="30" name="Scaling Sel">
            <a:extLst>
              <a:ext uri="{FF2B5EF4-FFF2-40B4-BE49-F238E27FC236}">
                <a16:creationId xmlns:a16="http://schemas.microsoft.com/office/drawing/2014/main" id="{CF88A057-45E2-BFB6-115E-33086B286DBA}"/>
              </a:ext>
            </a:extLst>
          </p:cNvPr>
          <p:cNvSpPr/>
          <p:nvPr/>
        </p:nvSpPr>
        <p:spPr>
          <a:xfrm>
            <a:off x="9806006" y="656825"/>
            <a:ext cx="1226999" cy="340765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caling">
            <a:extLst>
              <a:ext uri="{FF2B5EF4-FFF2-40B4-BE49-F238E27FC236}">
                <a16:creationId xmlns:a16="http://schemas.microsoft.com/office/drawing/2014/main" id="{94160735-FB48-B5C1-478E-1826C95009F3}"/>
              </a:ext>
            </a:extLst>
          </p:cNvPr>
          <p:cNvSpPr txBox="1">
            <a:spLocks/>
          </p:cNvSpPr>
          <p:nvPr/>
        </p:nvSpPr>
        <p:spPr>
          <a:xfrm>
            <a:off x="9806006" y="656305"/>
            <a:ext cx="1226999" cy="342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26" name="Transformation Sel">
            <a:extLst>
              <a:ext uri="{FF2B5EF4-FFF2-40B4-BE49-F238E27FC236}">
                <a16:creationId xmlns:a16="http://schemas.microsoft.com/office/drawing/2014/main" id="{4BE64C53-D6FE-079A-C99D-3D0637B8DB5F}"/>
              </a:ext>
            </a:extLst>
          </p:cNvPr>
          <p:cNvSpPr/>
          <p:nvPr/>
        </p:nvSpPr>
        <p:spPr>
          <a:xfrm>
            <a:off x="7562138" y="656825"/>
            <a:ext cx="2076760" cy="340765"/>
          </a:xfrm>
          <a:prstGeom prst="roundRect">
            <a:avLst/>
          </a:prstGeom>
          <a:solidFill>
            <a:srgbClr val="96D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ansformation">
            <a:extLst>
              <a:ext uri="{FF2B5EF4-FFF2-40B4-BE49-F238E27FC236}">
                <a16:creationId xmlns:a16="http://schemas.microsoft.com/office/drawing/2014/main" id="{D7CE8F93-1826-913E-7C00-0F1354731329}"/>
              </a:ext>
            </a:extLst>
          </p:cNvPr>
          <p:cNvSpPr txBox="1">
            <a:spLocks/>
          </p:cNvSpPr>
          <p:nvPr/>
        </p:nvSpPr>
        <p:spPr>
          <a:xfrm>
            <a:off x="7562138" y="656826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17" name="Normalization Sel">
            <a:extLst>
              <a:ext uri="{FF2B5EF4-FFF2-40B4-BE49-F238E27FC236}">
                <a16:creationId xmlns:a16="http://schemas.microsoft.com/office/drawing/2014/main" id="{C0C7B49C-3BA3-6121-02EE-F63640FE14C1}"/>
              </a:ext>
            </a:extLst>
          </p:cNvPr>
          <p:cNvSpPr/>
          <p:nvPr/>
        </p:nvSpPr>
        <p:spPr>
          <a:xfrm>
            <a:off x="5541574" y="656826"/>
            <a:ext cx="1853456" cy="340765"/>
          </a:xfrm>
          <a:prstGeom prst="roundRect">
            <a:avLst/>
          </a:prstGeom>
          <a:solidFill>
            <a:srgbClr val="B4E5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Normalization">
            <a:extLst>
              <a:ext uri="{FF2B5EF4-FFF2-40B4-BE49-F238E27FC236}">
                <a16:creationId xmlns:a16="http://schemas.microsoft.com/office/drawing/2014/main" id="{EDD307DC-E534-0184-28C7-51B04952589E}"/>
              </a:ext>
            </a:extLst>
          </p:cNvPr>
          <p:cNvSpPr txBox="1">
            <a:spLocks/>
          </p:cNvSpPr>
          <p:nvPr/>
        </p:nvSpPr>
        <p:spPr>
          <a:xfrm>
            <a:off x="5541574" y="656826"/>
            <a:ext cx="1853456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5" name="Imputation Sel">
            <a:extLst>
              <a:ext uri="{FF2B5EF4-FFF2-40B4-BE49-F238E27FC236}">
                <a16:creationId xmlns:a16="http://schemas.microsoft.com/office/drawing/2014/main" id="{0DAE1EA2-3D70-CECB-FEF7-095CBA5AD27A}"/>
              </a:ext>
            </a:extLst>
          </p:cNvPr>
          <p:cNvSpPr/>
          <p:nvPr/>
        </p:nvSpPr>
        <p:spPr>
          <a:xfrm>
            <a:off x="1646186" y="656826"/>
            <a:ext cx="1484412" cy="340766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mputation">
            <a:extLst>
              <a:ext uri="{FF2B5EF4-FFF2-40B4-BE49-F238E27FC236}">
                <a16:creationId xmlns:a16="http://schemas.microsoft.com/office/drawing/2014/main" id="{2110ED6B-7C09-1B74-F464-3EC1FFD6C9C9}"/>
              </a:ext>
            </a:extLst>
          </p:cNvPr>
          <p:cNvSpPr txBox="1">
            <a:spLocks/>
          </p:cNvSpPr>
          <p:nvPr/>
        </p:nvSpPr>
        <p:spPr>
          <a:xfrm>
            <a:off x="1654936" y="656826"/>
            <a:ext cx="1466912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13" name="Filtering Sel">
            <a:extLst>
              <a:ext uri="{FF2B5EF4-FFF2-40B4-BE49-F238E27FC236}">
                <a16:creationId xmlns:a16="http://schemas.microsoft.com/office/drawing/2014/main" id="{DF0DF8CC-6464-CDE2-F8B6-BF8366C617F4}"/>
              </a:ext>
            </a:extLst>
          </p:cNvPr>
          <p:cNvSpPr/>
          <p:nvPr/>
        </p:nvSpPr>
        <p:spPr>
          <a:xfrm>
            <a:off x="167109" y="655784"/>
            <a:ext cx="1311969" cy="341807"/>
          </a:xfrm>
          <a:prstGeom prst="round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iltering">
            <a:extLst>
              <a:ext uri="{FF2B5EF4-FFF2-40B4-BE49-F238E27FC236}">
                <a16:creationId xmlns:a16="http://schemas.microsoft.com/office/drawing/2014/main" id="{D30C6BD6-9535-F357-FE7D-646D083EB8EB}"/>
              </a:ext>
            </a:extLst>
          </p:cNvPr>
          <p:cNvSpPr txBox="1">
            <a:spLocks/>
          </p:cNvSpPr>
          <p:nvPr/>
        </p:nvSpPr>
        <p:spPr>
          <a:xfrm>
            <a:off x="167109" y="656826"/>
            <a:ext cx="1311969" cy="3418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pic>
        <p:nvPicPr>
          <p:cNvPr id="3" name="Graphic 2" descr="Database with solid fill">
            <a:extLst>
              <a:ext uri="{FF2B5EF4-FFF2-40B4-BE49-F238E27FC236}">
                <a16:creationId xmlns:a16="http://schemas.microsoft.com/office/drawing/2014/main" id="{9760A26E-E8F5-B141-148C-F181BF8208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23057" y="3503757"/>
            <a:ext cx="914400" cy="914400"/>
          </a:xfrm>
          <a:prstGeom prst="rect">
            <a:avLst/>
          </a:prstGeom>
        </p:spPr>
      </p:pic>
      <p:pic>
        <p:nvPicPr>
          <p:cNvPr id="48" name="Graphic 47" descr="Rectangular Prism with solid fill">
            <a:extLst>
              <a:ext uri="{FF2B5EF4-FFF2-40B4-BE49-F238E27FC236}">
                <a16:creationId xmlns:a16="http://schemas.microsoft.com/office/drawing/2014/main" id="{B7EB43D6-DA6D-48A0-C230-FDAB711317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443981" y="927097"/>
            <a:ext cx="914400" cy="914400"/>
          </a:xfrm>
          <a:prstGeom prst="rect">
            <a:avLst/>
          </a:prstGeom>
        </p:spPr>
      </p:pic>
      <p:grpSp>
        <p:nvGrpSpPr>
          <p:cNvPr id="8" name="CreateDE">
            <a:extLst>
              <a:ext uri="{FF2B5EF4-FFF2-40B4-BE49-F238E27FC236}">
                <a16:creationId xmlns:a16="http://schemas.microsoft.com/office/drawing/2014/main" id="{611AA05A-1E27-A756-7CC1-7DC390842D1C}"/>
              </a:ext>
            </a:extLst>
          </p:cNvPr>
          <p:cNvGrpSpPr/>
          <p:nvPr/>
        </p:nvGrpSpPr>
        <p:grpSpPr>
          <a:xfrm>
            <a:off x="799628" y="3619149"/>
            <a:ext cx="1264238" cy="683617"/>
            <a:chOff x="5541574" y="1748233"/>
            <a:chExt cx="1264238" cy="683617"/>
          </a:xfrm>
        </p:grpSpPr>
        <p:sp>
          <p:nvSpPr>
            <p:cNvPr id="2" name="Utils Sel">
              <a:extLst>
                <a:ext uri="{FF2B5EF4-FFF2-40B4-BE49-F238E27FC236}">
                  <a16:creationId xmlns:a16="http://schemas.microsoft.com/office/drawing/2014/main" id="{EEDE7BB7-2B32-903A-3763-D56AEB0A5AB6}"/>
                </a:ext>
              </a:extLst>
            </p:cNvPr>
            <p:cNvSpPr/>
            <p:nvPr/>
          </p:nvSpPr>
          <p:spPr>
            <a:xfrm>
              <a:off x="5541574" y="1748233"/>
              <a:ext cx="1264238" cy="683617"/>
            </a:xfrm>
            <a:prstGeom prst="roundRect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Utils">
              <a:extLst>
                <a:ext uri="{FF2B5EF4-FFF2-40B4-BE49-F238E27FC236}">
                  <a16:creationId xmlns:a16="http://schemas.microsoft.com/office/drawing/2014/main" id="{C2CF5E00-3798-ED98-781C-0647B1B3BD3F}"/>
                </a:ext>
              </a:extLst>
            </p:cNvPr>
            <p:cNvSpPr txBox="1">
              <a:spLocks/>
            </p:cNvSpPr>
            <p:nvPr/>
          </p:nvSpPr>
          <p:spPr>
            <a:xfrm>
              <a:off x="5766166" y="1748234"/>
              <a:ext cx="815055" cy="34180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Utils</a:t>
              </a:r>
            </a:p>
          </p:txBody>
        </p:sp>
        <p:sp>
          <p:nvSpPr>
            <p:cNvPr id="7" name="Title">
              <a:extLst>
                <a:ext uri="{FF2B5EF4-FFF2-40B4-BE49-F238E27FC236}">
                  <a16:creationId xmlns:a16="http://schemas.microsoft.com/office/drawing/2014/main" id="{F7C9941F-3960-8240-9916-9964F1DB76E4}"/>
                </a:ext>
              </a:extLst>
            </p:cNvPr>
            <p:cNvSpPr txBox="1">
              <a:spLocks/>
            </p:cNvSpPr>
            <p:nvPr/>
          </p:nvSpPr>
          <p:spPr>
            <a:xfrm>
              <a:off x="5541574" y="2090041"/>
              <a:ext cx="1264238" cy="3418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Create DE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DFD670-5E52-31D0-ECD5-CB14291DDAB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595831" y="3960958"/>
            <a:ext cx="20379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Utils Sel">
            <a:extLst>
              <a:ext uri="{FF2B5EF4-FFF2-40B4-BE49-F238E27FC236}">
                <a16:creationId xmlns:a16="http://schemas.microsoft.com/office/drawing/2014/main" id="{838D2D1B-8ED5-C034-CEF9-0D623493F365}"/>
              </a:ext>
            </a:extLst>
          </p:cNvPr>
          <p:cNvSpPr/>
          <p:nvPr/>
        </p:nvSpPr>
        <p:spPr>
          <a:xfrm>
            <a:off x="11200113" y="656826"/>
            <a:ext cx="824778" cy="341808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tils">
            <a:extLst>
              <a:ext uri="{FF2B5EF4-FFF2-40B4-BE49-F238E27FC236}">
                <a16:creationId xmlns:a16="http://schemas.microsoft.com/office/drawing/2014/main" id="{025D65B4-D5DA-A50F-A344-7ED7A4788C93}"/>
              </a:ext>
            </a:extLst>
          </p:cNvPr>
          <p:cNvSpPr txBox="1">
            <a:spLocks/>
          </p:cNvSpPr>
          <p:nvPr/>
        </p:nvSpPr>
        <p:spPr>
          <a:xfrm>
            <a:off x="11200113" y="656826"/>
            <a:ext cx="824778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Utils</a:t>
            </a:r>
          </a:p>
        </p:txBody>
      </p:sp>
      <p:sp>
        <p:nvSpPr>
          <p:cNvPr id="18" name="Filtering Sel">
            <a:extLst>
              <a:ext uri="{FF2B5EF4-FFF2-40B4-BE49-F238E27FC236}">
                <a16:creationId xmlns:a16="http://schemas.microsoft.com/office/drawing/2014/main" id="{D9E1C28B-D1F6-094E-59DF-BE5A044E1BF7}"/>
              </a:ext>
            </a:extLst>
          </p:cNvPr>
          <p:cNvSpPr/>
          <p:nvPr/>
        </p:nvSpPr>
        <p:spPr>
          <a:xfrm>
            <a:off x="2177694" y="3542865"/>
            <a:ext cx="1311969" cy="836184"/>
          </a:xfrm>
          <a:prstGeom prst="round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iltering">
            <a:extLst>
              <a:ext uri="{FF2B5EF4-FFF2-40B4-BE49-F238E27FC236}">
                <a16:creationId xmlns:a16="http://schemas.microsoft.com/office/drawing/2014/main" id="{A78F5D9D-5E8D-927A-E98D-F47AB641ED23}"/>
              </a:ext>
            </a:extLst>
          </p:cNvPr>
          <p:cNvSpPr txBox="1">
            <a:spLocks/>
          </p:cNvSpPr>
          <p:nvPr/>
        </p:nvSpPr>
        <p:spPr>
          <a:xfrm>
            <a:off x="2177694" y="3543907"/>
            <a:ext cx="1311969" cy="3418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FAE3EDC2-DC73-35BE-DFD9-E794770F93D8}"/>
              </a:ext>
            </a:extLst>
          </p:cNvPr>
          <p:cNvSpPr txBox="1">
            <a:spLocks/>
          </p:cNvSpPr>
          <p:nvPr/>
        </p:nvSpPr>
        <p:spPr>
          <a:xfrm>
            <a:off x="2177695" y="3861813"/>
            <a:ext cx="1311969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Threshold 0.2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487F05D1-FF7D-CED6-8C06-730553EBCF57}"/>
              </a:ext>
            </a:extLst>
          </p:cNvPr>
          <p:cNvSpPr txBox="1">
            <a:spLocks/>
          </p:cNvSpPr>
          <p:nvPr/>
        </p:nvSpPr>
        <p:spPr>
          <a:xfrm>
            <a:off x="2177694" y="4120431"/>
            <a:ext cx="1311969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Outliers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15A88E-3287-04F2-6485-37ABFFD0F58A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 flipV="1">
            <a:off x="2063866" y="3960957"/>
            <a:ext cx="113828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mputation Sel">
            <a:extLst>
              <a:ext uri="{FF2B5EF4-FFF2-40B4-BE49-F238E27FC236}">
                <a16:creationId xmlns:a16="http://schemas.microsoft.com/office/drawing/2014/main" id="{DA5E76F6-7B89-2297-1248-814AEC9C46AC}"/>
              </a:ext>
            </a:extLst>
          </p:cNvPr>
          <p:cNvSpPr/>
          <p:nvPr/>
        </p:nvSpPr>
        <p:spPr>
          <a:xfrm>
            <a:off x="2087463" y="4804265"/>
            <a:ext cx="1484412" cy="59937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mputation">
            <a:extLst>
              <a:ext uri="{FF2B5EF4-FFF2-40B4-BE49-F238E27FC236}">
                <a16:creationId xmlns:a16="http://schemas.microsoft.com/office/drawing/2014/main" id="{EA2A7E0D-C637-EC5A-8DC0-F5FD594F7F38}"/>
              </a:ext>
            </a:extLst>
          </p:cNvPr>
          <p:cNvSpPr txBox="1">
            <a:spLocks/>
          </p:cNvSpPr>
          <p:nvPr/>
        </p:nvSpPr>
        <p:spPr>
          <a:xfrm>
            <a:off x="2096213" y="4804266"/>
            <a:ext cx="1466912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106A8A7D-E113-B766-2551-D88EA83F85BE}"/>
              </a:ext>
            </a:extLst>
          </p:cNvPr>
          <p:cNvSpPr txBox="1">
            <a:spLocks/>
          </p:cNvSpPr>
          <p:nvPr/>
        </p:nvSpPr>
        <p:spPr>
          <a:xfrm>
            <a:off x="2087463" y="5145031"/>
            <a:ext cx="1484412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kNN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 k = 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4191E5C-3BBA-6439-365A-6F75592269AF}"/>
              </a:ext>
            </a:extLst>
          </p:cNvPr>
          <p:cNvCxnSpPr>
            <a:cxnSpLocks/>
            <a:stCxn id="15" idx="2"/>
            <a:endCxn id="38" idx="0"/>
          </p:cNvCxnSpPr>
          <p:nvPr/>
        </p:nvCxnSpPr>
        <p:spPr>
          <a:xfrm flipH="1">
            <a:off x="2831637" y="4379049"/>
            <a:ext cx="2042" cy="4252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Imputation Sel">
            <a:extLst>
              <a:ext uri="{FF2B5EF4-FFF2-40B4-BE49-F238E27FC236}">
                <a16:creationId xmlns:a16="http://schemas.microsoft.com/office/drawing/2014/main" id="{2AFE4FDA-97F9-CFE3-339A-9AF4EFD0C401}"/>
              </a:ext>
            </a:extLst>
          </p:cNvPr>
          <p:cNvSpPr/>
          <p:nvPr/>
        </p:nvSpPr>
        <p:spPr>
          <a:xfrm>
            <a:off x="2089431" y="4804265"/>
            <a:ext cx="1484412" cy="59937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mputation">
            <a:extLst>
              <a:ext uri="{FF2B5EF4-FFF2-40B4-BE49-F238E27FC236}">
                <a16:creationId xmlns:a16="http://schemas.microsoft.com/office/drawing/2014/main" id="{045D40EC-F21A-15DF-72E1-F1A60CC6BEEC}"/>
              </a:ext>
            </a:extLst>
          </p:cNvPr>
          <p:cNvSpPr txBox="1">
            <a:spLocks/>
          </p:cNvSpPr>
          <p:nvPr/>
        </p:nvSpPr>
        <p:spPr>
          <a:xfrm>
            <a:off x="2098181" y="4804266"/>
            <a:ext cx="1466912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41" name="Title">
            <a:extLst>
              <a:ext uri="{FF2B5EF4-FFF2-40B4-BE49-F238E27FC236}">
                <a16:creationId xmlns:a16="http://schemas.microsoft.com/office/drawing/2014/main" id="{228752C4-15D6-8FF8-1A92-2BE9E23D26E6}"/>
              </a:ext>
            </a:extLst>
          </p:cNvPr>
          <p:cNvSpPr txBox="1">
            <a:spLocks/>
          </p:cNvSpPr>
          <p:nvPr/>
        </p:nvSpPr>
        <p:spPr>
          <a:xfrm>
            <a:off x="2089431" y="5145031"/>
            <a:ext cx="1484412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kNN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 k = 5</a:t>
            </a:r>
          </a:p>
        </p:txBody>
      </p:sp>
      <p:sp>
        <p:nvSpPr>
          <p:cNvPr id="14" name="Batch Sel">
            <a:extLst>
              <a:ext uri="{FF2B5EF4-FFF2-40B4-BE49-F238E27FC236}">
                <a16:creationId xmlns:a16="http://schemas.microsoft.com/office/drawing/2014/main" id="{1DC2C85D-36F3-59D9-F947-452A2D1F9CEC}"/>
              </a:ext>
            </a:extLst>
          </p:cNvPr>
          <p:cNvSpPr/>
          <p:nvPr/>
        </p:nvSpPr>
        <p:spPr>
          <a:xfrm>
            <a:off x="3297706" y="656826"/>
            <a:ext cx="2076760" cy="340765"/>
          </a:xfrm>
          <a:prstGeom prst="roundRect">
            <a:avLst/>
          </a:prstGeom>
          <a:solidFill>
            <a:srgbClr val="F2CF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Batch Correction">
            <a:extLst>
              <a:ext uri="{FF2B5EF4-FFF2-40B4-BE49-F238E27FC236}">
                <a16:creationId xmlns:a16="http://schemas.microsoft.com/office/drawing/2014/main" id="{85BB713F-7945-0E44-78F3-447EDAC4E275}"/>
              </a:ext>
            </a:extLst>
          </p:cNvPr>
          <p:cNvSpPr txBox="1">
            <a:spLocks/>
          </p:cNvSpPr>
          <p:nvPr/>
        </p:nvSpPr>
        <p:spPr>
          <a:xfrm>
            <a:off x="3297706" y="656826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45" name="Batch Sel">
            <a:extLst>
              <a:ext uri="{FF2B5EF4-FFF2-40B4-BE49-F238E27FC236}">
                <a16:creationId xmlns:a16="http://schemas.microsoft.com/office/drawing/2014/main" id="{22BDE510-11C4-6ED4-BE87-FC530FB2A2BE}"/>
              </a:ext>
            </a:extLst>
          </p:cNvPr>
          <p:cNvSpPr/>
          <p:nvPr/>
        </p:nvSpPr>
        <p:spPr>
          <a:xfrm>
            <a:off x="3832525" y="4804265"/>
            <a:ext cx="2076760" cy="599375"/>
          </a:xfrm>
          <a:prstGeom prst="roundRect">
            <a:avLst/>
          </a:prstGeom>
          <a:solidFill>
            <a:srgbClr val="F2CF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Batch Correction">
            <a:extLst>
              <a:ext uri="{FF2B5EF4-FFF2-40B4-BE49-F238E27FC236}">
                <a16:creationId xmlns:a16="http://schemas.microsoft.com/office/drawing/2014/main" id="{097E1DF0-C814-EC55-936B-CBA0012E8880}"/>
              </a:ext>
            </a:extLst>
          </p:cNvPr>
          <p:cNvSpPr txBox="1">
            <a:spLocks/>
          </p:cNvSpPr>
          <p:nvPr/>
        </p:nvSpPr>
        <p:spPr>
          <a:xfrm>
            <a:off x="3832525" y="4804265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47" name="Title">
            <a:extLst>
              <a:ext uri="{FF2B5EF4-FFF2-40B4-BE49-F238E27FC236}">
                <a16:creationId xmlns:a16="http://schemas.microsoft.com/office/drawing/2014/main" id="{A649AC5C-4FA3-5A36-66F3-CCAA746E4285}"/>
              </a:ext>
            </a:extLst>
          </p:cNvPr>
          <p:cNvSpPr txBox="1">
            <a:spLocks/>
          </p:cNvSpPr>
          <p:nvPr/>
        </p:nvSpPr>
        <p:spPr>
          <a:xfrm>
            <a:off x="3841276" y="5146073"/>
            <a:ext cx="2068010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err="1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ComBat</a:t>
            </a:r>
            <a:endParaRPr lang="en-US" sz="14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B18D893-B244-FF77-6E6C-977342FAD403}"/>
              </a:ext>
            </a:extLst>
          </p:cNvPr>
          <p:cNvCxnSpPr>
            <a:cxnSpLocks/>
            <a:stCxn id="38" idx="3"/>
            <a:endCxn id="45" idx="1"/>
          </p:cNvCxnSpPr>
          <p:nvPr/>
        </p:nvCxnSpPr>
        <p:spPr>
          <a:xfrm>
            <a:off x="3573843" y="5103953"/>
            <a:ext cx="25868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Batch Sel">
            <a:extLst>
              <a:ext uri="{FF2B5EF4-FFF2-40B4-BE49-F238E27FC236}">
                <a16:creationId xmlns:a16="http://schemas.microsoft.com/office/drawing/2014/main" id="{A92AABAA-07CB-D83E-CBFE-6AD1A5EFEA12}"/>
              </a:ext>
            </a:extLst>
          </p:cNvPr>
          <p:cNvSpPr/>
          <p:nvPr/>
        </p:nvSpPr>
        <p:spPr>
          <a:xfrm>
            <a:off x="1785063" y="2153785"/>
            <a:ext cx="2076760" cy="599375"/>
          </a:xfrm>
          <a:prstGeom prst="roundRect">
            <a:avLst/>
          </a:prstGeom>
          <a:solidFill>
            <a:srgbClr val="F2CF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Batch Correction">
            <a:extLst>
              <a:ext uri="{FF2B5EF4-FFF2-40B4-BE49-F238E27FC236}">
                <a16:creationId xmlns:a16="http://schemas.microsoft.com/office/drawing/2014/main" id="{2345C5A8-2009-68BB-F6DC-54183967C181}"/>
              </a:ext>
            </a:extLst>
          </p:cNvPr>
          <p:cNvSpPr txBox="1">
            <a:spLocks/>
          </p:cNvSpPr>
          <p:nvPr/>
        </p:nvSpPr>
        <p:spPr>
          <a:xfrm>
            <a:off x="1785063" y="2153785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54" name="Title">
            <a:extLst>
              <a:ext uri="{FF2B5EF4-FFF2-40B4-BE49-F238E27FC236}">
                <a16:creationId xmlns:a16="http://schemas.microsoft.com/office/drawing/2014/main" id="{AFACF1F5-B224-2055-7D38-12EB0C2A5847}"/>
              </a:ext>
            </a:extLst>
          </p:cNvPr>
          <p:cNvSpPr txBox="1">
            <a:spLocks/>
          </p:cNvSpPr>
          <p:nvPr/>
        </p:nvSpPr>
        <p:spPr>
          <a:xfrm>
            <a:off x="1793814" y="2495593"/>
            <a:ext cx="2068010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QC-RSC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AB70D82-392F-AEDC-7D26-CDD67918B3B2}"/>
              </a:ext>
            </a:extLst>
          </p:cNvPr>
          <p:cNvCxnSpPr>
            <a:cxnSpLocks/>
            <a:stCxn id="24" idx="0"/>
            <a:endCxn id="54" idx="2"/>
          </p:cNvCxnSpPr>
          <p:nvPr/>
        </p:nvCxnSpPr>
        <p:spPr>
          <a:xfrm flipH="1" flipV="1">
            <a:off x="2827819" y="2754211"/>
            <a:ext cx="5860" cy="7896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Imputation Sel">
            <a:extLst>
              <a:ext uri="{FF2B5EF4-FFF2-40B4-BE49-F238E27FC236}">
                <a16:creationId xmlns:a16="http://schemas.microsoft.com/office/drawing/2014/main" id="{1E66AC11-F275-B65F-F16E-524BE5BDE500}"/>
              </a:ext>
            </a:extLst>
          </p:cNvPr>
          <p:cNvSpPr/>
          <p:nvPr/>
        </p:nvSpPr>
        <p:spPr>
          <a:xfrm>
            <a:off x="3984657" y="2153785"/>
            <a:ext cx="1484412" cy="59937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mputation">
            <a:extLst>
              <a:ext uri="{FF2B5EF4-FFF2-40B4-BE49-F238E27FC236}">
                <a16:creationId xmlns:a16="http://schemas.microsoft.com/office/drawing/2014/main" id="{CC0FF80E-CF5E-7500-E4C4-426C00617C14}"/>
              </a:ext>
            </a:extLst>
          </p:cNvPr>
          <p:cNvSpPr txBox="1">
            <a:spLocks/>
          </p:cNvSpPr>
          <p:nvPr/>
        </p:nvSpPr>
        <p:spPr>
          <a:xfrm>
            <a:off x="3993407" y="2153786"/>
            <a:ext cx="1466912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44" name="Title">
            <a:extLst>
              <a:ext uri="{FF2B5EF4-FFF2-40B4-BE49-F238E27FC236}">
                <a16:creationId xmlns:a16="http://schemas.microsoft.com/office/drawing/2014/main" id="{57CF4BAB-9E84-1166-558A-BC575ACE31CF}"/>
              </a:ext>
            </a:extLst>
          </p:cNvPr>
          <p:cNvSpPr txBox="1">
            <a:spLocks/>
          </p:cNvSpPr>
          <p:nvPr/>
        </p:nvSpPr>
        <p:spPr>
          <a:xfrm>
            <a:off x="3984657" y="2494551"/>
            <a:ext cx="1484412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kNN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 k = 5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786880-2074-EB21-8273-FFE2E51479A7}"/>
              </a:ext>
            </a:extLst>
          </p:cNvPr>
          <p:cNvCxnSpPr>
            <a:cxnSpLocks/>
            <a:stCxn id="52" idx="3"/>
            <a:endCxn id="40" idx="1"/>
          </p:cNvCxnSpPr>
          <p:nvPr/>
        </p:nvCxnSpPr>
        <p:spPr>
          <a:xfrm>
            <a:off x="3861823" y="2453473"/>
            <a:ext cx="12283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Scaling Sel">
            <a:extLst>
              <a:ext uri="{FF2B5EF4-FFF2-40B4-BE49-F238E27FC236}">
                <a16:creationId xmlns:a16="http://schemas.microsoft.com/office/drawing/2014/main" id="{9153DA8E-3ACA-B770-2593-10E9A7B482FD}"/>
              </a:ext>
            </a:extLst>
          </p:cNvPr>
          <p:cNvSpPr/>
          <p:nvPr/>
        </p:nvSpPr>
        <p:spPr>
          <a:xfrm>
            <a:off x="10363391" y="4787493"/>
            <a:ext cx="1226999" cy="617315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caling">
            <a:extLst>
              <a:ext uri="{FF2B5EF4-FFF2-40B4-BE49-F238E27FC236}">
                <a16:creationId xmlns:a16="http://schemas.microsoft.com/office/drawing/2014/main" id="{ACFF9A35-084F-14CC-16F5-AEFCA8A58422}"/>
              </a:ext>
            </a:extLst>
          </p:cNvPr>
          <p:cNvSpPr txBox="1">
            <a:spLocks/>
          </p:cNvSpPr>
          <p:nvPr/>
        </p:nvSpPr>
        <p:spPr>
          <a:xfrm>
            <a:off x="10363391" y="4786973"/>
            <a:ext cx="1226999" cy="342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64" name="Transformation Sel">
            <a:extLst>
              <a:ext uri="{FF2B5EF4-FFF2-40B4-BE49-F238E27FC236}">
                <a16:creationId xmlns:a16="http://schemas.microsoft.com/office/drawing/2014/main" id="{0E2B2AAF-5959-4829-24D5-D931E028AFB0}"/>
              </a:ext>
            </a:extLst>
          </p:cNvPr>
          <p:cNvSpPr/>
          <p:nvPr/>
        </p:nvSpPr>
        <p:spPr>
          <a:xfrm>
            <a:off x="7584511" y="2141965"/>
            <a:ext cx="2076760" cy="617316"/>
          </a:xfrm>
          <a:prstGeom prst="roundRect">
            <a:avLst/>
          </a:prstGeom>
          <a:solidFill>
            <a:srgbClr val="96D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ransformation">
            <a:extLst>
              <a:ext uri="{FF2B5EF4-FFF2-40B4-BE49-F238E27FC236}">
                <a16:creationId xmlns:a16="http://schemas.microsoft.com/office/drawing/2014/main" id="{CDDEF7B4-1469-FCC6-5B37-BFACDA0A99EC}"/>
              </a:ext>
            </a:extLst>
          </p:cNvPr>
          <p:cNvSpPr txBox="1">
            <a:spLocks/>
          </p:cNvSpPr>
          <p:nvPr/>
        </p:nvSpPr>
        <p:spPr>
          <a:xfrm>
            <a:off x="7584511" y="2141966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66" name="Normalization Sel">
            <a:extLst>
              <a:ext uri="{FF2B5EF4-FFF2-40B4-BE49-F238E27FC236}">
                <a16:creationId xmlns:a16="http://schemas.microsoft.com/office/drawing/2014/main" id="{49370786-DBF9-B7DC-FB33-D6CDEB25E6A3}"/>
              </a:ext>
            </a:extLst>
          </p:cNvPr>
          <p:cNvSpPr/>
          <p:nvPr/>
        </p:nvSpPr>
        <p:spPr>
          <a:xfrm>
            <a:off x="6085570" y="4793289"/>
            <a:ext cx="1853456" cy="617316"/>
          </a:xfrm>
          <a:prstGeom prst="roundRect">
            <a:avLst/>
          </a:prstGeom>
          <a:solidFill>
            <a:srgbClr val="B4E5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Normalization">
            <a:extLst>
              <a:ext uri="{FF2B5EF4-FFF2-40B4-BE49-F238E27FC236}">
                <a16:creationId xmlns:a16="http://schemas.microsoft.com/office/drawing/2014/main" id="{F38E1DED-8D6B-2BB0-3E66-3C4715E5ED5E}"/>
              </a:ext>
            </a:extLst>
          </p:cNvPr>
          <p:cNvSpPr txBox="1">
            <a:spLocks/>
          </p:cNvSpPr>
          <p:nvPr/>
        </p:nvSpPr>
        <p:spPr>
          <a:xfrm>
            <a:off x="6085570" y="4793289"/>
            <a:ext cx="1853456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68" name="Title">
            <a:extLst>
              <a:ext uri="{FF2B5EF4-FFF2-40B4-BE49-F238E27FC236}">
                <a16:creationId xmlns:a16="http://schemas.microsoft.com/office/drawing/2014/main" id="{41EA611F-0116-5F8C-D71B-4F3AFD7E7D38}"/>
              </a:ext>
            </a:extLst>
          </p:cNvPr>
          <p:cNvSpPr txBox="1">
            <a:spLocks/>
          </p:cNvSpPr>
          <p:nvPr/>
        </p:nvSpPr>
        <p:spPr>
          <a:xfrm>
            <a:off x="6081785" y="5134054"/>
            <a:ext cx="1862206" cy="27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ISN = Creatine</a:t>
            </a:r>
          </a:p>
        </p:txBody>
      </p:sp>
      <p:sp>
        <p:nvSpPr>
          <p:cNvPr id="69" name="Title">
            <a:extLst>
              <a:ext uri="{FF2B5EF4-FFF2-40B4-BE49-F238E27FC236}">
                <a16:creationId xmlns:a16="http://schemas.microsoft.com/office/drawing/2014/main" id="{F0F35A8C-905C-85BD-6FB7-B5AF21C329CA}"/>
              </a:ext>
            </a:extLst>
          </p:cNvPr>
          <p:cNvSpPr txBox="1">
            <a:spLocks/>
          </p:cNvSpPr>
          <p:nvPr/>
        </p:nvSpPr>
        <p:spPr>
          <a:xfrm>
            <a:off x="7584511" y="2482731"/>
            <a:ext cx="2076760" cy="27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Log</a:t>
            </a:r>
          </a:p>
        </p:txBody>
      </p:sp>
      <p:sp>
        <p:nvSpPr>
          <p:cNvPr id="70" name="Title">
            <a:extLst>
              <a:ext uri="{FF2B5EF4-FFF2-40B4-BE49-F238E27FC236}">
                <a16:creationId xmlns:a16="http://schemas.microsoft.com/office/drawing/2014/main" id="{1E5AB40C-3113-CF5B-5A64-1A5310D57B59}"/>
              </a:ext>
            </a:extLst>
          </p:cNvPr>
          <p:cNvSpPr txBox="1">
            <a:spLocks/>
          </p:cNvSpPr>
          <p:nvPr/>
        </p:nvSpPr>
        <p:spPr>
          <a:xfrm>
            <a:off x="10372141" y="5128259"/>
            <a:ext cx="1218249" cy="27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Autoscaling</a:t>
            </a:r>
          </a:p>
        </p:txBody>
      </p:sp>
      <p:sp>
        <p:nvSpPr>
          <p:cNvPr id="71" name="Scaling Sel">
            <a:extLst>
              <a:ext uri="{FF2B5EF4-FFF2-40B4-BE49-F238E27FC236}">
                <a16:creationId xmlns:a16="http://schemas.microsoft.com/office/drawing/2014/main" id="{3077A62B-1DEE-4887-A928-B81B4AE2BB7D}"/>
              </a:ext>
            </a:extLst>
          </p:cNvPr>
          <p:cNvSpPr/>
          <p:nvPr/>
        </p:nvSpPr>
        <p:spPr>
          <a:xfrm>
            <a:off x="9806006" y="2142723"/>
            <a:ext cx="1226999" cy="617315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caling">
            <a:extLst>
              <a:ext uri="{FF2B5EF4-FFF2-40B4-BE49-F238E27FC236}">
                <a16:creationId xmlns:a16="http://schemas.microsoft.com/office/drawing/2014/main" id="{E2A0843D-F3C5-953B-8DFF-A33EAD429140}"/>
              </a:ext>
            </a:extLst>
          </p:cNvPr>
          <p:cNvSpPr txBox="1">
            <a:spLocks/>
          </p:cNvSpPr>
          <p:nvPr/>
        </p:nvSpPr>
        <p:spPr>
          <a:xfrm>
            <a:off x="9806006" y="2142203"/>
            <a:ext cx="1226999" cy="342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73" name="Transformation Sel">
            <a:extLst>
              <a:ext uri="{FF2B5EF4-FFF2-40B4-BE49-F238E27FC236}">
                <a16:creationId xmlns:a16="http://schemas.microsoft.com/office/drawing/2014/main" id="{433F9990-B4C5-01CC-999C-AF94DE599048}"/>
              </a:ext>
            </a:extLst>
          </p:cNvPr>
          <p:cNvSpPr/>
          <p:nvPr/>
        </p:nvSpPr>
        <p:spPr>
          <a:xfrm>
            <a:off x="8115311" y="4792245"/>
            <a:ext cx="2076760" cy="617316"/>
          </a:xfrm>
          <a:prstGeom prst="roundRect">
            <a:avLst/>
          </a:prstGeom>
          <a:solidFill>
            <a:srgbClr val="96D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ransformation">
            <a:extLst>
              <a:ext uri="{FF2B5EF4-FFF2-40B4-BE49-F238E27FC236}">
                <a16:creationId xmlns:a16="http://schemas.microsoft.com/office/drawing/2014/main" id="{E1ECD6A4-266F-765D-07A0-27634BEBCA2F}"/>
              </a:ext>
            </a:extLst>
          </p:cNvPr>
          <p:cNvSpPr txBox="1">
            <a:spLocks/>
          </p:cNvSpPr>
          <p:nvPr/>
        </p:nvSpPr>
        <p:spPr>
          <a:xfrm>
            <a:off x="8115311" y="4792246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75" name="Normalization Sel">
            <a:extLst>
              <a:ext uri="{FF2B5EF4-FFF2-40B4-BE49-F238E27FC236}">
                <a16:creationId xmlns:a16="http://schemas.microsoft.com/office/drawing/2014/main" id="{E51CF711-2F83-2576-7899-DF644E50F60B}"/>
              </a:ext>
            </a:extLst>
          </p:cNvPr>
          <p:cNvSpPr/>
          <p:nvPr/>
        </p:nvSpPr>
        <p:spPr>
          <a:xfrm>
            <a:off x="5595687" y="2151489"/>
            <a:ext cx="1853456" cy="601116"/>
          </a:xfrm>
          <a:prstGeom prst="roundRect">
            <a:avLst/>
          </a:prstGeom>
          <a:solidFill>
            <a:srgbClr val="B4E5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Normalization">
            <a:extLst>
              <a:ext uri="{FF2B5EF4-FFF2-40B4-BE49-F238E27FC236}">
                <a16:creationId xmlns:a16="http://schemas.microsoft.com/office/drawing/2014/main" id="{756A7E29-889D-A939-1B6B-FF1DE550931C}"/>
              </a:ext>
            </a:extLst>
          </p:cNvPr>
          <p:cNvSpPr txBox="1">
            <a:spLocks/>
          </p:cNvSpPr>
          <p:nvPr/>
        </p:nvSpPr>
        <p:spPr>
          <a:xfrm>
            <a:off x="5595687" y="2144259"/>
            <a:ext cx="1853456" cy="332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77" name="Title">
            <a:extLst>
              <a:ext uri="{FF2B5EF4-FFF2-40B4-BE49-F238E27FC236}">
                <a16:creationId xmlns:a16="http://schemas.microsoft.com/office/drawing/2014/main" id="{12FA6C86-9879-7D8C-FCB2-739F487F8861}"/>
              </a:ext>
            </a:extLst>
          </p:cNvPr>
          <p:cNvSpPr txBox="1">
            <a:spLocks/>
          </p:cNvSpPr>
          <p:nvPr/>
        </p:nvSpPr>
        <p:spPr>
          <a:xfrm>
            <a:off x="5591902" y="2483311"/>
            <a:ext cx="1862206" cy="269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ISN = Creatine</a:t>
            </a:r>
          </a:p>
        </p:txBody>
      </p:sp>
      <p:sp>
        <p:nvSpPr>
          <p:cNvPr id="78" name="Title">
            <a:extLst>
              <a:ext uri="{FF2B5EF4-FFF2-40B4-BE49-F238E27FC236}">
                <a16:creationId xmlns:a16="http://schemas.microsoft.com/office/drawing/2014/main" id="{48663300-18F5-A4D0-6940-D75389E9FB5E}"/>
              </a:ext>
            </a:extLst>
          </p:cNvPr>
          <p:cNvSpPr txBox="1">
            <a:spLocks/>
          </p:cNvSpPr>
          <p:nvPr/>
        </p:nvSpPr>
        <p:spPr>
          <a:xfrm>
            <a:off x="8115311" y="5133011"/>
            <a:ext cx="2076760" cy="27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Log</a:t>
            </a:r>
          </a:p>
        </p:txBody>
      </p:sp>
      <p:sp>
        <p:nvSpPr>
          <p:cNvPr id="79" name="Title">
            <a:extLst>
              <a:ext uri="{FF2B5EF4-FFF2-40B4-BE49-F238E27FC236}">
                <a16:creationId xmlns:a16="http://schemas.microsoft.com/office/drawing/2014/main" id="{C7D0C7C6-8C15-75A2-47B5-2FC3DF782748}"/>
              </a:ext>
            </a:extLst>
          </p:cNvPr>
          <p:cNvSpPr txBox="1">
            <a:spLocks/>
          </p:cNvSpPr>
          <p:nvPr/>
        </p:nvSpPr>
        <p:spPr>
          <a:xfrm>
            <a:off x="9814756" y="2483489"/>
            <a:ext cx="1218249" cy="27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Autoscaling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6E1264E-5F53-5A27-024D-E0C08FBD6EA9}"/>
              </a:ext>
            </a:extLst>
          </p:cNvPr>
          <p:cNvCxnSpPr>
            <a:cxnSpLocks/>
            <a:stCxn id="40" idx="3"/>
            <a:endCxn id="75" idx="1"/>
          </p:cNvCxnSpPr>
          <p:nvPr/>
        </p:nvCxnSpPr>
        <p:spPr>
          <a:xfrm flipV="1">
            <a:off x="5469069" y="2452047"/>
            <a:ext cx="126618" cy="14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F357CD2-87D5-7678-B509-E342C72A613D}"/>
              </a:ext>
            </a:extLst>
          </p:cNvPr>
          <p:cNvCxnSpPr>
            <a:cxnSpLocks/>
            <a:stCxn id="45" idx="3"/>
            <a:endCxn id="66" idx="1"/>
          </p:cNvCxnSpPr>
          <p:nvPr/>
        </p:nvCxnSpPr>
        <p:spPr>
          <a:xfrm flipV="1">
            <a:off x="5909285" y="5101947"/>
            <a:ext cx="176285" cy="20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281B032-2371-ACAF-05EA-BA5991EC17A9}"/>
              </a:ext>
            </a:extLst>
          </p:cNvPr>
          <p:cNvCxnSpPr>
            <a:cxnSpLocks/>
            <a:stCxn id="75" idx="3"/>
            <a:endCxn id="64" idx="1"/>
          </p:cNvCxnSpPr>
          <p:nvPr/>
        </p:nvCxnSpPr>
        <p:spPr>
          <a:xfrm flipV="1">
            <a:off x="7449143" y="2450623"/>
            <a:ext cx="135368" cy="14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F903758-D4A5-8266-F532-683D4B1A9813}"/>
              </a:ext>
            </a:extLst>
          </p:cNvPr>
          <p:cNvCxnSpPr>
            <a:cxnSpLocks/>
            <a:stCxn id="66" idx="3"/>
            <a:endCxn id="73" idx="1"/>
          </p:cNvCxnSpPr>
          <p:nvPr/>
        </p:nvCxnSpPr>
        <p:spPr>
          <a:xfrm flipV="1">
            <a:off x="7939026" y="5100903"/>
            <a:ext cx="176285" cy="10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C82E9AC-2C57-7AE5-63D6-ACCBDFE1CB42}"/>
              </a:ext>
            </a:extLst>
          </p:cNvPr>
          <p:cNvCxnSpPr>
            <a:cxnSpLocks/>
            <a:stCxn id="73" idx="3"/>
            <a:endCxn id="62" idx="1"/>
          </p:cNvCxnSpPr>
          <p:nvPr/>
        </p:nvCxnSpPr>
        <p:spPr>
          <a:xfrm flipV="1">
            <a:off x="10192071" y="5096151"/>
            <a:ext cx="171320" cy="47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94AB7E9-581A-DACE-16F6-62FFDC505388}"/>
              </a:ext>
            </a:extLst>
          </p:cNvPr>
          <p:cNvCxnSpPr>
            <a:cxnSpLocks/>
            <a:stCxn id="64" idx="3"/>
            <a:endCxn id="71" idx="1"/>
          </p:cNvCxnSpPr>
          <p:nvPr/>
        </p:nvCxnSpPr>
        <p:spPr>
          <a:xfrm>
            <a:off x="9661271" y="2450623"/>
            <a:ext cx="144735" cy="7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796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metaboPipe image">
            <a:extLst>
              <a:ext uri="{FF2B5EF4-FFF2-40B4-BE49-F238E27FC236}">
                <a16:creationId xmlns:a16="http://schemas.microsoft.com/office/drawing/2014/main" id="{21C13FC0-C1D2-6BFB-52C1-84261C652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999879" y="5514975"/>
            <a:ext cx="1087346" cy="1247775"/>
          </a:xfrm>
          <a:prstGeom prst="rect">
            <a:avLst/>
          </a:prstGeom>
        </p:spPr>
      </p:pic>
      <p:sp>
        <p:nvSpPr>
          <p:cNvPr id="28" name="Title">
            <a:extLst>
              <a:ext uri="{FF2B5EF4-FFF2-40B4-BE49-F238E27FC236}">
                <a16:creationId xmlns:a16="http://schemas.microsoft.com/office/drawing/2014/main" id="{CB680189-7E07-2E9E-B1C4-D88AD98C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Results</a:t>
            </a:r>
          </a:p>
        </p:txBody>
      </p:sp>
      <p:sp>
        <p:nvSpPr>
          <p:cNvPr id="30" name="Scaling Sel">
            <a:extLst>
              <a:ext uri="{FF2B5EF4-FFF2-40B4-BE49-F238E27FC236}">
                <a16:creationId xmlns:a16="http://schemas.microsoft.com/office/drawing/2014/main" id="{CF88A057-45E2-BFB6-115E-33086B286DBA}"/>
              </a:ext>
            </a:extLst>
          </p:cNvPr>
          <p:cNvSpPr/>
          <p:nvPr/>
        </p:nvSpPr>
        <p:spPr>
          <a:xfrm>
            <a:off x="9806006" y="656825"/>
            <a:ext cx="1226999" cy="340765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caling">
            <a:extLst>
              <a:ext uri="{FF2B5EF4-FFF2-40B4-BE49-F238E27FC236}">
                <a16:creationId xmlns:a16="http://schemas.microsoft.com/office/drawing/2014/main" id="{94160735-FB48-B5C1-478E-1826C95009F3}"/>
              </a:ext>
            </a:extLst>
          </p:cNvPr>
          <p:cNvSpPr txBox="1">
            <a:spLocks/>
          </p:cNvSpPr>
          <p:nvPr/>
        </p:nvSpPr>
        <p:spPr>
          <a:xfrm>
            <a:off x="9806006" y="656305"/>
            <a:ext cx="1226999" cy="342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26" name="Transformation Sel">
            <a:extLst>
              <a:ext uri="{FF2B5EF4-FFF2-40B4-BE49-F238E27FC236}">
                <a16:creationId xmlns:a16="http://schemas.microsoft.com/office/drawing/2014/main" id="{4BE64C53-D6FE-079A-C99D-3D0637B8DB5F}"/>
              </a:ext>
            </a:extLst>
          </p:cNvPr>
          <p:cNvSpPr/>
          <p:nvPr/>
        </p:nvSpPr>
        <p:spPr>
          <a:xfrm>
            <a:off x="7562138" y="656825"/>
            <a:ext cx="2076760" cy="340765"/>
          </a:xfrm>
          <a:prstGeom prst="roundRect">
            <a:avLst/>
          </a:prstGeom>
          <a:solidFill>
            <a:srgbClr val="96D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ansformation">
            <a:extLst>
              <a:ext uri="{FF2B5EF4-FFF2-40B4-BE49-F238E27FC236}">
                <a16:creationId xmlns:a16="http://schemas.microsoft.com/office/drawing/2014/main" id="{D7CE8F93-1826-913E-7C00-0F1354731329}"/>
              </a:ext>
            </a:extLst>
          </p:cNvPr>
          <p:cNvSpPr txBox="1">
            <a:spLocks/>
          </p:cNvSpPr>
          <p:nvPr/>
        </p:nvSpPr>
        <p:spPr>
          <a:xfrm>
            <a:off x="7562138" y="656826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17" name="Normalization Sel">
            <a:extLst>
              <a:ext uri="{FF2B5EF4-FFF2-40B4-BE49-F238E27FC236}">
                <a16:creationId xmlns:a16="http://schemas.microsoft.com/office/drawing/2014/main" id="{C0C7B49C-3BA3-6121-02EE-F63640FE14C1}"/>
              </a:ext>
            </a:extLst>
          </p:cNvPr>
          <p:cNvSpPr/>
          <p:nvPr/>
        </p:nvSpPr>
        <p:spPr>
          <a:xfrm>
            <a:off x="5541574" y="656826"/>
            <a:ext cx="1853456" cy="340765"/>
          </a:xfrm>
          <a:prstGeom prst="roundRect">
            <a:avLst/>
          </a:prstGeom>
          <a:solidFill>
            <a:srgbClr val="B4E5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Normalization">
            <a:extLst>
              <a:ext uri="{FF2B5EF4-FFF2-40B4-BE49-F238E27FC236}">
                <a16:creationId xmlns:a16="http://schemas.microsoft.com/office/drawing/2014/main" id="{EDD307DC-E534-0184-28C7-51B04952589E}"/>
              </a:ext>
            </a:extLst>
          </p:cNvPr>
          <p:cNvSpPr txBox="1">
            <a:spLocks/>
          </p:cNvSpPr>
          <p:nvPr/>
        </p:nvSpPr>
        <p:spPr>
          <a:xfrm>
            <a:off x="5541574" y="656826"/>
            <a:ext cx="1853456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5" name="Imputation Sel">
            <a:extLst>
              <a:ext uri="{FF2B5EF4-FFF2-40B4-BE49-F238E27FC236}">
                <a16:creationId xmlns:a16="http://schemas.microsoft.com/office/drawing/2014/main" id="{0DAE1EA2-3D70-CECB-FEF7-095CBA5AD27A}"/>
              </a:ext>
            </a:extLst>
          </p:cNvPr>
          <p:cNvSpPr/>
          <p:nvPr/>
        </p:nvSpPr>
        <p:spPr>
          <a:xfrm>
            <a:off x="1646186" y="656826"/>
            <a:ext cx="1484412" cy="340766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mputation">
            <a:extLst>
              <a:ext uri="{FF2B5EF4-FFF2-40B4-BE49-F238E27FC236}">
                <a16:creationId xmlns:a16="http://schemas.microsoft.com/office/drawing/2014/main" id="{2110ED6B-7C09-1B74-F464-3EC1FFD6C9C9}"/>
              </a:ext>
            </a:extLst>
          </p:cNvPr>
          <p:cNvSpPr txBox="1">
            <a:spLocks/>
          </p:cNvSpPr>
          <p:nvPr/>
        </p:nvSpPr>
        <p:spPr>
          <a:xfrm>
            <a:off x="1654936" y="656826"/>
            <a:ext cx="1466912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13" name="Filtering Sel">
            <a:extLst>
              <a:ext uri="{FF2B5EF4-FFF2-40B4-BE49-F238E27FC236}">
                <a16:creationId xmlns:a16="http://schemas.microsoft.com/office/drawing/2014/main" id="{DF0DF8CC-6464-CDE2-F8B6-BF8366C617F4}"/>
              </a:ext>
            </a:extLst>
          </p:cNvPr>
          <p:cNvSpPr/>
          <p:nvPr/>
        </p:nvSpPr>
        <p:spPr>
          <a:xfrm>
            <a:off x="167109" y="655784"/>
            <a:ext cx="1311969" cy="341807"/>
          </a:xfrm>
          <a:prstGeom prst="round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iltering">
            <a:extLst>
              <a:ext uri="{FF2B5EF4-FFF2-40B4-BE49-F238E27FC236}">
                <a16:creationId xmlns:a16="http://schemas.microsoft.com/office/drawing/2014/main" id="{D30C6BD6-9535-F357-FE7D-646D083EB8EB}"/>
              </a:ext>
            </a:extLst>
          </p:cNvPr>
          <p:cNvSpPr txBox="1">
            <a:spLocks/>
          </p:cNvSpPr>
          <p:nvPr/>
        </p:nvSpPr>
        <p:spPr>
          <a:xfrm>
            <a:off x="167109" y="656826"/>
            <a:ext cx="1311969" cy="3418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pic>
        <p:nvPicPr>
          <p:cNvPr id="3" name="Graphic 2" descr="Database with solid fill">
            <a:extLst>
              <a:ext uri="{FF2B5EF4-FFF2-40B4-BE49-F238E27FC236}">
                <a16:creationId xmlns:a16="http://schemas.microsoft.com/office/drawing/2014/main" id="{9760A26E-E8F5-B141-148C-F181BF8208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23057" y="3503757"/>
            <a:ext cx="914400" cy="914400"/>
          </a:xfrm>
          <a:prstGeom prst="rect">
            <a:avLst/>
          </a:prstGeom>
        </p:spPr>
      </p:pic>
      <p:pic>
        <p:nvPicPr>
          <p:cNvPr id="48" name="Graphic 47" descr="Rectangular Prism with solid fill">
            <a:extLst>
              <a:ext uri="{FF2B5EF4-FFF2-40B4-BE49-F238E27FC236}">
                <a16:creationId xmlns:a16="http://schemas.microsoft.com/office/drawing/2014/main" id="{B7EB43D6-DA6D-48A0-C230-FDAB711317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977467" y="1998320"/>
            <a:ext cx="914400" cy="914400"/>
          </a:xfrm>
          <a:prstGeom prst="rect">
            <a:avLst/>
          </a:prstGeom>
        </p:spPr>
      </p:pic>
      <p:grpSp>
        <p:nvGrpSpPr>
          <p:cNvPr id="8" name="CreateDE">
            <a:extLst>
              <a:ext uri="{FF2B5EF4-FFF2-40B4-BE49-F238E27FC236}">
                <a16:creationId xmlns:a16="http://schemas.microsoft.com/office/drawing/2014/main" id="{611AA05A-1E27-A756-7CC1-7DC390842D1C}"/>
              </a:ext>
            </a:extLst>
          </p:cNvPr>
          <p:cNvGrpSpPr/>
          <p:nvPr/>
        </p:nvGrpSpPr>
        <p:grpSpPr>
          <a:xfrm>
            <a:off x="799628" y="3619149"/>
            <a:ext cx="1264238" cy="683617"/>
            <a:chOff x="5541574" y="1748233"/>
            <a:chExt cx="1264238" cy="683617"/>
          </a:xfrm>
        </p:grpSpPr>
        <p:sp>
          <p:nvSpPr>
            <p:cNvPr id="2" name="Utils Sel">
              <a:extLst>
                <a:ext uri="{FF2B5EF4-FFF2-40B4-BE49-F238E27FC236}">
                  <a16:creationId xmlns:a16="http://schemas.microsoft.com/office/drawing/2014/main" id="{EEDE7BB7-2B32-903A-3763-D56AEB0A5AB6}"/>
                </a:ext>
              </a:extLst>
            </p:cNvPr>
            <p:cNvSpPr/>
            <p:nvPr/>
          </p:nvSpPr>
          <p:spPr>
            <a:xfrm>
              <a:off x="5541574" y="1748233"/>
              <a:ext cx="1264238" cy="683617"/>
            </a:xfrm>
            <a:prstGeom prst="roundRect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Utils">
              <a:extLst>
                <a:ext uri="{FF2B5EF4-FFF2-40B4-BE49-F238E27FC236}">
                  <a16:creationId xmlns:a16="http://schemas.microsoft.com/office/drawing/2014/main" id="{C2CF5E00-3798-ED98-781C-0647B1B3BD3F}"/>
                </a:ext>
              </a:extLst>
            </p:cNvPr>
            <p:cNvSpPr txBox="1">
              <a:spLocks/>
            </p:cNvSpPr>
            <p:nvPr/>
          </p:nvSpPr>
          <p:spPr>
            <a:xfrm>
              <a:off x="5766166" y="1748234"/>
              <a:ext cx="815055" cy="34180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Utils</a:t>
              </a:r>
            </a:p>
          </p:txBody>
        </p:sp>
        <p:sp>
          <p:nvSpPr>
            <p:cNvPr id="7" name="Title">
              <a:extLst>
                <a:ext uri="{FF2B5EF4-FFF2-40B4-BE49-F238E27FC236}">
                  <a16:creationId xmlns:a16="http://schemas.microsoft.com/office/drawing/2014/main" id="{F7C9941F-3960-8240-9916-9964F1DB76E4}"/>
                </a:ext>
              </a:extLst>
            </p:cNvPr>
            <p:cNvSpPr txBox="1">
              <a:spLocks/>
            </p:cNvSpPr>
            <p:nvPr/>
          </p:nvSpPr>
          <p:spPr>
            <a:xfrm>
              <a:off x="5541574" y="2090041"/>
              <a:ext cx="1264238" cy="3418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Create DE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DFD670-5E52-31D0-ECD5-CB14291DDAB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595831" y="3960958"/>
            <a:ext cx="20379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Utils Sel">
            <a:extLst>
              <a:ext uri="{FF2B5EF4-FFF2-40B4-BE49-F238E27FC236}">
                <a16:creationId xmlns:a16="http://schemas.microsoft.com/office/drawing/2014/main" id="{838D2D1B-8ED5-C034-CEF9-0D623493F365}"/>
              </a:ext>
            </a:extLst>
          </p:cNvPr>
          <p:cNvSpPr/>
          <p:nvPr/>
        </p:nvSpPr>
        <p:spPr>
          <a:xfrm>
            <a:off x="11200113" y="656826"/>
            <a:ext cx="824778" cy="341808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tils">
            <a:extLst>
              <a:ext uri="{FF2B5EF4-FFF2-40B4-BE49-F238E27FC236}">
                <a16:creationId xmlns:a16="http://schemas.microsoft.com/office/drawing/2014/main" id="{025D65B4-D5DA-A50F-A344-7ED7A4788C93}"/>
              </a:ext>
            </a:extLst>
          </p:cNvPr>
          <p:cNvSpPr txBox="1">
            <a:spLocks/>
          </p:cNvSpPr>
          <p:nvPr/>
        </p:nvSpPr>
        <p:spPr>
          <a:xfrm>
            <a:off x="11200113" y="656826"/>
            <a:ext cx="824778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Utils</a:t>
            </a:r>
          </a:p>
        </p:txBody>
      </p:sp>
      <p:sp>
        <p:nvSpPr>
          <p:cNvPr id="18" name="Filtering Sel">
            <a:extLst>
              <a:ext uri="{FF2B5EF4-FFF2-40B4-BE49-F238E27FC236}">
                <a16:creationId xmlns:a16="http://schemas.microsoft.com/office/drawing/2014/main" id="{D9E1C28B-D1F6-094E-59DF-BE5A044E1BF7}"/>
              </a:ext>
            </a:extLst>
          </p:cNvPr>
          <p:cNvSpPr/>
          <p:nvPr/>
        </p:nvSpPr>
        <p:spPr>
          <a:xfrm>
            <a:off x="2177694" y="3542865"/>
            <a:ext cx="1311969" cy="836184"/>
          </a:xfrm>
          <a:prstGeom prst="round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iltering">
            <a:extLst>
              <a:ext uri="{FF2B5EF4-FFF2-40B4-BE49-F238E27FC236}">
                <a16:creationId xmlns:a16="http://schemas.microsoft.com/office/drawing/2014/main" id="{A78F5D9D-5E8D-927A-E98D-F47AB641ED23}"/>
              </a:ext>
            </a:extLst>
          </p:cNvPr>
          <p:cNvSpPr txBox="1">
            <a:spLocks/>
          </p:cNvSpPr>
          <p:nvPr/>
        </p:nvSpPr>
        <p:spPr>
          <a:xfrm>
            <a:off x="2177694" y="3543907"/>
            <a:ext cx="1311969" cy="3418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FAE3EDC2-DC73-35BE-DFD9-E794770F93D8}"/>
              </a:ext>
            </a:extLst>
          </p:cNvPr>
          <p:cNvSpPr txBox="1">
            <a:spLocks/>
          </p:cNvSpPr>
          <p:nvPr/>
        </p:nvSpPr>
        <p:spPr>
          <a:xfrm>
            <a:off x="2177695" y="3861813"/>
            <a:ext cx="1311969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Threshold 0.2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487F05D1-FF7D-CED6-8C06-730553EBCF57}"/>
              </a:ext>
            </a:extLst>
          </p:cNvPr>
          <p:cNvSpPr txBox="1">
            <a:spLocks/>
          </p:cNvSpPr>
          <p:nvPr/>
        </p:nvSpPr>
        <p:spPr>
          <a:xfrm>
            <a:off x="2177694" y="4120431"/>
            <a:ext cx="1311969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Outliers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15A88E-3287-04F2-6485-37ABFFD0F58A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 flipV="1">
            <a:off x="2063866" y="3960957"/>
            <a:ext cx="113828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mputation Sel">
            <a:extLst>
              <a:ext uri="{FF2B5EF4-FFF2-40B4-BE49-F238E27FC236}">
                <a16:creationId xmlns:a16="http://schemas.microsoft.com/office/drawing/2014/main" id="{DA5E76F6-7B89-2297-1248-814AEC9C46AC}"/>
              </a:ext>
            </a:extLst>
          </p:cNvPr>
          <p:cNvSpPr/>
          <p:nvPr/>
        </p:nvSpPr>
        <p:spPr>
          <a:xfrm>
            <a:off x="2087463" y="4804265"/>
            <a:ext cx="1484412" cy="59937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mputation">
            <a:extLst>
              <a:ext uri="{FF2B5EF4-FFF2-40B4-BE49-F238E27FC236}">
                <a16:creationId xmlns:a16="http://schemas.microsoft.com/office/drawing/2014/main" id="{EA2A7E0D-C637-EC5A-8DC0-F5FD594F7F38}"/>
              </a:ext>
            </a:extLst>
          </p:cNvPr>
          <p:cNvSpPr txBox="1">
            <a:spLocks/>
          </p:cNvSpPr>
          <p:nvPr/>
        </p:nvSpPr>
        <p:spPr>
          <a:xfrm>
            <a:off x="2096213" y="4804266"/>
            <a:ext cx="1466912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106A8A7D-E113-B766-2551-D88EA83F85BE}"/>
              </a:ext>
            </a:extLst>
          </p:cNvPr>
          <p:cNvSpPr txBox="1">
            <a:spLocks/>
          </p:cNvSpPr>
          <p:nvPr/>
        </p:nvSpPr>
        <p:spPr>
          <a:xfrm>
            <a:off x="2087463" y="5145031"/>
            <a:ext cx="1484412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kNN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 k = 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4191E5C-3BBA-6439-365A-6F75592269AF}"/>
              </a:ext>
            </a:extLst>
          </p:cNvPr>
          <p:cNvCxnSpPr>
            <a:cxnSpLocks/>
            <a:stCxn id="15" idx="2"/>
            <a:endCxn id="38" idx="0"/>
          </p:cNvCxnSpPr>
          <p:nvPr/>
        </p:nvCxnSpPr>
        <p:spPr>
          <a:xfrm flipH="1">
            <a:off x="2831637" y="4379049"/>
            <a:ext cx="2042" cy="4252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Imputation Sel">
            <a:extLst>
              <a:ext uri="{FF2B5EF4-FFF2-40B4-BE49-F238E27FC236}">
                <a16:creationId xmlns:a16="http://schemas.microsoft.com/office/drawing/2014/main" id="{2AFE4FDA-97F9-CFE3-339A-9AF4EFD0C401}"/>
              </a:ext>
            </a:extLst>
          </p:cNvPr>
          <p:cNvSpPr/>
          <p:nvPr/>
        </p:nvSpPr>
        <p:spPr>
          <a:xfrm>
            <a:off x="2089431" y="4804265"/>
            <a:ext cx="1484412" cy="59937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mputation">
            <a:extLst>
              <a:ext uri="{FF2B5EF4-FFF2-40B4-BE49-F238E27FC236}">
                <a16:creationId xmlns:a16="http://schemas.microsoft.com/office/drawing/2014/main" id="{045D40EC-F21A-15DF-72E1-F1A60CC6BEEC}"/>
              </a:ext>
            </a:extLst>
          </p:cNvPr>
          <p:cNvSpPr txBox="1">
            <a:spLocks/>
          </p:cNvSpPr>
          <p:nvPr/>
        </p:nvSpPr>
        <p:spPr>
          <a:xfrm>
            <a:off x="2098181" y="4804266"/>
            <a:ext cx="1466912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41" name="Title">
            <a:extLst>
              <a:ext uri="{FF2B5EF4-FFF2-40B4-BE49-F238E27FC236}">
                <a16:creationId xmlns:a16="http://schemas.microsoft.com/office/drawing/2014/main" id="{228752C4-15D6-8FF8-1A92-2BE9E23D26E6}"/>
              </a:ext>
            </a:extLst>
          </p:cNvPr>
          <p:cNvSpPr txBox="1">
            <a:spLocks/>
          </p:cNvSpPr>
          <p:nvPr/>
        </p:nvSpPr>
        <p:spPr>
          <a:xfrm>
            <a:off x="2089431" y="5145031"/>
            <a:ext cx="1484412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kNN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 k = 5</a:t>
            </a:r>
          </a:p>
        </p:txBody>
      </p:sp>
      <p:sp>
        <p:nvSpPr>
          <p:cNvPr id="14" name="Batch Sel">
            <a:extLst>
              <a:ext uri="{FF2B5EF4-FFF2-40B4-BE49-F238E27FC236}">
                <a16:creationId xmlns:a16="http://schemas.microsoft.com/office/drawing/2014/main" id="{1DC2C85D-36F3-59D9-F947-452A2D1F9CEC}"/>
              </a:ext>
            </a:extLst>
          </p:cNvPr>
          <p:cNvSpPr/>
          <p:nvPr/>
        </p:nvSpPr>
        <p:spPr>
          <a:xfrm>
            <a:off x="3297706" y="656826"/>
            <a:ext cx="2076760" cy="340765"/>
          </a:xfrm>
          <a:prstGeom prst="roundRect">
            <a:avLst/>
          </a:prstGeom>
          <a:solidFill>
            <a:srgbClr val="F2CF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Batch Correction">
            <a:extLst>
              <a:ext uri="{FF2B5EF4-FFF2-40B4-BE49-F238E27FC236}">
                <a16:creationId xmlns:a16="http://schemas.microsoft.com/office/drawing/2014/main" id="{85BB713F-7945-0E44-78F3-447EDAC4E275}"/>
              </a:ext>
            </a:extLst>
          </p:cNvPr>
          <p:cNvSpPr txBox="1">
            <a:spLocks/>
          </p:cNvSpPr>
          <p:nvPr/>
        </p:nvSpPr>
        <p:spPr>
          <a:xfrm>
            <a:off x="3297706" y="656826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45" name="Batch Sel">
            <a:extLst>
              <a:ext uri="{FF2B5EF4-FFF2-40B4-BE49-F238E27FC236}">
                <a16:creationId xmlns:a16="http://schemas.microsoft.com/office/drawing/2014/main" id="{22BDE510-11C4-6ED4-BE87-FC530FB2A2BE}"/>
              </a:ext>
            </a:extLst>
          </p:cNvPr>
          <p:cNvSpPr/>
          <p:nvPr/>
        </p:nvSpPr>
        <p:spPr>
          <a:xfrm>
            <a:off x="3832525" y="4804265"/>
            <a:ext cx="2076760" cy="599375"/>
          </a:xfrm>
          <a:prstGeom prst="roundRect">
            <a:avLst/>
          </a:prstGeom>
          <a:solidFill>
            <a:srgbClr val="F2CF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Batch Correction">
            <a:extLst>
              <a:ext uri="{FF2B5EF4-FFF2-40B4-BE49-F238E27FC236}">
                <a16:creationId xmlns:a16="http://schemas.microsoft.com/office/drawing/2014/main" id="{097E1DF0-C814-EC55-936B-CBA0012E8880}"/>
              </a:ext>
            </a:extLst>
          </p:cNvPr>
          <p:cNvSpPr txBox="1">
            <a:spLocks/>
          </p:cNvSpPr>
          <p:nvPr/>
        </p:nvSpPr>
        <p:spPr>
          <a:xfrm>
            <a:off x="3832525" y="4804265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47" name="Title">
            <a:extLst>
              <a:ext uri="{FF2B5EF4-FFF2-40B4-BE49-F238E27FC236}">
                <a16:creationId xmlns:a16="http://schemas.microsoft.com/office/drawing/2014/main" id="{A649AC5C-4FA3-5A36-66F3-CCAA746E4285}"/>
              </a:ext>
            </a:extLst>
          </p:cNvPr>
          <p:cNvSpPr txBox="1">
            <a:spLocks/>
          </p:cNvSpPr>
          <p:nvPr/>
        </p:nvSpPr>
        <p:spPr>
          <a:xfrm>
            <a:off x="3841276" y="5146073"/>
            <a:ext cx="2068010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err="1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ComBat</a:t>
            </a:r>
            <a:endParaRPr lang="en-US" sz="14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B18D893-B244-FF77-6E6C-977342FAD403}"/>
              </a:ext>
            </a:extLst>
          </p:cNvPr>
          <p:cNvCxnSpPr>
            <a:cxnSpLocks/>
            <a:stCxn id="38" idx="3"/>
            <a:endCxn id="45" idx="1"/>
          </p:cNvCxnSpPr>
          <p:nvPr/>
        </p:nvCxnSpPr>
        <p:spPr>
          <a:xfrm>
            <a:off x="3573843" y="5103953"/>
            <a:ext cx="25868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Batch Sel">
            <a:extLst>
              <a:ext uri="{FF2B5EF4-FFF2-40B4-BE49-F238E27FC236}">
                <a16:creationId xmlns:a16="http://schemas.microsoft.com/office/drawing/2014/main" id="{A92AABAA-07CB-D83E-CBFE-6AD1A5EFEA12}"/>
              </a:ext>
            </a:extLst>
          </p:cNvPr>
          <p:cNvSpPr/>
          <p:nvPr/>
        </p:nvSpPr>
        <p:spPr>
          <a:xfrm>
            <a:off x="1785063" y="2687185"/>
            <a:ext cx="2076760" cy="599375"/>
          </a:xfrm>
          <a:prstGeom prst="roundRect">
            <a:avLst/>
          </a:prstGeom>
          <a:solidFill>
            <a:srgbClr val="F2CF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Batch Correction">
            <a:extLst>
              <a:ext uri="{FF2B5EF4-FFF2-40B4-BE49-F238E27FC236}">
                <a16:creationId xmlns:a16="http://schemas.microsoft.com/office/drawing/2014/main" id="{2345C5A8-2009-68BB-F6DC-54183967C181}"/>
              </a:ext>
            </a:extLst>
          </p:cNvPr>
          <p:cNvSpPr txBox="1">
            <a:spLocks/>
          </p:cNvSpPr>
          <p:nvPr/>
        </p:nvSpPr>
        <p:spPr>
          <a:xfrm>
            <a:off x="1785063" y="2687185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54" name="Title">
            <a:extLst>
              <a:ext uri="{FF2B5EF4-FFF2-40B4-BE49-F238E27FC236}">
                <a16:creationId xmlns:a16="http://schemas.microsoft.com/office/drawing/2014/main" id="{AFACF1F5-B224-2055-7D38-12EB0C2A5847}"/>
              </a:ext>
            </a:extLst>
          </p:cNvPr>
          <p:cNvSpPr txBox="1">
            <a:spLocks/>
          </p:cNvSpPr>
          <p:nvPr/>
        </p:nvSpPr>
        <p:spPr>
          <a:xfrm>
            <a:off x="1793814" y="3028993"/>
            <a:ext cx="2068010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QC-RSC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AB70D82-392F-AEDC-7D26-CDD67918B3B2}"/>
              </a:ext>
            </a:extLst>
          </p:cNvPr>
          <p:cNvCxnSpPr>
            <a:cxnSpLocks/>
            <a:stCxn id="24" idx="0"/>
            <a:endCxn id="54" idx="2"/>
          </p:cNvCxnSpPr>
          <p:nvPr/>
        </p:nvCxnSpPr>
        <p:spPr>
          <a:xfrm flipH="1" flipV="1">
            <a:off x="2827819" y="3287611"/>
            <a:ext cx="5860" cy="2562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Imputation Sel">
            <a:extLst>
              <a:ext uri="{FF2B5EF4-FFF2-40B4-BE49-F238E27FC236}">
                <a16:creationId xmlns:a16="http://schemas.microsoft.com/office/drawing/2014/main" id="{1E66AC11-F275-B65F-F16E-524BE5BDE500}"/>
              </a:ext>
            </a:extLst>
          </p:cNvPr>
          <p:cNvSpPr/>
          <p:nvPr/>
        </p:nvSpPr>
        <p:spPr>
          <a:xfrm>
            <a:off x="3984657" y="2687185"/>
            <a:ext cx="1484412" cy="59937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mputation">
            <a:extLst>
              <a:ext uri="{FF2B5EF4-FFF2-40B4-BE49-F238E27FC236}">
                <a16:creationId xmlns:a16="http://schemas.microsoft.com/office/drawing/2014/main" id="{CC0FF80E-CF5E-7500-E4C4-426C00617C14}"/>
              </a:ext>
            </a:extLst>
          </p:cNvPr>
          <p:cNvSpPr txBox="1">
            <a:spLocks/>
          </p:cNvSpPr>
          <p:nvPr/>
        </p:nvSpPr>
        <p:spPr>
          <a:xfrm>
            <a:off x="3993407" y="2687186"/>
            <a:ext cx="1466912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44" name="Title">
            <a:extLst>
              <a:ext uri="{FF2B5EF4-FFF2-40B4-BE49-F238E27FC236}">
                <a16:creationId xmlns:a16="http://schemas.microsoft.com/office/drawing/2014/main" id="{57CF4BAB-9E84-1166-558A-BC575ACE31CF}"/>
              </a:ext>
            </a:extLst>
          </p:cNvPr>
          <p:cNvSpPr txBox="1">
            <a:spLocks/>
          </p:cNvSpPr>
          <p:nvPr/>
        </p:nvSpPr>
        <p:spPr>
          <a:xfrm>
            <a:off x="3984657" y="3027951"/>
            <a:ext cx="1484412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kNN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 k = 5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786880-2074-EB21-8273-FFE2E51479A7}"/>
              </a:ext>
            </a:extLst>
          </p:cNvPr>
          <p:cNvCxnSpPr>
            <a:cxnSpLocks/>
            <a:stCxn id="52" idx="3"/>
            <a:endCxn id="40" idx="1"/>
          </p:cNvCxnSpPr>
          <p:nvPr/>
        </p:nvCxnSpPr>
        <p:spPr>
          <a:xfrm>
            <a:off x="3861823" y="2986873"/>
            <a:ext cx="12283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Scaling Sel">
            <a:extLst>
              <a:ext uri="{FF2B5EF4-FFF2-40B4-BE49-F238E27FC236}">
                <a16:creationId xmlns:a16="http://schemas.microsoft.com/office/drawing/2014/main" id="{9153DA8E-3ACA-B770-2593-10E9A7B482FD}"/>
              </a:ext>
            </a:extLst>
          </p:cNvPr>
          <p:cNvSpPr/>
          <p:nvPr/>
        </p:nvSpPr>
        <p:spPr>
          <a:xfrm>
            <a:off x="10363391" y="4787493"/>
            <a:ext cx="1226999" cy="617315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caling">
            <a:extLst>
              <a:ext uri="{FF2B5EF4-FFF2-40B4-BE49-F238E27FC236}">
                <a16:creationId xmlns:a16="http://schemas.microsoft.com/office/drawing/2014/main" id="{ACFF9A35-084F-14CC-16F5-AEFCA8A58422}"/>
              </a:ext>
            </a:extLst>
          </p:cNvPr>
          <p:cNvSpPr txBox="1">
            <a:spLocks/>
          </p:cNvSpPr>
          <p:nvPr/>
        </p:nvSpPr>
        <p:spPr>
          <a:xfrm>
            <a:off x="10363391" y="4786973"/>
            <a:ext cx="1226999" cy="342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64" name="Transformation Sel">
            <a:extLst>
              <a:ext uri="{FF2B5EF4-FFF2-40B4-BE49-F238E27FC236}">
                <a16:creationId xmlns:a16="http://schemas.microsoft.com/office/drawing/2014/main" id="{0E2B2AAF-5959-4829-24D5-D931E028AFB0}"/>
              </a:ext>
            </a:extLst>
          </p:cNvPr>
          <p:cNvSpPr/>
          <p:nvPr/>
        </p:nvSpPr>
        <p:spPr>
          <a:xfrm>
            <a:off x="7584511" y="2675365"/>
            <a:ext cx="2076760" cy="617316"/>
          </a:xfrm>
          <a:prstGeom prst="roundRect">
            <a:avLst/>
          </a:prstGeom>
          <a:solidFill>
            <a:srgbClr val="96D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ransformation">
            <a:extLst>
              <a:ext uri="{FF2B5EF4-FFF2-40B4-BE49-F238E27FC236}">
                <a16:creationId xmlns:a16="http://schemas.microsoft.com/office/drawing/2014/main" id="{CDDEF7B4-1469-FCC6-5B37-BFACDA0A99EC}"/>
              </a:ext>
            </a:extLst>
          </p:cNvPr>
          <p:cNvSpPr txBox="1">
            <a:spLocks/>
          </p:cNvSpPr>
          <p:nvPr/>
        </p:nvSpPr>
        <p:spPr>
          <a:xfrm>
            <a:off x="7584511" y="2675366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66" name="Normalization Sel">
            <a:extLst>
              <a:ext uri="{FF2B5EF4-FFF2-40B4-BE49-F238E27FC236}">
                <a16:creationId xmlns:a16="http://schemas.microsoft.com/office/drawing/2014/main" id="{49370786-DBF9-B7DC-FB33-D6CDEB25E6A3}"/>
              </a:ext>
            </a:extLst>
          </p:cNvPr>
          <p:cNvSpPr/>
          <p:nvPr/>
        </p:nvSpPr>
        <p:spPr>
          <a:xfrm>
            <a:off x="6085570" y="4793289"/>
            <a:ext cx="1853456" cy="617316"/>
          </a:xfrm>
          <a:prstGeom prst="roundRect">
            <a:avLst/>
          </a:prstGeom>
          <a:solidFill>
            <a:srgbClr val="B4E5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Normalization">
            <a:extLst>
              <a:ext uri="{FF2B5EF4-FFF2-40B4-BE49-F238E27FC236}">
                <a16:creationId xmlns:a16="http://schemas.microsoft.com/office/drawing/2014/main" id="{F38E1DED-8D6B-2BB0-3E66-3C4715E5ED5E}"/>
              </a:ext>
            </a:extLst>
          </p:cNvPr>
          <p:cNvSpPr txBox="1">
            <a:spLocks/>
          </p:cNvSpPr>
          <p:nvPr/>
        </p:nvSpPr>
        <p:spPr>
          <a:xfrm>
            <a:off x="6085570" y="4793289"/>
            <a:ext cx="1853456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68" name="Title">
            <a:extLst>
              <a:ext uri="{FF2B5EF4-FFF2-40B4-BE49-F238E27FC236}">
                <a16:creationId xmlns:a16="http://schemas.microsoft.com/office/drawing/2014/main" id="{41EA611F-0116-5F8C-D71B-4F3AFD7E7D38}"/>
              </a:ext>
            </a:extLst>
          </p:cNvPr>
          <p:cNvSpPr txBox="1">
            <a:spLocks/>
          </p:cNvSpPr>
          <p:nvPr/>
        </p:nvSpPr>
        <p:spPr>
          <a:xfrm>
            <a:off x="6081785" y="5134054"/>
            <a:ext cx="1862206" cy="27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ISN = Creatine</a:t>
            </a:r>
          </a:p>
        </p:txBody>
      </p:sp>
      <p:sp>
        <p:nvSpPr>
          <p:cNvPr id="69" name="Title">
            <a:extLst>
              <a:ext uri="{FF2B5EF4-FFF2-40B4-BE49-F238E27FC236}">
                <a16:creationId xmlns:a16="http://schemas.microsoft.com/office/drawing/2014/main" id="{F0F35A8C-905C-85BD-6FB7-B5AF21C329CA}"/>
              </a:ext>
            </a:extLst>
          </p:cNvPr>
          <p:cNvSpPr txBox="1">
            <a:spLocks/>
          </p:cNvSpPr>
          <p:nvPr/>
        </p:nvSpPr>
        <p:spPr>
          <a:xfrm>
            <a:off x="7584511" y="3016131"/>
            <a:ext cx="2076760" cy="27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Log</a:t>
            </a:r>
          </a:p>
        </p:txBody>
      </p:sp>
      <p:sp>
        <p:nvSpPr>
          <p:cNvPr id="70" name="Title">
            <a:extLst>
              <a:ext uri="{FF2B5EF4-FFF2-40B4-BE49-F238E27FC236}">
                <a16:creationId xmlns:a16="http://schemas.microsoft.com/office/drawing/2014/main" id="{1E5AB40C-3113-CF5B-5A64-1A5310D57B59}"/>
              </a:ext>
            </a:extLst>
          </p:cNvPr>
          <p:cNvSpPr txBox="1">
            <a:spLocks/>
          </p:cNvSpPr>
          <p:nvPr/>
        </p:nvSpPr>
        <p:spPr>
          <a:xfrm>
            <a:off x="10372141" y="5128259"/>
            <a:ext cx="1218249" cy="27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Autoscaling</a:t>
            </a:r>
          </a:p>
        </p:txBody>
      </p:sp>
      <p:sp>
        <p:nvSpPr>
          <p:cNvPr id="71" name="Scaling Sel">
            <a:extLst>
              <a:ext uri="{FF2B5EF4-FFF2-40B4-BE49-F238E27FC236}">
                <a16:creationId xmlns:a16="http://schemas.microsoft.com/office/drawing/2014/main" id="{3077A62B-1DEE-4887-A928-B81B4AE2BB7D}"/>
              </a:ext>
            </a:extLst>
          </p:cNvPr>
          <p:cNvSpPr/>
          <p:nvPr/>
        </p:nvSpPr>
        <p:spPr>
          <a:xfrm>
            <a:off x="9806006" y="2676123"/>
            <a:ext cx="1226999" cy="617315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caling">
            <a:extLst>
              <a:ext uri="{FF2B5EF4-FFF2-40B4-BE49-F238E27FC236}">
                <a16:creationId xmlns:a16="http://schemas.microsoft.com/office/drawing/2014/main" id="{E2A0843D-F3C5-953B-8DFF-A33EAD429140}"/>
              </a:ext>
            </a:extLst>
          </p:cNvPr>
          <p:cNvSpPr txBox="1">
            <a:spLocks/>
          </p:cNvSpPr>
          <p:nvPr/>
        </p:nvSpPr>
        <p:spPr>
          <a:xfrm>
            <a:off x="9806006" y="2675603"/>
            <a:ext cx="1226999" cy="342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73" name="Transformation Sel">
            <a:extLst>
              <a:ext uri="{FF2B5EF4-FFF2-40B4-BE49-F238E27FC236}">
                <a16:creationId xmlns:a16="http://schemas.microsoft.com/office/drawing/2014/main" id="{433F9990-B4C5-01CC-999C-AF94DE599048}"/>
              </a:ext>
            </a:extLst>
          </p:cNvPr>
          <p:cNvSpPr/>
          <p:nvPr/>
        </p:nvSpPr>
        <p:spPr>
          <a:xfrm>
            <a:off x="8115311" y="4792245"/>
            <a:ext cx="2076760" cy="617316"/>
          </a:xfrm>
          <a:prstGeom prst="roundRect">
            <a:avLst/>
          </a:prstGeom>
          <a:solidFill>
            <a:srgbClr val="96D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ransformation">
            <a:extLst>
              <a:ext uri="{FF2B5EF4-FFF2-40B4-BE49-F238E27FC236}">
                <a16:creationId xmlns:a16="http://schemas.microsoft.com/office/drawing/2014/main" id="{E1ECD6A4-266F-765D-07A0-27634BEBCA2F}"/>
              </a:ext>
            </a:extLst>
          </p:cNvPr>
          <p:cNvSpPr txBox="1">
            <a:spLocks/>
          </p:cNvSpPr>
          <p:nvPr/>
        </p:nvSpPr>
        <p:spPr>
          <a:xfrm>
            <a:off x="8115311" y="4792246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75" name="Normalization Sel">
            <a:extLst>
              <a:ext uri="{FF2B5EF4-FFF2-40B4-BE49-F238E27FC236}">
                <a16:creationId xmlns:a16="http://schemas.microsoft.com/office/drawing/2014/main" id="{E51CF711-2F83-2576-7899-DF644E50F60B}"/>
              </a:ext>
            </a:extLst>
          </p:cNvPr>
          <p:cNvSpPr/>
          <p:nvPr/>
        </p:nvSpPr>
        <p:spPr>
          <a:xfrm>
            <a:off x="5595687" y="2684889"/>
            <a:ext cx="1853456" cy="601116"/>
          </a:xfrm>
          <a:prstGeom prst="roundRect">
            <a:avLst/>
          </a:prstGeom>
          <a:solidFill>
            <a:srgbClr val="B4E5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Normalization">
            <a:extLst>
              <a:ext uri="{FF2B5EF4-FFF2-40B4-BE49-F238E27FC236}">
                <a16:creationId xmlns:a16="http://schemas.microsoft.com/office/drawing/2014/main" id="{756A7E29-889D-A939-1B6B-FF1DE550931C}"/>
              </a:ext>
            </a:extLst>
          </p:cNvPr>
          <p:cNvSpPr txBox="1">
            <a:spLocks/>
          </p:cNvSpPr>
          <p:nvPr/>
        </p:nvSpPr>
        <p:spPr>
          <a:xfrm>
            <a:off x="5595687" y="2677659"/>
            <a:ext cx="1853456" cy="332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77" name="Title">
            <a:extLst>
              <a:ext uri="{FF2B5EF4-FFF2-40B4-BE49-F238E27FC236}">
                <a16:creationId xmlns:a16="http://schemas.microsoft.com/office/drawing/2014/main" id="{12FA6C86-9879-7D8C-FCB2-739F487F8861}"/>
              </a:ext>
            </a:extLst>
          </p:cNvPr>
          <p:cNvSpPr txBox="1">
            <a:spLocks/>
          </p:cNvSpPr>
          <p:nvPr/>
        </p:nvSpPr>
        <p:spPr>
          <a:xfrm>
            <a:off x="5591902" y="3016711"/>
            <a:ext cx="1862206" cy="269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ISN = Creatine</a:t>
            </a:r>
          </a:p>
        </p:txBody>
      </p:sp>
      <p:sp>
        <p:nvSpPr>
          <p:cNvPr id="78" name="Title">
            <a:extLst>
              <a:ext uri="{FF2B5EF4-FFF2-40B4-BE49-F238E27FC236}">
                <a16:creationId xmlns:a16="http://schemas.microsoft.com/office/drawing/2014/main" id="{48663300-18F5-A4D0-6940-D75389E9FB5E}"/>
              </a:ext>
            </a:extLst>
          </p:cNvPr>
          <p:cNvSpPr txBox="1">
            <a:spLocks/>
          </p:cNvSpPr>
          <p:nvPr/>
        </p:nvSpPr>
        <p:spPr>
          <a:xfrm>
            <a:off x="8115311" y="5133011"/>
            <a:ext cx="2076760" cy="27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Log</a:t>
            </a:r>
          </a:p>
        </p:txBody>
      </p:sp>
      <p:sp>
        <p:nvSpPr>
          <p:cNvPr id="79" name="Title">
            <a:extLst>
              <a:ext uri="{FF2B5EF4-FFF2-40B4-BE49-F238E27FC236}">
                <a16:creationId xmlns:a16="http://schemas.microsoft.com/office/drawing/2014/main" id="{C7D0C7C6-8C15-75A2-47B5-2FC3DF782748}"/>
              </a:ext>
            </a:extLst>
          </p:cNvPr>
          <p:cNvSpPr txBox="1">
            <a:spLocks/>
          </p:cNvSpPr>
          <p:nvPr/>
        </p:nvSpPr>
        <p:spPr>
          <a:xfrm>
            <a:off x="9814756" y="3016889"/>
            <a:ext cx="1218249" cy="27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Autoscaling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6E1264E-5F53-5A27-024D-E0C08FBD6EA9}"/>
              </a:ext>
            </a:extLst>
          </p:cNvPr>
          <p:cNvCxnSpPr>
            <a:cxnSpLocks/>
            <a:stCxn id="40" idx="3"/>
            <a:endCxn id="75" idx="1"/>
          </p:cNvCxnSpPr>
          <p:nvPr/>
        </p:nvCxnSpPr>
        <p:spPr>
          <a:xfrm flipV="1">
            <a:off x="5469069" y="2985447"/>
            <a:ext cx="126618" cy="14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F357CD2-87D5-7678-B509-E342C72A613D}"/>
              </a:ext>
            </a:extLst>
          </p:cNvPr>
          <p:cNvCxnSpPr>
            <a:cxnSpLocks/>
            <a:stCxn id="45" idx="3"/>
            <a:endCxn id="66" idx="1"/>
          </p:cNvCxnSpPr>
          <p:nvPr/>
        </p:nvCxnSpPr>
        <p:spPr>
          <a:xfrm flipV="1">
            <a:off x="5909285" y="5101947"/>
            <a:ext cx="176285" cy="20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281B032-2371-ACAF-05EA-BA5991EC17A9}"/>
              </a:ext>
            </a:extLst>
          </p:cNvPr>
          <p:cNvCxnSpPr>
            <a:cxnSpLocks/>
            <a:stCxn id="75" idx="3"/>
            <a:endCxn id="64" idx="1"/>
          </p:cNvCxnSpPr>
          <p:nvPr/>
        </p:nvCxnSpPr>
        <p:spPr>
          <a:xfrm flipV="1">
            <a:off x="7449143" y="2984023"/>
            <a:ext cx="135368" cy="14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F903758-D4A5-8266-F532-683D4B1A9813}"/>
              </a:ext>
            </a:extLst>
          </p:cNvPr>
          <p:cNvCxnSpPr>
            <a:cxnSpLocks/>
            <a:stCxn id="66" idx="3"/>
            <a:endCxn id="73" idx="1"/>
          </p:cNvCxnSpPr>
          <p:nvPr/>
        </p:nvCxnSpPr>
        <p:spPr>
          <a:xfrm flipV="1">
            <a:off x="7939026" y="5100903"/>
            <a:ext cx="176285" cy="10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C82E9AC-2C57-7AE5-63D6-ACCBDFE1CB42}"/>
              </a:ext>
            </a:extLst>
          </p:cNvPr>
          <p:cNvCxnSpPr>
            <a:cxnSpLocks/>
            <a:stCxn id="73" idx="3"/>
            <a:endCxn id="62" idx="1"/>
          </p:cNvCxnSpPr>
          <p:nvPr/>
        </p:nvCxnSpPr>
        <p:spPr>
          <a:xfrm flipV="1">
            <a:off x="10192071" y="5096151"/>
            <a:ext cx="171320" cy="47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94AB7E9-581A-DACE-16F6-62FFDC505388}"/>
              </a:ext>
            </a:extLst>
          </p:cNvPr>
          <p:cNvCxnSpPr>
            <a:cxnSpLocks/>
            <a:stCxn id="64" idx="3"/>
            <a:endCxn id="71" idx="1"/>
          </p:cNvCxnSpPr>
          <p:nvPr/>
        </p:nvCxnSpPr>
        <p:spPr>
          <a:xfrm>
            <a:off x="9661271" y="2984023"/>
            <a:ext cx="144735" cy="7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06BCE46-F7B8-F37C-4F3A-984A11956DAA}"/>
              </a:ext>
            </a:extLst>
          </p:cNvPr>
          <p:cNvCxnSpPr>
            <a:cxnSpLocks/>
            <a:stCxn id="53" idx="0"/>
            <a:endCxn id="55" idx="2"/>
          </p:cNvCxnSpPr>
          <p:nvPr/>
        </p:nvCxnSpPr>
        <p:spPr>
          <a:xfrm flipH="1" flipV="1">
            <a:off x="2821312" y="2426799"/>
            <a:ext cx="2131" cy="2603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Imputation Sel">
            <a:extLst>
              <a:ext uri="{FF2B5EF4-FFF2-40B4-BE49-F238E27FC236}">
                <a16:creationId xmlns:a16="http://schemas.microsoft.com/office/drawing/2014/main" id="{994E051C-9EB7-2A38-8D98-F3B7FB7435F6}"/>
              </a:ext>
            </a:extLst>
          </p:cNvPr>
          <p:cNvSpPr/>
          <p:nvPr/>
        </p:nvSpPr>
        <p:spPr>
          <a:xfrm>
            <a:off x="2079106" y="1827415"/>
            <a:ext cx="1484412" cy="59937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mputation">
            <a:extLst>
              <a:ext uri="{FF2B5EF4-FFF2-40B4-BE49-F238E27FC236}">
                <a16:creationId xmlns:a16="http://schemas.microsoft.com/office/drawing/2014/main" id="{B57D3C7A-CCE3-2052-4702-DB717A46C16A}"/>
              </a:ext>
            </a:extLst>
          </p:cNvPr>
          <p:cNvSpPr txBox="1">
            <a:spLocks/>
          </p:cNvSpPr>
          <p:nvPr/>
        </p:nvSpPr>
        <p:spPr>
          <a:xfrm>
            <a:off x="2087856" y="1827416"/>
            <a:ext cx="1466912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55" name="Title">
            <a:extLst>
              <a:ext uri="{FF2B5EF4-FFF2-40B4-BE49-F238E27FC236}">
                <a16:creationId xmlns:a16="http://schemas.microsoft.com/office/drawing/2014/main" id="{25DB28EA-1C03-257D-A162-DF5E4D06C027}"/>
              </a:ext>
            </a:extLst>
          </p:cNvPr>
          <p:cNvSpPr txBox="1">
            <a:spLocks/>
          </p:cNvSpPr>
          <p:nvPr/>
        </p:nvSpPr>
        <p:spPr>
          <a:xfrm>
            <a:off x="2079106" y="2168181"/>
            <a:ext cx="1484412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RF</a:t>
            </a:r>
          </a:p>
        </p:txBody>
      </p:sp>
      <p:sp>
        <p:nvSpPr>
          <p:cNvPr id="56" name="Transformation Sel">
            <a:extLst>
              <a:ext uri="{FF2B5EF4-FFF2-40B4-BE49-F238E27FC236}">
                <a16:creationId xmlns:a16="http://schemas.microsoft.com/office/drawing/2014/main" id="{AE3CA79E-6CAC-0429-2348-3AA2817EBD14}"/>
              </a:ext>
            </a:extLst>
          </p:cNvPr>
          <p:cNvSpPr/>
          <p:nvPr/>
        </p:nvSpPr>
        <p:spPr>
          <a:xfrm>
            <a:off x="5678960" y="1815595"/>
            <a:ext cx="2076760" cy="617316"/>
          </a:xfrm>
          <a:prstGeom prst="roundRect">
            <a:avLst/>
          </a:prstGeom>
          <a:solidFill>
            <a:srgbClr val="96D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ransformation">
            <a:extLst>
              <a:ext uri="{FF2B5EF4-FFF2-40B4-BE49-F238E27FC236}">
                <a16:creationId xmlns:a16="http://schemas.microsoft.com/office/drawing/2014/main" id="{B71B71D4-96B4-390A-04D8-1ABB35D178A7}"/>
              </a:ext>
            </a:extLst>
          </p:cNvPr>
          <p:cNvSpPr txBox="1">
            <a:spLocks/>
          </p:cNvSpPr>
          <p:nvPr/>
        </p:nvSpPr>
        <p:spPr>
          <a:xfrm>
            <a:off x="5678960" y="1815596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58" name="Title">
            <a:extLst>
              <a:ext uri="{FF2B5EF4-FFF2-40B4-BE49-F238E27FC236}">
                <a16:creationId xmlns:a16="http://schemas.microsoft.com/office/drawing/2014/main" id="{6E7DF68E-3255-391E-03DA-4D89EC877F70}"/>
              </a:ext>
            </a:extLst>
          </p:cNvPr>
          <p:cNvSpPr txBox="1">
            <a:spLocks/>
          </p:cNvSpPr>
          <p:nvPr/>
        </p:nvSpPr>
        <p:spPr>
          <a:xfrm>
            <a:off x="5678960" y="2156361"/>
            <a:ext cx="2076760" cy="27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Log</a:t>
            </a:r>
          </a:p>
        </p:txBody>
      </p:sp>
      <p:sp>
        <p:nvSpPr>
          <p:cNvPr id="59" name="Scaling Sel">
            <a:extLst>
              <a:ext uri="{FF2B5EF4-FFF2-40B4-BE49-F238E27FC236}">
                <a16:creationId xmlns:a16="http://schemas.microsoft.com/office/drawing/2014/main" id="{DED018EA-9C23-A527-BBDA-390C214297F1}"/>
              </a:ext>
            </a:extLst>
          </p:cNvPr>
          <p:cNvSpPr/>
          <p:nvPr/>
        </p:nvSpPr>
        <p:spPr>
          <a:xfrm>
            <a:off x="7900455" y="1816353"/>
            <a:ext cx="1226999" cy="617315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caling">
            <a:extLst>
              <a:ext uri="{FF2B5EF4-FFF2-40B4-BE49-F238E27FC236}">
                <a16:creationId xmlns:a16="http://schemas.microsoft.com/office/drawing/2014/main" id="{2F8D8AEF-3623-8AB5-DF8A-D4B7764FCE45}"/>
              </a:ext>
            </a:extLst>
          </p:cNvPr>
          <p:cNvSpPr txBox="1">
            <a:spLocks/>
          </p:cNvSpPr>
          <p:nvPr/>
        </p:nvSpPr>
        <p:spPr>
          <a:xfrm>
            <a:off x="7900455" y="1815833"/>
            <a:ext cx="1226999" cy="342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61" name="Normalization Sel">
            <a:extLst>
              <a:ext uri="{FF2B5EF4-FFF2-40B4-BE49-F238E27FC236}">
                <a16:creationId xmlns:a16="http://schemas.microsoft.com/office/drawing/2014/main" id="{D9A40ADA-5FC0-48B8-34A3-73C8A3DD75F1}"/>
              </a:ext>
            </a:extLst>
          </p:cNvPr>
          <p:cNvSpPr/>
          <p:nvPr/>
        </p:nvSpPr>
        <p:spPr>
          <a:xfrm>
            <a:off x="3690136" y="1825119"/>
            <a:ext cx="1853456" cy="601116"/>
          </a:xfrm>
          <a:prstGeom prst="roundRect">
            <a:avLst/>
          </a:prstGeom>
          <a:solidFill>
            <a:srgbClr val="B4E5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Normalization">
            <a:extLst>
              <a:ext uri="{FF2B5EF4-FFF2-40B4-BE49-F238E27FC236}">
                <a16:creationId xmlns:a16="http://schemas.microsoft.com/office/drawing/2014/main" id="{40C4AF2F-8015-9E4C-B7B7-B8A62CFC0408}"/>
              </a:ext>
            </a:extLst>
          </p:cNvPr>
          <p:cNvSpPr txBox="1">
            <a:spLocks/>
          </p:cNvSpPr>
          <p:nvPr/>
        </p:nvSpPr>
        <p:spPr>
          <a:xfrm>
            <a:off x="3690136" y="1817889"/>
            <a:ext cx="1853456" cy="332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81" name="Title">
            <a:extLst>
              <a:ext uri="{FF2B5EF4-FFF2-40B4-BE49-F238E27FC236}">
                <a16:creationId xmlns:a16="http://schemas.microsoft.com/office/drawing/2014/main" id="{905B0CC2-4F3B-BBA0-559A-D365B70796CF}"/>
              </a:ext>
            </a:extLst>
          </p:cNvPr>
          <p:cNvSpPr txBox="1">
            <a:spLocks/>
          </p:cNvSpPr>
          <p:nvPr/>
        </p:nvSpPr>
        <p:spPr>
          <a:xfrm>
            <a:off x="3686351" y="2156941"/>
            <a:ext cx="1862206" cy="269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ISN = Creatine</a:t>
            </a:r>
          </a:p>
        </p:txBody>
      </p:sp>
      <p:sp>
        <p:nvSpPr>
          <p:cNvPr id="82" name="Title">
            <a:extLst>
              <a:ext uri="{FF2B5EF4-FFF2-40B4-BE49-F238E27FC236}">
                <a16:creationId xmlns:a16="http://schemas.microsoft.com/office/drawing/2014/main" id="{DFFE9FB5-237F-3892-6A0D-8EC6B94B18D3}"/>
              </a:ext>
            </a:extLst>
          </p:cNvPr>
          <p:cNvSpPr txBox="1">
            <a:spLocks/>
          </p:cNvSpPr>
          <p:nvPr/>
        </p:nvSpPr>
        <p:spPr>
          <a:xfrm>
            <a:off x="7909205" y="2157119"/>
            <a:ext cx="1218249" cy="27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Autoscaling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C87DBEA-3D08-7D26-B09A-8530B9D71B64}"/>
              </a:ext>
            </a:extLst>
          </p:cNvPr>
          <p:cNvCxnSpPr>
            <a:cxnSpLocks/>
            <a:stCxn id="42" idx="3"/>
            <a:endCxn id="61" idx="1"/>
          </p:cNvCxnSpPr>
          <p:nvPr/>
        </p:nvCxnSpPr>
        <p:spPr>
          <a:xfrm flipV="1">
            <a:off x="3563518" y="2125677"/>
            <a:ext cx="126618" cy="14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F6E1EBF-6F2D-6816-58C7-426EBB740FDF}"/>
              </a:ext>
            </a:extLst>
          </p:cNvPr>
          <p:cNvCxnSpPr>
            <a:cxnSpLocks/>
            <a:stCxn id="61" idx="3"/>
            <a:endCxn id="56" idx="1"/>
          </p:cNvCxnSpPr>
          <p:nvPr/>
        </p:nvCxnSpPr>
        <p:spPr>
          <a:xfrm flipV="1">
            <a:off x="5543592" y="2124253"/>
            <a:ext cx="135368" cy="14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D7A91E4-90DC-68F7-F410-AD55F0951B10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>
            <a:off x="7755720" y="2124253"/>
            <a:ext cx="144735" cy="7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6039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0">
        <p159:morph option="byObject"/>
      </p:transition>
    </mc:Choice>
    <mc:Fallback>
      <p:transition advClick="0" advTm="0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metaboPipe image">
            <a:extLst>
              <a:ext uri="{FF2B5EF4-FFF2-40B4-BE49-F238E27FC236}">
                <a16:creationId xmlns:a16="http://schemas.microsoft.com/office/drawing/2014/main" id="{21C13FC0-C1D2-6BFB-52C1-84261C652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999879" y="5514975"/>
            <a:ext cx="1087346" cy="1247775"/>
          </a:xfrm>
          <a:prstGeom prst="rect">
            <a:avLst/>
          </a:prstGeom>
        </p:spPr>
      </p:pic>
      <p:sp>
        <p:nvSpPr>
          <p:cNvPr id="28" name="Title">
            <a:extLst>
              <a:ext uri="{FF2B5EF4-FFF2-40B4-BE49-F238E27FC236}">
                <a16:creationId xmlns:a16="http://schemas.microsoft.com/office/drawing/2014/main" id="{CB680189-7E07-2E9E-B1C4-D88AD98C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Results</a:t>
            </a:r>
          </a:p>
        </p:txBody>
      </p:sp>
      <p:sp>
        <p:nvSpPr>
          <p:cNvPr id="30" name="Scaling Sel">
            <a:extLst>
              <a:ext uri="{FF2B5EF4-FFF2-40B4-BE49-F238E27FC236}">
                <a16:creationId xmlns:a16="http://schemas.microsoft.com/office/drawing/2014/main" id="{CF88A057-45E2-BFB6-115E-33086B286DBA}"/>
              </a:ext>
            </a:extLst>
          </p:cNvPr>
          <p:cNvSpPr/>
          <p:nvPr/>
        </p:nvSpPr>
        <p:spPr>
          <a:xfrm>
            <a:off x="9806006" y="656825"/>
            <a:ext cx="1226999" cy="340765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caling">
            <a:extLst>
              <a:ext uri="{FF2B5EF4-FFF2-40B4-BE49-F238E27FC236}">
                <a16:creationId xmlns:a16="http://schemas.microsoft.com/office/drawing/2014/main" id="{94160735-FB48-B5C1-478E-1826C95009F3}"/>
              </a:ext>
            </a:extLst>
          </p:cNvPr>
          <p:cNvSpPr txBox="1">
            <a:spLocks/>
          </p:cNvSpPr>
          <p:nvPr/>
        </p:nvSpPr>
        <p:spPr>
          <a:xfrm>
            <a:off x="9806006" y="656305"/>
            <a:ext cx="1226999" cy="342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26" name="Transformation Sel">
            <a:extLst>
              <a:ext uri="{FF2B5EF4-FFF2-40B4-BE49-F238E27FC236}">
                <a16:creationId xmlns:a16="http://schemas.microsoft.com/office/drawing/2014/main" id="{4BE64C53-D6FE-079A-C99D-3D0637B8DB5F}"/>
              </a:ext>
            </a:extLst>
          </p:cNvPr>
          <p:cNvSpPr/>
          <p:nvPr/>
        </p:nvSpPr>
        <p:spPr>
          <a:xfrm>
            <a:off x="7562138" y="656825"/>
            <a:ext cx="2076760" cy="340765"/>
          </a:xfrm>
          <a:prstGeom prst="roundRect">
            <a:avLst/>
          </a:prstGeom>
          <a:solidFill>
            <a:srgbClr val="96D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ansformation">
            <a:extLst>
              <a:ext uri="{FF2B5EF4-FFF2-40B4-BE49-F238E27FC236}">
                <a16:creationId xmlns:a16="http://schemas.microsoft.com/office/drawing/2014/main" id="{D7CE8F93-1826-913E-7C00-0F1354731329}"/>
              </a:ext>
            </a:extLst>
          </p:cNvPr>
          <p:cNvSpPr txBox="1">
            <a:spLocks/>
          </p:cNvSpPr>
          <p:nvPr/>
        </p:nvSpPr>
        <p:spPr>
          <a:xfrm>
            <a:off x="7562138" y="656826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17" name="Normalization Sel">
            <a:extLst>
              <a:ext uri="{FF2B5EF4-FFF2-40B4-BE49-F238E27FC236}">
                <a16:creationId xmlns:a16="http://schemas.microsoft.com/office/drawing/2014/main" id="{C0C7B49C-3BA3-6121-02EE-F63640FE14C1}"/>
              </a:ext>
            </a:extLst>
          </p:cNvPr>
          <p:cNvSpPr/>
          <p:nvPr/>
        </p:nvSpPr>
        <p:spPr>
          <a:xfrm>
            <a:off x="5541574" y="656826"/>
            <a:ext cx="1853456" cy="340765"/>
          </a:xfrm>
          <a:prstGeom prst="roundRect">
            <a:avLst/>
          </a:prstGeom>
          <a:solidFill>
            <a:srgbClr val="B4E5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Normalization">
            <a:extLst>
              <a:ext uri="{FF2B5EF4-FFF2-40B4-BE49-F238E27FC236}">
                <a16:creationId xmlns:a16="http://schemas.microsoft.com/office/drawing/2014/main" id="{EDD307DC-E534-0184-28C7-51B04952589E}"/>
              </a:ext>
            </a:extLst>
          </p:cNvPr>
          <p:cNvSpPr txBox="1">
            <a:spLocks/>
          </p:cNvSpPr>
          <p:nvPr/>
        </p:nvSpPr>
        <p:spPr>
          <a:xfrm>
            <a:off x="5541574" y="656826"/>
            <a:ext cx="1853456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5" name="Imputation Sel">
            <a:extLst>
              <a:ext uri="{FF2B5EF4-FFF2-40B4-BE49-F238E27FC236}">
                <a16:creationId xmlns:a16="http://schemas.microsoft.com/office/drawing/2014/main" id="{0DAE1EA2-3D70-CECB-FEF7-095CBA5AD27A}"/>
              </a:ext>
            </a:extLst>
          </p:cNvPr>
          <p:cNvSpPr/>
          <p:nvPr/>
        </p:nvSpPr>
        <p:spPr>
          <a:xfrm>
            <a:off x="1646186" y="656826"/>
            <a:ext cx="1484412" cy="340766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mputation">
            <a:extLst>
              <a:ext uri="{FF2B5EF4-FFF2-40B4-BE49-F238E27FC236}">
                <a16:creationId xmlns:a16="http://schemas.microsoft.com/office/drawing/2014/main" id="{2110ED6B-7C09-1B74-F464-3EC1FFD6C9C9}"/>
              </a:ext>
            </a:extLst>
          </p:cNvPr>
          <p:cNvSpPr txBox="1">
            <a:spLocks/>
          </p:cNvSpPr>
          <p:nvPr/>
        </p:nvSpPr>
        <p:spPr>
          <a:xfrm>
            <a:off x="1654936" y="656826"/>
            <a:ext cx="1466912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13" name="Filtering Sel">
            <a:extLst>
              <a:ext uri="{FF2B5EF4-FFF2-40B4-BE49-F238E27FC236}">
                <a16:creationId xmlns:a16="http://schemas.microsoft.com/office/drawing/2014/main" id="{DF0DF8CC-6464-CDE2-F8B6-BF8366C617F4}"/>
              </a:ext>
            </a:extLst>
          </p:cNvPr>
          <p:cNvSpPr/>
          <p:nvPr/>
        </p:nvSpPr>
        <p:spPr>
          <a:xfrm>
            <a:off x="167109" y="655784"/>
            <a:ext cx="1311969" cy="341807"/>
          </a:xfrm>
          <a:prstGeom prst="round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iltering">
            <a:extLst>
              <a:ext uri="{FF2B5EF4-FFF2-40B4-BE49-F238E27FC236}">
                <a16:creationId xmlns:a16="http://schemas.microsoft.com/office/drawing/2014/main" id="{D30C6BD6-9535-F357-FE7D-646D083EB8EB}"/>
              </a:ext>
            </a:extLst>
          </p:cNvPr>
          <p:cNvSpPr txBox="1">
            <a:spLocks/>
          </p:cNvSpPr>
          <p:nvPr/>
        </p:nvSpPr>
        <p:spPr>
          <a:xfrm>
            <a:off x="167109" y="656826"/>
            <a:ext cx="1311969" cy="3418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pic>
        <p:nvPicPr>
          <p:cNvPr id="3" name="Graphic 2" descr="Database with solid fill">
            <a:extLst>
              <a:ext uri="{FF2B5EF4-FFF2-40B4-BE49-F238E27FC236}">
                <a16:creationId xmlns:a16="http://schemas.microsoft.com/office/drawing/2014/main" id="{9760A26E-E8F5-B141-148C-F181BF8208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23057" y="3503757"/>
            <a:ext cx="914400" cy="914400"/>
          </a:xfrm>
          <a:prstGeom prst="rect">
            <a:avLst/>
          </a:prstGeom>
        </p:spPr>
      </p:pic>
      <p:pic>
        <p:nvPicPr>
          <p:cNvPr id="48" name="Graphic 47" descr="Rectangular Prism with solid fill">
            <a:extLst>
              <a:ext uri="{FF2B5EF4-FFF2-40B4-BE49-F238E27FC236}">
                <a16:creationId xmlns:a16="http://schemas.microsoft.com/office/drawing/2014/main" id="{B7EB43D6-DA6D-48A0-C230-FDAB711317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977467" y="1998320"/>
            <a:ext cx="914400" cy="914400"/>
          </a:xfrm>
          <a:prstGeom prst="rect">
            <a:avLst/>
          </a:prstGeom>
        </p:spPr>
      </p:pic>
      <p:grpSp>
        <p:nvGrpSpPr>
          <p:cNvPr id="8" name="CreateDE">
            <a:extLst>
              <a:ext uri="{FF2B5EF4-FFF2-40B4-BE49-F238E27FC236}">
                <a16:creationId xmlns:a16="http://schemas.microsoft.com/office/drawing/2014/main" id="{611AA05A-1E27-A756-7CC1-7DC390842D1C}"/>
              </a:ext>
            </a:extLst>
          </p:cNvPr>
          <p:cNvGrpSpPr/>
          <p:nvPr/>
        </p:nvGrpSpPr>
        <p:grpSpPr>
          <a:xfrm>
            <a:off x="799628" y="3619149"/>
            <a:ext cx="1264238" cy="683617"/>
            <a:chOff x="5541574" y="1748233"/>
            <a:chExt cx="1264238" cy="683617"/>
          </a:xfrm>
        </p:grpSpPr>
        <p:sp>
          <p:nvSpPr>
            <p:cNvPr id="2" name="Utils Sel">
              <a:extLst>
                <a:ext uri="{FF2B5EF4-FFF2-40B4-BE49-F238E27FC236}">
                  <a16:creationId xmlns:a16="http://schemas.microsoft.com/office/drawing/2014/main" id="{EEDE7BB7-2B32-903A-3763-D56AEB0A5AB6}"/>
                </a:ext>
              </a:extLst>
            </p:cNvPr>
            <p:cNvSpPr/>
            <p:nvPr/>
          </p:nvSpPr>
          <p:spPr>
            <a:xfrm>
              <a:off x="5541574" y="1748233"/>
              <a:ext cx="1264238" cy="683617"/>
            </a:xfrm>
            <a:prstGeom prst="roundRect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Utils">
              <a:extLst>
                <a:ext uri="{FF2B5EF4-FFF2-40B4-BE49-F238E27FC236}">
                  <a16:creationId xmlns:a16="http://schemas.microsoft.com/office/drawing/2014/main" id="{C2CF5E00-3798-ED98-781C-0647B1B3BD3F}"/>
                </a:ext>
              </a:extLst>
            </p:cNvPr>
            <p:cNvSpPr txBox="1">
              <a:spLocks/>
            </p:cNvSpPr>
            <p:nvPr/>
          </p:nvSpPr>
          <p:spPr>
            <a:xfrm>
              <a:off x="5766166" y="1748234"/>
              <a:ext cx="815055" cy="34180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Utils</a:t>
              </a:r>
            </a:p>
          </p:txBody>
        </p:sp>
        <p:sp>
          <p:nvSpPr>
            <p:cNvPr id="7" name="Title">
              <a:extLst>
                <a:ext uri="{FF2B5EF4-FFF2-40B4-BE49-F238E27FC236}">
                  <a16:creationId xmlns:a16="http://schemas.microsoft.com/office/drawing/2014/main" id="{F7C9941F-3960-8240-9916-9964F1DB76E4}"/>
                </a:ext>
              </a:extLst>
            </p:cNvPr>
            <p:cNvSpPr txBox="1">
              <a:spLocks/>
            </p:cNvSpPr>
            <p:nvPr/>
          </p:nvSpPr>
          <p:spPr>
            <a:xfrm>
              <a:off x="5541574" y="2090041"/>
              <a:ext cx="1264238" cy="3418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Create DE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DFD670-5E52-31D0-ECD5-CB14291DDAB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595831" y="3960958"/>
            <a:ext cx="20379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Utils Sel">
            <a:extLst>
              <a:ext uri="{FF2B5EF4-FFF2-40B4-BE49-F238E27FC236}">
                <a16:creationId xmlns:a16="http://schemas.microsoft.com/office/drawing/2014/main" id="{838D2D1B-8ED5-C034-CEF9-0D623493F365}"/>
              </a:ext>
            </a:extLst>
          </p:cNvPr>
          <p:cNvSpPr/>
          <p:nvPr/>
        </p:nvSpPr>
        <p:spPr>
          <a:xfrm>
            <a:off x="11200113" y="656826"/>
            <a:ext cx="824778" cy="341808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tils">
            <a:extLst>
              <a:ext uri="{FF2B5EF4-FFF2-40B4-BE49-F238E27FC236}">
                <a16:creationId xmlns:a16="http://schemas.microsoft.com/office/drawing/2014/main" id="{025D65B4-D5DA-A50F-A344-7ED7A4788C93}"/>
              </a:ext>
            </a:extLst>
          </p:cNvPr>
          <p:cNvSpPr txBox="1">
            <a:spLocks/>
          </p:cNvSpPr>
          <p:nvPr/>
        </p:nvSpPr>
        <p:spPr>
          <a:xfrm>
            <a:off x="11200113" y="656826"/>
            <a:ext cx="824778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Utils</a:t>
            </a:r>
          </a:p>
        </p:txBody>
      </p:sp>
      <p:sp>
        <p:nvSpPr>
          <p:cNvPr id="18" name="Filtering Sel">
            <a:extLst>
              <a:ext uri="{FF2B5EF4-FFF2-40B4-BE49-F238E27FC236}">
                <a16:creationId xmlns:a16="http://schemas.microsoft.com/office/drawing/2014/main" id="{D9E1C28B-D1F6-094E-59DF-BE5A044E1BF7}"/>
              </a:ext>
            </a:extLst>
          </p:cNvPr>
          <p:cNvSpPr/>
          <p:nvPr/>
        </p:nvSpPr>
        <p:spPr>
          <a:xfrm>
            <a:off x="2177694" y="3542865"/>
            <a:ext cx="1311969" cy="836184"/>
          </a:xfrm>
          <a:prstGeom prst="round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iltering">
            <a:extLst>
              <a:ext uri="{FF2B5EF4-FFF2-40B4-BE49-F238E27FC236}">
                <a16:creationId xmlns:a16="http://schemas.microsoft.com/office/drawing/2014/main" id="{A78F5D9D-5E8D-927A-E98D-F47AB641ED23}"/>
              </a:ext>
            </a:extLst>
          </p:cNvPr>
          <p:cNvSpPr txBox="1">
            <a:spLocks/>
          </p:cNvSpPr>
          <p:nvPr/>
        </p:nvSpPr>
        <p:spPr>
          <a:xfrm>
            <a:off x="2177694" y="3543907"/>
            <a:ext cx="1311969" cy="3418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FAE3EDC2-DC73-35BE-DFD9-E794770F93D8}"/>
              </a:ext>
            </a:extLst>
          </p:cNvPr>
          <p:cNvSpPr txBox="1">
            <a:spLocks/>
          </p:cNvSpPr>
          <p:nvPr/>
        </p:nvSpPr>
        <p:spPr>
          <a:xfrm>
            <a:off x="2177695" y="3861813"/>
            <a:ext cx="1311969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Threshold 0.2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487F05D1-FF7D-CED6-8C06-730553EBCF57}"/>
              </a:ext>
            </a:extLst>
          </p:cNvPr>
          <p:cNvSpPr txBox="1">
            <a:spLocks/>
          </p:cNvSpPr>
          <p:nvPr/>
        </p:nvSpPr>
        <p:spPr>
          <a:xfrm>
            <a:off x="2177694" y="4120431"/>
            <a:ext cx="1311969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Outliers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15A88E-3287-04F2-6485-37ABFFD0F58A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 flipV="1">
            <a:off x="2063866" y="3960957"/>
            <a:ext cx="113828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mputation Sel">
            <a:extLst>
              <a:ext uri="{FF2B5EF4-FFF2-40B4-BE49-F238E27FC236}">
                <a16:creationId xmlns:a16="http://schemas.microsoft.com/office/drawing/2014/main" id="{DA5E76F6-7B89-2297-1248-814AEC9C46AC}"/>
              </a:ext>
            </a:extLst>
          </p:cNvPr>
          <p:cNvSpPr/>
          <p:nvPr/>
        </p:nvSpPr>
        <p:spPr>
          <a:xfrm>
            <a:off x="2087463" y="4804265"/>
            <a:ext cx="1484412" cy="59937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mputation">
            <a:extLst>
              <a:ext uri="{FF2B5EF4-FFF2-40B4-BE49-F238E27FC236}">
                <a16:creationId xmlns:a16="http://schemas.microsoft.com/office/drawing/2014/main" id="{EA2A7E0D-C637-EC5A-8DC0-F5FD594F7F38}"/>
              </a:ext>
            </a:extLst>
          </p:cNvPr>
          <p:cNvSpPr txBox="1">
            <a:spLocks/>
          </p:cNvSpPr>
          <p:nvPr/>
        </p:nvSpPr>
        <p:spPr>
          <a:xfrm>
            <a:off x="2096213" y="4804266"/>
            <a:ext cx="1466912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106A8A7D-E113-B766-2551-D88EA83F85BE}"/>
              </a:ext>
            </a:extLst>
          </p:cNvPr>
          <p:cNvSpPr txBox="1">
            <a:spLocks/>
          </p:cNvSpPr>
          <p:nvPr/>
        </p:nvSpPr>
        <p:spPr>
          <a:xfrm>
            <a:off x="2087463" y="5145031"/>
            <a:ext cx="1484412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kNN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 k = 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4191E5C-3BBA-6439-365A-6F75592269AF}"/>
              </a:ext>
            </a:extLst>
          </p:cNvPr>
          <p:cNvCxnSpPr>
            <a:cxnSpLocks/>
            <a:stCxn id="15" idx="2"/>
            <a:endCxn id="38" idx="0"/>
          </p:cNvCxnSpPr>
          <p:nvPr/>
        </p:nvCxnSpPr>
        <p:spPr>
          <a:xfrm flipH="1">
            <a:off x="2831637" y="4379049"/>
            <a:ext cx="2042" cy="4252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Imputation Sel">
            <a:extLst>
              <a:ext uri="{FF2B5EF4-FFF2-40B4-BE49-F238E27FC236}">
                <a16:creationId xmlns:a16="http://schemas.microsoft.com/office/drawing/2014/main" id="{2AFE4FDA-97F9-CFE3-339A-9AF4EFD0C401}"/>
              </a:ext>
            </a:extLst>
          </p:cNvPr>
          <p:cNvSpPr/>
          <p:nvPr/>
        </p:nvSpPr>
        <p:spPr>
          <a:xfrm>
            <a:off x="2089431" y="4804265"/>
            <a:ext cx="1484412" cy="59937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mputation">
            <a:extLst>
              <a:ext uri="{FF2B5EF4-FFF2-40B4-BE49-F238E27FC236}">
                <a16:creationId xmlns:a16="http://schemas.microsoft.com/office/drawing/2014/main" id="{045D40EC-F21A-15DF-72E1-F1A60CC6BEEC}"/>
              </a:ext>
            </a:extLst>
          </p:cNvPr>
          <p:cNvSpPr txBox="1">
            <a:spLocks/>
          </p:cNvSpPr>
          <p:nvPr/>
        </p:nvSpPr>
        <p:spPr>
          <a:xfrm>
            <a:off x="2098181" y="4804266"/>
            <a:ext cx="1466912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41" name="Title">
            <a:extLst>
              <a:ext uri="{FF2B5EF4-FFF2-40B4-BE49-F238E27FC236}">
                <a16:creationId xmlns:a16="http://schemas.microsoft.com/office/drawing/2014/main" id="{228752C4-15D6-8FF8-1A92-2BE9E23D26E6}"/>
              </a:ext>
            </a:extLst>
          </p:cNvPr>
          <p:cNvSpPr txBox="1">
            <a:spLocks/>
          </p:cNvSpPr>
          <p:nvPr/>
        </p:nvSpPr>
        <p:spPr>
          <a:xfrm>
            <a:off x="2089431" y="5145031"/>
            <a:ext cx="1484412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kNN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 k = 5</a:t>
            </a:r>
          </a:p>
        </p:txBody>
      </p:sp>
      <p:sp>
        <p:nvSpPr>
          <p:cNvPr id="14" name="Batch Sel">
            <a:extLst>
              <a:ext uri="{FF2B5EF4-FFF2-40B4-BE49-F238E27FC236}">
                <a16:creationId xmlns:a16="http://schemas.microsoft.com/office/drawing/2014/main" id="{1DC2C85D-36F3-59D9-F947-452A2D1F9CEC}"/>
              </a:ext>
            </a:extLst>
          </p:cNvPr>
          <p:cNvSpPr/>
          <p:nvPr/>
        </p:nvSpPr>
        <p:spPr>
          <a:xfrm>
            <a:off x="3297706" y="656826"/>
            <a:ext cx="2076760" cy="340765"/>
          </a:xfrm>
          <a:prstGeom prst="roundRect">
            <a:avLst/>
          </a:prstGeom>
          <a:solidFill>
            <a:srgbClr val="F2CF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Batch Correction">
            <a:extLst>
              <a:ext uri="{FF2B5EF4-FFF2-40B4-BE49-F238E27FC236}">
                <a16:creationId xmlns:a16="http://schemas.microsoft.com/office/drawing/2014/main" id="{85BB713F-7945-0E44-78F3-447EDAC4E275}"/>
              </a:ext>
            </a:extLst>
          </p:cNvPr>
          <p:cNvSpPr txBox="1">
            <a:spLocks/>
          </p:cNvSpPr>
          <p:nvPr/>
        </p:nvSpPr>
        <p:spPr>
          <a:xfrm>
            <a:off x="3297706" y="656826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45" name="Batch Sel">
            <a:extLst>
              <a:ext uri="{FF2B5EF4-FFF2-40B4-BE49-F238E27FC236}">
                <a16:creationId xmlns:a16="http://schemas.microsoft.com/office/drawing/2014/main" id="{22BDE510-11C4-6ED4-BE87-FC530FB2A2BE}"/>
              </a:ext>
            </a:extLst>
          </p:cNvPr>
          <p:cNvSpPr/>
          <p:nvPr/>
        </p:nvSpPr>
        <p:spPr>
          <a:xfrm>
            <a:off x="3832525" y="4804265"/>
            <a:ext cx="2076760" cy="599375"/>
          </a:xfrm>
          <a:prstGeom prst="roundRect">
            <a:avLst/>
          </a:prstGeom>
          <a:solidFill>
            <a:srgbClr val="F2CF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Batch Correction">
            <a:extLst>
              <a:ext uri="{FF2B5EF4-FFF2-40B4-BE49-F238E27FC236}">
                <a16:creationId xmlns:a16="http://schemas.microsoft.com/office/drawing/2014/main" id="{097E1DF0-C814-EC55-936B-CBA0012E8880}"/>
              </a:ext>
            </a:extLst>
          </p:cNvPr>
          <p:cNvSpPr txBox="1">
            <a:spLocks/>
          </p:cNvSpPr>
          <p:nvPr/>
        </p:nvSpPr>
        <p:spPr>
          <a:xfrm>
            <a:off x="3832525" y="4804265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47" name="Title">
            <a:extLst>
              <a:ext uri="{FF2B5EF4-FFF2-40B4-BE49-F238E27FC236}">
                <a16:creationId xmlns:a16="http://schemas.microsoft.com/office/drawing/2014/main" id="{A649AC5C-4FA3-5A36-66F3-CCAA746E4285}"/>
              </a:ext>
            </a:extLst>
          </p:cNvPr>
          <p:cNvSpPr txBox="1">
            <a:spLocks/>
          </p:cNvSpPr>
          <p:nvPr/>
        </p:nvSpPr>
        <p:spPr>
          <a:xfrm>
            <a:off x="3841276" y="5146073"/>
            <a:ext cx="2068010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err="1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ComBat</a:t>
            </a:r>
            <a:endParaRPr lang="en-US" sz="14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B18D893-B244-FF77-6E6C-977342FAD403}"/>
              </a:ext>
            </a:extLst>
          </p:cNvPr>
          <p:cNvCxnSpPr>
            <a:cxnSpLocks/>
            <a:stCxn id="38" idx="3"/>
            <a:endCxn id="45" idx="1"/>
          </p:cNvCxnSpPr>
          <p:nvPr/>
        </p:nvCxnSpPr>
        <p:spPr>
          <a:xfrm>
            <a:off x="3573843" y="5103953"/>
            <a:ext cx="25868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Batch Sel">
            <a:extLst>
              <a:ext uri="{FF2B5EF4-FFF2-40B4-BE49-F238E27FC236}">
                <a16:creationId xmlns:a16="http://schemas.microsoft.com/office/drawing/2014/main" id="{A92AABAA-07CB-D83E-CBFE-6AD1A5EFEA12}"/>
              </a:ext>
            </a:extLst>
          </p:cNvPr>
          <p:cNvSpPr/>
          <p:nvPr/>
        </p:nvSpPr>
        <p:spPr>
          <a:xfrm>
            <a:off x="1785063" y="2687185"/>
            <a:ext cx="2076760" cy="599375"/>
          </a:xfrm>
          <a:prstGeom prst="roundRect">
            <a:avLst/>
          </a:prstGeom>
          <a:solidFill>
            <a:srgbClr val="F2CF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Batch Correction">
            <a:extLst>
              <a:ext uri="{FF2B5EF4-FFF2-40B4-BE49-F238E27FC236}">
                <a16:creationId xmlns:a16="http://schemas.microsoft.com/office/drawing/2014/main" id="{2345C5A8-2009-68BB-F6DC-54183967C181}"/>
              </a:ext>
            </a:extLst>
          </p:cNvPr>
          <p:cNvSpPr txBox="1">
            <a:spLocks/>
          </p:cNvSpPr>
          <p:nvPr/>
        </p:nvSpPr>
        <p:spPr>
          <a:xfrm>
            <a:off x="1785063" y="2687185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54" name="Title">
            <a:extLst>
              <a:ext uri="{FF2B5EF4-FFF2-40B4-BE49-F238E27FC236}">
                <a16:creationId xmlns:a16="http://schemas.microsoft.com/office/drawing/2014/main" id="{AFACF1F5-B224-2055-7D38-12EB0C2A5847}"/>
              </a:ext>
            </a:extLst>
          </p:cNvPr>
          <p:cNvSpPr txBox="1">
            <a:spLocks/>
          </p:cNvSpPr>
          <p:nvPr/>
        </p:nvSpPr>
        <p:spPr>
          <a:xfrm>
            <a:off x="1793814" y="3028993"/>
            <a:ext cx="2068010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QC-RSC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AB70D82-392F-AEDC-7D26-CDD67918B3B2}"/>
              </a:ext>
            </a:extLst>
          </p:cNvPr>
          <p:cNvCxnSpPr>
            <a:cxnSpLocks/>
            <a:stCxn id="24" idx="0"/>
            <a:endCxn id="54" idx="2"/>
          </p:cNvCxnSpPr>
          <p:nvPr/>
        </p:nvCxnSpPr>
        <p:spPr>
          <a:xfrm flipH="1" flipV="1">
            <a:off x="2827819" y="3287611"/>
            <a:ext cx="5860" cy="2562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Imputation Sel">
            <a:extLst>
              <a:ext uri="{FF2B5EF4-FFF2-40B4-BE49-F238E27FC236}">
                <a16:creationId xmlns:a16="http://schemas.microsoft.com/office/drawing/2014/main" id="{1E66AC11-F275-B65F-F16E-524BE5BDE500}"/>
              </a:ext>
            </a:extLst>
          </p:cNvPr>
          <p:cNvSpPr/>
          <p:nvPr/>
        </p:nvSpPr>
        <p:spPr>
          <a:xfrm>
            <a:off x="3984657" y="2687185"/>
            <a:ext cx="1484412" cy="59937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mputation">
            <a:extLst>
              <a:ext uri="{FF2B5EF4-FFF2-40B4-BE49-F238E27FC236}">
                <a16:creationId xmlns:a16="http://schemas.microsoft.com/office/drawing/2014/main" id="{CC0FF80E-CF5E-7500-E4C4-426C00617C14}"/>
              </a:ext>
            </a:extLst>
          </p:cNvPr>
          <p:cNvSpPr txBox="1">
            <a:spLocks/>
          </p:cNvSpPr>
          <p:nvPr/>
        </p:nvSpPr>
        <p:spPr>
          <a:xfrm>
            <a:off x="3993407" y="2687186"/>
            <a:ext cx="1466912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44" name="Title">
            <a:extLst>
              <a:ext uri="{FF2B5EF4-FFF2-40B4-BE49-F238E27FC236}">
                <a16:creationId xmlns:a16="http://schemas.microsoft.com/office/drawing/2014/main" id="{57CF4BAB-9E84-1166-558A-BC575ACE31CF}"/>
              </a:ext>
            </a:extLst>
          </p:cNvPr>
          <p:cNvSpPr txBox="1">
            <a:spLocks/>
          </p:cNvSpPr>
          <p:nvPr/>
        </p:nvSpPr>
        <p:spPr>
          <a:xfrm>
            <a:off x="3984657" y="3027951"/>
            <a:ext cx="1484412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kNN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 k = 5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786880-2074-EB21-8273-FFE2E51479A7}"/>
              </a:ext>
            </a:extLst>
          </p:cNvPr>
          <p:cNvCxnSpPr>
            <a:cxnSpLocks/>
            <a:stCxn id="52" idx="3"/>
            <a:endCxn id="40" idx="1"/>
          </p:cNvCxnSpPr>
          <p:nvPr/>
        </p:nvCxnSpPr>
        <p:spPr>
          <a:xfrm>
            <a:off x="3861823" y="2986873"/>
            <a:ext cx="12283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Scaling Sel">
            <a:extLst>
              <a:ext uri="{FF2B5EF4-FFF2-40B4-BE49-F238E27FC236}">
                <a16:creationId xmlns:a16="http://schemas.microsoft.com/office/drawing/2014/main" id="{9153DA8E-3ACA-B770-2593-10E9A7B482FD}"/>
              </a:ext>
            </a:extLst>
          </p:cNvPr>
          <p:cNvSpPr/>
          <p:nvPr/>
        </p:nvSpPr>
        <p:spPr>
          <a:xfrm>
            <a:off x="10363391" y="4787493"/>
            <a:ext cx="1226999" cy="617315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caling">
            <a:extLst>
              <a:ext uri="{FF2B5EF4-FFF2-40B4-BE49-F238E27FC236}">
                <a16:creationId xmlns:a16="http://schemas.microsoft.com/office/drawing/2014/main" id="{ACFF9A35-084F-14CC-16F5-AEFCA8A58422}"/>
              </a:ext>
            </a:extLst>
          </p:cNvPr>
          <p:cNvSpPr txBox="1">
            <a:spLocks/>
          </p:cNvSpPr>
          <p:nvPr/>
        </p:nvSpPr>
        <p:spPr>
          <a:xfrm>
            <a:off x="10363391" y="4786973"/>
            <a:ext cx="1226999" cy="342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64" name="Transformation Sel">
            <a:extLst>
              <a:ext uri="{FF2B5EF4-FFF2-40B4-BE49-F238E27FC236}">
                <a16:creationId xmlns:a16="http://schemas.microsoft.com/office/drawing/2014/main" id="{0E2B2AAF-5959-4829-24D5-D931E028AFB0}"/>
              </a:ext>
            </a:extLst>
          </p:cNvPr>
          <p:cNvSpPr/>
          <p:nvPr/>
        </p:nvSpPr>
        <p:spPr>
          <a:xfrm>
            <a:off x="7584511" y="2675365"/>
            <a:ext cx="2076760" cy="617316"/>
          </a:xfrm>
          <a:prstGeom prst="roundRect">
            <a:avLst/>
          </a:prstGeom>
          <a:solidFill>
            <a:srgbClr val="96D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ransformation">
            <a:extLst>
              <a:ext uri="{FF2B5EF4-FFF2-40B4-BE49-F238E27FC236}">
                <a16:creationId xmlns:a16="http://schemas.microsoft.com/office/drawing/2014/main" id="{CDDEF7B4-1469-FCC6-5B37-BFACDA0A99EC}"/>
              </a:ext>
            </a:extLst>
          </p:cNvPr>
          <p:cNvSpPr txBox="1">
            <a:spLocks/>
          </p:cNvSpPr>
          <p:nvPr/>
        </p:nvSpPr>
        <p:spPr>
          <a:xfrm>
            <a:off x="7584511" y="2675366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66" name="Normalization Sel">
            <a:extLst>
              <a:ext uri="{FF2B5EF4-FFF2-40B4-BE49-F238E27FC236}">
                <a16:creationId xmlns:a16="http://schemas.microsoft.com/office/drawing/2014/main" id="{49370786-DBF9-B7DC-FB33-D6CDEB25E6A3}"/>
              </a:ext>
            </a:extLst>
          </p:cNvPr>
          <p:cNvSpPr/>
          <p:nvPr/>
        </p:nvSpPr>
        <p:spPr>
          <a:xfrm>
            <a:off x="6085570" y="4793289"/>
            <a:ext cx="1853456" cy="617316"/>
          </a:xfrm>
          <a:prstGeom prst="roundRect">
            <a:avLst/>
          </a:prstGeom>
          <a:solidFill>
            <a:srgbClr val="B4E5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Normalization">
            <a:extLst>
              <a:ext uri="{FF2B5EF4-FFF2-40B4-BE49-F238E27FC236}">
                <a16:creationId xmlns:a16="http://schemas.microsoft.com/office/drawing/2014/main" id="{F38E1DED-8D6B-2BB0-3E66-3C4715E5ED5E}"/>
              </a:ext>
            </a:extLst>
          </p:cNvPr>
          <p:cNvSpPr txBox="1">
            <a:spLocks/>
          </p:cNvSpPr>
          <p:nvPr/>
        </p:nvSpPr>
        <p:spPr>
          <a:xfrm>
            <a:off x="6085570" y="4793289"/>
            <a:ext cx="1853456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68" name="Title">
            <a:extLst>
              <a:ext uri="{FF2B5EF4-FFF2-40B4-BE49-F238E27FC236}">
                <a16:creationId xmlns:a16="http://schemas.microsoft.com/office/drawing/2014/main" id="{41EA611F-0116-5F8C-D71B-4F3AFD7E7D38}"/>
              </a:ext>
            </a:extLst>
          </p:cNvPr>
          <p:cNvSpPr txBox="1">
            <a:spLocks/>
          </p:cNvSpPr>
          <p:nvPr/>
        </p:nvSpPr>
        <p:spPr>
          <a:xfrm>
            <a:off x="6081785" y="5134054"/>
            <a:ext cx="1862206" cy="27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ISN = Creatine</a:t>
            </a:r>
          </a:p>
        </p:txBody>
      </p:sp>
      <p:sp>
        <p:nvSpPr>
          <p:cNvPr id="69" name="Title">
            <a:extLst>
              <a:ext uri="{FF2B5EF4-FFF2-40B4-BE49-F238E27FC236}">
                <a16:creationId xmlns:a16="http://schemas.microsoft.com/office/drawing/2014/main" id="{F0F35A8C-905C-85BD-6FB7-B5AF21C329CA}"/>
              </a:ext>
            </a:extLst>
          </p:cNvPr>
          <p:cNvSpPr txBox="1">
            <a:spLocks/>
          </p:cNvSpPr>
          <p:nvPr/>
        </p:nvSpPr>
        <p:spPr>
          <a:xfrm>
            <a:off x="7584511" y="3016131"/>
            <a:ext cx="2076760" cy="27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Log</a:t>
            </a:r>
          </a:p>
        </p:txBody>
      </p:sp>
      <p:sp>
        <p:nvSpPr>
          <p:cNvPr id="70" name="Title">
            <a:extLst>
              <a:ext uri="{FF2B5EF4-FFF2-40B4-BE49-F238E27FC236}">
                <a16:creationId xmlns:a16="http://schemas.microsoft.com/office/drawing/2014/main" id="{1E5AB40C-3113-CF5B-5A64-1A5310D57B59}"/>
              </a:ext>
            </a:extLst>
          </p:cNvPr>
          <p:cNvSpPr txBox="1">
            <a:spLocks/>
          </p:cNvSpPr>
          <p:nvPr/>
        </p:nvSpPr>
        <p:spPr>
          <a:xfrm>
            <a:off x="10372141" y="5128259"/>
            <a:ext cx="1218249" cy="27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Autoscaling</a:t>
            </a:r>
          </a:p>
        </p:txBody>
      </p:sp>
      <p:sp>
        <p:nvSpPr>
          <p:cNvPr id="71" name="Scaling Sel">
            <a:extLst>
              <a:ext uri="{FF2B5EF4-FFF2-40B4-BE49-F238E27FC236}">
                <a16:creationId xmlns:a16="http://schemas.microsoft.com/office/drawing/2014/main" id="{3077A62B-1DEE-4887-A928-B81B4AE2BB7D}"/>
              </a:ext>
            </a:extLst>
          </p:cNvPr>
          <p:cNvSpPr/>
          <p:nvPr/>
        </p:nvSpPr>
        <p:spPr>
          <a:xfrm>
            <a:off x="9806006" y="2676123"/>
            <a:ext cx="1226999" cy="617315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caling">
            <a:extLst>
              <a:ext uri="{FF2B5EF4-FFF2-40B4-BE49-F238E27FC236}">
                <a16:creationId xmlns:a16="http://schemas.microsoft.com/office/drawing/2014/main" id="{E2A0843D-F3C5-953B-8DFF-A33EAD429140}"/>
              </a:ext>
            </a:extLst>
          </p:cNvPr>
          <p:cNvSpPr txBox="1">
            <a:spLocks/>
          </p:cNvSpPr>
          <p:nvPr/>
        </p:nvSpPr>
        <p:spPr>
          <a:xfrm>
            <a:off x="9806006" y="2675603"/>
            <a:ext cx="1226999" cy="342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73" name="Transformation Sel">
            <a:extLst>
              <a:ext uri="{FF2B5EF4-FFF2-40B4-BE49-F238E27FC236}">
                <a16:creationId xmlns:a16="http://schemas.microsoft.com/office/drawing/2014/main" id="{433F9990-B4C5-01CC-999C-AF94DE599048}"/>
              </a:ext>
            </a:extLst>
          </p:cNvPr>
          <p:cNvSpPr/>
          <p:nvPr/>
        </p:nvSpPr>
        <p:spPr>
          <a:xfrm>
            <a:off x="8115311" y="4792245"/>
            <a:ext cx="2076760" cy="617316"/>
          </a:xfrm>
          <a:prstGeom prst="roundRect">
            <a:avLst/>
          </a:prstGeom>
          <a:solidFill>
            <a:srgbClr val="96D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ransformation">
            <a:extLst>
              <a:ext uri="{FF2B5EF4-FFF2-40B4-BE49-F238E27FC236}">
                <a16:creationId xmlns:a16="http://schemas.microsoft.com/office/drawing/2014/main" id="{E1ECD6A4-266F-765D-07A0-27634BEBCA2F}"/>
              </a:ext>
            </a:extLst>
          </p:cNvPr>
          <p:cNvSpPr txBox="1">
            <a:spLocks/>
          </p:cNvSpPr>
          <p:nvPr/>
        </p:nvSpPr>
        <p:spPr>
          <a:xfrm>
            <a:off x="8115311" y="4792246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75" name="Normalization Sel">
            <a:extLst>
              <a:ext uri="{FF2B5EF4-FFF2-40B4-BE49-F238E27FC236}">
                <a16:creationId xmlns:a16="http://schemas.microsoft.com/office/drawing/2014/main" id="{E51CF711-2F83-2576-7899-DF644E50F60B}"/>
              </a:ext>
            </a:extLst>
          </p:cNvPr>
          <p:cNvSpPr/>
          <p:nvPr/>
        </p:nvSpPr>
        <p:spPr>
          <a:xfrm>
            <a:off x="5595687" y="2684889"/>
            <a:ext cx="1853456" cy="601116"/>
          </a:xfrm>
          <a:prstGeom prst="roundRect">
            <a:avLst/>
          </a:prstGeom>
          <a:solidFill>
            <a:srgbClr val="B4E5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Normalization">
            <a:extLst>
              <a:ext uri="{FF2B5EF4-FFF2-40B4-BE49-F238E27FC236}">
                <a16:creationId xmlns:a16="http://schemas.microsoft.com/office/drawing/2014/main" id="{756A7E29-889D-A939-1B6B-FF1DE550931C}"/>
              </a:ext>
            </a:extLst>
          </p:cNvPr>
          <p:cNvSpPr txBox="1">
            <a:spLocks/>
          </p:cNvSpPr>
          <p:nvPr/>
        </p:nvSpPr>
        <p:spPr>
          <a:xfrm>
            <a:off x="5595687" y="2677659"/>
            <a:ext cx="1853456" cy="332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77" name="Title">
            <a:extLst>
              <a:ext uri="{FF2B5EF4-FFF2-40B4-BE49-F238E27FC236}">
                <a16:creationId xmlns:a16="http://schemas.microsoft.com/office/drawing/2014/main" id="{12FA6C86-9879-7D8C-FCB2-739F487F8861}"/>
              </a:ext>
            </a:extLst>
          </p:cNvPr>
          <p:cNvSpPr txBox="1">
            <a:spLocks/>
          </p:cNvSpPr>
          <p:nvPr/>
        </p:nvSpPr>
        <p:spPr>
          <a:xfrm>
            <a:off x="5591902" y="3016711"/>
            <a:ext cx="1862206" cy="269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ISN = Creatine</a:t>
            </a:r>
          </a:p>
        </p:txBody>
      </p:sp>
      <p:sp>
        <p:nvSpPr>
          <p:cNvPr id="78" name="Title">
            <a:extLst>
              <a:ext uri="{FF2B5EF4-FFF2-40B4-BE49-F238E27FC236}">
                <a16:creationId xmlns:a16="http://schemas.microsoft.com/office/drawing/2014/main" id="{48663300-18F5-A4D0-6940-D75389E9FB5E}"/>
              </a:ext>
            </a:extLst>
          </p:cNvPr>
          <p:cNvSpPr txBox="1">
            <a:spLocks/>
          </p:cNvSpPr>
          <p:nvPr/>
        </p:nvSpPr>
        <p:spPr>
          <a:xfrm>
            <a:off x="8115311" y="5133011"/>
            <a:ext cx="2076760" cy="27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Log</a:t>
            </a:r>
          </a:p>
        </p:txBody>
      </p:sp>
      <p:sp>
        <p:nvSpPr>
          <p:cNvPr id="79" name="Title">
            <a:extLst>
              <a:ext uri="{FF2B5EF4-FFF2-40B4-BE49-F238E27FC236}">
                <a16:creationId xmlns:a16="http://schemas.microsoft.com/office/drawing/2014/main" id="{C7D0C7C6-8C15-75A2-47B5-2FC3DF782748}"/>
              </a:ext>
            </a:extLst>
          </p:cNvPr>
          <p:cNvSpPr txBox="1">
            <a:spLocks/>
          </p:cNvSpPr>
          <p:nvPr/>
        </p:nvSpPr>
        <p:spPr>
          <a:xfrm>
            <a:off x="9814756" y="3016889"/>
            <a:ext cx="1218249" cy="27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Autoscaling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6E1264E-5F53-5A27-024D-E0C08FBD6EA9}"/>
              </a:ext>
            </a:extLst>
          </p:cNvPr>
          <p:cNvCxnSpPr>
            <a:cxnSpLocks/>
            <a:stCxn id="40" idx="3"/>
            <a:endCxn id="75" idx="1"/>
          </p:cNvCxnSpPr>
          <p:nvPr/>
        </p:nvCxnSpPr>
        <p:spPr>
          <a:xfrm flipV="1">
            <a:off x="5469069" y="2985447"/>
            <a:ext cx="126618" cy="14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F357CD2-87D5-7678-B509-E342C72A613D}"/>
              </a:ext>
            </a:extLst>
          </p:cNvPr>
          <p:cNvCxnSpPr>
            <a:cxnSpLocks/>
            <a:stCxn id="45" idx="3"/>
            <a:endCxn id="66" idx="1"/>
          </p:cNvCxnSpPr>
          <p:nvPr/>
        </p:nvCxnSpPr>
        <p:spPr>
          <a:xfrm flipV="1">
            <a:off x="5909285" y="5101947"/>
            <a:ext cx="176285" cy="20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281B032-2371-ACAF-05EA-BA5991EC17A9}"/>
              </a:ext>
            </a:extLst>
          </p:cNvPr>
          <p:cNvCxnSpPr>
            <a:cxnSpLocks/>
            <a:stCxn id="75" idx="3"/>
            <a:endCxn id="64" idx="1"/>
          </p:cNvCxnSpPr>
          <p:nvPr/>
        </p:nvCxnSpPr>
        <p:spPr>
          <a:xfrm flipV="1">
            <a:off x="7449143" y="2984023"/>
            <a:ext cx="135368" cy="14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F903758-D4A5-8266-F532-683D4B1A9813}"/>
              </a:ext>
            </a:extLst>
          </p:cNvPr>
          <p:cNvCxnSpPr>
            <a:cxnSpLocks/>
            <a:stCxn id="66" idx="3"/>
            <a:endCxn id="73" idx="1"/>
          </p:cNvCxnSpPr>
          <p:nvPr/>
        </p:nvCxnSpPr>
        <p:spPr>
          <a:xfrm flipV="1">
            <a:off x="7939026" y="5100903"/>
            <a:ext cx="176285" cy="10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C82E9AC-2C57-7AE5-63D6-ACCBDFE1CB42}"/>
              </a:ext>
            </a:extLst>
          </p:cNvPr>
          <p:cNvCxnSpPr>
            <a:cxnSpLocks/>
            <a:stCxn id="73" idx="3"/>
            <a:endCxn id="62" idx="1"/>
          </p:cNvCxnSpPr>
          <p:nvPr/>
        </p:nvCxnSpPr>
        <p:spPr>
          <a:xfrm flipV="1">
            <a:off x="10192071" y="5096151"/>
            <a:ext cx="171320" cy="47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94AB7E9-581A-DACE-16F6-62FFDC505388}"/>
              </a:ext>
            </a:extLst>
          </p:cNvPr>
          <p:cNvCxnSpPr>
            <a:cxnSpLocks/>
            <a:stCxn id="64" idx="3"/>
            <a:endCxn id="71" idx="1"/>
          </p:cNvCxnSpPr>
          <p:nvPr/>
        </p:nvCxnSpPr>
        <p:spPr>
          <a:xfrm>
            <a:off x="9661271" y="2984023"/>
            <a:ext cx="144735" cy="7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06BCE46-F7B8-F37C-4F3A-984A11956DAA}"/>
              </a:ext>
            </a:extLst>
          </p:cNvPr>
          <p:cNvCxnSpPr>
            <a:cxnSpLocks/>
            <a:stCxn id="53" idx="0"/>
            <a:endCxn id="55" idx="2"/>
          </p:cNvCxnSpPr>
          <p:nvPr/>
        </p:nvCxnSpPr>
        <p:spPr>
          <a:xfrm flipH="1" flipV="1">
            <a:off x="2821312" y="2426799"/>
            <a:ext cx="2131" cy="2603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Imputation Sel">
            <a:extLst>
              <a:ext uri="{FF2B5EF4-FFF2-40B4-BE49-F238E27FC236}">
                <a16:creationId xmlns:a16="http://schemas.microsoft.com/office/drawing/2014/main" id="{994E051C-9EB7-2A38-8D98-F3B7FB7435F6}"/>
              </a:ext>
            </a:extLst>
          </p:cNvPr>
          <p:cNvSpPr/>
          <p:nvPr/>
        </p:nvSpPr>
        <p:spPr>
          <a:xfrm>
            <a:off x="2079106" y="1827415"/>
            <a:ext cx="1484412" cy="59937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mputation">
            <a:extLst>
              <a:ext uri="{FF2B5EF4-FFF2-40B4-BE49-F238E27FC236}">
                <a16:creationId xmlns:a16="http://schemas.microsoft.com/office/drawing/2014/main" id="{B57D3C7A-CCE3-2052-4702-DB717A46C16A}"/>
              </a:ext>
            </a:extLst>
          </p:cNvPr>
          <p:cNvSpPr txBox="1">
            <a:spLocks/>
          </p:cNvSpPr>
          <p:nvPr/>
        </p:nvSpPr>
        <p:spPr>
          <a:xfrm>
            <a:off x="2087856" y="1827416"/>
            <a:ext cx="1466912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55" name="Title">
            <a:extLst>
              <a:ext uri="{FF2B5EF4-FFF2-40B4-BE49-F238E27FC236}">
                <a16:creationId xmlns:a16="http://schemas.microsoft.com/office/drawing/2014/main" id="{25DB28EA-1C03-257D-A162-DF5E4D06C027}"/>
              </a:ext>
            </a:extLst>
          </p:cNvPr>
          <p:cNvSpPr txBox="1">
            <a:spLocks/>
          </p:cNvSpPr>
          <p:nvPr/>
        </p:nvSpPr>
        <p:spPr>
          <a:xfrm>
            <a:off x="2079106" y="2168181"/>
            <a:ext cx="1484412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RF</a:t>
            </a:r>
          </a:p>
        </p:txBody>
      </p:sp>
      <p:sp>
        <p:nvSpPr>
          <p:cNvPr id="56" name="Transformation Sel">
            <a:extLst>
              <a:ext uri="{FF2B5EF4-FFF2-40B4-BE49-F238E27FC236}">
                <a16:creationId xmlns:a16="http://schemas.microsoft.com/office/drawing/2014/main" id="{AE3CA79E-6CAC-0429-2348-3AA2817EBD14}"/>
              </a:ext>
            </a:extLst>
          </p:cNvPr>
          <p:cNvSpPr/>
          <p:nvPr/>
        </p:nvSpPr>
        <p:spPr>
          <a:xfrm>
            <a:off x="5678960" y="1815595"/>
            <a:ext cx="2076760" cy="617316"/>
          </a:xfrm>
          <a:prstGeom prst="roundRect">
            <a:avLst/>
          </a:prstGeom>
          <a:solidFill>
            <a:srgbClr val="96D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ransformation">
            <a:extLst>
              <a:ext uri="{FF2B5EF4-FFF2-40B4-BE49-F238E27FC236}">
                <a16:creationId xmlns:a16="http://schemas.microsoft.com/office/drawing/2014/main" id="{B71B71D4-96B4-390A-04D8-1ABB35D178A7}"/>
              </a:ext>
            </a:extLst>
          </p:cNvPr>
          <p:cNvSpPr txBox="1">
            <a:spLocks/>
          </p:cNvSpPr>
          <p:nvPr/>
        </p:nvSpPr>
        <p:spPr>
          <a:xfrm>
            <a:off x="5678960" y="1815596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58" name="Title">
            <a:extLst>
              <a:ext uri="{FF2B5EF4-FFF2-40B4-BE49-F238E27FC236}">
                <a16:creationId xmlns:a16="http://schemas.microsoft.com/office/drawing/2014/main" id="{6E7DF68E-3255-391E-03DA-4D89EC877F70}"/>
              </a:ext>
            </a:extLst>
          </p:cNvPr>
          <p:cNvSpPr txBox="1">
            <a:spLocks/>
          </p:cNvSpPr>
          <p:nvPr/>
        </p:nvSpPr>
        <p:spPr>
          <a:xfrm>
            <a:off x="5678960" y="2156361"/>
            <a:ext cx="2076760" cy="27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Log</a:t>
            </a:r>
          </a:p>
        </p:txBody>
      </p:sp>
      <p:sp>
        <p:nvSpPr>
          <p:cNvPr id="59" name="Scaling Sel">
            <a:extLst>
              <a:ext uri="{FF2B5EF4-FFF2-40B4-BE49-F238E27FC236}">
                <a16:creationId xmlns:a16="http://schemas.microsoft.com/office/drawing/2014/main" id="{DED018EA-9C23-A527-BBDA-390C214297F1}"/>
              </a:ext>
            </a:extLst>
          </p:cNvPr>
          <p:cNvSpPr/>
          <p:nvPr/>
        </p:nvSpPr>
        <p:spPr>
          <a:xfrm>
            <a:off x="7900455" y="1816353"/>
            <a:ext cx="1226999" cy="617315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caling">
            <a:extLst>
              <a:ext uri="{FF2B5EF4-FFF2-40B4-BE49-F238E27FC236}">
                <a16:creationId xmlns:a16="http://schemas.microsoft.com/office/drawing/2014/main" id="{2F8D8AEF-3623-8AB5-DF8A-D4B7764FCE45}"/>
              </a:ext>
            </a:extLst>
          </p:cNvPr>
          <p:cNvSpPr txBox="1">
            <a:spLocks/>
          </p:cNvSpPr>
          <p:nvPr/>
        </p:nvSpPr>
        <p:spPr>
          <a:xfrm>
            <a:off x="7900455" y="1815833"/>
            <a:ext cx="1226999" cy="342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61" name="Normalization Sel">
            <a:extLst>
              <a:ext uri="{FF2B5EF4-FFF2-40B4-BE49-F238E27FC236}">
                <a16:creationId xmlns:a16="http://schemas.microsoft.com/office/drawing/2014/main" id="{D9A40ADA-5FC0-48B8-34A3-73C8A3DD75F1}"/>
              </a:ext>
            </a:extLst>
          </p:cNvPr>
          <p:cNvSpPr/>
          <p:nvPr/>
        </p:nvSpPr>
        <p:spPr>
          <a:xfrm>
            <a:off x="3690136" y="1825119"/>
            <a:ext cx="1853456" cy="601116"/>
          </a:xfrm>
          <a:prstGeom prst="roundRect">
            <a:avLst/>
          </a:prstGeom>
          <a:solidFill>
            <a:srgbClr val="B4E5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Normalization">
            <a:extLst>
              <a:ext uri="{FF2B5EF4-FFF2-40B4-BE49-F238E27FC236}">
                <a16:creationId xmlns:a16="http://schemas.microsoft.com/office/drawing/2014/main" id="{40C4AF2F-8015-9E4C-B7B7-B8A62CFC0408}"/>
              </a:ext>
            </a:extLst>
          </p:cNvPr>
          <p:cNvSpPr txBox="1">
            <a:spLocks/>
          </p:cNvSpPr>
          <p:nvPr/>
        </p:nvSpPr>
        <p:spPr>
          <a:xfrm>
            <a:off x="3690136" y="1817889"/>
            <a:ext cx="1853456" cy="332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81" name="Title">
            <a:extLst>
              <a:ext uri="{FF2B5EF4-FFF2-40B4-BE49-F238E27FC236}">
                <a16:creationId xmlns:a16="http://schemas.microsoft.com/office/drawing/2014/main" id="{905B0CC2-4F3B-BBA0-559A-D365B70796CF}"/>
              </a:ext>
            </a:extLst>
          </p:cNvPr>
          <p:cNvSpPr txBox="1">
            <a:spLocks/>
          </p:cNvSpPr>
          <p:nvPr/>
        </p:nvSpPr>
        <p:spPr>
          <a:xfrm>
            <a:off x="3686351" y="2156941"/>
            <a:ext cx="1862206" cy="269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ISN = Creatine</a:t>
            </a:r>
          </a:p>
        </p:txBody>
      </p:sp>
      <p:sp>
        <p:nvSpPr>
          <p:cNvPr id="82" name="Title">
            <a:extLst>
              <a:ext uri="{FF2B5EF4-FFF2-40B4-BE49-F238E27FC236}">
                <a16:creationId xmlns:a16="http://schemas.microsoft.com/office/drawing/2014/main" id="{DFFE9FB5-237F-3892-6A0D-8EC6B94B18D3}"/>
              </a:ext>
            </a:extLst>
          </p:cNvPr>
          <p:cNvSpPr txBox="1">
            <a:spLocks/>
          </p:cNvSpPr>
          <p:nvPr/>
        </p:nvSpPr>
        <p:spPr>
          <a:xfrm>
            <a:off x="7909205" y="2157119"/>
            <a:ext cx="1218249" cy="27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Autoscaling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C87DBEA-3D08-7D26-B09A-8530B9D71B64}"/>
              </a:ext>
            </a:extLst>
          </p:cNvPr>
          <p:cNvCxnSpPr>
            <a:cxnSpLocks/>
            <a:stCxn id="42" idx="3"/>
            <a:endCxn id="61" idx="1"/>
          </p:cNvCxnSpPr>
          <p:nvPr/>
        </p:nvCxnSpPr>
        <p:spPr>
          <a:xfrm flipV="1">
            <a:off x="3563518" y="2125677"/>
            <a:ext cx="126618" cy="14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F6E1EBF-6F2D-6816-58C7-426EBB740FDF}"/>
              </a:ext>
            </a:extLst>
          </p:cNvPr>
          <p:cNvCxnSpPr>
            <a:cxnSpLocks/>
            <a:stCxn id="61" idx="3"/>
            <a:endCxn id="56" idx="1"/>
          </p:cNvCxnSpPr>
          <p:nvPr/>
        </p:nvCxnSpPr>
        <p:spPr>
          <a:xfrm flipV="1">
            <a:off x="5543592" y="2124253"/>
            <a:ext cx="135368" cy="14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D7A91E4-90DC-68F7-F410-AD55F0951B10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>
            <a:off x="7755720" y="2124253"/>
            <a:ext cx="144735" cy="7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Scaling Sel">
            <a:extLst>
              <a:ext uri="{FF2B5EF4-FFF2-40B4-BE49-F238E27FC236}">
                <a16:creationId xmlns:a16="http://schemas.microsoft.com/office/drawing/2014/main" id="{828CB34D-210D-D4E6-B034-68CBEC68C8DF}"/>
              </a:ext>
            </a:extLst>
          </p:cNvPr>
          <p:cNvSpPr/>
          <p:nvPr/>
        </p:nvSpPr>
        <p:spPr>
          <a:xfrm>
            <a:off x="10363391" y="4787493"/>
            <a:ext cx="1226999" cy="617315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Scaling">
            <a:extLst>
              <a:ext uri="{FF2B5EF4-FFF2-40B4-BE49-F238E27FC236}">
                <a16:creationId xmlns:a16="http://schemas.microsoft.com/office/drawing/2014/main" id="{C68830CF-0019-9535-2BBE-341B3AA913EA}"/>
              </a:ext>
            </a:extLst>
          </p:cNvPr>
          <p:cNvSpPr txBox="1">
            <a:spLocks/>
          </p:cNvSpPr>
          <p:nvPr/>
        </p:nvSpPr>
        <p:spPr>
          <a:xfrm>
            <a:off x="10363391" y="4786973"/>
            <a:ext cx="1226999" cy="342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90" name="Normalization Sel">
            <a:extLst>
              <a:ext uri="{FF2B5EF4-FFF2-40B4-BE49-F238E27FC236}">
                <a16:creationId xmlns:a16="http://schemas.microsoft.com/office/drawing/2014/main" id="{F453CDE0-4DC6-5D90-AB7D-C36314A232E7}"/>
              </a:ext>
            </a:extLst>
          </p:cNvPr>
          <p:cNvSpPr/>
          <p:nvPr/>
        </p:nvSpPr>
        <p:spPr>
          <a:xfrm>
            <a:off x="6085570" y="4793289"/>
            <a:ext cx="1853456" cy="617316"/>
          </a:xfrm>
          <a:prstGeom prst="roundRect">
            <a:avLst/>
          </a:prstGeom>
          <a:solidFill>
            <a:srgbClr val="B4E5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Normalization">
            <a:extLst>
              <a:ext uri="{FF2B5EF4-FFF2-40B4-BE49-F238E27FC236}">
                <a16:creationId xmlns:a16="http://schemas.microsoft.com/office/drawing/2014/main" id="{E6267671-8533-70F4-1C23-137A932FFB87}"/>
              </a:ext>
            </a:extLst>
          </p:cNvPr>
          <p:cNvSpPr txBox="1">
            <a:spLocks/>
          </p:cNvSpPr>
          <p:nvPr/>
        </p:nvSpPr>
        <p:spPr>
          <a:xfrm>
            <a:off x="6085570" y="4793289"/>
            <a:ext cx="1853456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93" name="Title">
            <a:extLst>
              <a:ext uri="{FF2B5EF4-FFF2-40B4-BE49-F238E27FC236}">
                <a16:creationId xmlns:a16="http://schemas.microsoft.com/office/drawing/2014/main" id="{71B50854-F28B-63C6-0410-9A9F6E2A9AA9}"/>
              </a:ext>
            </a:extLst>
          </p:cNvPr>
          <p:cNvSpPr txBox="1">
            <a:spLocks/>
          </p:cNvSpPr>
          <p:nvPr/>
        </p:nvSpPr>
        <p:spPr>
          <a:xfrm>
            <a:off x="6081785" y="5134054"/>
            <a:ext cx="1862206" cy="27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ISN = Creatine</a:t>
            </a:r>
          </a:p>
        </p:txBody>
      </p:sp>
      <p:sp>
        <p:nvSpPr>
          <p:cNvPr id="94" name="Title">
            <a:extLst>
              <a:ext uri="{FF2B5EF4-FFF2-40B4-BE49-F238E27FC236}">
                <a16:creationId xmlns:a16="http://schemas.microsoft.com/office/drawing/2014/main" id="{A2A13F6A-483D-C626-BF5A-AD7460524BD9}"/>
              </a:ext>
            </a:extLst>
          </p:cNvPr>
          <p:cNvSpPr txBox="1">
            <a:spLocks/>
          </p:cNvSpPr>
          <p:nvPr/>
        </p:nvSpPr>
        <p:spPr>
          <a:xfrm>
            <a:off x="10372141" y="5128259"/>
            <a:ext cx="1218249" cy="27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Autoscaling</a:t>
            </a:r>
          </a:p>
        </p:txBody>
      </p:sp>
      <p:sp>
        <p:nvSpPr>
          <p:cNvPr id="96" name="Transformation Sel">
            <a:extLst>
              <a:ext uri="{FF2B5EF4-FFF2-40B4-BE49-F238E27FC236}">
                <a16:creationId xmlns:a16="http://schemas.microsoft.com/office/drawing/2014/main" id="{03DF1F97-568E-79B1-15C0-802265009CCE}"/>
              </a:ext>
            </a:extLst>
          </p:cNvPr>
          <p:cNvSpPr/>
          <p:nvPr/>
        </p:nvSpPr>
        <p:spPr>
          <a:xfrm>
            <a:off x="8115311" y="4792245"/>
            <a:ext cx="2076760" cy="617316"/>
          </a:xfrm>
          <a:prstGeom prst="roundRect">
            <a:avLst/>
          </a:prstGeom>
          <a:solidFill>
            <a:srgbClr val="96D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ransformation">
            <a:extLst>
              <a:ext uri="{FF2B5EF4-FFF2-40B4-BE49-F238E27FC236}">
                <a16:creationId xmlns:a16="http://schemas.microsoft.com/office/drawing/2014/main" id="{BC94EA25-1639-BC1C-ADAE-8EEBCB32BE14}"/>
              </a:ext>
            </a:extLst>
          </p:cNvPr>
          <p:cNvSpPr txBox="1">
            <a:spLocks/>
          </p:cNvSpPr>
          <p:nvPr/>
        </p:nvSpPr>
        <p:spPr>
          <a:xfrm>
            <a:off x="8115311" y="4792246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98" name="Title">
            <a:extLst>
              <a:ext uri="{FF2B5EF4-FFF2-40B4-BE49-F238E27FC236}">
                <a16:creationId xmlns:a16="http://schemas.microsoft.com/office/drawing/2014/main" id="{9E50F47F-69A7-F636-D728-A511311B1AF5}"/>
              </a:ext>
            </a:extLst>
          </p:cNvPr>
          <p:cNvSpPr txBox="1">
            <a:spLocks/>
          </p:cNvSpPr>
          <p:nvPr/>
        </p:nvSpPr>
        <p:spPr>
          <a:xfrm>
            <a:off x="8115311" y="5133011"/>
            <a:ext cx="2076760" cy="27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Log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24E17ED-3AA2-8C95-0846-8BE245D1AAE3}"/>
              </a:ext>
            </a:extLst>
          </p:cNvPr>
          <p:cNvCxnSpPr>
            <a:cxnSpLocks/>
            <a:endCxn id="90" idx="1"/>
          </p:cNvCxnSpPr>
          <p:nvPr/>
        </p:nvCxnSpPr>
        <p:spPr>
          <a:xfrm flipV="1">
            <a:off x="5909285" y="5101947"/>
            <a:ext cx="176285" cy="20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7149C6B-EAA9-5D4E-95F3-0975372F9F76}"/>
              </a:ext>
            </a:extLst>
          </p:cNvPr>
          <p:cNvCxnSpPr>
            <a:cxnSpLocks/>
            <a:stCxn id="90" idx="3"/>
            <a:endCxn id="96" idx="1"/>
          </p:cNvCxnSpPr>
          <p:nvPr/>
        </p:nvCxnSpPr>
        <p:spPr>
          <a:xfrm flipV="1">
            <a:off x="7939026" y="5100903"/>
            <a:ext cx="176285" cy="10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CAA2D96-5BB9-9F77-938A-E5CE93B66B72}"/>
              </a:ext>
            </a:extLst>
          </p:cNvPr>
          <p:cNvCxnSpPr>
            <a:cxnSpLocks/>
            <a:stCxn id="96" idx="3"/>
            <a:endCxn id="88" idx="1"/>
          </p:cNvCxnSpPr>
          <p:nvPr/>
        </p:nvCxnSpPr>
        <p:spPr>
          <a:xfrm flipV="1">
            <a:off x="10192071" y="5096151"/>
            <a:ext cx="171320" cy="47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6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Introduction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30C6BD6-9535-F357-FE7D-646D083EB8EB}"/>
              </a:ext>
            </a:extLst>
          </p:cNvPr>
          <p:cNvSpPr txBox="1">
            <a:spLocks/>
          </p:cNvSpPr>
          <p:nvPr/>
        </p:nvSpPr>
        <p:spPr>
          <a:xfrm>
            <a:off x="4929032" y="3045216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110ED6B-7C09-1B74-F464-3EC1FFD6C9C9}"/>
              </a:ext>
            </a:extLst>
          </p:cNvPr>
          <p:cNvSpPr txBox="1">
            <a:spLocks/>
          </p:cNvSpPr>
          <p:nvPr/>
        </p:nvSpPr>
        <p:spPr>
          <a:xfrm>
            <a:off x="4929032" y="3473025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5BB713F-7945-0E44-78F3-447EDAC4E275}"/>
              </a:ext>
            </a:extLst>
          </p:cNvPr>
          <p:cNvSpPr txBox="1">
            <a:spLocks/>
          </p:cNvSpPr>
          <p:nvPr/>
        </p:nvSpPr>
        <p:spPr>
          <a:xfrm>
            <a:off x="4929032" y="4756452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DD307DC-E534-0184-28C7-51B04952589E}"/>
              </a:ext>
            </a:extLst>
          </p:cNvPr>
          <p:cNvSpPr txBox="1">
            <a:spLocks/>
          </p:cNvSpPr>
          <p:nvPr/>
        </p:nvSpPr>
        <p:spPr>
          <a:xfrm>
            <a:off x="4929032" y="5184263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D7CE8F93-1826-913E-7C00-0F1354731329}"/>
              </a:ext>
            </a:extLst>
          </p:cNvPr>
          <p:cNvSpPr txBox="1">
            <a:spLocks/>
          </p:cNvSpPr>
          <p:nvPr/>
        </p:nvSpPr>
        <p:spPr>
          <a:xfrm>
            <a:off x="4929032" y="4328643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4160735-FB48-B5C1-478E-1826C95009F3}"/>
              </a:ext>
            </a:extLst>
          </p:cNvPr>
          <p:cNvSpPr txBox="1">
            <a:spLocks/>
          </p:cNvSpPr>
          <p:nvPr/>
        </p:nvSpPr>
        <p:spPr>
          <a:xfrm>
            <a:off x="4929032" y="3900834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DC4C34-ED7D-6A11-5FC3-D9D8ECA63BFF}"/>
              </a:ext>
            </a:extLst>
          </p:cNvPr>
          <p:cNvSpPr txBox="1">
            <a:spLocks/>
          </p:cNvSpPr>
          <p:nvPr/>
        </p:nvSpPr>
        <p:spPr>
          <a:xfrm>
            <a:off x="8449047" y="568508"/>
            <a:ext cx="1369123" cy="6458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NMR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CC47E69-F193-C984-4327-D436559A3E5D}"/>
              </a:ext>
            </a:extLst>
          </p:cNvPr>
          <p:cNvSpPr txBox="1">
            <a:spLocks/>
          </p:cNvSpPr>
          <p:nvPr/>
        </p:nvSpPr>
        <p:spPr>
          <a:xfrm>
            <a:off x="2373831" y="565279"/>
            <a:ext cx="926239" cy="6523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FEE7686-4B89-79A0-DD3B-7A637F925B36}"/>
              </a:ext>
            </a:extLst>
          </p:cNvPr>
          <p:cNvCxnSpPr>
            <a:cxnSpLocks/>
            <a:stCxn id="8" idx="2"/>
            <a:endCxn id="6" idx="2"/>
          </p:cNvCxnSpPr>
          <p:nvPr/>
        </p:nvCxnSpPr>
        <p:spPr>
          <a:xfrm rot="5400000" flipH="1" flipV="1">
            <a:off x="5983665" y="-1932334"/>
            <a:ext cx="3229" cy="6296658"/>
          </a:xfrm>
          <a:prstGeom prst="bentConnector3">
            <a:avLst>
              <a:gd name="adj1" fmla="val -7079591"/>
            </a:avLst>
          </a:prstGeom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E9DF11-035B-F6D7-DB4A-BA3637C0362D}"/>
              </a:ext>
            </a:extLst>
          </p:cNvPr>
          <p:cNvCxnSpPr>
            <a:cxnSpLocks/>
          </p:cNvCxnSpPr>
          <p:nvPr/>
        </p:nvCxnSpPr>
        <p:spPr>
          <a:xfrm>
            <a:off x="6096000" y="1452563"/>
            <a:ext cx="0" cy="5273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DA025FE1-7D71-6A5C-2ACB-06EC09311070}"/>
              </a:ext>
            </a:extLst>
          </p:cNvPr>
          <p:cNvSpPr txBox="1">
            <a:spLocks/>
          </p:cNvSpPr>
          <p:nvPr/>
        </p:nvSpPr>
        <p:spPr>
          <a:xfrm>
            <a:off x="4583984" y="825361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Preprocessing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27D71C5-5E6E-78D4-A746-8682D8BF0502}"/>
              </a:ext>
            </a:extLst>
          </p:cNvPr>
          <p:cNvSpPr txBox="1">
            <a:spLocks/>
          </p:cNvSpPr>
          <p:nvPr/>
        </p:nvSpPr>
        <p:spPr>
          <a:xfrm>
            <a:off x="4583983" y="1894274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Pretreatment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5F0A2658-CC17-85A9-448A-620A2C8E05D7}"/>
              </a:ext>
            </a:extLst>
          </p:cNvPr>
          <p:cNvSpPr/>
          <p:nvPr/>
        </p:nvSpPr>
        <p:spPr>
          <a:xfrm rot="5400000">
            <a:off x="5895974" y="-935563"/>
            <a:ext cx="400050" cy="7140041"/>
          </a:xfrm>
          <a:prstGeom prst="leftBrace">
            <a:avLst>
              <a:gd name="adj1" fmla="val 234524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956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metaboPipe image">
            <a:extLst>
              <a:ext uri="{FF2B5EF4-FFF2-40B4-BE49-F238E27FC236}">
                <a16:creationId xmlns:a16="http://schemas.microsoft.com/office/drawing/2014/main" id="{21C13FC0-C1D2-6BFB-52C1-84261C652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999879" y="5514975"/>
            <a:ext cx="1087346" cy="1247775"/>
          </a:xfrm>
          <a:prstGeom prst="rect">
            <a:avLst/>
          </a:prstGeom>
        </p:spPr>
      </p:pic>
      <p:sp>
        <p:nvSpPr>
          <p:cNvPr id="28" name="Title">
            <a:extLst>
              <a:ext uri="{FF2B5EF4-FFF2-40B4-BE49-F238E27FC236}">
                <a16:creationId xmlns:a16="http://schemas.microsoft.com/office/drawing/2014/main" id="{CB680189-7E07-2E9E-B1C4-D88AD98C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Results</a:t>
            </a:r>
          </a:p>
        </p:txBody>
      </p:sp>
      <p:sp>
        <p:nvSpPr>
          <p:cNvPr id="30" name="Scaling Sel">
            <a:extLst>
              <a:ext uri="{FF2B5EF4-FFF2-40B4-BE49-F238E27FC236}">
                <a16:creationId xmlns:a16="http://schemas.microsoft.com/office/drawing/2014/main" id="{CF88A057-45E2-BFB6-115E-33086B286DBA}"/>
              </a:ext>
            </a:extLst>
          </p:cNvPr>
          <p:cNvSpPr/>
          <p:nvPr/>
        </p:nvSpPr>
        <p:spPr>
          <a:xfrm>
            <a:off x="9806006" y="656825"/>
            <a:ext cx="1226999" cy="340765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caling">
            <a:extLst>
              <a:ext uri="{FF2B5EF4-FFF2-40B4-BE49-F238E27FC236}">
                <a16:creationId xmlns:a16="http://schemas.microsoft.com/office/drawing/2014/main" id="{94160735-FB48-B5C1-478E-1826C95009F3}"/>
              </a:ext>
            </a:extLst>
          </p:cNvPr>
          <p:cNvSpPr txBox="1">
            <a:spLocks/>
          </p:cNvSpPr>
          <p:nvPr/>
        </p:nvSpPr>
        <p:spPr>
          <a:xfrm>
            <a:off x="9806006" y="656305"/>
            <a:ext cx="1226999" cy="342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26" name="Transformation Sel">
            <a:extLst>
              <a:ext uri="{FF2B5EF4-FFF2-40B4-BE49-F238E27FC236}">
                <a16:creationId xmlns:a16="http://schemas.microsoft.com/office/drawing/2014/main" id="{4BE64C53-D6FE-079A-C99D-3D0637B8DB5F}"/>
              </a:ext>
            </a:extLst>
          </p:cNvPr>
          <p:cNvSpPr/>
          <p:nvPr/>
        </p:nvSpPr>
        <p:spPr>
          <a:xfrm>
            <a:off x="7562138" y="656825"/>
            <a:ext cx="2076760" cy="340765"/>
          </a:xfrm>
          <a:prstGeom prst="roundRect">
            <a:avLst/>
          </a:prstGeom>
          <a:solidFill>
            <a:srgbClr val="96D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ansformation">
            <a:extLst>
              <a:ext uri="{FF2B5EF4-FFF2-40B4-BE49-F238E27FC236}">
                <a16:creationId xmlns:a16="http://schemas.microsoft.com/office/drawing/2014/main" id="{D7CE8F93-1826-913E-7C00-0F1354731329}"/>
              </a:ext>
            </a:extLst>
          </p:cNvPr>
          <p:cNvSpPr txBox="1">
            <a:spLocks/>
          </p:cNvSpPr>
          <p:nvPr/>
        </p:nvSpPr>
        <p:spPr>
          <a:xfrm>
            <a:off x="7562138" y="656826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17" name="Normalization Sel">
            <a:extLst>
              <a:ext uri="{FF2B5EF4-FFF2-40B4-BE49-F238E27FC236}">
                <a16:creationId xmlns:a16="http://schemas.microsoft.com/office/drawing/2014/main" id="{C0C7B49C-3BA3-6121-02EE-F63640FE14C1}"/>
              </a:ext>
            </a:extLst>
          </p:cNvPr>
          <p:cNvSpPr/>
          <p:nvPr/>
        </p:nvSpPr>
        <p:spPr>
          <a:xfrm>
            <a:off x="5541574" y="656826"/>
            <a:ext cx="1853456" cy="340765"/>
          </a:xfrm>
          <a:prstGeom prst="roundRect">
            <a:avLst/>
          </a:prstGeom>
          <a:solidFill>
            <a:srgbClr val="B4E5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Normalization">
            <a:extLst>
              <a:ext uri="{FF2B5EF4-FFF2-40B4-BE49-F238E27FC236}">
                <a16:creationId xmlns:a16="http://schemas.microsoft.com/office/drawing/2014/main" id="{EDD307DC-E534-0184-28C7-51B04952589E}"/>
              </a:ext>
            </a:extLst>
          </p:cNvPr>
          <p:cNvSpPr txBox="1">
            <a:spLocks/>
          </p:cNvSpPr>
          <p:nvPr/>
        </p:nvSpPr>
        <p:spPr>
          <a:xfrm>
            <a:off x="5541574" y="656826"/>
            <a:ext cx="1853456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5" name="Imputation Sel">
            <a:extLst>
              <a:ext uri="{FF2B5EF4-FFF2-40B4-BE49-F238E27FC236}">
                <a16:creationId xmlns:a16="http://schemas.microsoft.com/office/drawing/2014/main" id="{0DAE1EA2-3D70-CECB-FEF7-095CBA5AD27A}"/>
              </a:ext>
            </a:extLst>
          </p:cNvPr>
          <p:cNvSpPr/>
          <p:nvPr/>
        </p:nvSpPr>
        <p:spPr>
          <a:xfrm>
            <a:off x="1646186" y="656826"/>
            <a:ext cx="1484412" cy="340766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mputation">
            <a:extLst>
              <a:ext uri="{FF2B5EF4-FFF2-40B4-BE49-F238E27FC236}">
                <a16:creationId xmlns:a16="http://schemas.microsoft.com/office/drawing/2014/main" id="{2110ED6B-7C09-1B74-F464-3EC1FFD6C9C9}"/>
              </a:ext>
            </a:extLst>
          </p:cNvPr>
          <p:cNvSpPr txBox="1">
            <a:spLocks/>
          </p:cNvSpPr>
          <p:nvPr/>
        </p:nvSpPr>
        <p:spPr>
          <a:xfrm>
            <a:off x="1654936" y="656826"/>
            <a:ext cx="1466912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13" name="Filtering Sel">
            <a:extLst>
              <a:ext uri="{FF2B5EF4-FFF2-40B4-BE49-F238E27FC236}">
                <a16:creationId xmlns:a16="http://schemas.microsoft.com/office/drawing/2014/main" id="{DF0DF8CC-6464-CDE2-F8B6-BF8366C617F4}"/>
              </a:ext>
            </a:extLst>
          </p:cNvPr>
          <p:cNvSpPr/>
          <p:nvPr/>
        </p:nvSpPr>
        <p:spPr>
          <a:xfrm>
            <a:off x="167109" y="655784"/>
            <a:ext cx="1311969" cy="341807"/>
          </a:xfrm>
          <a:prstGeom prst="round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iltering">
            <a:extLst>
              <a:ext uri="{FF2B5EF4-FFF2-40B4-BE49-F238E27FC236}">
                <a16:creationId xmlns:a16="http://schemas.microsoft.com/office/drawing/2014/main" id="{D30C6BD6-9535-F357-FE7D-646D083EB8EB}"/>
              </a:ext>
            </a:extLst>
          </p:cNvPr>
          <p:cNvSpPr txBox="1">
            <a:spLocks/>
          </p:cNvSpPr>
          <p:nvPr/>
        </p:nvSpPr>
        <p:spPr>
          <a:xfrm>
            <a:off x="167109" y="656826"/>
            <a:ext cx="1311969" cy="3418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pic>
        <p:nvPicPr>
          <p:cNvPr id="3" name="Graphic 2" descr="Database with solid fill">
            <a:extLst>
              <a:ext uri="{FF2B5EF4-FFF2-40B4-BE49-F238E27FC236}">
                <a16:creationId xmlns:a16="http://schemas.microsoft.com/office/drawing/2014/main" id="{9760A26E-E8F5-B141-148C-F181BF8208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23057" y="3503757"/>
            <a:ext cx="914400" cy="914400"/>
          </a:xfrm>
          <a:prstGeom prst="rect">
            <a:avLst/>
          </a:prstGeom>
        </p:spPr>
      </p:pic>
      <p:pic>
        <p:nvPicPr>
          <p:cNvPr id="48" name="Graphic 47" descr="Rectangular Prism with solid fill">
            <a:extLst>
              <a:ext uri="{FF2B5EF4-FFF2-40B4-BE49-F238E27FC236}">
                <a16:creationId xmlns:a16="http://schemas.microsoft.com/office/drawing/2014/main" id="{B7EB43D6-DA6D-48A0-C230-FDAB711317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977467" y="1998320"/>
            <a:ext cx="914400" cy="914400"/>
          </a:xfrm>
          <a:prstGeom prst="rect">
            <a:avLst/>
          </a:prstGeom>
        </p:spPr>
      </p:pic>
      <p:grpSp>
        <p:nvGrpSpPr>
          <p:cNvPr id="8" name="CreateDE">
            <a:extLst>
              <a:ext uri="{FF2B5EF4-FFF2-40B4-BE49-F238E27FC236}">
                <a16:creationId xmlns:a16="http://schemas.microsoft.com/office/drawing/2014/main" id="{611AA05A-1E27-A756-7CC1-7DC390842D1C}"/>
              </a:ext>
            </a:extLst>
          </p:cNvPr>
          <p:cNvGrpSpPr/>
          <p:nvPr/>
        </p:nvGrpSpPr>
        <p:grpSpPr>
          <a:xfrm>
            <a:off x="799628" y="3619149"/>
            <a:ext cx="1264238" cy="683617"/>
            <a:chOff x="5541574" y="1748233"/>
            <a:chExt cx="1264238" cy="683617"/>
          </a:xfrm>
        </p:grpSpPr>
        <p:sp>
          <p:nvSpPr>
            <p:cNvPr id="2" name="Utils Sel">
              <a:extLst>
                <a:ext uri="{FF2B5EF4-FFF2-40B4-BE49-F238E27FC236}">
                  <a16:creationId xmlns:a16="http://schemas.microsoft.com/office/drawing/2014/main" id="{EEDE7BB7-2B32-903A-3763-D56AEB0A5AB6}"/>
                </a:ext>
              </a:extLst>
            </p:cNvPr>
            <p:cNvSpPr/>
            <p:nvPr/>
          </p:nvSpPr>
          <p:spPr>
            <a:xfrm>
              <a:off x="5541574" y="1748233"/>
              <a:ext cx="1264238" cy="683617"/>
            </a:xfrm>
            <a:prstGeom prst="roundRect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Utils">
              <a:extLst>
                <a:ext uri="{FF2B5EF4-FFF2-40B4-BE49-F238E27FC236}">
                  <a16:creationId xmlns:a16="http://schemas.microsoft.com/office/drawing/2014/main" id="{C2CF5E00-3798-ED98-781C-0647B1B3BD3F}"/>
                </a:ext>
              </a:extLst>
            </p:cNvPr>
            <p:cNvSpPr txBox="1">
              <a:spLocks/>
            </p:cNvSpPr>
            <p:nvPr/>
          </p:nvSpPr>
          <p:spPr>
            <a:xfrm>
              <a:off x="5766166" y="1748234"/>
              <a:ext cx="815055" cy="34180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Utils</a:t>
              </a:r>
            </a:p>
          </p:txBody>
        </p:sp>
        <p:sp>
          <p:nvSpPr>
            <p:cNvPr id="7" name="Title">
              <a:extLst>
                <a:ext uri="{FF2B5EF4-FFF2-40B4-BE49-F238E27FC236}">
                  <a16:creationId xmlns:a16="http://schemas.microsoft.com/office/drawing/2014/main" id="{F7C9941F-3960-8240-9916-9964F1DB76E4}"/>
                </a:ext>
              </a:extLst>
            </p:cNvPr>
            <p:cNvSpPr txBox="1">
              <a:spLocks/>
            </p:cNvSpPr>
            <p:nvPr/>
          </p:nvSpPr>
          <p:spPr>
            <a:xfrm>
              <a:off x="5541574" y="2090041"/>
              <a:ext cx="1264238" cy="3418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Create DE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DFD670-5E52-31D0-ECD5-CB14291DDAB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595831" y="3960958"/>
            <a:ext cx="20379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Utils Sel">
            <a:extLst>
              <a:ext uri="{FF2B5EF4-FFF2-40B4-BE49-F238E27FC236}">
                <a16:creationId xmlns:a16="http://schemas.microsoft.com/office/drawing/2014/main" id="{838D2D1B-8ED5-C034-CEF9-0D623493F365}"/>
              </a:ext>
            </a:extLst>
          </p:cNvPr>
          <p:cNvSpPr/>
          <p:nvPr/>
        </p:nvSpPr>
        <p:spPr>
          <a:xfrm>
            <a:off x="11200113" y="656826"/>
            <a:ext cx="824778" cy="341808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tils">
            <a:extLst>
              <a:ext uri="{FF2B5EF4-FFF2-40B4-BE49-F238E27FC236}">
                <a16:creationId xmlns:a16="http://schemas.microsoft.com/office/drawing/2014/main" id="{025D65B4-D5DA-A50F-A344-7ED7A4788C93}"/>
              </a:ext>
            </a:extLst>
          </p:cNvPr>
          <p:cNvSpPr txBox="1">
            <a:spLocks/>
          </p:cNvSpPr>
          <p:nvPr/>
        </p:nvSpPr>
        <p:spPr>
          <a:xfrm>
            <a:off x="11200113" y="656826"/>
            <a:ext cx="824778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Utils</a:t>
            </a:r>
          </a:p>
        </p:txBody>
      </p:sp>
      <p:sp>
        <p:nvSpPr>
          <p:cNvPr id="18" name="Filtering Sel">
            <a:extLst>
              <a:ext uri="{FF2B5EF4-FFF2-40B4-BE49-F238E27FC236}">
                <a16:creationId xmlns:a16="http://schemas.microsoft.com/office/drawing/2014/main" id="{D9E1C28B-D1F6-094E-59DF-BE5A044E1BF7}"/>
              </a:ext>
            </a:extLst>
          </p:cNvPr>
          <p:cNvSpPr/>
          <p:nvPr/>
        </p:nvSpPr>
        <p:spPr>
          <a:xfrm>
            <a:off x="2177694" y="3542865"/>
            <a:ext cx="1311969" cy="836184"/>
          </a:xfrm>
          <a:prstGeom prst="round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iltering">
            <a:extLst>
              <a:ext uri="{FF2B5EF4-FFF2-40B4-BE49-F238E27FC236}">
                <a16:creationId xmlns:a16="http://schemas.microsoft.com/office/drawing/2014/main" id="{A78F5D9D-5E8D-927A-E98D-F47AB641ED23}"/>
              </a:ext>
            </a:extLst>
          </p:cNvPr>
          <p:cNvSpPr txBox="1">
            <a:spLocks/>
          </p:cNvSpPr>
          <p:nvPr/>
        </p:nvSpPr>
        <p:spPr>
          <a:xfrm>
            <a:off x="2177694" y="3543907"/>
            <a:ext cx="1311969" cy="3418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FAE3EDC2-DC73-35BE-DFD9-E794770F93D8}"/>
              </a:ext>
            </a:extLst>
          </p:cNvPr>
          <p:cNvSpPr txBox="1">
            <a:spLocks/>
          </p:cNvSpPr>
          <p:nvPr/>
        </p:nvSpPr>
        <p:spPr>
          <a:xfrm>
            <a:off x="2177695" y="3861813"/>
            <a:ext cx="1311969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Threshold 0.2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487F05D1-FF7D-CED6-8C06-730553EBCF57}"/>
              </a:ext>
            </a:extLst>
          </p:cNvPr>
          <p:cNvSpPr txBox="1">
            <a:spLocks/>
          </p:cNvSpPr>
          <p:nvPr/>
        </p:nvSpPr>
        <p:spPr>
          <a:xfrm>
            <a:off x="2177694" y="4120431"/>
            <a:ext cx="1311969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Outliers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15A88E-3287-04F2-6485-37ABFFD0F58A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 flipV="1">
            <a:off x="2063866" y="3960957"/>
            <a:ext cx="113828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mputation Sel">
            <a:extLst>
              <a:ext uri="{FF2B5EF4-FFF2-40B4-BE49-F238E27FC236}">
                <a16:creationId xmlns:a16="http://schemas.microsoft.com/office/drawing/2014/main" id="{DA5E76F6-7B89-2297-1248-814AEC9C46AC}"/>
              </a:ext>
            </a:extLst>
          </p:cNvPr>
          <p:cNvSpPr/>
          <p:nvPr/>
        </p:nvSpPr>
        <p:spPr>
          <a:xfrm>
            <a:off x="2087463" y="4804265"/>
            <a:ext cx="1484412" cy="59937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mputation">
            <a:extLst>
              <a:ext uri="{FF2B5EF4-FFF2-40B4-BE49-F238E27FC236}">
                <a16:creationId xmlns:a16="http://schemas.microsoft.com/office/drawing/2014/main" id="{EA2A7E0D-C637-EC5A-8DC0-F5FD594F7F38}"/>
              </a:ext>
            </a:extLst>
          </p:cNvPr>
          <p:cNvSpPr txBox="1">
            <a:spLocks/>
          </p:cNvSpPr>
          <p:nvPr/>
        </p:nvSpPr>
        <p:spPr>
          <a:xfrm>
            <a:off x="2096213" y="4804266"/>
            <a:ext cx="1466912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106A8A7D-E113-B766-2551-D88EA83F85BE}"/>
              </a:ext>
            </a:extLst>
          </p:cNvPr>
          <p:cNvSpPr txBox="1">
            <a:spLocks/>
          </p:cNvSpPr>
          <p:nvPr/>
        </p:nvSpPr>
        <p:spPr>
          <a:xfrm>
            <a:off x="2087463" y="5145031"/>
            <a:ext cx="1484412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kNN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 k = 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4191E5C-3BBA-6439-365A-6F75592269AF}"/>
              </a:ext>
            </a:extLst>
          </p:cNvPr>
          <p:cNvCxnSpPr>
            <a:cxnSpLocks/>
            <a:stCxn id="15" idx="2"/>
            <a:endCxn id="38" idx="0"/>
          </p:cNvCxnSpPr>
          <p:nvPr/>
        </p:nvCxnSpPr>
        <p:spPr>
          <a:xfrm flipH="1">
            <a:off x="2831637" y="4379049"/>
            <a:ext cx="2042" cy="4252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Imputation Sel">
            <a:extLst>
              <a:ext uri="{FF2B5EF4-FFF2-40B4-BE49-F238E27FC236}">
                <a16:creationId xmlns:a16="http://schemas.microsoft.com/office/drawing/2014/main" id="{2AFE4FDA-97F9-CFE3-339A-9AF4EFD0C401}"/>
              </a:ext>
            </a:extLst>
          </p:cNvPr>
          <p:cNvSpPr/>
          <p:nvPr/>
        </p:nvSpPr>
        <p:spPr>
          <a:xfrm>
            <a:off x="2089431" y="4804265"/>
            <a:ext cx="1484412" cy="59937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mputation">
            <a:extLst>
              <a:ext uri="{FF2B5EF4-FFF2-40B4-BE49-F238E27FC236}">
                <a16:creationId xmlns:a16="http://schemas.microsoft.com/office/drawing/2014/main" id="{045D40EC-F21A-15DF-72E1-F1A60CC6BEEC}"/>
              </a:ext>
            </a:extLst>
          </p:cNvPr>
          <p:cNvSpPr txBox="1">
            <a:spLocks/>
          </p:cNvSpPr>
          <p:nvPr/>
        </p:nvSpPr>
        <p:spPr>
          <a:xfrm>
            <a:off x="2098181" y="4804266"/>
            <a:ext cx="1466912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41" name="Title">
            <a:extLst>
              <a:ext uri="{FF2B5EF4-FFF2-40B4-BE49-F238E27FC236}">
                <a16:creationId xmlns:a16="http://schemas.microsoft.com/office/drawing/2014/main" id="{228752C4-15D6-8FF8-1A92-2BE9E23D26E6}"/>
              </a:ext>
            </a:extLst>
          </p:cNvPr>
          <p:cNvSpPr txBox="1">
            <a:spLocks/>
          </p:cNvSpPr>
          <p:nvPr/>
        </p:nvSpPr>
        <p:spPr>
          <a:xfrm>
            <a:off x="2089431" y="5145031"/>
            <a:ext cx="1484412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kNN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 k = 5</a:t>
            </a:r>
          </a:p>
        </p:txBody>
      </p:sp>
      <p:sp>
        <p:nvSpPr>
          <p:cNvPr id="14" name="Batch Sel">
            <a:extLst>
              <a:ext uri="{FF2B5EF4-FFF2-40B4-BE49-F238E27FC236}">
                <a16:creationId xmlns:a16="http://schemas.microsoft.com/office/drawing/2014/main" id="{1DC2C85D-36F3-59D9-F947-452A2D1F9CEC}"/>
              </a:ext>
            </a:extLst>
          </p:cNvPr>
          <p:cNvSpPr/>
          <p:nvPr/>
        </p:nvSpPr>
        <p:spPr>
          <a:xfrm>
            <a:off x="3297706" y="656826"/>
            <a:ext cx="2076760" cy="340765"/>
          </a:xfrm>
          <a:prstGeom prst="roundRect">
            <a:avLst/>
          </a:prstGeom>
          <a:solidFill>
            <a:srgbClr val="F2CF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Batch Correction">
            <a:extLst>
              <a:ext uri="{FF2B5EF4-FFF2-40B4-BE49-F238E27FC236}">
                <a16:creationId xmlns:a16="http://schemas.microsoft.com/office/drawing/2014/main" id="{85BB713F-7945-0E44-78F3-447EDAC4E275}"/>
              </a:ext>
            </a:extLst>
          </p:cNvPr>
          <p:cNvSpPr txBox="1">
            <a:spLocks/>
          </p:cNvSpPr>
          <p:nvPr/>
        </p:nvSpPr>
        <p:spPr>
          <a:xfrm>
            <a:off x="3297706" y="656826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45" name="Batch Sel">
            <a:extLst>
              <a:ext uri="{FF2B5EF4-FFF2-40B4-BE49-F238E27FC236}">
                <a16:creationId xmlns:a16="http://schemas.microsoft.com/office/drawing/2014/main" id="{22BDE510-11C4-6ED4-BE87-FC530FB2A2BE}"/>
              </a:ext>
            </a:extLst>
          </p:cNvPr>
          <p:cNvSpPr/>
          <p:nvPr/>
        </p:nvSpPr>
        <p:spPr>
          <a:xfrm>
            <a:off x="3832525" y="4804265"/>
            <a:ext cx="2076760" cy="599375"/>
          </a:xfrm>
          <a:prstGeom prst="roundRect">
            <a:avLst/>
          </a:prstGeom>
          <a:solidFill>
            <a:srgbClr val="F2CF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Batch Correction">
            <a:extLst>
              <a:ext uri="{FF2B5EF4-FFF2-40B4-BE49-F238E27FC236}">
                <a16:creationId xmlns:a16="http://schemas.microsoft.com/office/drawing/2014/main" id="{097E1DF0-C814-EC55-936B-CBA0012E8880}"/>
              </a:ext>
            </a:extLst>
          </p:cNvPr>
          <p:cNvSpPr txBox="1">
            <a:spLocks/>
          </p:cNvSpPr>
          <p:nvPr/>
        </p:nvSpPr>
        <p:spPr>
          <a:xfrm>
            <a:off x="3832525" y="4804265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47" name="Title">
            <a:extLst>
              <a:ext uri="{FF2B5EF4-FFF2-40B4-BE49-F238E27FC236}">
                <a16:creationId xmlns:a16="http://schemas.microsoft.com/office/drawing/2014/main" id="{A649AC5C-4FA3-5A36-66F3-CCAA746E4285}"/>
              </a:ext>
            </a:extLst>
          </p:cNvPr>
          <p:cNvSpPr txBox="1">
            <a:spLocks/>
          </p:cNvSpPr>
          <p:nvPr/>
        </p:nvSpPr>
        <p:spPr>
          <a:xfrm>
            <a:off x="3841276" y="5146073"/>
            <a:ext cx="2068010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err="1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ComBat</a:t>
            </a:r>
            <a:endParaRPr lang="en-US" sz="14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B18D893-B244-FF77-6E6C-977342FAD403}"/>
              </a:ext>
            </a:extLst>
          </p:cNvPr>
          <p:cNvCxnSpPr>
            <a:cxnSpLocks/>
            <a:stCxn id="38" idx="3"/>
            <a:endCxn id="45" idx="1"/>
          </p:cNvCxnSpPr>
          <p:nvPr/>
        </p:nvCxnSpPr>
        <p:spPr>
          <a:xfrm>
            <a:off x="3573843" y="5103953"/>
            <a:ext cx="25868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Batch Sel">
            <a:extLst>
              <a:ext uri="{FF2B5EF4-FFF2-40B4-BE49-F238E27FC236}">
                <a16:creationId xmlns:a16="http://schemas.microsoft.com/office/drawing/2014/main" id="{A92AABAA-07CB-D83E-CBFE-6AD1A5EFEA12}"/>
              </a:ext>
            </a:extLst>
          </p:cNvPr>
          <p:cNvSpPr/>
          <p:nvPr/>
        </p:nvSpPr>
        <p:spPr>
          <a:xfrm>
            <a:off x="1785063" y="2687185"/>
            <a:ext cx="2076760" cy="599375"/>
          </a:xfrm>
          <a:prstGeom prst="roundRect">
            <a:avLst/>
          </a:prstGeom>
          <a:solidFill>
            <a:srgbClr val="F2CF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Batch Correction">
            <a:extLst>
              <a:ext uri="{FF2B5EF4-FFF2-40B4-BE49-F238E27FC236}">
                <a16:creationId xmlns:a16="http://schemas.microsoft.com/office/drawing/2014/main" id="{2345C5A8-2009-68BB-F6DC-54183967C181}"/>
              </a:ext>
            </a:extLst>
          </p:cNvPr>
          <p:cNvSpPr txBox="1">
            <a:spLocks/>
          </p:cNvSpPr>
          <p:nvPr/>
        </p:nvSpPr>
        <p:spPr>
          <a:xfrm>
            <a:off x="1785063" y="2687185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54" name="Title">
            <a:extLst>
              <a:ext uri="{FF2B5EF4-FFF2-40B4-BE49-F238E27FC236}">
                <a16:creationId xmlns:a16="http://schemas.microsoft.com/office/drawing/2014/main" id="{AFACF1F5-B224-2055-7D38-12EB0C2A5847}"/>
              </a:ext>
            </a:extLst>
          </p:cNvPr>
          <p:cNvSpPr txBox="1">
            <a:spLocks/>
          </p:cNvSpPr>
          <p:nvPr/>
        </p:nvSpPr>
        <p:spPr>
          <a:xfrm>
            <a:off x="1793814" y="3028993"/>
            <a:ext cx="2068010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QC-RSC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AB70D82-392F-AEDC-7D26-CDD67918B3B2}"/>
              </a:ext>
            </a:extLst>
          </p:cNvPr>
          <p:cNvCxnSpPr>
            <a:cxnSpLocks/>
            <a:stCxn id="24" idx="0"/>
            <a:endCxn id="54" idx="2"/>
          </p:cNvCxnSpPr>
          <p:nvPr/>
        </p:nvCxnSpPr>
        <p:spPr>
          <a:xfrm flipH="1" flipV="1">
            <a:off x="2827819" y="3287611"/>
            <a:ext cx="5860" cy="2562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Imputation Sel">
            <a:extLst>
              <a:ext uri="{FF2B5EF4-FFF2-40B4-BE49-F238E27FC236}">
                <a16:creationId xmlns:a16="http://schemas.microsoft.com/office/drawing/2014/main" id="{1E66AC11-F275-B65F-F16E-524BE5BDE500}"/>
              </a:ext>
            </a:extLst>
          </p:cNvPr>
          <p:cNvSpPr/>
          <p:nvPr/>
        </p:nvSpPr>
        <p:spPr>
          <a:xfrm>
            <a:off x="3984657" y="2687185"/>
            <a:ext cx="1484412" cy="59937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mputation">
            <a:extLst>
              <a:ext uri="{FF2B5EF4-FFF2-40B4-BE49-F238E27FC236}">
                <a16:creationId xmlns:a16="http://schemas.microsoft.com/office/drawing/2014/main" id="{CC0FF80E-CF5E-7500-E4C4-426C00617C14}"/>
              </a:ext>
            </a:extLst>
          </p:cNvPr>
          <p:cNvSpPr txBox="1">
            <a:spLocks/>
          </p:cNvSpPr>
          <p:nvPr/>
        </p:nvSpPr>
        <p:spPr>
          <a:xfrm>
            <a:off x="3993407" y="2687186"/>
            <a:ext cx="1466912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44" name="Title">
            <a:extLst>
              <a:ext uri="{FF2B5EF4-FFF2-40B4-BE49-F238E27FC236}">
                <a16:creationId xmlns:a16="http://schemas.microsoft.com/office/drawing/2014/main" id="{57CF4BAB-9E84-1166-558A-BC575ACE31CF}"/>
              </a:ext>
            </a:extLst>
          </p:cNvPr>
          <p:cNvSpPr txBox="1">
            <a:spLocks/>
          </p:cNvSpPr>
          <p:nvPr/>
        </p:nvSpPr>
        <p:spPr>
          <a:xfrm>
            <a:off x="3984657" y="3027951"/>
            <a:ext cx="1484412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kNN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 k = 5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786880-2074-EB21-8273-FFE2E51479A7}"/>
              </a:ext>
            </a:extLst>
          </p:cNvPr>
          <p:cNvCxnSpPr>
            <a:cxnSpLocks/>
            <a:stCxn id="52" idx="3"/>
            <a:endCxn id="40" idx="1"/>
          </p:cNvCxnSpPr>
          <p:nvPr/>
        </p:nvCxnSpPr>
        <p:spPr>
          <a:xfrm>
            <a:off x="3861823" y="2986873"/>
            <a:ext cx="12283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Scaling Sel">
            <a:extLst>
              <a:ext uri="{FF2B5EF4-FFF2-40B4-BE49-F238E27FC236}">
                <a16:creationId xmlns:a16="http://schemas.microsoft.com/office/drawing/2014/main" id="{9153DA8E-3ACA-B770-2593-10E9A7B482FD}"/>
              </a:ext>
            </a:extLst>
          </p:cNvPr>
          <p:cNvSpPr/>
          <p:nvPr/>
        </p:nvSpPr>
        <p:spPr>
          <a:xfrm>
            <a:off x="10363391" y="4787493"/>
            <a:ext cx="1226999" cy="617315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caling">
            <a:extLst>
              <a:ext uri="{FF2B5EF4-FFF2-40B4-BE49-F238E27FC236}">
                <a16:creationId xmlns:a16="http://schemas.microsoft.com/office/drawing/2014/main" id="{ACFF9A35-084F-14CC-16F5-AEFCA8A58422}"/>
              </a:ext>
            </a:extLst>
          </p:cNvPr>
          <p:cNvSpPr txBox="1">
            <a:spLocks/>
          </p:cNvSpPr>
          <p:nvPr/>
        </p:nvSpPr>
        <p:spPr>
          <a:xfrm>
            <a:off x="10363391" y="4786973"/>
            <a:ext cx="1226999" cy="342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64" name="Transformation Sel">
            <a:extLst>
              <a:ext uri="{FF2B5EF4-FFF2-40B4-BE49-F238E27FC236}">
                <a16:creationId xmlns:a16="http://schemas.microsoft.com/office/drawing/2014/main" id="{0E2B2AAF-5959-4829-24D5-D931E028AFB0}"/>
              </a:ext>
            </a:extLst>
          </p:cNvPr>
          <p:cNvSpPr/>
          <p:nvPr/>
        </p:nvSpPr>
        <p:spPr>
          <a:xfrm>
            <a:off x="7584511" y="2675365"/>
            <a:ext cx="2076760" cy="617316"/>
          </a:xfrm>
          <a:prstGeom prst="roundRect">
            <a:avLst/>
          </a:prstGeom>
          <a:solidFill>
            <a:srgbClr val="96D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ransformation">
            <a:extLst>
              <a:ext uri="{FF2B5EF4-FFF2-40B4-BE49-F238E27FC236}">
                <a16:creationId xmlns:a16="http://schemas.microsoft.com/office/drawing/2014/main" id="{CDDEF7B4-1469-FCC6-5B37-BFACDA0A99EC}"/>
              </a:ext>
            </a:extLst>
          </p:cNvPr>
          <p:cNvSpPr txBox="1">
            <a:spLocks/>
          </p:cNvSpPr>
          <p:nvPr/>
        </p:nvSpPr>
        <p:spPr>
          <a:xfrm>
            <a:off x="7584511" y="2675366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66" name="Normalization Sel">
            <a:extLst>
              <a:ext uri="{FF2B5EF4-FFF2-40B4-BE49-F238E27FC236}">
                <a16:creationId xmlns:a16="http://schemas.microsoft.com/office/drawing/2014/main" id="{49370786-DBF9-B7DC-FB33-D6CDEB25E6A3}"/>
              </a:ext>
            </a:extLst>
          </p:cNvPr>
          <p:cNvSpPr/>
          <p:nvPr/>
        </p:nvSpPr>
        <p:spPr>
          <a:xfrm>
            <a:off x="6085570" y="4793289"/>
            <a:ext cx="1853456" cy="617316"/>
          </a:xfrm>
          <a:prstGeom prst="roundRect">
            <a:avLst/>
          </a:prstGeom>
          <a:solidFill>
            <a:srgbClr val="B4E5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Normalization">
            <a:extLst>
              <a:ext uri="{FF2B5EF4-FFF2-40B4-BE49-F238E27FC236}">
                <a16:creationId xmlns:a16="http://schemas.microsoft.com/office/drawing/2014/main" id="{F38E1DED-8D6B-2BB0-3E66-3C4715E5ED5E}"/>
              </a:ext>
            </a:extLst>
          </p:cNvPr>
          <p:cNvSpPr txBox="1">
            <a:spLocks/>
          </p:cNvSpPr>
          <p:nvPr/>
        </p:nvSpPr>
        <p:spPr>
          <a:xfrm>
            <a:off x="6085570" y="4793289"/>
            <a:ext cx="1853456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68" name="Title">
            <a:extLst>
              <a:ext uri="{FF2B5EF4-FFF2-40B4-BE49-F238E27FC236}">
                <a16:creationId xmlns:a16="http://schemas.microsoft.com/office/drawing/2014/main" id="{41EA611F-0116-5F8C-D71B-4F3AFD7E7D38}"/>
              </a:ext>
            </a:extLst>
          </p:cNvPr>
          <p:cNvSpPr txBox="1">
            <a:spLocks/>
          </p:cNvSpPr>
          <p:nvPr/>
        </p:nvSpPr>
        <p:spPr>
          <a:xfrm>
            <a:off x="6081785" y="5134054"/>
            <a:ext cx="1862206" cy="27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ISN = Creatine</a:t>
            </a:r>
          </a:p>
        </p:txBody>
      </p:sp>
      <p:sp>
        <p:nvSpPr>
          <p:cNvPr id="69" name="Title">
            <a:extLst>
              <a:ext uri="{FF2B5EF4-FFF2-40B4-BE49-F238E27FC236}">
                <a16:creationId xmlns:a16="http://schemas.microsoft.com/office/drawing/2014/main" id="{F0F35A8C-905C-85BD-6FB7-B5AF21C329CA}"/>
              </a:ext>
            </a:extLst>
          </p:cNvPr>
          <p:cNvSpPr txBox="1">
            <a:spLocks/>
          </p:cNvSpPr>
          <p:nvPr/>
        </p:nvSpPr>
        <p:spPr>
          <a:xfrm>
            <a:off x="7584511" y="3016131"/>
            <a:ext cx="2076760" cy="27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Log</a:t>
            </a:r>
          </a:p>
        </p:txBody>
      </p:sp>
      <p:sp>
        <p:nvSpPr>
          <p:cNvPr id="70" name="Title">
            <a:extLst>
              <a:ext uri="{FF2B5EF4-FFF2-40B4-BE49-F238E27FC236}">
                <a16:creationId xmlns:a16="http://schemas.microsoft.com/office/drawing/2014/main" id="{1E5AB40C-3113-CF5B-5A64-1A5310D57B59}"/>
              </a:ext>
            </a:extLst>
          </p:cNvPr>
          <p:cNvSpPr txBox="1">
            <a:spLocks/>
          </p:cNvSpPr>
          <p:nvPr/>
        </p:nvSpPr>
        <p:spPr>
          <a:xfrm>
            <a:off x="10372141" y="5128259"/>
            <a:ext cx="1218249" cy="27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Autoscaling</a:t>
            </a:r>
          </a:p>
        </p:txBody>
      </p:sp>
      <p:sp>
        <p:nvSpPr>
          <p:cNvPr id="71" name="Scaling Sel">
            <a:extLst>
              <a:ext uri="{FF2B5EF4-FFF2-40B4-BE49-F238E27FC236}">
                <a16:creationId xmlns:a16="http://schemas.microsoft.com/office/drawing/2014/main" id="{3077A62B-1DEE-4887-A928-B81B4AE2BB7D}"/>
              </a:ext>
            </a:extLst>
          </p:cNvPr>
          <p:cNvSpPr/>
          <p:nvPr/>
        </p:nvSpPr>
        <p:spPr>
          <a:xfrm>
            <a:off x="9806006" y="2676123"/>
            <a:ext cx="1226999" cy="617315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caling">
            <a:extLst>
              <a:ext uri="{FF2B5EF4-FFF2-40B4-BE49-F238E27FC236}">
                <a16:creationId xmlns:a16="http://schemas.microsoft.com/office/drawing/2014/main" id="{E2A0843D-F3C5-953B-8DFF-A33EAD429140}"/>
              </a:ext>
            </a:extLst>
          </p:cNvPr>
          <p:cNvSpPr txBox="1">
            <a:spLocks/>
          </p:cNvSpPr>
          <p:nvPr/>
        </p:nvSpPr>
        <p:spPr>
          <a:xfrm>
            <a:off x="9806006" y="2675603"/>
            <a:ext cx="1226999" cy="342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73" name="Transformation Sel">
            <a:extLst>
              <a:ext uri="{FF2B5EF4-FFF2-40B4-BE49-F238E27FC236}">
                <a16:creationId xmlns:a16="http://schemas.microsoft.com/office/drawing/2014/main" id="{433F9990-B4C5-01CC-999C-AF94DE599048}"/>
              </a:ext>
            </a:extLst>
          </p:cNvPr>
          <p:cNvSpPr/>
          <p:nvPr/>
        </p:nvSpPr>
        <p:spPr>
          <a:xfrm>
            <a:off x="8115311" y="4792245"/>
            <a:ext cx="2076760" cy="617316"/>
          </a:xfrm>
          <a:prstGeom prst="roundRect">
            <a:avLst/>
          </a:prstGeom>
          <a:solidFill>
            <a:srgbClr val="96D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ransformation">
            <a:extLst>
              <a:ext uri="{FF2B5EF4-FFF2-40B4-BE49-F238E27FC236}">
                <a16:creationId xmlns:a16="http://schemas.microsoft.com/office/drawing/2014/main" id="{E1ECD6A4-266F-765D-07A0-27634BEBCA2F}"/>
              </a:ext>
            </a:extLst>
          </p:cNvPr>
          <p:cNvSpPr txBox="1">
            <a:spLocks/>
          </p:cNvSpPr>
          <p:nvPr/>
        </p:nvSpPr>
        <p:spPr>
          <a:xfrm>
            <a:off x="8115311" y="4792246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75" name="Normalization Sel">
            <a:extLst>
              <a:ext uri="{FF2B5EF4-FFF2-40B4-BE49-F238E27FC236}">
                <a16:creationId xmlns:a16="http://schemas.microsoft.com/office/drawing/2014/main" id="{E51CF711-2F83-2576-7899-DF644E50F60B}"/>
              </a:ext>
            </a:extLst>
          </p:cNvPr>
          <p:cNvSpPr/>
          <p:nvPr/>
        </p:nvSpPr>
        <p:spPr>
          <a:xfrm>
            <a:off x="5595687" y="2684889"/>
            <a:ext cx="1853456" cy="601116"/>
          </a:xfrm>
          <a:prstGeom prst="roundRect">
            <a:avLst/>
          </a:prstGeom>
          <a:solidFill>
            <a:srgbClr val="B4E5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Normalization">
            <a:extLst>
              <a:ext uri="{FF2B5EF4-FFF2-40B4-BE49-F238E27FC236}">
                <a16:creationId xmlns:a16="http://schemas.microsoft.com/office/drawing/2014/main" id="{756A7E29-889D-A939-1B6B-FF1DE550931C}"/>
              </a:ext>
            </a:extLst>
          </p:cNvPr>
          <p:cNvSpPr txBox="1">
            <a:spLocks/>
          </p:cNvSpPr>
          <p:nvPr/>
        </p:nvSpPr>
        <p:spPr>
          <a:xfrm>
            <a:off x="5595687" y="2677659"/>
            <a:ext cx="1853456" cy="332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77" name="Title">
            <a:extLst>
              <a:ext uri="{FF2B5EF4-FFF2-40B4-BE49-F238E27FC236}">
                <a16:creationId xmlns:a16="http://schemas.microsoft.com/office/drawing/2014/main" id="{12FA6C86-9879-7D8C-FCB2-739F487F8861}"/>
              </a:ext>
            </a:extLst>
          </p:cNvPr>
          <p:cNvSpPr txBox="1">
            <a:spLocks/>
          </p:cNvSpPr>
          <p:nvPr/>
        </p:nvSpPr>
        <p:spPr>
          <a:xfrm>
            <a:off x="5591902" y="3016711"/>
            <a:ext cx="1862206" cy="269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ISN = Creatine</a:t>
            </a:r>
          </a:p>
        </p:txBody>
      </p:sp>
      <p:sp>
        <p:nvSpPr>
          <p:cNvPr id="78" name="Title">
            <a:extLst>
              <a:ext uri="{FF2B5EF4-FFF2-40B4-BE49-F238E27FC236}">
                <a16:creationId xmlns:a16="http://schemas.microsoft.com/office/drawing/2014/main" id="{48663300-18F5-A4D0-6940-D75389E9FB5E}"/>
              </a:ext>
            </a:extLst>
          </p:cNvPr>
          <p:cNvSpPr txBox="1">
            <a:spLocks/>
          </p:cNvSpPr>
          <p:nvPr/>
        </p:nvSpPr>
        <p:spPr>
          <a:xfrm>
            <a:off x="8115311" y="5133011"/>
            <a:ext cx="2076760" cy="27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Log</a:t>
            </a:r>
          </a:p>
        </p:txBody>
      </p:sp>
      <p:sp>
        <p:nvSpPr>
          <p:cNvPr id="79" name="Title">
            <a:extLst>
              <a:ext uri="{FF2B5EF4-FFF2-40B4-BE49-F238E27FC236}">
                <a16:creationId xmlns:a16="http://schemas.microsoft.com/office/drawing/2014/main" id="{C7D0C7C6-8C15-75A2-47B5-2FC3DF782748}"/>
              </a:ext>
            </a:extLst>
          </p:cNvPr>
          <p:cNvSpPr txBox="1">
            <a:spLocks/>
          </p:cNvSpPr>
          <p:nvPr/>
        </p:nvSpPr>
        <p:spPr>
          <a:xfrm>
            <a:off x="9814756" y="3016889"/>
            <a:ext cx="1218249" cy="27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Autoscaling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6E1264E-5F53-5A27-024D-E0C08FBD6EA9}"/>
              </a:ext>
            </a:extLst>
          </p:cNvPr>
          <p:cNvCxnSpPr>
            <a:cxnSpLocks/>
            <a:stCxn id="40" idx="3"/>
            <a:endCxn id="75" idx="1"/>
          </p:cNvCxnSpPr>
          <p:nvPr/>
        </p:nvCxnSpPr>
        <p:spPr>
          <a:xfrm flipV="1">
            <a:off x="5469069" y="2985447"/>
            <a:ext cx="126618" cy="14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F357CD2-87D5-7678-B509-E342C72A613D}"/>
              </a:ext>
            </a:extLst>
          </p:cNvPr>
          <p:cNvCxnSpPr>
            <a:cxnSpLocks/>
            <a:stCxn id="45" idx="3"/>
            <a:endCxn id="66" idx="1"/>
          </p:cNvCxnSpPr>
          <p:nvPr/>
        </p:nvCxnSpPr>
        <p:spPr>
          <a:xfrm flipV="1">
            <a:off x="5909285" y="5101947"/>
            <a:ext cx="176285" cy="20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281B032-2371-ACAF-05EA-BA5991EC17A9}"/>
              </a:ext>
            </a:extLst>
          </p:cNvPr>
          <p:cNvCxnSpPr>
            <a:cxnSpLocks/>
            <a:stCxn id="75" idx="3"/>
            <a:endCxn id="64" idx="1"/>
          </p:cNvCxnSpPr>
          <p:nvPr/>
        </p:nvCxnSpPr>
        <p:spPr>
          <a:xfrm flipV="1">
            <a:off x="7449143" y="2984023"/>
            <a:ext cx="135368" cy="14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F903758-D4A5-8266-F532-683D4B1A9813}"/>
              </a:ext>
            </a:extLst>
          </p:cNvPr>
          <p:cNvCxnSpPr>
            <a:cxnSpLocks/>
            <a:stCxn id="66" idx="3"/>
            <a:endCxn id="73" idx="1"/>
          </p:cNvCxnSpPr>
          <p:nvPr/>
        </p:nvCxnSpPr>
        <p:spPr>
          <a:xfrm flipV="1">
            <a:off x="7939026" y="5100903"/>
            <a:ext cx="176285" cy="10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C82E9AC-2C57-7AE5-63D6-ACCBDFE1CB42}"/>
              </a:ext>
            </a:extLst>
          </p:cNvPr>
          <p:cNvCxnSpPr>
            <a:cxnSpLocks/>
            <a:stCxn id="73" idx="3"/>
            <a:endCxn id="62" idx="1"/>
          </p:cNvCxnSpPr>
          <p:nvPr/>
        </p:nvCxnSpPr>
        <p:spPr>
          <a:xfrm flipV="1">
            <a:off x="10192071" y="5096151"/>
            <a:ext cx="171320" cy="47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94AB7E9-581A-DACE-16F6-62FFDC505388}"/>
              </a:ext>
            </a:extLst>
          </p:cNvPr>
          <p:cNvCxnSpPr>
            <a:cxnSpLocks/>
            <a:stCxn id="64" idx="3"/>
            <a:endCxn id="71" idx="1"/>
          </p:cNvCxnSpPr>
          <p:nvPr/>
        </p:nvCxnSpPr>
        <p:spPr>
          <a:xfrm>
            <a:off x="9661271" y="2984023"/>
            <a:ext cx="144735" cy="7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06BCE46-F7B8-F37C-4F3A-984A11956DAA}"/>
              </a:ext>
            </a:extLst>
          </p:cNvPr>
          <p:cNvCxnSpPr>
            <a:cxnSpLocks/>
            <a:stCxn id="53" idx="0"/>
            <a:endCxn id="55" idx="2"/>
          </p:cNvCxnSpPr>
          <p:nvPr/>
        </p:nvCxnSpPr>
        <p:spPr>
          <a:xfrm flipH="1" flipV="1">
            <a:off x="2821312" y="2426799"/>
            <a:ext cx="2131" cy="2603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Imputation Sel">
            <a:extLst>
              <a:ext uri="{FF2B5EF4-FFF2-40B4-BE49-F238E27FC236}">
                <a16:creationId xmlns:a16="http://schemas.microsoft.com/office/drawing/2014/main" id="{994E051C-9EB7-2A38-8D98-F3B7FB7435F6}"/>
              </a:ext>
            </a:extLst>
          </p:cNvPr>
          <p:cNvSpPr/>
          <p:nvPr/>
        </p:nvSpPr>
        <p:spPr>
          <a:xfrm>
            <a:off x="2079106" y="1827415"/>
            <a:ext cx="1484412" cy="59937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mputation">
            <a:extLst>
              <a:ext uri="{FF2B5EF4-FFF2-40B4-BE49-F238E27FC236}">
                <a16:creationId xmlns:a16="http://schemas.microsoft.com/office/drawing/2014/main" id="{B57D3C7A-CCE3-2052-4702-DB717A46C16A}"/>
              </a:ext>
            </a:extLst>
          </p:cNvPr>
          <p:cNvSpPr txBox="1">
            <a:spLocks/>
          </p:cNvSpPr>
          <p:nvPr/>
        </p:nvSpPr>
        <p:spPr>
          <a:xfrm>
            <a:off x="2087856" y="1827416"/>
            <a:ext cx="1466912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55" name="Title">
            <a:extLst>
              <a:ext uri="{FF2B5EF4-FFF2-40B4-BE49-F238E27FC236}">
                <a16:creationId xmlns:a16="http://schemas.microsoft.com/office/drawing/2014/main" id="{25DB28EA-1C03-257D-A162-DF5E4D06C027}"/>
              </a:ext>
            </a:extLst>
          </p:cNvPr>
          <p:cNvSpPr txBox="1">
            <a:spLocks/>
          </p:cNvSpPr>
          <p:nvPr/>
        </p:nvSpPr>
        <p:spPr>
          <a:xfrm>
            <a:off x="2079106" y="2168181"/>
            <a:ext cx="1484412" cy="2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RF</a:t>
            </a:r>
          </a:p>
        </p:txBody>
      </p:sp>
      <p:sp>
        <p:nvSpPr>
          <p:cNvPr id="56" name="Transformation Sel">
            <a:extLst>
              <a:ext uri="{FF2B5EF4-FFF2-40B4-BE49-F238E27FC236}">
                <a16:creationId xmlns:a16="http://schemas.microsoft.com/office/drawing/2014/main" id="{AE3CA79E-6CAC-0429-2348-3AA2817EBD14}"/>
              </a:ext>
            </a:extLst>
          </p:cNvPr>
          <p:cNvSpPr/>
          <p:nvPr/>
        </p:nvSpPr>
        <p:spPr>
          <a:xfrm>
            <a:off x="5678960" y="1815595"/>
            <a:ext cx="2076760" cy="617316"/>
          </a:xfrm>
          <a:prstGeom prst="roundRect">
            <a:avLst/>
          </a:prstGeom>
          <a:solidFill>
            <a:srgbClr val="96D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ransformation">
            <a:extLst>
              <a:ext uri="{FF2B5EF4-FFF2-40B4-BE49-F238E27FC236}">
                <a16:creationId xmlns:a16="http://schemas.microsoft.com/office/drawing/2014/main" id="{B71B71D4-96B4-390A-04D8-1ABB35D178A7}"/>
              </a:ext>
            </a:extLst>
          </p:cNvPr>
          <p:cNvSpPr txBox="1">
            <a:spLocks/>
          </p:cNvSpPr>
          <p:nvPr/>
        </p:nvSpPr>
        <p:spPr>
          <a:xfrm>
            <a:off x="5678960" y="1815596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58" name="Title">
            <a:extLst>
              <a:ext uri="{FF2B5EF4-FFF2-40B4-BE49-F238E27FC236}">
                <a16:creationId xmlns:a16="http://schemas.microsoft.com/office/drawing/2014/main" id="{6E7DF68E-3255-391E-03DA-4D89EC877F70}"/>
              </a:ext>
            </a:extLst>
          </p:cNvPr>
          <p:cNvSpPr txBox="1">
            <a:spLocks/>
          </p:cNvSpPr>
          <p:nvPr/>
        </p:nvSpPr>
        <p:spPr>
          <a:xfrm>
            <a:off x="5678960" y="2156361"/>
            <a:ext cx="2076760" cy="27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Log</a:t>
            </a:r>
          </a:p>
        </p:txBody>
      </p:sp>
      <p:sp>
        <p:nvSpPr>
          <p:cNvPr id="59" name="Scaling Sel">
            <a:extLst>
              <a:ext uri="{FF2B5EF4-FFF2-40B4-BE49-F238E27FC236}">
                <a16:creationId xmlns:a16="http://schemas.microsoft.com/office/drawing/2014/main" id="{DED018EA-9C23-A527-BBDA-390C214297F1}"/>
              </a:ext>
            </a:extLst>
          </p:cNvPr>
          <p:cNvSpPr/>
          <p:nvPr/>
        </p:nvSpPr>
        <p:spPr>
          <a:xfrm>
            <a:off x="7900455" y="1816353"/>
            <a:ext cx="1226999" cy="617315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caling">
            <a:extLst>
              <a:ext uri="{FF2B5EF4-FFF2-40B4-BE49-F238E27FC236}">
                <a16:creationId xmlns:a16="http://schemas.microsoft.com/office/drawing/2014/main" id="{2F8D8AEF-3623-8AB5-DF8A-D4B7764FCE45}"/>
              </a:ext>
            </a:extLst>
          </p:cNvPr>
          <p:cNvSpPr txBox="1">
            <a:spLocks/>
          </p:cNvSpPr>
          <p:nvPr/>
        </p:nvSpPr>
        <p:spPr>
          <a:xfrm>
            <a:off x="7900455" y="1815833"/>
            <a:ext cx="1226999" cy="342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61" name="Normalization Sel">
            <a:extLst>
              <a:ext uri="{FF2B5EF4-FFF2-40B4-BE49-F238E27FC236}">
                <a16:creationId xmlns:a16="http://schemas.microsoft.com/office/drawing/2014/main" id="{D9A40ADA-5FC0-48B8-34A3-73C8A3DD75F1}"/>
              </a:ext>
            </a:extLst>
          </p:cNvPr>
          <p:cNvSpPr/>
          <p:nvPr/>
        </p:nvSpPr>
        <p:spPr>
          <a:xfrm>
            <a:off x="3690136" y="1825119"/>
            <a:ext cx="1853456" cy="601116"/>
          </a:xfrm>
          <a:prstGeom prst="roundRect">
            <a:avLst/>
          </a:prstGeom>
          <a:solidFill>
            <a:srgbClr val="B4E5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Normalization">
            <a:extLst>
              <a:ext uri="{FF2B5EF4-FFF2-40B4-BE49-F238E27FC236}">
                <a16:creationId xmlns:a16="http://schemas.microsoft.com/office/drawing/2014/main" id="{40C4AF2F-8015-9E4C-B7B7-B8A62CFC0408}"/>
              </a:ext>
            </a:extLst>
          </p:cNvPr>
          <p:cNvSpPr txBox="1">
            <a:spLocks/>
          </p:cNvSpPr>
          <p:nvPr/>
        </p:nvSpPr>
        <p:spPr>
          <a:xfrm>
            <a:off x="3690136" y="1817889"/>
            <a:ext cx="1853456" cy="332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81" name="Title">
            <a:extLst>
              <a:ext uri="{FF2B5EF4-FFF2-40B4-BE49-F238E27FC236}">
                <a16:creationId xmlns:a16="http://schemas.microsoft.com/office/drawing/2014/main" id="{905B0CC2-4F3B-BBA0-559A-D365B70796CF}"/>
              </a:ext>
            </a:extLst>
          </p:cNvPr>
          <p:cNvSpPr txBox="1">
            <a:spLocks/>
          </p:cNvSpPr>
          <p:nvPr/>
        </p:nvSpPr>
        <p:spPr>
          <a:xfrm>
            <a:off x="3686351" y="2156941"/>
            <a:ext cx="1862206" cy="269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ISN = Creatine</a:t>
            </a:r>
          </a:p>
        </p:txBody>
      </p:sp>
      <p:sp>
        <p:nvSpPr>
          <p:cNvPr id="82" name="Title">
            <a:extLst>
              <a:ext uri="{FF2B5EF4-FFF2-40B4-BE49-F238E27FC236}">
                <a16:creationId xmlns:a16="http://schemas.microsoft.com/office/drawing/2014/main" id="{DFFE9FB5-237F-3892-6A0D-8EC6B94B18D3}"/>
              </a:ext>
            </a:extLst>
          </p:cNvPr>
          <p:cNvSpPr txBox="1">
            <a:spLocks/>
          </p:cNvSpPr>
          <p:nvPr/>
        </p:nvSpPr>
        <p:spPr>
          <a:xfrm>
            <a:off x="7909205" y="2157119"/>
            <a:ext cx="1218249" cy="27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Autoscaling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C87DBEA-3D08-7D26-B09A-8530B9D71B64}"/>
              </a:ext>
            </a:extLst>
          </p:cNvPr>
          <p:cNvCxnSpPr>
            <a:cxnSpLocks/>
            <a:stCxn id="42" idx="3"/>
            <a:endCxn id="61" idx="1"/>
          </p:cNvCxnSpPr>
          <p:nvPr/>
        </p:nvCxnSpPr>
        <p:spPr>
          <a:xfrm flipV="1">
            <a:off x="3563518" y="2125677"/>
            <a:ext cx="126618" cy="14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F6E1EBF-6F2D-6816-58C7-426EBB740FDF}"/>
              </a:ext>
            </a:extLst>
          </p:cNvPr>
          <p:cNvCxnSpPr>
            <a:cxnSpLocks/>
            <a:stCxn id="61" idx="3"/>
            <a:endCxn id="56" idx="1"/>
          </p:cNvCxnSpPr>
          <p:nvPr/>
        </p:nvCxnSpPr>
        <p:spPr>
          <a:xfrm flipV="1">
            <a:off x="5543592" y="2124253"/>
            <a:ext cx="135368" cy="14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D7A91E4-90DC-68F7-F410-AD55F0951B10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>
            <a:off x="7755720" y="2124253"/>
            <a:ext cx="144735" cy="7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Scaling Sel">
            <a:extLst>
              <a:ext uri="{FF2B5EF4-FFF2-40B4-BE49-F238E27FC236}">
                <a16:creationId xmlns:a16="http://schemas.microsoft.com/office/drawing/2014/main" id="{828CB34D-210D-D4E6-B034-68CBEC68C8DF}"/>
              </a:ext>
            </a:extLst>
          </p:cNvPr>
          <p:cNvSpPr/>
          <p:nvPr/>
        </p:nvSpPr>
        <p:spPr>
          <a:xfrm>
            <a:off x="4263488" y="5570570"/>
            <a:ext cx="1226999" cy="617315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Scaling">
            <a:extLst>
              <a:ext uri="{FF2B5EF4-FFF2-40B4-BE49-F238E27FC236}">
                <a16:creationId xmlns:a16="http://schemas.microsoft.com/office/drawing/2014/main" id="{C68830CF-0019-9535-2BBE-341B3AA913EA}"/>
              </a:ext>
            </a:extLst>
          </p:cNvPr>
          <p:cNvSpPr txBox="1">
            <a:spLocks/>
          </p:cNvSpPr>
          <p:nvPr/>
        </p:nvSpPr>
        <p:spPr>
          <a:xfrm>
            <a:off x="4263488" y="5570050"/>
            <a:ext cx="1226999" cy="342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90" name="Normalization Sel">
            <a:extLst>
              <a:ext uri="{FF2B5EF4-FFF2-40B4-BE49-F238E27FC236}">
                <a16:creationId xmlns:a16="http://schemas.microsoft.com/office/drawing/2014/main" id="{F453CDE0-4DC6-5D90-AB7D-C36314A232E7}"/>
              </a:ext>
            </a:extLst>
          </p:cNvPr>
          <p:cNvSpPr/>
          <p:nvPr/>
        </p:nvSpPr>
        <p:spPr>
          <a:xfrm>
            <a:off x="5638375" y="5568656"/>
            <a:ext cx="1853456" cy="617316"/>
          </a:xfrm>
          <a:prstGeom prst="roundRect">
            <a:avLst/>
          </a:prstGeom>
          <a:solidFill>
            <a:srgbClr val="B4E5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Normalization">
            <a:extLst>
              <a:ext uri="{FF2B5EF4-FFF2-40B4-BE49-F238E27FC236}">
                <a16:creationId xmlns:a16="http://schemas.microsoft.com/office/drawing/2014/main" id="{E6267671-8533-70F4-1C23-137A932FFB87}"/>
              </a:ext>
            </a:extLst>
          </p:cNvPr>
          <p:cNvSpPr txBox="1">
            <a:spLocks/>
          </p:cNvSpPr>
          <p:nvPr/>
        </p:nvSpPr>
        <p:spPr>
          <a:xfrm>
            <a:off x="5638375" y="5568656"/>
            <a:ext cx="1853456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93" name="Title">
            <a:extLst>
              <a:ext uri="{FF2B5EF4-FFF2-40B4-BE49-F238E27FC236}">
                <a16:creationId xmlns:a16="http://schemas.microsoft.com/office/drawing/2014/main" id="{71B50854-F28B-63C6-0410-9A9F6E2A9AA9}"/>
              </a:ext>
            </a:extLst>
          </p:cNvPr>
          <p:cNvSpPr txBox="1">
            <a:spLocks/>
          </p:cNvSpPr>
          <p:nvPr/>
        </p:nvSpPr>
        <p:spPr>
          <a:xfrm>
            <a:off x="5634590" y="5909421"/>
            <a:ext cx="1862206" cy="27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ISN = Creatine</a:t>
            </a:r>
          </a:p>
        </p:txBody>
      </p:sp>
      <p:sp>
        <p:nvSpPr>
          <p:cNvPr id="94" name="Title">
            <a:extLst>
              <a:ext uri="{FF2B5EF4-FFF2-40B4-BE49-F238E27FC236}">
                <a16:creationId xmlns:a16="http://schemas.microsoft.com/office/drawing/2014/main" id="{A2A13F6A-483D-C626-BF5A-AD7460524BD9}"/>
              </a:ext>
            </a:extLst>
          </p:cNvPr>
          <p:cNvSpPr txBox="1">
            <a:spLocks/>
          </p:cNvSpPr>
          <p:nvPr/>
        </p:nvSpPr>
        <p:spPr>
          <a:xfrm>
            <a:off x="4272238" y="5911336"/>
            <a:ext cx="1218249" cy="27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Autoscaling</a:t>
            </a:r>
          </a:p>
        </p:txBody>
      </p:sp>
      <p:sp>
        <p:nvSpPr>
          <p:cNvPr id="96" name="Transformation Sel">
            <a:extLst>
              <a:ext uri="{FF2B5EF4-FFF2-40B4-BE49-F238E27FC236}">
                <a16:creationId xmlns:a16="http://schemas.microsoft.com/office/drawing/2014/main" id="{03DF1F97-568E-79B1-15C0-802265009CCE}"/>
              </a:ext>
            </a:extLst>
          </p:cNvPr>
          <p:cNvSpPr/>
          <p:nvPr/>
        </p:nvSpPr>
        <p:spPr>
          <a:xfrm>
            <a:off x="7668116" y="5567612"/>
            <a:ext cx="2076760" cy="617316"/>
          </a:xfrm>
          <a:prstGeom prst="roundRect">
            <a:avLst/>
          </a:prstGeom>
          <a:solidFill>
            <a:srgbClr val="96D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ransformation">
            <a:extLst>
              <a:ext uri="{FF2B5EF4-FFF2-40B4-BE49-F238E27FC236}">
                <a16:creationId xmlns:a16="http://schemas.microsoft.com/office/drawing/2014/main" id="{BC94EA25-1639-BC1C-ADAE-8EEBCB32BE14}"/>
              </a:ext>
            </a:extLst>
          </p:cNvPr>
          <p:cNvSpPr txBox="1">
            <a:spLocks/>
          </p:cNvSpPr>
          <p:nvPr/>
        </p:nvSpPr>
        <p:spPr>
          <a:xfrm>
            <a:off x="7668116" y="5567613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98" name="Title">
            <a:extLst>
              <a:ext uri="{FF2B5EF4-FFF2-40B4-BE49-F238E27FC236}">
                <a16:creationId xmlns:a16="http://schemas.microsoft.com/office/drawing/2014/main" id="{9E50F47F-69A7-F636-D728-A511311B1AF5}"/>
              </a:ext>
            </a:extLst>
          </p:cNvPr>
          <p:cNvSpPr txBox="1">
            <a:spLocks/>
          </p:cNvSpPr>
          <p:nvPr/>
        </p:nvSpPr>
        <p:spPr>
          <a:xfrm>
            <a:off x="7668116" y="5908378"/>
            <a:ext cx="2076760" cy="27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Log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24E17ED-3AA2-8C95-0846-8BE245D1AAE3}"/>
              </a:ext>
            </a:extLst>
          </p:cNvPr>
          <p:cNvCxnSpPr>
            <a:cxnSpLocks/>
            <a:stCxn id="88" idx="3"/>
            <a:endCxn id="90" idx="1"/>
          </p:cNvCxnSpPr>
          <p:nvPr/>
        </p:nvCxnSpPr>
        <p:spPr>
          <a:xfrm flipV="1">
            <a:off x="5490487" y="5877314"/>
            <a:ext cx="147888" cy="19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7149C6B-EAA9-5D4E-95F3-0975372F9F76}"/>
              </a:ext>
            </a:extLst>
          </p:cNvPr>
          <p:cNvCxnSpPr>
            <a:cxnSpLocks/>
            <a:stCxn id="90" idx="3"/>
            <a:endCxn id="96" idx="1"/>
          </p:cNvCxnSpPr>
          <p:nvPr/>
        </p:nvCxnSpPr>
        <p:spPr>
          <a:xfrm flipV="1">
            <a:off x="7491831" y="5876270"/>
            <a:ext cx="176285" cy="10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CAA2D96-5BB9-9F77-938A-E5CE93B66B72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4875281" y="5404691"/>
            <a:ext cx="1707" cy="1658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222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caling Sel">
            <a:extLst>
              <a:ext uri="{FF2B5EF4-FFF2-40B4-BE49-F238E27FC236}">
                <a16:creationId xmlns:a16="http://schemas.microsoft.com/office/drawing/2014/main" id="{CF88A057-45E2-BFB6-115E-33086B286DBA}"/>
              </a:ext>
            </a:extLst>
          </p:cNvPr>
          <p:cNvSpPr/>
          <p:nvPr/>
        </p:nvSpPr>
        <p:spPr>
          <a:xfrm>
            <a:off x="10663510" y="3257574"/>
            <a:ext cx="1226999" cy="341808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caling">
            <a:extLst>
              <a:ext uri="{FF2B5EF4-FFF2-40B4-BE49-F238E27FC236}">
                <a16:creationId xmlns:a16="http://schemas.microsoft.com/office/drawing/2014/main" id="{94160735-FB48-B5C1-478E-1826C95009F3}"/>
              </a:ext>
            </a:extLst>
          </p:cNvPr>
          <p:cNvSpPr txBox="1">
            <a:spLocks/>
          </p:cNvSpPr>
          <p:nvPr/>
        </p:nvSpPr>
        <p:spPr>
          <a:xfrm>
            <a:off x="10663510" y="3257053"/>
            <a:ext cx="1226999" cy="342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26" name="Transformation Sel">
            <a:extLst>
              <a:ext uri="{FF2B5EF4-FFF2-40B4-BE49-F238E27FC236}">
                <a16:creationId xmlns:a16="http://schemas.microsoft.com/office/drawing/2014/main" id="{4BE64C53-D6FE-079A-C99D-3D0637B8DB5F}"/>
              </a:ext>
            </a:extLst>
          </p:cNvPr>
          <p:cNvSpPr/>
          <p:nvPr/>
        </p:nvSpPr>
        <p:spPr>
          <a:xfrm>
            <a:off x="8295463" y="3257574"/>
            <a:ext cx="2076760" cy="341808"/>
          </a:xfrm>
          <a:prstGeom prst="roundRect">
            <a:avLst/>
          </a:prstGeom>
          <a:solidFill>
            <a:srgbClr val="96D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ansformation">
            <a:extLst>
              <a:ext uri="{FF2B5EF4-FFF2-40B4-BE49-F238E27FC236}">
                <a16:creationId xmlns:a16="http://schemas.microsoft.com/office/drawing/2014/main" id="{D7CE8F93-1826-913E-7C00-0F1354731329}"/>
              </a:ext>
            </a:extLst>
          </p:cNvPr>
          <p:cNvSpPr txBox="1">
            <a:spLocks/>
          </p:cNvSpPr>
          <p:nvPr/>
        </p:nvSpPr>
        <p:spPr>
          <a:xfrm>
            <a:off x="8295463" y="3257574"/>
            <a:ext cx="207676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17" name="Normalization Sel">
            <a:extLst>
              <a:ext uri="{FF2B5EF4-FFF2-40B4-BE49-F238E27FC236}">
                <a16:creationId xmlns:a16="http://schemas.microsoft.com/office/drawing/2014/main" id="{C0C7B49C-3BA3-6121-02EE-F63640FE14C1}"/>
              </a:ext>
            </a:extLst>
          </p:cNvPr>
          <p:cNvSpPr/>
          <p:nvPr/>
        </p:nvSpPr>
        <p:spPr>
          <a:xfrm>
            <a:off x="6200164" y="3257574"/>
            <a:ext cx="1853456" cy="341808"/>
          </a:xfrm>
          <a:prstGeom prst="roundRect">
            <a:avLst/>
          </a:prstGeom>
          <a:solidFill>
            <a:srgbClr val="B4E5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Normalization">
            <a:extLst>
              <a:ext uri="{FF2B5EF4-FFF2-40B4-BE49-F238E27FC236}">
                <a16:creationId xmlns:a16="http://schemas.microsoft.com/office/drawing/2014/main" id="{EDD307DC-E534-0184-28C7-51B04952589E}"/>
              </a:ext>
            </a:extLst>
          </p:cNvPr>
          <p:cNvSpPr txBox="1">
            <a:spLocks/>
          </p:cNvSpPr>
          <p:nvPr/>
        </p:nvSpPr>
        <p:spPr>
          <a:xfrm>
            <a:off x="6200164" y="3257574"/>
            <a:ext cx="1853456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14" name="Batch Sel">
            <a:extLst>
              <a:ext uri="{FF2B5EF4-FFF2-40B4-BE49-F238E27FC236}">
                <a16:creationId xmlns:a16="http://schemas.microsoft.com/office/drawing/2014/main" id="{1DC2C85D-36F3-59D9-F947-452A2D1F9CEC}"/>
              </a:ext>
            </a:extLst>
          </p:cNvPr>
          <p:cNvSpPr/>
          <p:nvPr/>
        </p:nvSpPr>
        <p:spPr>
          <a:xfrm>
            <a:off x="3685903" y="3257574"/>
            <a:ext cx="2217485" cy="341808"/>
          </a:xfrm>
          <a:prstGeom prst="roundRect">
            <a:avLst/>
          </a:prstGeom>
          <a:solidFill>
            <a:srgbClr val="F2CF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atch Correction">
            <a:extLst>
              <a:ext uri="{FF2B5EF4-FFF2-40B4-BE49-F238E27FC236}">
                <a16:creationId xmlns:a16="http://schemas.microsoft.com/office/drawing/2014/main" id="{85BB713F-7945-0E44-78F3-447EDAC4E275}"/>
              </a:ext>
            </a:extLst>
          </p:cNvPr>
          <p:cNvSpPr txBox="1">
            <a:spLocks/>
          </p:cNvSpPr>
          <p:nvPr/>
        </p:nvSpPr>
        <p:spPr>
          <a:xfrm>
            <a:off x="3684755" y="3257574"/>
            <a:ext cx="2219780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5" name="Imputation Sel">
            <a:extLst>
              <a:ext uri="{FF2B5EF4-FFF2-40B4-BE49-F238E27FC236}">
                <a16:creationId xmlns:a16="http://schemas.microsoft.com/office/drawing/2014/main" id="{0DAE1EA2-3D70-CECB-FEF7-095CBA5AD27A}"/>
              </a:ext>
            </a:extLst>
          </p:cNvPr>
          <p:cNvSpPr/>
          <p:nvPr/>
        </p:nvSpPr>
        <p:spPr>
          <a:xfrm>
            <a:off x="1924364" y="3257574"/>
            <a:ext cx="1484412" cy="341808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mputation">
            <a:extLst>
              <a:ext uri="{FF2B5EF4-FFF2-40B4-BE49-F238E27FC236}">
                <a16:creationId xmlns:a16="http://schemas.microsoft.com/office/drawing/2014/main" id="{2110ED6B-7C09-1B74-F464-3EC1FFD6C9C9}"/>
              </a:ext>
            </a:extLst>
          </p:cNvPr>
          <p:cNvSpPr txBox="1">
            <a:spLocks/>
          </p:cNvSpPr>
          <p:nvPr/>
        </p:nvSpPr>
        <p:spPr>
          <a:xfrm>
            <a:off x="1933114" y="3257574"/>
            <a:ext cx="1466912" cy="3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13" name="Filtering Sel">
            <a:extLst>
              <a:ext uri="{FF2B5EF4-FFF2-40B4-BE49-F238E27FC236}">
                <a16:creationId xmlns:a16="http://schemas.microsoft.com/office/drawing/2014/main" id="{DF0DF8CC-6464-CDE2-F8B6-BF8366C617F4}"/>
              </a:ext>
            </a:extLst>
          </p:cNvPr>
          <p:cNvSpPr/>
          <p:nvPr/>
        </p:nvSpPr>
        <p:spPr>
          <a:xfrm>
            <a:off x="317791" y="3257053"/>
            <a:ext cx="1311969" cy="343895"/>
          </a:xfrm>
          <a:prstGeom prst="round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iltering">
            <a:extLst>
              <a:ext uri="{FF2B5EF4-FFF2-40B4-BE49-F238E27FC236}">
                <a16:creationId xmlns:a16="http://schemas.microsoft.com/office/drawing/2014/main" id="{D30C6BD6-9535-F357-FE7D-646D083EB8EB}"/>
              </a:ext>
            </a:extLst>
          </p:cNvPr>
          <p:cNvSpPr txBox="1">
            <a:spLocks/>
          </p:cNvSpPr>
          <p:nvPr/>
        </p:nvSpPr>
        <p:spPr>
          <a:xfrm>
            <a:off x="317791" y="3258096"/>
            <a:ext cx="1311969" cy="3418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pic>
        <p:nvPicPr>
          <p:cNvPr id="29" name="metaboPipe image">
            <a:extLst>
              <a:ext uri="{FF2B5EF4-FFF2-40B4-BE49-F238E27FC236}">
                <a16:creationId xmlns:a16="http://schemas.microsoft.com/office/drawing/2014/main" id="{21C13FC0-C1D2-6BFB-52C1-84261C652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999879" y="5514975"/>
            <a:ext cx="1087346" cy="1247775"/>
          </a:xfrm>
          <a:prstGeom prst="rect">
            <a:avLst/>
          </a:prstGeom>
        </p:spPr>
      </p:pic>
      <p:sp>
        <p:nvSpPr>
          <p:cNvPr id="28" name="Title">
            <a:extLst>
              <a:ext uri="{FF2B5EF4-FFF2-40B4-BE49-F238E27FC236}">
                <a16:creationId xmlns:a16="http://schemas.microsoft.com/office/drawing/2014/main" id="{CB680189-7E07-2E9E-B1C4-D88AD98C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5747302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Results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1F5CEAB-CB19-897D-FD66-08EF2F9B7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99879" y="5514975"/>
            <a:ext cx="1087346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3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81558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Materials and Methods</a:t>
            </a:r>
          </a:p>
        </p:txBody>
      </p:sp>
      <p:pic>
        <p:nvPicPr>
          <p:cNvPr id="4" name="Graphic 3" descr="Open book outline">
            <a:extLst>
              <a:ext uri="{FF2B5EF4-FFF2-40B4-BE49-F238E27FC236}">
                <a16:creationId xmlns:a16="http://schemas.microsoft.com/office/drawing/2014/main" id="{ECB78824-BC05-9D40-AB4B-26642A05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6833" y="2552218"/>
            <a:ext cx="914400" cy="914400"/>
          </a:xfrm>
          <a:prstGeom prst="rect">
            <a:avLst/>
          </a:prstGeom>
        </p:spPr>
      </p:pic>
      <p:pic>
        <p:nvPicPr>
          <p:cNvPr id="6" name="Graphic 5" descr="Books outline">
            <a:extLst>
              <a:ext uri="{FF2B5EF4-FFF2-40B4-BE49-F238E27FC236}">
                <a16:creationId xmlns:a16="http://schemas.microsoft.com/office/drawing/2014/main" id="{A13BDAF4-913F-E7B5-52C6-DE479410E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22892" y="3447568"/>
            <a:ext cx="914400" cy="914400"/>
          </a:xfrm>
          <a:prstGeom prst="rect">
            <a:avLst/>
          </a:prstGeom>
        </p:spPr>
      </p:pic>
      <p:pic>
        <p:nvPicPr>
          <p:cNvPr id="8" name="Graphic 7" descr="Books on shelf outline">
            <a:extLst>
              <a:ext uri="{FF2B5EF4-FFF2-40B4-BE49-F238E27FC236}">
                <a16:creationId xmlns:a16="http://schemas.microsoft.com/office/drawing/2014/main" id="{88938F05-B6A7-84E9-CAFE-6E6880CA5D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7292" y="3447568"/>
            <a:ext cx="914400" cy="914400"/>
          </a:xfrm>
          <a:prstGeom prst="rect">
            <a:avLst/>
          </a:prstGeom>
        </p:spPr>
      </p:pic>
      <p:pic>
        <p:nvPicPr>
          <p:cNvPr id="10" name="Graphic 9" descr="Document outline">
            <a:extLst>
              <a:ext uri="{FF2B5EF4-FFF2-40B4-BE49-F238E27FC236}">
                <a16:creationId xmlns:a16="http://schemas.microsoft.com/office/drawing/2014/main" id="{06A67FF4-2404-1E4B-CAAE-34E9A31DFC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331233" y="2552218"/>
            <a:ext cx="914400" cy="914400"/>
          </a:xfrm>
          <a:prstGeom prst="rect">
            <a:avLst/>
          </a:prstGeom>
        </p:spPr>
      </p:pic>
      <p:pic>
        <p:nvPicPr>
          <p:cNvPr id="14" name="Graphic 13" descr="Web design outline">
            <a:extLst>
              <a:ext uri="{FF2B5EF4-FFF2-40B4-BE49-F238E27FC236}">
                <a16:creationId xmlns:a16="http://schemas.microsoft.com/office/drawing/2014/main" id="{E8463269-00B1-2783-E223-17CADDD780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05523" y="2969400"/>
            <a:ext cx="914400" cy="914400"/>
          </a:xfrm>
          <a:prstGeom prst="rect">
            <a:avLst/>
          </a:prstGeom>
        </p:spPr>
      </p:pic>
      <p:pic>
        <p:nvPicPr>
          <p:cNvPr id="16" name="Graphic 15" descr="Blueprint outline">
            <a:extLst>
              <a:ext uri="{FF2B5EF4-FFF2-40B4-BE49-F238E27FC236}">
                <a16:creationId xmlns:a16="http://schemas.microsoft.com/office/drawing/2014/main" id="{9A7C6BB2-CFE8-486E-6AC6-675F36F795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17106" y="2971800"/>
            <a:ext cx="914400" cy="914400"/>
          </a:xfrm>
          <a:prstGeom prst="rect">
            <a:avLst/>
          </a:prstGeom>
        </p:spPr>
      </p:pic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F7387DD6-BA10-DC36-D65B-CA642D35B59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30123" y="2206542"/>
            <a:ext cx="914400" cy="914400"/>
          </a:xfrm>
          <a:prstGeom prst="rect">
            <a:avLst/>
          </a:prstGeom>
        </p:spPr>
      </p:pic>
      <p:pic>
        <p:nvPicPr>
          <p:cNvPr id="5" name="Graphic 4" descr="Acquisition with solid fill">
            <a:extLst>
              <a:ext uri="{FF2B5EF4-FFF2-40B4-BE49-F238E27FC236}">
                <a16:creationId xmlns:a16="http://schemas.microsoft.com/office/drawing/2014/main" id="{3AA0AEE4-7C5F-1AE5-0541-972320F9CBE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V="1">
            <a:off x="7206162" y="2901147"/>
            <a:ext cx="914400" cy="914400"/>
          </a:xfrm>
          <a:prstGeom prst="rect">
            <a:avLst/>
          </a:prstGeom>
        </p:spPr>
      </p:pic>
      <p:pic>
        <p:nvPicPr>
          <p:cNvPr id="9" name="Graphic 8" descr="Arrow Right with solid fill">
            <a:extLst>
              <a:ext uri="{FF2B5EF4-FFF2-40B4-BE49-F238E27FC236}">
                <a16:creationId xmlns:a16="http://schemas.microsoft.com/office/drawing/2014/main" id="{447AA9CC-5D1B-9AE1-6486-2A65075C5B4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924667" y="2969400"/>
            <a:ext cx="914400" cy="914400"/>
          </a:xfrm>
          <a:prstGeom prst="rect">
            <a:avLst/>
          </a:prstGeom>
        </p:spPr>
      </p:pic>
      <p:pic>
        <p:nvPicPr>
          <p:cNvPr id="13" name="Graphic 12" descr="Line arrow: Rotate right with solid fill">
            <a:extLst>
              <a:ext uri="{FF2B5EF4-FFF2-40B4-BE49-F238E27FC236}">
                <a16:creationId xmlns:a16="http://schemas.microsoft.com/office/drawing/2014/main" id="{44804FB3-E78C-F1A7-5330-AC1883D473E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13302510">
            <a:off x="7345764" y="3522836"/>
            <a:ext cx="914400" cy="914400"/>
          </a:xfrm>
          <a:prstGeom prst="rect">
            <a:avLst/>
          </a:prstGeom>
        </p:spPr>
      </p:pic>
      <p:pic>
        <p:nvPicPr>
          <p:cNvPr id="26" name="Graphic 25" descr="Workflow with solid fill">
            <a:extLst>
              <a:ext uri="{FF2B5EF4-FFF2-40B4-BE49-F238E27FC236}">
                <a16:creationId xmlns:a16="http://schemas.microsoft.com/office/drawing/2014/main" id="{04314610-BCC9-2DD4-0413-0FA5102FF3B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858058" y="2969400"/>
            <a:ext cx="914400" cy="914400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7E3232CE-E992-70D1-FD3C-2EDBA42304A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09661" y="2969400"/>
            <a:ext cx="914400" cy="914400"/>
          </a:xfrm>
          <a:prstGeom prst="rect">
            <a:avLst/>
          </a:prstGeom>
        </p:spPr>
      </p:pic>
      <p:pic>
        <p:nvPicPr>
          <p:cNvPr id="29" name="Graphic 28" descr="Scatterplot with solid fill">
            <a:extLst>
              <a:ext uri="{FF2B5EF4-FFF2-40B4-BE49-F238E27FC236}">
                <a16:creationId xmlns:a16="http://schemas.microsoft.com/office/drawing/2014/main" id="{C2048285-7293-48E1-E144-EB95E952F3E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036185" y="2969400"/>
            <a:ext cx="914400" cy="914400"/>
          </a:xfrm>
          <a:prstGeom prst="rect">
            <a:avLst/>
          </a:prstGeom>
        </p:spPr>
      </p:pic>
      <p:pic>
        <p:nvPicPr>
          <p:cNvPr id="31" name="Graphic 30" descr="Arrow Right with solid fill">
            <a:extLst>
              <a:ext uri="{FF2B5EF4-FFF2-40B4-BE49-F238E27FC236}">
                <a16:creationId xmlns:a16="http://schemas.microsoft.com/office/drawing/2014/main" id="{556F1497-DC9A-FCB0-6D57-EADCC586CD7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327095" y="2971800"/>
            <a:ext cx="914400" cy="914400"/>
          </a:xfrm>
          <a:prstGeom prst="rect">
            <a:avLst/>
          </a:prstGeom>
        </p:spPr>
      </p:pic>
      <p:pic>
        <p:nvPicPr>
          <p:cNvPr id="3" name="Graphic 2" descr="Layers Design outline">
            <a:extLst>
              <a:ext uri="{FF2B5EF4-FFF2-40B4-BE49-F238E27FC236}">
                <a16:creationId xmlns:a16="http://schemas.microsoft.com/office/drawing/2014/main" id="{FD490D8D-4512-36E0-1CAE-C16B359EBE6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213311" y="5776295"/>
            <a:ext cx="914400" cy="914400"/>
          </a:xfrm>
          <a:prstGeom prst="rect">
            <a:avLst/>
          </a:prstGeom>
        </p:spPr>
      </p:pic>
      <p:pic>
        <p:nvPicPr>
          <p:cNvPr id="7" name="Graphic 6" descr="Illustrator outline">
            <a:extLst>
              <a:ext uri="{FF2B5EF4-FFF2-40B4-BE49-F238E27FC236}">
                <a16:creationId xmlns:a16="http://schemas.microsoft.com/office/drawing/2014/main" id="{1C08C13A-3809-8254-4BEA-491970B19B4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244255" y="5669293"/>
            <a:ext cx="914400" cy="914400"/>
          </a:xfrm>
          <a:prstGeom prst="rect">
            <a:avLst/>
          </a:prstGeom>
        </p:spPr>
      </p:pic>
      <p:pic>
        <p:nvPicPr>
          <p:cNvPr id="11" name="Graphic 10" descr="Table outline">
            <a:extLst>
              <a:ext uri="{FF2B5EF4-FFF2-40B4-BE49-F238E27FC236}">
                <a16:creationId xmlns:a16="http://schemas.microsoft.com/office/drawing/2014/main" id="{6BC91D82-ADE8-0117-5244-D68F2F07D07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839375" y="5212093"/>
            <a:ext cx="914400" cy="914400"/>
          </a:xfrm>
          <a:prstGeom prst="rect">
            <a:avLst/>
          </a:prstGeom>
        </p:spPr>
      </p:pic>
      <p:pic>
        <p:nvPicPr>
          <p:cNvPr id="15" name="Graphic 14" descr="Line arrow: Slight curve with solid fill">
            <a:extLst>
              <a:ext uri="{FF2B5EF4-FFF2-40B4-BE49-F238E27FC236}">
                <a16:creationId xmlns:a16="http://schemas.microsoft.com/office/drawing/2014/main" id="{9EE45F9E-1B34-2306-0BDA-9112318A041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616648" y="5776295"/>
            <a:ext cx="914400" cy="914400"/>
          </a:xfrm>
          <a:prstGeom prst="rect">
            <a:avLst/>
          </a:prstGeom>
        </p:spPr>
      </p:pic>
      <p:pic>
        <p:nvPicPr>
          <p:cNvPr id="19" name="Graphic 18" descr="Line arrow: Horizontal U-turn with solid fill">
            <a:extLst>
              <a:ext uri="{FF2B5EF4-FFF2-40B4-BE49-F238E27FC236}">
                <a16:creationId xmlns:a16="http://schemas.microsoft.com/office/drawing/2014/main" id="{62D7EDB6-1932-44BA-40E8-C60BEA52EFB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746839" y="5685385"/>
            <a:ext cx="914400" cy="914400"/>
          </a:xfrm>
          <a:prstGeom prst="rect">
            <a:avLst/>
          </a:prstGeom>
        </p:spPr>
      </p:pic>
      <p:pic>
        <p:nvPicPr>
          <p:cNvPr id="23" name="Graphic 22" descr="Maze with solid fill">
            <a:extLst>
              <a:ext uri="{FF2B5EF4-FFF2-40B4-BE49-F238E27FC236}">
                <a16:creationId xmlns:a16="http://schemas.microsoft.com/office/drawing/2014/main" id="{4FD70DDF-B9B7-E73B-EC4A-48206CFFCCE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9491625" y="5669293"/>
            <a:ext cx="914400" cy="914400"/>
          </a:xfrm>
          <a:prstGeom prst="rect">
            <a:avLst/>
          </a:prstGeom>
        </p:spPr>
      </p:pic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9393547B-84B7-AD6D-0F48-0B182CEF7EE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flipH="1">
            <a:off x="5158564" y="57762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256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D3BAFD-309C-2743-C11A-D4FBC2FC7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325759" y="2545117"/>
            <a:ext cx="1540480" cy="176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48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793992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Conclusion and Future 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730D09-E18B-662F-8536-52F00EF29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07297" y="562450"/>
            <a:ext cx="1540480" cy="176776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2A10454-5878-0BF5-7BC2-2934E99A6B49}"/>
              </a:ext>
            </a:extLst>
          </p:cNvPr>
          <p:cNvSpPr txBox="1">
            <a:spLocks/>
          </p:cNvSpPr>
          <p:nvPr/>
        </p:nvSpPr>
        <p:spPr>
          <a:xfrm>
            <a:off x="9912782" y="2330215"/>
            <a:ext cx="1729509" cy="470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i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metaboPipe</a:t>
            </a:r>
          </a:p>
        </p:txBody>
      </p:sp>
    </p:spTree>
    <p:extLst>
      <p:ext uri="{BB962C8B-B14F-4D97-AF65-F5344CB8AC3E}">
        <p14:creationId xmlns:p14="http://schemas.microsoft.com/office/powerpoint/2010/main" val="27645165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C561361-8CE2-CD13-6E32-28866013D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034" y="4055780"/>
            <a:ext cx="5980546" cy="728656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A Modular Pipeline for Metabolomic Data Pretreatment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BBCFB6-9B14-A0B6-2A84-61F3425E3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781800" y="996507"/>
            <a:ext cx="4239486" cy="48649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7049E5-8EAE-616E-54F3-97718892F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053" y="2948636"/>
            <a:ext cx="4396509" cy="960726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metaboPipe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01712F-247C-4E5C-7785-92DB41247D6D}"/>
              </a:ext>
            </a:extLst>
          </p:cNvPr>
          <p:cNvSpPr txBox="1">
            <a:spLocks/>
          </p:cNvSpPr>
          <p:nvPr/>
        </p:nvSpPr>
        <p:spPr>
          <a:xfrm>
            <a:off x="695034" y="4784436"/>
            <a:ext cx="5980546" cy="1392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Eduard Pérez Méndez</a:t>
            </a:r>
          </a:p>
        </p:txBody>
      </p:sp>
    </p:spTree>
    <p:extLst>
      <p:ext uri="{BB962C8B-B14F-4D97-AF65-F5344CB8AC3E}">
        <p14:creationId xmlns:p14="http://schemas.microsoft.com/office/powerpoint/2010/main" val="24231387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Introduction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30C6BD6-9535-F357-FE7D-646D083EB8EB}"/>
              </a:ext>
            </a:extLst>
          </p:cNvPr>
          <p:cNvSpPr txBox="1">
            <a:spLocks/>
          </p:cNvSpPr>
          <p:nvPr/>
        </p:nvSpPr>
        <p:spPr>
          <a:xfrm>
            <a:off x="4929032" y="3045216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110ED6B-7C09-1B74-F464-3EC1FFD6C9C9}"/>
              </a:ext>
            </a:extLst>
          </p:cNvPr>
          <p:cNvSpPr txBox="1">
            <a:spLocks/>
          </p:cNvSpPr>
          <p:nvPr/>
        </p:nvSpPr>
        <p:spPr>
          <a:xfrm>
            <a:off x="4929032" y="3856508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5BB713F-7945-0E44-78F3-447EDAC4E275}"/>
              </a:ext>
            </a:extLst>
          </p:cNvPr>
          <p:cNvSpPr txBox="1">
            <a:spLocks/>
          </p:cNvSpPr>
          <p:nvPr/>
        </p:nvSpPr>
        <p:spPr>
          <a:xfrm>
            <a:off x="4929032" y="3450862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DD307DC-E534-0184-28C7-51B04952589E}"/>
              </a:ext>
            </a:extLst>
          </p:cNvPr>
          <p:cNvSpPr txBox="1">
            <a:spLocks/>
          </p:cNvSpPr>
          <p:nvPr/>
        </p:nvSpPr>
        <p:spPr>
          <a:xfrm>
            <a:off x="9781674" y="3979155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D7CE8F93-1826-913E-7C00-0F1354731329}"/>
              </a:ext>
            </a:extLst>
          </p:cNvPr>
          <p:cNvSpPr txBox="1">
            <a:spLocks/>
          </p:cNvSpPr>
          <p:nvPr/>
        </p:nvSpPr>
        <p:spPr>
          <a:xfrm>
            <a:off x="4929032" y="4262154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4160735-FB48-B5C1-478E-1826C95009F3}"/>
              </a:ext>
            </a:extLst>
          </p:cNvPr>
          <p:cNvSpPr txBox="1">
            <a:spLocks/>
          </p:cNvSpPr>
          <p:nvPr/>
        </p:nvSpPr>
        <p:spPr>
          <a:xfrm>
            <a:off x="4929032" y="4667799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76A4FF-BAB9-9737-C7F0-451FED3DFD23}"/>
              </a:ext>
            </a:extLst>
          </p:cNvPr>
          <p:cNvSpPr txBox="1">
            <a:spLocks/>
          </p:cNvSpPr>
          <p:nvPr/>
        </p:nvSpPr>
        <p:spPr>
          <a:xfrm>
            <a:off x="5191124" y="6124576"/>
            <a:ext cx="7000875" cy="733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Ulaszewska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M. M., Weinert, C. H.,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Trimigno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A.,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Portmann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R., Andres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Lacueva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C.,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Badertscher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R., Brennan, L.,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Brunius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C., Bub, A.,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Capozzi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F.,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Cialiè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 Rosso, M., Cordero, C. E., Daniel, H., Durand, S.,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Egert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B.,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Ferrario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P. G.,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Feskens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E. J. M.,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Franceschi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P., Garcia-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Aloy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M., …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Vergères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G. (2019). Nutrimetabolomics: An Integrative Action for Metabolomic Analyses in Human Nutritional Studies. </a:t>
            </a:r>
            <a:r>
              <a:rPr lang="en-US" sz="900" i="1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Molecular Nutrition &amp; Food Research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</a:t>
            </a:r>
            <a:r>
              <a:rPr lang="en-US" sz="900" i="1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63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(1), 1800384. 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https://doi.org/10.1002/mnfr.201800384</a:t>
            </a:r>
            <a:endParaRPr lang="en-US" sz="900" dirty="0">
              <a:solidFill>
                <a:schemeClr val="bg1"/>
              </a:solidFill>
              <a:effectLst/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7940EC6-3D26-88DE-4EC1-105D1E43604D}"/>
              </a:ext>
            </a:extLst>
          </p:cNvPr>
          <p:cNvSpPr txBox="1">
            <a:spLocks/>
          </p:cNvSpPr>
          <p:nvPr/>
        </p:nvSpPr>
        <p:spPr>
          <a:xfrm>
            <a:off x="8449047" y="568508"/>
            <a:ext cx="1369123" cy="6458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NMR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F297FBF-43E3-18AC-2099-F49E48C9EA43}"/>
              </a:ext>
            </a:extLst>
          </p:cNvPr>
          <p:cNvSpPr txBox="1">
            <a:spLocks/>
          </p:cNvSpPr>
          <p:nvPr/>
        </p:nvSpPr>
        <p:spPr>
          <a:xfrm>
            <a:off x="2373831" y="565279"/>
            <a:ext cx="926239" cy="6523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MS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F5FF029-E5CD-F354-89BE-0123208A792D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5400000" flipH="1" flipV="1">
            <a:off x="5983665" y="-1932334"/>
            <a:ext cx="3229" cy="6296658"/>
          </a:xfrm>
          <a:prstGeom prst="bentConnector3">
            <a:avLst>
              <a:gd name="adj1" fmla="val -7079591"/>
            </a:avLst>
          </a:prstGeom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84A17C-BB7F-6C8E-FECC-DEBB658CBBAA}"/>
              </a:ext>
            </a:extLst>
          </p:cNvPr>
          <p:cNvCxnSpPr>
            <a:cxnSpLocks/>
          </p:cNvCxnSpPr>
          <p:nvPr/>
        </p:nvCxnSpPr>
        <p:spPr>
          <a:xfrm>
            <a:off x="6096000" y="1452563"/>
            <a:ext cx="0" cy="5273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94951CA3-FE69-E83C-C93A-0062323CF543}"/>
              </a:ext>
            </a:extLst>
          </p:cNvPr>
          <p:cNvSpPr txBox="1">
            <a:spLocks/>
          </p:cNvSpPr>
          <p:nvPr/>
        </p:nvSpPr>
        <p:spPr>
          <a:xfrm>
            <a:off x="4583984" y="825361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Preprocessing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86850A3-205F-2550-C6B5-FFACE822876B}"/>
              </a:ext>
            </a:extLst>
          </p:cNvPr>
          <p:cNvSpPr txBox="1">
            <a:spLocks/>
          </p:cNvSpPr>
          <p:nvPr/>
        </p:nvSpPr>
        <p:spPr>
          <a:xfrm>
            <a:off x="4583983" y="1894274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Pretreatment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1E2EC426-D43F-9780-5283-6C11A9AB15D1}"/>
              </a:ext>
            </a:extLst>
          </p:cNvPr>
          <p:cNvSpPr/>
          <p:nvPr/>
        </p:nvSpPr>
        <p:spPr>
          <a:xfrm rot="5400000">
            <a:off x="5895974" y="-935563"/>
            <a:ext cx="400050" cy="7140041"/>
          </a:xfrm>
          <a:prstGeom prst="leftBrace">
            <a:avLst>
              <a:gd name="adj1" fmla="val 234524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101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|0|0|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217D43B147AB241A74B7965C5DF153A" ma:contentTypeVersion="4" ma:contentTypeDescription="Crear nuevo documento." ma:contentTypeScope="" ma:versionID="fe29577016a9318254ddffdbe42b857f">
  <xsd:schema xmlns:xsd="http://www.w3.org/2001/XMLSchema" xmlns:xs="http://www.w3.org/2001/XMLSchema" xmlns:p="http://schemas.microsoft.com/office/2006/metadata/properties" xmlns:ns3="2643f3a6-9c10-4c41-a700-b942b2b209ce" targetNamespace="http://schemas.microsoft.com/office/2006/metadata/properties" ma:root="true" ma:fieldsID="868fb59e53461aef16f56f0519dd490b" ns3:_="">
    <xsd:import namespace="2643f3a6-9c10-4c41-a700-b942b2b209c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43f3a6-9c10-4c41-a700-b942b2b209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2ECA35-C2B8-4D06-B97E-D83A73A113DA}">
  <ds:schemaRefs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microsoft.com/office/2006/documentManagement/types"/>
    <ds:schemaRef ds:uri="2643f3a6-9c10-4c41-a700-b942b2b209ce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96081EB-0C38-4AA7-BC8D-FB5ADBE236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43f3a6-9c10-4c41-a700-b942b2b209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43B4297-5FA9-4D7D-8D8C-1A3A0F4132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2779</Words>
  <Application>Microsoft Office PowerPoint</Application>
  <PresentationFormat>Widescreen</PresentationFormat>
  <Paragraphs>1800</Paragraphs>
  <Slides>86</Slides>
  <Notes>23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2" baseType="lpstr">
      <vt:lpstr>Chakra Petch</vt:lpstr>
      <vt:lpstr>Cambria Math</vt:lpstr>
      <vt:lpstr>Aptos Display</vt:lpstr>
      <vt:lpstr>Arial</vt:lpstr>
      <vt:lpstr>Aptos</vt:lpstr>
      <vt:lpstr>Office Theme</vt:lpstr>
      <vt:lpstr>metaboPipe</vt:lpstr>
      <vt:lpstr>PowerPoint Presentation</vt:lpstr>
      <vt:lpstr>PowerPoint Presentation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Aims</vt:lpstr>
      <vt:lpstr>Aims</vt:lpstr>
      <vt:lpstr>The Plan</vt:lpstr>
      <vt:lpstr>PowerPoint Presentation</vt:lpstr>
      <vt:lpstr>PowerPoint Presentation</vt:lpstr>
      <vt:lpstr>The problem</vt:lpstr>
      <vt:lpstr>The problem</vt:lpstr>
      <vt:lpstr>The problem</vt:lpstr>
      <vt:lpstr>The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problem</vt:lpstr>
      <vt:lpstr>The problem</vt:lpstr>
      <vt:lpstr>The problem</vt:lpstr>
      <vt:lpstr>The problem</vt:lpstr>
      <vt:lpstr>The problem</vt:lpstr>
      <vt:lpstr>The problem</vt:lpstr>
      <vt:lpstr>The problem</vt:lpstr>
      <vt:lpstr>The problem</vt:lpstr>
      <vt:lpstr>The problem</vt:lpstr>
      <vt:lpstr>The problem</vt:lpstr>
      <vt:lpstr>Materials and Methods</vt:lpstr>
      <vt:lpstr>Materials and Methods</vt:lpstr>
      <vt:lpstr>Materials and Methods</vt:lpstr>
      <vt:lpstr>Materials and Methods</vt:lpstr>
      <vt:lpstr>Materials and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Materials and Methods</vt:lpstr>
      <vt:lpstr>Results</vt:lpstr>
      <vt:lpstr>Conclusion and Future Work</vt:lpstr>
      <vt:lpstr>metaboPipe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metaboPipe</dc:title>
  <dc:creator>Eduard Pérez Méndez</dc:creator>
  <cp:lastModifiedBy>Eduard Perez Mendez</cp:lastModifiedBy>
  <cp:revision>52</cp:revision>
  <dcterms:created xsi:type="dcterms:W3CDTF">2024-06-10T09:05:56Z</dcterms:created>
  <dcterms:modified xsi:type="dcterms:W3CDTF">2024-06-13T14:39:17Z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0x0101004217D43B147AB241A74B7965C5DF153A</vt:lpwstr>
  </property>
</Properties>
</file>