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64" r:id="rId3"/>
    <p:sldId id="265" r:id="rId4"/>
    <p:sldId id="266" r:id="rId5"/>
    <p:sldId id="267" r:id="rId6"/>
    <p:sldId id="268" r:id="rId7"/>
    <p:sldId id="269" r:id="rId8"/>
    <p:sldId id="271" r:id="rId9"/>
    <p:sldId id="256" r:id="rId10"/>
    <p:sldId id="257" r:id="rId11"/>
    <p:sldId id="258" r:id="rId12"/>
    <p:sldId id="259" r:id="rId13"/>
    <p:sldId id="260" r:id="rId14"/>
    <p:sldId id="272" r:id="rId15"/>
    <p:sldId id="261" r:id="rId16"/>
    <p:sldId id="262" r:id="rId17"/>
    <p:sldId id="273" r:id="rId18"/>
    <p:sldId id="274" r:id="rId19"/>
  </p:sldIdLst>
  <p:sldSz cx="10080625" cy="567055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D8AC8-EB9A-402B-B802-01FEC7BAABC6}" v="1109" dt="2023-04-20T07:44:49.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81" d="100"/>
          <a:sy n="181" d="100"/>
        </p:scale>
        <p:origin x="6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Guadall Roldán" userId="S::annaguadall@ub.edu::1acb8a52-1e95-4147-82c7-39ab7dcdc1e1" providerId="AD" clId="Web-{4D5D8AC8-EB9A-402B-B802-01FEC7BAABC6}"/>
    <pc:docChg chg="addSld modSld">
      <pc:chgData name="Anna Guadall Roldán" userId="S::annaguadall@ub.edu::1acb8a52-1e95-4147-82c7-39ab7dcdc1e1" providerId="AD" clId="Web-{4D5D8AC8-EB9A-402B-B802-01FEC7BAABC6}" dt="2023-04-20T07:44:49.807" v="1105" actId="1076"/>
      <pc:docMkLst>
        <pc:docMk/>
      </pc:docMkLst>
      <pc:sldChg chg="addSp delSp modSp new">
        <pc:chgData name="Anna Guadall Roldán" userId="S::annaguadall@ub.edu::1acb8a52-1e95-4147-82c7-39ab7dcdc1e1" providerId="AD" clId="Web-{4D5D8AC8-EB9A-402B-B802-01FEC7BAABC6}" dt="2023-04-20T07:44:49.807" v="1105" actId="1076"/>
        <pc:sldMkLst>
          <pc:docMk/>
          <pc:sldMk cId="2323802732" sldId="274"/>
        </pc:sldMkLst>
        <pc:spChg chg="mod">
          <ac:chgData name="Anna Guadall Roldán" userId="S::annaguadall@ub.edu::1acb8a52-1e95-4147-82c7-39ab7dcdc1e1" providerId="AD" clId="Web-{4D5D8AC8-EB9A-402B-B802-01FEC7BAABC6}" dt="2023-04-20T07:43:00.835" v="1069" actId="20577"/>
          <ac:spMkLst>
            <pc:docMk/>
            <pc:sldMk cId="2323802732" sldId="274"/>
            <ac:spMk id="2" creationId="{17980AF1-8872-F61E-49E2-75EB92D535E2}"/>
          </ac:spMkLst>
        </pc:spChg>
        <pc:spChg chg="mod">
          <ac:chgData name="Anna Guadall Roldán" userId="S::annaguadall@ub.edu::1acb8a52-1e95-4147-82c7-39ab7dcdc1e1" providerId="AD" clId="Web-{4D5D8AC8-EB9A-402B-B802-01FEC7BAABC6}" dt="2023-04-20T07:43:59.008" v="1091" actId="20577"/>
          <ac:spMkLst>
            <pc:docMk/>
            <pc:sldMk cId="2323802732" sldId="274"/>
            <ac:spMk id="3" creationId="{A0D6B304-5A73-68C1-30DD-24096159B483}"/>
          </ac:spMkLst>
        </pc:spChg>
        <pc:spChg chg="add del mod">
          <ac:chgData name="Anna Guadall Roldán" userId="S::annaguadall@ub.edu::1acb8a52-1e95-4147-82c7-39ab7dcdc1e1" providerId="AD" clId="Web-{4D5D8AC8-EB9A-402B-B802-01FEC7BAABC6}" dt="2023-04-20T07:34:34.585" v="702"/>
          <ac:spMkLst>
            <pc:docMk/>
            <pc:sldMk cId="2323802732" sldId="274"/>
            <ac:spMk id="5" creationId="{DAD6734F-961D-33D8-7B5F-9773691F64A8}"/>
          </ac:spMkLst>
        </pc:spChg>
        <pc:spChg chg="add del mod">
          <ac:chgData name="Anna Guadall Roldán" userId="S::annaguadall@ub.edu::1acb8a52-1e95-4147-82c7-39ab7dcdc1e1" providerId="AD" clId="Web-{4D5D8AC8-EB9A-402B-B802-01FEC7BAABC6}" dt="2023-04-20T07:37:12.699" v="816"/>
          <ac:spMkLst>
            <pc:docMk/>
            <pc:sldMk cId="2323802732" sldId="274"/>
            <ac:spMk id="7" creationId="{E78BC09B-563F-FA7E-7D98-A7F3E1C506B0}"/>
          </ac:spMkLst>
        </pc:spChg>
        <pc:spChg chg="add mod">
          <ac:chgData name="Anna Guadall Roldán" userId="S::annaguadall@ub.edu::1acb8a52-1e95-4147-82c7-39ab7dcdc1e1" providerId="AD" clId="Web-{4D5D8AC8-EB9A-402B-B802-01FEC7BAABC6}" dt="2023-04-20T07:44:49.807" v="1105" actId="1076"/>
          <ac:spMkLst>
            <pc:docMk/>
            <pc:sldMk cId="2323802732" sldId="274"/>
            <ac:spMk id="9" creationId="{738BA8BD-5C47-BDFB-21FD-BB741B8A98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2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32"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3"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4"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5"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6"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37"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ca-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a:noFill/>
          <a:ln w="0">
            <a:noFill/>
          </a:ln>
        </p:spPr>
        <p:txBody>
          <a:bodyPr lIns="0" tIns="0" rIns="0" bIns="0" anchor="ctr">
            <a:noAutofit/>
          </a:bodyPr>
          <a:lstStyle/>
          <a:p>
            <a:pPr algn="ctr">
              <a:buNone/>
            </a:pPr>
            <a:endParaRPr lang="ca-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1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endParaRPr lang="es-ES" sz="1800" b="0" strike="noStrike" spc="-1">
              <a:solidFill>
                <a:srgbClr val="000000"/>
              </a:solidFill>
              <a:latin typeface="Arial"/>
            </a:endParaRPr>
          </a:p>
        </p:txBody>
      </p:sp>
      <p:sp>
        <p:nvSpPr>
          <p:cNvPr id="2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
        <p:nvSpPr>
          <p:cNvPr id="2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s-E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a:noFill/>
          <a:ln w="0">
            <a:noFill/>
          </a:ln>
        </p:spPr>
        <p:txBody>
          <a:bodyPr lIns="0" tIns="0" rIns="0" bIns="0" anchor="ctr">
            <a:noAutofit/>
          </a:bodyPr>
          <a:lstStyle/>
          <a:p>
            <a:r>
              <a:rPr lang="es-E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E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E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E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3.xml"/><Relationship Id="rId7" Type="http://schemas.openxmlformats.org/officeDocument/2006/relationships/image" Target="../media/image8.png"/><Relationship Id="rId2" Type="http://schemas.openxmlformats.org/officeDocument/2006/relationships/slide" Target="slide10.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image" Target="../media/image3.png"/><Relationship Id="rId4" Type="http://schemas.openxmlformats.org/officeDocument/2006/relationships/slide" Target="slide15.xml"/><Relationship Id="rId9"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2F8013C-8AAA-4D2A-BB6A-7895DB04DB95}"/>
              </a:ext>
            </a:extLst>
          </p:cNvPr>
          <p:cNvSpPr>
            <a:spLocks noGrp="1"/>
          </p:cNvSpPr>
          <p:nvPr>
            <p:ph type="title"/>
          </p:nvPr>
        </p:nvSpPr>
        <p:spPr>
          <a:xfrm>
            <a:off x="504672" y="1836219"/>
            <a:ext cx="9071280" cy="1620530"/>
          </a:xfrm>
        </p:spPr>
        <p:txBody>
          <a:bodyPr/>
          <a:lstStyle/>
          <a:p>
            <a:pPr algn="ctr"/>
            <a:r>
              <a:rPr lang="es-ES" err="1"/>
              <a:t>Many</a:t>
            </a:r>
            <a:r>
              <a:rPr lang="es-ES"/>
              <a:t> Data </a:t>
            </a:r>
            <a:r>
              <a:rPr lang="es-ES" err="1"/>
              <a:t>Analysis</a:t>
            </a:r>
            <a:r>
              <a:rPr lang="es-ES"/>
              <a:t> Pipelines</a:t>
            </a:r>
            <a:br>
              <a:rPr lang="es-ES"/>
            </a:br>
            <a:r>
              <a:rPr lang="es-ES" sz="2800"/>
              <a:t>Anna Guadall</a:t>
            </a:r>
            <a:br>
              <a:rPr lang="es-ES" sz="2800"/>
            </a:br>
            <a:r>
              <a:rPr lang="es-ES" sz="2800"/>
              <a:t>Alex Sánchez</a:t>
            </a:r>
            <a:endParaRPr lang="es-ES"/>
          </a:p>
        </p:txBody>
      </p:sp>
    </p:spTree>
    <p:extLst>
      <p:ext uri="{BB962C8B-B14F-4D97-AF65-F5344CB8AC3E}">
        <p14:creationId xmlns:p14="http://schemas.microsoft.com/office/powerpoint/2010/main" val="213664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adroTexto 1"/>
          <p:cNvSpPr/>
          <p:nvPr/>
        </p:nvSpPr>
        <p:spPr>
          <a:xfrm>
            <a:off x="3558960" y="309240"/>
            <a:ext cx="27428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gn="ctr">
              <a:lnSpc>
                <a:spcPct val="100000"/>
              </a:lnSpc>
              <a:buNone/>
            </a:pPr>
            <a:r>
              <a:rPr lang="es-ES" sz="2400" b="0" strike="noStrike" spc="-1">
                <a:solidFill>
                  <a:srgbClr val="000000"/>
                </a:solidFill>
                <a:latin typeface="Arial"/>
                <a:ea typeface="DejaVu Sans"/>
              </a:rPr>
              <a:t>Raw data</a:t>
            </a:r>
            <a:endParaRPr lang="ca-ES" sz="2400" b="0" strike="noStrike" spc="-1">
              <a:latin typeface="Arial"/>
            </a:endParaRPr>
          </a:p>
        </p:txBody>
      </p:sp>
      <p:sp>
        <p:nvSpPr>
          <p:cNvPr id="58" name="CuadroTexto 2"/>
          <p:cNvSpPr/>
          <p:nvPr/>
        </p:nvSpPr>
        <p:spPr>
          <a:xfrm>
            <a:off x="2909160" y="1022400"/>
            <a:ext cx="4979520" cy="20120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285840" indent="-285840">
              <a:lnSpc>
                <a:spcPct val="200000"/>
              </a:lnSpc>
              <a:buClr>
                <a:srgbClr val="000000"/>
              </a:buClr>
              <a:buFont typeface="Arial"/>
              <a:buChar char="•"/>
            </a:pPr>
            <a:r>
              <a:rPr lang="es-ES" sz="1800" b="0" strike="noStrike" spc="-1">
                <a:solidFill>
                  <a:srgbClr val="000000"/>
                </a:solidFill>
                <a:latin typeface="Arial"/>
                <a:ea typeface="DejaVu Sans"/>
              </a:rPr>
              <a:t>Concentrations</a:t>
            </a:r>
            <a:endParaRPr lang="ca-ES" sz="1800" b="0" strike="noStrike" spc="-1">
              <a:latin typeface="Arial"/>
            </a:endParaRPr>
          </a:p>
          <a:p>
            <a:pPr marL="285840" indent="-285840">
              <a:lnSpc>
                <a:spcPct val="200000"/>
              </a:lnSpc>
              <a:buClr>
                <a:srgbClr val="000000"/>
              </a:buClr>
              <a:buFont typeface="Arial"/>
              <a:buChar char="•"/>
            </a:pPr>
            <a:r>
              <a:rPr lang="es-ES" sz="1800" b="0" strike="noStrike" spc="-1">
                <a:solidFill>
                  <a:srgbClr val="000000"/>
                </a:solidFill>
                <a:latin typeface="Arial"/>
                <a:ea typeface="DejaVu Sans"/>
              </a:rPr>
              <a:t>Approx. Concentrations (relative to)</a:t>
            </a:r>
            <a:endParaRPr lang="ca-ES" sz="1800" b="0" strike="noStrike" spc="-1">
              <a:latin typeface="Arial"/>
            </a:endParaRPr>
          </a:p>
          <a:p>
            <a:pPr marL="285840" indent="-285840">
              <a:lnSpc>
                <a:spcPct val="200000"/>
              </a:lnSpc>
              <a:buClr>
                <a:srgbClr val="000000"/>
              </a:buClr>
              <a:buFont typeface="Arial"/>
              <a:buChar char="•"/>
            </a:pPr>
            <a:r>
              <a:rPr lang="es-ES" sz="1800" b="0" strike="noStrike" spc="-1">
                <a:solidFill>
                  <a:srgbClr val="000000"/>
                </a:solidFill>
                <a:latin typeface="Arial"/>
                <a:ea typeface="DejaVu Sans"/>
              </a:rPr>
              <a:t>Peak ratios?</a:t>
            </a:r>
            <a:endParaRPr lang="ca-ES" sz="1800" b="0" strike="noStrike" spc="-1">
              <a:latin typeface="Arial"/>
            </a:endParaRPr>
          </a:p>
          <a:p>
            <a:pPr>
              <a:lnSpc>
                <a:spcPct val="100000"/>
              </a:lnSpc>
              <a:buNone/>
            </a:pPr>
            <a:endParaRPr lang="ca-ES" sz="1800" b="0" strike="noStrike" spc="-1">
              <a:latin typeface="Arial"/>
            </a:endParaRPr>
          </a:p>
        </p:txBody>
      </p:sp>
      <p:sp>
        <p:nvSpPr>
          <p:cNvPr id="4" name="Botón de acción: ir a inicio 3">
            <a:hlinkClick r:id="rId2" action="ppaction://hlinksldjump" highlightClick="1"/>
            <a:extLst>
              <a:ext uri="{FF2B5EF4-FFF2-40B4-BE49-F238E27FC236}">
                <a16:creationId xmlns:a16="http://schemas.microsoft.com/office/drawing/2014/main" id="{4AA77BA1-D6AA-4B1F-9241-DD7757FC7009}"/>
              </a:ext>
            </a:extLst>
          </p:cNvPr>
          <p:cNvSpPr/>
          <p:nvPr/>
        </p:nvSpPr>
        <p:spPr>
          <a:xfrm>
            <a:off x="3438939" y="3127513"/>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adroTexto 1"/>
          <p:cNvSpPr/>
          <p:nvPr/>
        </p:nvSpPr>
        <p:spPr>
          <a:xfrm>
            <a:off x="3558960" y="309240"/>
            <a:ext cx="27428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gn="ctr">
              <a:lnSpc>
                <a:spcPct val="100000"/>
              </a:lnSpc>
              <a:buNone/>
            </a:pPr>
            <a:r>
              <a:rPr lang="es-ES" sz="2400" b="0" strike="noStrike" spc="-1">
                <a:solidFill>
                  <a:srgbClr val="000000"/>
                </a:solidFill>
                <a:latin typeface="Arial"/>
                <a:ea typeface="DejaVu Sans"/>
              </a:rPr>
              <a:t>Missing values</a:t>
            </a:r>
            <a:endParaRPr lang="ca-ES" sz="2400" b="0" strike="noStrike" spc="-1">
              <a:latin typeface="Arial"/>
            </a:endParaRPr>
          </a:p>
        </p:txBody>
      </p:sp>
      <p:sp>
        <p:nvSpPr>
          <p:cNvPr id="60" name="CuadroTexto 3"/>
          <p:cNvSpPr/>
          <p:nvPr/>
        </p:nvSpPr>
        <p:spPr>
          <a:xfrm>
            <a:off x="2805840" y="1085760"/>
            <a:ext cx="4979520" cy="1463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285840" indent="-285840">
              <a:lnSpc>
                <a:spcPct val="200000"/>
              </a:lnSpc>
              <a:buClr>
                <a:srgbClr val="000000"/>
              </a:buClr>
              <a:buFont typeface="Arial"/>
              <a:buChar char="•"/>
            </a:pPr>
            <a:r>
              <a:rPr lang="es-ES" sz="1800" b="0" strike="noStrike" spc="-1">
                <a:solidFill>
                  <a:srgbClr val="000000"/>
                </a:solidFill>
                <a:latin typeface="Arial"/>
                <a:ea typeface="DejaVu Sans"/>
              </a:rPr>
              <a:t>No result</a:t>
            </a:r>
            <a:endParaRPr lang="ca-ES" sz="1800" b="0" strike="noStrike" spc="-1">
              <a:latin typeface="Arial"/>
            </a:endParaRPr>
          </a:p>
          <a:p>
            <a:pPr marL="285840" indent="-285840">
              <a:lnSpc>
                <a:spcPct val="200000"/>
              </a:lnSpc>
              <a:buClr>
                <a:srgbClr val="000000"/>
              </a:buClr>
              <a:buFont typeface="Arial"/>
              <a:buChar char="•"/>
            </a:pPr>
            <a:r>
              <a:rPr lang="es-ES" sz="1800" b="0" strike="noStrike" spc="-1">
                <a:solidFill>
                  <a:srgbClr val="000000"/>
                </a:solidFill>
                <a:latin typeface="Arial"/>
                <a:ea typeface="DejaVu Sans"/>
              </a:rPr>
              <a:t>Values out of limits of detection</a:t>
            </a:r>
            <a:endParaRPr lang="ca-ES" sz="1800" b="0" strike="noStrike" spc="-1">
              <a:latin typeface="Arial"/>
            </a:endParaRPr>
          </a:p>
          <a:p>
            <a:pPr>
              <a:lnSpc>
                <a:spcPct val="100000"/>
              </a:lnSpc>
              <a:buNone/>
            </a:pPr>
            <a:endParaRPr lang="ca-ES" sz="1800" b="0" strike="noStrike" spc="-1">
              <a:latin typeface="Arial"/>
            </a:endParaRPr>
          </a:p>
        </p:txBody>
      </p:sp>
      <p:sp>
        <p:nvSpPr>
          <p:cNvPr id="5" name="Botón de acción: ir a inicio 4">
            <a:hlinkClick r:id="rId2" action="ppaction://hlinksldjump" highlightClick="1"/>
            <a:extLst>
              <a:ext uri="{FF2B5EF4-FFF2-40B4-BE49-F238E27FC236}">
                <a16:creationId xmlns:a16="http://schemas.microsoft.com/office/drawing/2014/main" id="{D8C96941-01E0-4512-9D54-A4FC6A8A406B}"/>
              </a:ext>
            </a:extLst>
          </p:cNvPr>
          <p:cNvSpPr/>
          <p:nvPr/>
        </p:nvSpPr>
        <p:spPr>
          <a:xfrm>
            <a:off x="3438939" y="3127513"/>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adroTexto 1"/>
          <p:cNvSpPr/>
          <p:nvPr/>
        </p:nvSpPr>
        <p:spPr>
          <a:xfrm>
            <a:off x="3558960" y="309240"/>
            <a:ext cx="27428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gn="ctr">
              <a:lnSpc>
                <a:spcPct val="100000"/>
              </a:lnSpc>
              <a:buNone/>
            </a:pPr>
            <a:r>
              <a:rPr lang="es-ES" sz="2400" b="0" strike="noStrike" spc="-1">
                <a:solidFill>
                  <a:srgbClr val="000000"/>
                </a:solidFill>
                <a:latin typeface="Arial"/>
                <a:ea typeface="DejaVu Sans"/>
              </a:rPr>
              <a:t>Filtering</a:t>
            </a:r>
            <a:endParaRPr lang="ca-ES" sz="2400" b="0" strike="noStrike" spc="-1">
              <a:latin typeface="Arial"/>
            </a:endParaRPr>
          </a:p>
        </p:txBody>
      </p:sp>
      <p:sp>
        <p:nvSpPr>
          <p:cNvPr id="62" name="CuadroTexto 3"/>
          <p:cNvSpPr/>
          <p:nvPr/>
        </p:nvSpPr>
        <p:spPr>
          <a:xfrm>
            <a:off x="2441160" y="840240"/>
            <a:ext cx="4979520" cy="42033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285840" indent="-285840">
              <a:lnSpc>
                <a:spcPct val="150000"/>
              </a:lnSpc>
              <a:buClr>
                <a:srgbClr val="000000"/>
              </a:buClr>
              <a:buFont typeface="Arial"/>
              <a:buChar char="•"/>
            </a:pPr>
            <a:r>
              <a:rPr lang="es-ES" sz="1800" b="0" strike="noStrike" spc="-1">
                <a:solidFill>
                  <a:srgbClr val="000000"/>
                </a:solidFill>
                <a:latin typeface="Arial"/>
                <a:ea typeface="DejaVu Sans"/>
              </a:rPr>
              <a:t>Missing values </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Missigness threshold?</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Missings to be considered? </a:t>
            </a:r>
            <a:endParaRPr lang="ca-ES" sz="1400" b="0" strike="noStrike" spc="-1">
              <a:latin typeface="Arial"/>
            </a:endParaRPr>
          </a:p>
          <a:p>
            <a:pPr marL="1200240" lvl="2" indent="-285840">
              <a:lnSpc>
                <a:spcPct val="150000"/>
              </a:lnSpc>
              <a:buClr>
                <a:srgbClr val="000000"/>
              </a:buClr>
              <a:buFont typeface="Arial"/>
              <a:buChar char="•"/>
            </a:pPr>
            <a:r>
              <a:rPr lang="es-ES" sz="1400" b="0" strike="noStrike" spc="-1">
                <a:solidFill>
                  <a:srgbClr val="000000"/>
                </a:solidFill>
                <a:latin typeface="Arial"/>
                <a:ea typeface="DejaVu Sans"/>
              </a:rPr>
              <a:t>"Fully missing values"?</a:t>
            </a:r>
            <a:endParaRPr lang="ca-ES" sz="1400" b="0" strike="noStrike" spc="-1">
              <a:latin typeface="Arial"/>
            </a:endParaRPr>
          </a:p>
          <a:p>
            <a:pPr marL="1200240" lvl="2" indent="-285840">
              <a:lnSpc>
                <a:spcPct val="150000"/>
              </a:lnSpc>
              <a:buClr>
                <a:srgbClr val="000000"/>
              </a:buClr>
              <a:buFont typeface="Arial"/>
              <a:buChar char="•"/>
            </a:pPr>
            <a:r>
              <a:rPr lang="es-ES" sz="1400" b="0" strike="noStrike" spc="-1">
                <a:solidFill>
                  <a:srgbClr val="000000"/>
                </a:solidFill>
                <a:latin typeface="Arial"/>
                <a:ea typeface="DejaVu Sans"/>
              </a:rPr>
              <a:t>Values out of limits of detection?</a:t>
            </a:r>
            <a:endParaRPr lang="ca-ES" sz="1400" b="0" strike="noStrike" spc="-1">
              <a:latin typeface="Arial"/>
            </a:endParaRPr>
          </a:p>
          <a:p>
            <a:pPr>
              <a:lnSpc>
                <a:spcPct val="150000"/>
              </a:lnSpc>
              <a:buNone/>
            </a:pPr>
            <a:endParaRPr lang="ca-ES" sz="1400" b="0" strike="noStrike" spc="-1">
              <a:latin typeface="Arial"/>
            </a:endParaRPr>
          </a:p>
          <a:p>
            <a:pPr marL="285840" indent="-285840">
              <a:lnSpc>
                <a:spcPct val="150000"/>
              </a:lnSpc>
              <a:buClr>
                <a:srgbClr val="000000"/>
              </a:buClr>
              <a:buFont typeface="Arial"/>
              <a:buChar char="•"/>
            </a:pPr>
            <a:r>
              <a:rPr lang="es-ES" sz="1800" b="0" strike="noStrike" spc="-1">
                <a:solidFill>
                  <a:srgbClr val="000000"/>
                </a:solidFill>
                <a:latin typeface="Arial"/>
                <a:ea typeface="DejaVu Sans"/>
              </a:rPr>
              <a:t>Less informative metabolites/samples</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Variance?</a:t>
            </a:r>
            <a:endParaRPr lang="ca-ES" sz="1400" b="0" strike="noStrike" spc="-1">
              <a:latin typeface="Arial"/>
            </a:endParaRPr>
          </a:p>
          <a:p>
            <a:pPr>
              <a:lnSpc>
                <a:spcPct val="150000"/>
              </a:lnSpc>
              <a:buNone/>
            </a:pPr>
            <a:endParaRPr lang="ca-ES" sz="1400" b="0" strike="noStrike" spc="-1">
              <a:latin typeface="Arial"/>
            </a:endParaRPr>
          </a:p>
          <a:p>
            <a:pPr marL="285840" indent="-285840">
              <a:lnSpc>
                <a:spcPct val="150000"/>
              </a:lnSpc>
              <a:buClr>
                <a:srgbClr val="000000"/>
              </a:buClr>
              <a:buFont typeface="Arial"/>
              <a:buChar char="•"/>
            </a:pPr>
            <a:r>
              <a:rPr lang="es-ES" sz="1800" b="0" strike="noStrike" spc="-1">
                <a:solidFill>
                  <a:srgbClr val="000000"/>
                </a:solidFill>
                <a:latin typeface="Arial"/>
                <a:ea typeface="DejaVu Sans"/>
              </a:rPr>
              <a:t>Outliers</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IQR?</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PCA?</a:t>
            </a:r>
            <a:endParaRPr lang="ca-ES" sz="1400" b="0" strike="noStrike" spc="-1">
              <a:latin typeface="Arial"/>
            </a:endParaRPr>
          </a:p>
        </p:txBody>
      </p:sp>
      <p:sp>
        <p:nvSpPr>
          <p:cNvPr id="4" name="Botón de acción: ir a inicio 3">
            <a:hlinkClick r:id="rId2" action="ppaction://hlinksldjump" highlightClick="1"/>
            <a:extLst>
              <a:ext uri="{FF2B5EF4-FFF2-40B4-BE49-F238E27FC236}">
                <a16:creationId xmlns:a16="http://schemas.microsoft.com/office/drawing/2014/main" id="{000586C3-C23A-4CC2-A0AC-AD5D6370A6F9}"/>
              </a:ext>
            </a:extLst>
          </p:cNvPr>
          <p:cNvSpPr/>
          <p:nvPr/>
        </p:nvSpPr>
        <p:spPr>
          <a:xfrm>
            <a:off x="6586330" y="4442684"/>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adroTexto 1"/>
          <p:cNvSpPr/>
          <p:nvPr/>
        </p:nvSpPr>
        <p:spPr>
          <a:xfrm>
            <a:off x="3558960" y="309240"/>
            <a:ext cx="27428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gn="ctr">
              <a:lnSpc>
                <a:spcPct val="100000"/>
              </a:lnSpc>
              <a:buNone/>
            </a:pPr>
            <a:r>
              <a:rPr lang="es-ES" sz="2400" b="0" strike="noStrike" spc="-1">
                <a:solidFill>
                  <a:srgbClr val="000000"/>
                </a:solidFill>
                <a:latin typeface="Arial"/>
                <a:ea typeface="DejaVu Sans"/>
              </a:rPr>
              <a:t>Imputation</a:t>
            </a:r>
            <a:endParaRPr lang="ca-ES" sz="2400" b="0" strike="noStrike" spc="-1">
              <a:latin typeface="Arial"/>
            </a:endParaRPr>
          </a:p>
        </p:txBody>
      </p:sp>
      <p:sp>
        <p:nvSpPr>
          <p:cNvPr id="64" name="CuadroTexto 3"/>
          <p:cNvSpPr/>
          <p:nvPr/>
        </p:nvSpPr>
        <p:spPr>
          <a:xfrm>
            <a:off x="2626920" y="1145520"/>
            <a:ext cx="4979520" cy="45694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285840" indent="-285840">
              <a:lnSpc>
                <a:spcPct val="150000"/>
              </a:lnSpc>
              <a:buClr>
                <a:srgbClr val="000000"/>
              </a:buClr>
              <a:buFont typeface="Arial"/>
              <a:buChar char="•"/>
            </a:pPr>
            <a:r>
              <a:rPr lang="es-ES" sz="1800" b="0" strike="noStrike" spc="-1" err="1">
                <a:solidFill>
                  <a:srgbClr val="000000"/>
                </a:solidFill>
                <a:latin typeface="Arial"/>
                <a:ea typeface="DejaVu Sans"/>
              </a:rPr>
              <a:t>Missing</a:t>
            </a:r>
            <a:r>
              <a:rPr lang="es-ES" sz="1800" b="0" strike="noStrike" spc="-1">
                <a:solidFill>
                  <a:srgbClr val="000000"/>
                </a:solidFill>
                <a:latin typeface="Arial"/>
                <a:ea typeface="DejaVu Sans"/>
              </a:rPr>
              <a:t> </a:t>
            </a:r>
            <a:r>
              <a:rPr lang="es-ES" sz="1800" b="0" strike="noStrike" spc="-1" err="1">
                <a:solidFill>
                  <a:srgbClr val="000000"/>
                </a:solidFill>
                <a:latin typeface="Arial"/>
                <a:ea typeface="DejaVu Sans"/>
              </a:rPr>
              <a:t>values</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ea typeface="DejaVu Sans"/>
              </a:rPr>
              <a:t>All</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of</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them</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including</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out</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of</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limits</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of</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detection</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ea typeface="DejaVu Sans"/>
              </a:rPr>
              <a:t>Endogen</a:t>
            </a:r>
            <a:r>
              <a:rPr lang="es-ES" sz="1400" b="0" strike="noStrike" spc="-1">
                <a:solidFill>
                  <a:srgbClr val="000000"/>
                </a:solidFill>
                <a:latin typeface="Arial"/>
                <a:ea typeface="DejaVu Sans"/>
              </a:rPr>
              <a:t>/</a:t>
            </a:r>
            <a:r>
              <a:rPr lang="es-ES" sz="1400" b="0" strike="noStrike" spc="-1" err="1">
                <a:solidFill>
                  <a:srgbClr val="000000"/>
                </a:solidFill>
                <a:latin typeface="Arial"/>
                <a:ea typeface="DejaVu Sans"/>
              </a:rPr>
              <a:t>exogen</a:t>
            </a:r>
            <a:r>
              <a:rPr lang="es-ES" sz="1400" b="0" strike="noStrike" spc="-1">
                <a:solidFill>
                  <a:srgbClr val="000000"/>
                </a:solidFill>
                <a:latin typeface="Arial"/>
                <a:ea typeface="DejaVu Sans"/>
              </a:rPr>
              <a:t>?</a:t>
            </a:r>
            <a:endParaRPr lang="ca-ES" sz="1400" b="0" strike="noStrike" spc="-1">
              <a:latin typeface="Arial"/>
            </a:endParaRPr>
          </a:p>
          <a:p>
            <a:pPr>
              <a:lnSpc>
                <a:spcPct val="150000"/>
              </a:lnSpc>
              <a:buNone/>
            </a:pPr>
            <a:endParaRPr lang="ca-ES" sz="1400" b="0" strike="noStrike" spc="-1">
              <a:latin typeface="Arial"/>
            </a:endParaRPr>
          </a:p>
          <a:p>
            <a:pPr marL="285840" indent="-285840">
              <a:lnSpc>
                <a:spcPct val="150000"/>
              </a:lnSpc>
              <a:buClr>
                <a:srgbClr val="000000"/>
              </a:buClr>
              <a:buFont typeface="Arial"/>
              <a:buChar char="•"/>
            </a:pPr>
            <a:r>
              <a:rPr lang="es-ES" sz="1800" b="0" strike="noStrike" spc="-1" err="1">
                <a:solidFill>
                  <a:srgbClr val="000000"/>
                </a:solidFill>
                <a:latin typeface="Arial"/>
                <a:ea typeface="DejaVu Sans"/>
              </a:rPr>
              <a:t>Method</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K-NN</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ea typeface="DejaVu Sans"/>
              </a:rPr>
              <a:t>Batch-specific</a:t>
            </a:r>
            <a:r>
              <a:rPr lang="es-ES" sz="1400" b="0" strike="noStrike" spc="-1">
                <a:solidFill>
                  <a:srgbClr val="000000"/>
                </a:solidFill>
                <a:latin typeface="Arial"/>
                <a:ea typeface="DejaVu Sans"/>
              </a:rPr>
              <a:t> median</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ea typeface="DejaVu Sans"/>
              </a:rPr>
              <a:t>Below</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lower</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limit</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of</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detection</a:t>
            </a:r>
            <a:r>
              <a:rPr lang="es-ES" sz="1400" b="0" strike="noStrike" spc="-1">
                <a:solidFill>
                  <a:srgbClr val="000000"/>
                </a:solidFill>
                <a:latin typeface="Arial"/>
                <a:ea typeface="DejaVu Sans"/>
              </a:rPr>
              <a:t> --&gt; LLOD/2</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ea typeface="DejaVu Sans"/>
              </a:rPr>
              <a:t>Above</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upper</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limit</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of</a:t>
            </a:r>
            <a:r>
              <a:rPr lang="es-ES" sz="1400" b="0" strike="noStrike" spc="-1">
                <a:solidFill>
                  <a:srgbClr val="000000"/>
                </a:solidFill>
                <a:latin typeface="Arial"/>
                <a:ea typeface="DejaVu Sans"/>
              </a:rPr>
              <a:t> </a:t>
            </a:r>
            <a:r>
              <a:rPr lang="es-ES" sz="1400" b="0" strike="noStrike" spc="-1" err="1">
                <a:solidFill>
                  <a:srgbClr val="000000"/>
                </a:solidFill>
                <a:latin typeface="Arial"/>
                <a:ea typeface="DejaVu Sans"/>
              </a:rPr>
              <a:t>detection</a:t>
            </a:r>
            <a:r>
              <a:rPr lang="es-ES" sz="1400" b="0" strike="noStrike" spc="-1">
                <a:solidFill>
                  <a:srgbClr val="000000"/>
                </a:solidFill>
                <a:latin typeface="Arial"/>
                <a:ea typeface="DejaVu Sans"/>
              </a:rPr>
              <a:t> --&gt; ULOD</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ea typeface="DejaVu Sans"/>
              </a:rPr>
              <a:t>zero</a:t>
            </a:r>
            <a:endParaRPr lang="ca-ES" sz="1400" b="0" strike="noStrike" spc="-1">
              <a:latin typeface="Arial"/>
            </a:endParaRPr>
          </a:p>
          <a:p>
            <a:pPr>
              <a:lnSpc>
                <a:spcPct val="150000"/>
              </a:lnSpc>
              <a:buNone/>
            </a:pPr>
            <a:endParaRPr lang="ca-ES" sz="1400" b="0" strike="noStrike" spc="-1">
              <a:latin typeface="Arial"/>
            </a:endParaRPr>
          </a:p>
          <a:p>
            <a:pPr>
              <a:lnSpc>
                <a:spcPct val="150000"/>
              </a:lnSpc>
              <a:buNone/>
            </a:pPr>
            <a:endParaRPr lang="ca-ES" sz="1400" b="0" strike="noStrike" spc="-1">
              <a:latin typeface="Arial"/>
            </a:endParaRPr>
          </a:p>
          <a:p>
            <a:pPr>
              <a:lnSpc>
                <a:spcPct val="100000"/>
              </a:lnSpc>
              <a:buNone/>
            </a:pPr>
            <a:endParaRPr lang="ca-ES" sz="1400" b="0" strike="noStrike" spc="-1">
              <a:latin typeface="Arial"/>
            </a:endParaRPr>
          </a:p>
        </p:txBody>
      </p:sp>
      <p:sp>
        <p:nvSpPr>
          <p:cNvPr id="4" name="Botón de acción: ir a inicio 3">
            <a:hlinkClick r:id="rId2" action="ppaction://hlinksldjump" highlightClick="1"/>
            <a:extLst>
              <a:ext uri="{FF2B5EF4-FFF2-40B4-BE49-F238E27FC236}">
                <a16:creationId xmlns:a16="http://schemas.microsoft.com/office/drawing/2014/main" id="{D1C246DE-FE03-4514-A16A-02FB109605BF}"/>
              </a:ext>
            </a:extLst>
          </p:cNvPr>
          <p:cNvSpPr/>
          <p:nvPr/>
        </p:nvSpPr>
        <p:spPr>
          <a:xfrm>
            <a:off x="6553200" y="4638261"/>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adroTexto 1"/>
          <p:cNvSpPr/>
          <p:nvPr/>
        </p:nvSpPr>
        <p:spPr>
          <a:xfrm>
            <a:off x="3558960" y="309240"/>
            <a:ext cx="27428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gn="ctr">
              <a:lnSpc>
                <a:spcPct val="100000"/>
              </a:lnSpc>
              <a:buNone/>
            </a:pPr>
            <a:r>
              <a:rPr lang="es-ES" sz="2400" b="0" strike="noStrike" spc="-1" err="1">
                <a:solidFill>
                  <a:srgbClr val="000000"/>
                </a:solidFill>
                <a:latin typeface="Arial"/>
                <a:ea typeface="DejaVu Sans"/>
              </a:rPr>
              <a:t>Transformations</a:t>
            </a:r>
            <a:endParaRPr lang="ca-ES" sz="2400" b="0" strike="noStrike" spc="-1">
              <a:latin typeface="Arial"/>
            </a:endParaRPr>
          </a:p>
        </p:txBody>
      </p:sp>
      <p:sp>
        <p:nvSpPr>
          <p:cNvPr id="64" name="CuadroTexto 3"/>
          <p:cNvSpPr/>
          <p:nvPr/>
        </p:nvSpPr>
        <p:spPr>
          <a:xfrm>
            <a:off x="374050" y="1145520"/>
            <a:ext cx="3840141" cy="2616101"/>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numCol="1" spcCol="0" anchor="t">
            <a:spAutoFit/>
          </a:bodyPr>
          <a:lstStyle/>
          <a:p>
            <a:pPr marL="285840" indent="-285840">
              <a:lnSpc>
                <a:spcPct val="150000"/>
              </a:lnSpc>
              <a:buClr>
                <a:srgbClr val="000000"/>
              </a:buClr>
              <a:buFont typeface="Arial"/>
              <a:buChar char="•"/>
            </a:pPr>
            <a:r>
              <a:rPr lang="es-ES" sz="1800" b="0" strike="noStrike" spc="-1" err="1">
                <a:solidFill>
                  <a:srgbClr val="000000"/>
                </a:solidFill>
                <a:latin typeface="Arial"/>
                <a:ea typeface="DejaVu Sans"/>
              </a:rPr>
              <a:t>Which</a:t>
            </a:r>
            <a:r>
              <a:rPr lang="es-ES" sz="1800" b="0" strike="noStrike" spc="-1">
                <a:solidFill>
                  <a:srgbClr val="000000"/>
                </a:solidFill>
                <a:latin typeface="Arial"/>
                <a:ea typeface="DejaVu Sans"/>
              </a:rPr>
              <a:t> </a:t>
            </a:r>
            <a:r>
              <a:rPr lang="es-ES" sz="1800" b="0" strike="noStrike" spc="-1" err="1">
                <a:solidFill>
                  <a:srgbClr val="000000"/>
                </a:solidFill>
                <a:latin typeface="Arial"/>
                <a:ea typeface="DejaVu Sans"/>
              </a:rPr>
              <a:t>transformations</a:t>
            </a:r>
            <a:r>
              <a:rPr lang="es-ES" sz="1800" b="0" strike="noStrike" spc="-1">
                <a:solidFill>
                  <a:srgbClr val="000000"/>
                </a:solidFill>
                <a:latin typeface="Arial"/>
                <a:ea typeface="DejaVu Sans"/>
              </a:rPr>
              <a:t> </a:t>
            </a:r>
          </a:p>
          <a:p>
            <a:pPr marL="285840" indent="-285840">
              <a:lnSpc>
                <a:spcPct val="150000"/>
              </a:lnSpc>
              <a:buClr>
                <a:srgbClr val="000000"/>
              </a:buClr>
              <a:buFont typeface="Arial"/>
              <a:buChar char="•"/>
            </a:pPr>
            <a:r>
              <a:rPr lang="es-ES" spc="-1" err="1">
                <a:solidFill>
                  <a:srgbClr val="000000"/>
                </a:solidFill>
                <a:latin typeface="Arial"/>
              </a:rPr>
              <a:t>When</a:t>
            </a:r>
            <a:r>
              <a:rPr lang="es-ES" spc="-1">
                <a:solidFill>
                  <a:srgbClr val="000000"/>
                </a:solidFill>
                <a:latin typeface="Arial"/>
              </a:rPr>
              <a:t> </a:t>
            </a:r>
            <a:r>
              <a:rPr lang="es-ES" spc="-1" err="1">
                <a:solidFill>
                  <a:srgbClr val="000000"/>
                </a:solidFill>
                <a:latin typeface="Arial"/>
              </a:rPr>
              <a:t>should</a:t>
            </a:r>
            <a:r>
              <a:rPr lang="es-ES" spc="-1">
                <a:solidFill>
                  <a:srgbClr val="000000"/>
                </a:solidFill>
                <a:latin typeface="Arial"/>
              </a:rPr>
              <a:t> data be </a:t>
            </a:r>
            <a:r>
              <a:rPr lang="es-ES" spc="-1" err="1">
                <a:solidFill>
                  <a:srgbClr val="000000"/>
                </a:solidFill>
                <a:latin typeface="Arial"/>
              </a:rPr>
              <a:t>transformed</a:t>
            </a:r>
            <a:endParaRPr lang="es-ES" spc="-1">
              <a:solidFill>
                <a:srgbClr val="000000"/>
              </a:solidFill>
              <a:latin typeface="Arial"/>
            </a:endParaRPr>
          </a:p>
          <a:p>
            <a:pPr marL="743040" lvl="1" indent="-285840">
              <a:lnSpc>
                <a:spcPct val="150000"/>
              </a:lnSpc>
              <a:buClr>
                <a:srgbClr val="000000"/>
              </a:buClr>
              <a:buFont typeface="Arial"/>
              <a:buChar char="•"/>
            </a:pPr>
            <a:r>
              <a:rPr lang="es-ES" sz="1400" b="0" strike="noStrike" spc="-1" err="1">
                <a:solidFill>
                  <a:srgbClr val="000000"/>
                </a:solidFill>
                <a:latin typeface="Arial"/>
              </a:rPr>
              <a:t>Before</a:t>
            </a:r>
            <a:r>
              <a:rPr lang="es-ES" sz="1400" b="0" strike="noStrike" spc="-1">
                <a:solidFill>
                  <a:srgbClr val="000000"/>
                </a:solidFill>
                <a:latin typeface="Arial"/>
              </a:rPr>
              <a:t>/after </a:t>
            </a:r>
            <a:r>
              <a:rPr lang="es-ES" sz="1400" b="0" strike="noStrike" spc="-1" err="1">
                <a:solidFill>
                  <a:srgbClr val="000000"/>
                </a:solidFill>
                <a:latin typeface="Arial"/>
              </a:rPr>
              <a:t>filter</a:t>
            </a:r>
            <a:r>
              <a:rPr lang="es-ES" sz="1400" b="0" strike="noStrike" spc="-1">
                <a:solidFill>
                  <a:srgbClr val="000000"/>
                </a:solidFill>
                <a:latin typeface="Arial"/>
              </a:rPr>
              <a:t>/</a:t>
            </a:r>
            <a:r>
              <a:rPr lang="es-ES" sz="1400" b="0" strike="noStrike" spc="-1" err="1">
                <a:solidFill>
                  <a:srgbClr val="000000"/>
                </a:solidFill>
                <a:latin typeface="Arial"/>
              </a:rPr>
              <a:t>imputation</a:t>
            </a:r>
            <a:endParaRPr lang="es-ES" sz="1400" b="0" strike="noStrike" spc="-1">
              <a:solidFill>
                <a:srgbClr val="000000"/>
              </a:solidFill>
              <a:latin typeface="Arial"/>
            </a:endParaRPr>
          </a:p>
          <a:p>
            <a:pPr marL="743040" lvl="1" indent="-285840">
              <a:lnSpc>
                <a:spcPct val="150000"/>
              </a:lnSpc>
              <a:buClr>
                <a:srgbClr val="000000"/>
              </a:buClr>
              <a:buFont typeface="Arial"/>
              <a:buChar char="•"/>
            </a:pPr>
            <a:r>
              <a:rPr lang="es-ES" sz="1400" spc="-1" err="1">
                <a:solidFill>
                  <a:srgbClr val="000000"/>
                </a:solidFill>
                <a:latin typeface="Arial"/>
              </a:rPr>
              <a:t>Before</a:t>
            </a:r>
            <a:r>
              <a:rPr lang="es-ES" sz="1400" spc="-1">
                <a:solidFill>
                  <a:srgbClr val="000000"/>
                </a:solidFill>
                <a:latin typeface="Arial"/>
              </a:rPr>
              <a:t>/after </a:t>
            </a:r>
            <a:r>
              <a:rPr lang="es-ES" sz="1400" spc="-1" err="1">
                <a:solidFill>
                  <a:srgbClr val="000000"/>
                </a:solidFill>
                <a:latin typeface="Arial"/>
              </a:rPr>
              <a:t>batch</a:t>
            </a:r>
            <a:r>
              <a:rPr lang="es-ES" sz="1400" spc="-1">
                <a:solidFill>
                  <a:srgbClr val="000000"/>
                </a:solidFill>
                <a:latin typeface="Arial"/>
              </a:rPr>
              <a:t> </a:t>
            </a:r>
            <a:r>
              <a:rPr lang="es-ES" sz="1400" spc="-1" err="1">
                <a:solidFill>
                  <a:srgbClr val="000000"/>
                </a:solidFill>
                <a:latin typeface="Arial"/>
              </a:rPr>
              <a:t>adjustment</a:t>
            </a:r>
            <a:endParaRPr lang="es-ES" sz="1400" spc="-1">
              <a:solidFill>
                <a:srgbClr val="000000"/>
              </a:solidFill>
              <a:latin typeface="Arial"/>
            </a:endParaRPr>
          </a:p>
          <a:p>
            <a:pPr marL="285840" indent="-285840">
              <a:lnSpc>
                <a:spcPct val="150000"/>
              </a:lnSpc>
              <a:buClr>
                <a:srgbClr val="000000"/>
              </a:buClr>
              <a:buFont typeface="Arial"/>
              <a:buChar char="•"/>
            </a:pPr>
            <a:r>
              <a:rPr lang="es-ES" spc="-1" err="1">
                <a:solidFill>
                  <a:srgbClr val="000000"/>
                </a:solidFill>
              </a:rPr>
              <a:t>Normalization</a:t>
            </a:r>
            <a:r>
              <a:rPr lang="es-ES" spc="-1">
                <a:solidFill>
                  <a:srgbClr val="000000"/>
                </a:solidFill>
              </a:rPr>
              <a:t> </a:t>
            </a:r>
            <a:r>
              <a:rPr lang="es-ES" spc="-1" err="1">
                <a:solidFill>
                  <a:srgbClr val="000000"/>
                </a:solidFill>
              </a:rPr>
              <a:t>is</a:t>
            </a:r>
            <a:r>
              <a:rPr lang="es-ES" spc="-1">
                <a:solidFill>
                  <a:srgbClr val="000000"/>
                </a:solidFill>
              </a:rPr>
              <a:t> </a:t>
            </a:r>
            <a:r>
              <a:rPr lang="es-ES" spc="-1" err="1">
                <a:solidFill>
                  <a:srgbClr val="000000"/>
                </a:solidFill>
              </a:rPr>
              <a:t>transformation</a:t>
            </a:r>
            <a:r>
              <a:rPr lang="es-ES" spc="-1">
                <a:solidFill>
                  <a:srgbClr val="000000"/>
                </a:solidFill>
              </a:rPr>
              <a:t>?</a:t>
            </a:r>
          </a:p>
          <a:p>
            <a:pPr>
              <a:lnSpc>
                <a:spcPct val="100000"/>
              </a:lnSpc>
              <a:buNone/>
            </a:pPr>
            <a:endParaRPr lang="ca-ES" sz="1400" b="0" strike="noStrike" spc="-1">
              <a:latin typeface="Arial"/>
            </a:endParaRPr>
          </a:p>
        </p:txBody>
      </p:sp>
      <p:sp>
        <p:nvSpPr>
          <p:cNvPr id="4" name="Botón de acción: ir a inicio 3">
            <a:hlinkClick r:id="rId2" action="ppaction://hlinksldjump" highlightClick="1"/>
            <a:extLst>
              <a:ext uri="{FF2B5EF4-FFF2-40B4-BE49-F238E27FC236}">
                <a16:creationId xmlns:a16="http://schemas.microsoft.com/office/drawing/2014/main" id="{23F4BD99-AAFB-4CBC-B2A4-F21E69B0593A}"/>
              </a:ext>
            </a:extLst>
          </p:cNvPr>
          <p:cNvSpPr/>
          <p:nvPr/>
        </p:nvSpPr>
        <p:spPr>
          <a:xfrm>
            <a:off x="2683564" y="4181061"/>
            <a:ext cx="702365" cy="74874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D24FB586-25B5-49C9-A75B-1FE1CD33F3C4}"/>
              </a:ext>
            </a:extLst>
          </p:cNvPr>
          <p:cNvPicPr>
            <a:picLocks noChangeAspect="1"/>
          </p:cNvPicPr>
          <p:nvPr/>
        </p:nvPicPr>
        <p:blipFill>
          <a:blip r:embed="rId3"/>
          <a:stretch>
            <a:fillRect/>
          </a:stretch>
        </p:blipFill>
        <p:spPr>
          <a:xfrm>
            <a:off x="4139562" y="766800"/>
            <a:ext cx="5304353" cy="4212149"/>
          </a:xfrm>
          <a:prstGeom prst="rect">
            <a:avLst/>
          </a:prstGeom>
        </p:spPr>
      </p:pic>
    </p:spTree>
    <p:extLst>
      <p:ext uri="{BB962C8B-B14F-4D97-AF65-F5344CB8AC3E}">
        <p14:creationId xmlns:p14="http://schemas.microsoft.com/office/powerpoint/2010/main" val="219089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adroTexto 1"/>
          <p:cNvSpPr/>
          <p:nvPr/>
        </p:nvSpPr>
        <p:spPr>
          <a:xfrm>
            <a:off x="3558960" y="309240"/>
            <a:ext cx="4721040" cy="6404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50000"/>
              </a:lnSpc>
              <a:buNone/>
            </a:pPr>
            <a:r>
              <a:rPr lang="es-ES" sz="2400" b="0" strike="noStrike" spc="-1">
                <a:solidFill>
                  <a:srgbClr val="000000"/>
                </a:solidFill>
                <a:latin typeface="Arial"/>
                <a:ea typeface="DejaVu Sans"/>
              </a:rPr>
              <a:t>Identification of batch sources</a:t>
            </a:r>
            <a:endParaRPr lang="ca-ES" sz="2400" b="0" strike="noStrike" spc="-1">
              <a:latin typeface="Arial"/>
            </a:endParaRPr>
          </a:p>
        </p:txBody>
      </p:sp>
      <p:sp>
        <p:nvSpPr>
          <p:cNvPr id="66" name="CuadroTexto 3"/>
          <p:cNvSpPr/>
          <p:nvPr/>
        </p:nvSpPr>
        <p:spPr>
          <a:xfrm>
            <a:off x="2805840" y="1085760"/>
            <a:ext cx="4979520" cy="36097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285840" indent="-285840">
              <a:lnSpc>
                <a:spcPct val="150000"/>
              </a:lnSpc>
              <a:buClr>
                <a:srgbClr val="000000"/>
              </a:buClr>
              <a:buFont typeface="Arial"/>
              <a:buChar char="•"/>
            </a:pPr>
            <a:r>
              <a:rPr lang="es-ES" sz="1800" b="0" strike="noStrike" spc="-1">
                <a:solidFill>
                  <a:srgbClr val="000000"/>
                </a:solidFill>
                <a:latin typeface="Arial"/>
                <a:ea typeface="DejaVu Sans"/>
              </a:rPr>
              <a:t>Sources </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Plate</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Study</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Drift (order of injection)?</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To be determined</a:t>
            </a:r>
            <a:endParaRPr lang="ca-ES" sz="1400" b="0" strike="noStrike" spc="-1">
              <a:latin typeface="Arial"/>
            </a:endParaRPr>
          </a:p>
          <a:p>
            <a:pPr marL="285840" indent="-285840">
              <a:lnSpc>
                <a:spcPct val="150000"/>
              </a:lnSpc>
              <a:buClr>
                <a:srgbClr val="000000"/>
              </a:buClr>
              <a:buFont typeface="Arial"/>
              <a:buChar char="•"/>
            </a:pPr>
            <a:r>
              <a:rPr lang="es-ES" sz="1800" b="0" strike="noStrike" spc="-1">
                <a:solidFill>
                  <a:srgbClr val="000000"/>
                </a:solidFill>
                <a:latin typeface="Arial"/>
                <a:ea typeface="DejaVu Sans"/>
              </a:rPr>
              <a:t>Method</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Principal Variance Component Analysis</a:t>
            </a:r>
            <a:endParaRPr lang="ca-ES" sz="1400" b="0" strike="noStrike" spc="-1">
              <a:latin typeface="Arial"/>
            </a:endParaRPr>
          </a:p>
          <a:p>
            <a:pPr>
              <a:lnSpc>
                <a:spcPct val="150000"/>
              </a:lnSpc>
              <a:buNone/>
            </a:pPr>
            <a:endParaRPr lang="ca-ES" sz="1400" b="0" strike="noStrike" spc="-1">
              <a:latin typeface="Arial"/>
            </a:endParaRPr>
          </a:p>
          <a:p>
            <a:pPr>
              <a:lnSpc>
                <a:spcPct val="150000"/>
              </a:lnSpc>
              <a:buNone/>
            </a:pPr>
            <a:endParaRPr lang="ca-ES" sz="1400" b="0" strike="noStrike" spc="-1">
              <a:latin typeface="Arial"/>
            </a:endParaRPr>
          </a:p>
          <a:p>
            <a:pPr>
              <a:lnSpc>
                <a:spcPct val="100000"/>
              </a:lnSpc>
              <a:buNone/>
            </a:pPr>
            <a:endParaRPr lang="ca-ES" sz="1400" b="0" strike="noStrike" spc="-1">
              <a:latin typeface="Arial"/>
            </a:endParaRPr>
          </a:p>
        </p:txBody>
      </p:sp>
      <p:sp>
        <p:nvSpPr>
          <p:cNvPr id="4" name="Botón de acción: ir a inicio 3">
            <a:hlinkClick r:id="rId2" action="ppaction://hlinksldjump" highlightClick="1"/>
            <a:extLst>
              <a:ext uri="{FF2B5EF4-FFF2-40B4-BE49-F238E27FC236}">
                <a16:creationId xmlns:a16="http://schemas.microsoft.com/office/drawing/2014/main" id="{4E516445-FCA6-4B3F-A601-F8F03C942988}"/>
              </a:ext>
            </a:extLst>
          </p:cNvPr>
          <p:cNvSpPr/>
          <p:nvPr/>
        </p:nvSpPr>
        <p:spPr>
          <a:xfrm>
            <a:off x="6977269" y="4443934"/>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adroTexto 4"/>
          <p:cNvSpPr/>
          <p:nvPr/>
        </p:nvSpPr>
        <p:spPr>
          <a:xfrm>
            <a:off x="3558960" y="309240"/>
            <a:ext cx="2742840" cy="457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gn="ctr">
              <a:lnSpc>
                <a:spcPct val="100000"/>
              </a:lnSpc>
              <a:buNone/>
            </a:pPr>
            <a:r>
              <a:rPr lang="es-ES" sz="2400" b="0" strike="noStrike" spc="-1">
                <a:solidFill>
                  <a:srgbClr val="000000"/>
                </a:solidFill>
                <a:latin typeface="Arial"/>
                <a:ea typeface="DejaVu Sans"/>
              </a:rPr>
              <a:t>Batch adjustment</a:t>
            </a:r>
            <a:endParaRPr lang="ca-ES" sz="2400" b="0" strike="noStrike" spc="-1">
              <a:latin typeface="Arial"/>
            </a:endParaRPr>
          </a:p>
        </p:txBody>
      </p:sp>
      <p:sp>
        <p:nvSpPr>
          <p:cNvPr id="68" name="CuadroTexto 5"/>
          <p:cNvSpPr/>
          <p:nvPr/>
        </p:nvSpPr>
        <p:spPr>
          <a:xfrm>
            <a:off x="2805840" y="846720"/>
            <a:ext cx="4979520" cy="34732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marL="285840" indent="-285840">
              <a:lnSpc>
                <a:spcPct val="150000"/>
              </a:lnSpc>
              <a:buClr>
                <a:srgbClr val="000000"/>
              </a:buClr>
              <a:buFont typeface="Arial"/>
              <a:buChar char="•"/>
            </a:pPr>
            <a:endParaRPr lang="ca-ES" sz="1800" b="0" strike="noStrike" spc="-1">
              <a:latin typeface="Arial"/>
            </a:endParaRPr>
          </a:p>
          <a:p>
            <a:pPr marL="285840" indent="-285840">
              <a:lnSpc>
                <a:spcPct val="150000"/>
              </a:lnSpc>
              <a:buClr>
                <a:srgbClr val="000000"/>
              </a:buClr>
              <a:buFont typeface="Arial"/>
              <a:buChar char="•"/>
            </a:pPr>
            <a:r>
              <a:rPr lang="es-ES" sz="1800" b="0" strike="noStrike" spc="-1">
                <a:solidFill>
                  <a:srgbClr val="000000"/>
                </a:solidFill>
                <a:latin typeface="Arial"/>
                <a:ea typeface="DejaVu Sans"/>
              </a:rPr>
              <a:t>Methods</a:t>
            </a:r>
            <a:endParaRPr lang="ca-ES" sz="18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ComBat (sva)</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Identification of sources of variation + modeling:</a:t>
            </a:r>
            <a:endParaRPr lang="ca-ES" sz="1400" b="0" strike="noStrike" spc="-1">
              <a:latin typeface="Arial"/>
            </a:endParaRPr>
          </a:p>
          <a:p>
            <a:pPr marL="1200240" lvl="2" indent="-285840">
              <a:lnSpc>
                <a:spcPct val="150000"/>
              </a:lnSpc>
              <a:buClr>
                <a:srgbClr val="000000"/>
              </a:buClr>
              <a:buFont typeface="Arial"/>
              <a:buChar char="•"/>
            </a:pPr>
            <a:r>
              <a:rPr lang="es-ES" sz="1400" b="0" strike="noStrike" spc="-1">
                <a:solidFill>
                  <a:srgbClr val="000000"/>
                </a:solidFill>
                <a:latin typeface="Arial"/>
                <a:ea typeface="DejaVu Sans"/>
              </a:rPr>
              <a:t>Principal Component Partial R-square</a:t>
            </a:r>
            <a:endParaRPr lang="ca-ES" sz="1400" b="0" strike="noStrike" spc="-1">
              <a:latin typeface="Arial"/>
            </a:endParaRPr>
          </a:p>
          <a:p>
            <a:pPr marL="1200240" lvl="2" indent="-285840">
              <a:lnSpc>
                <a:spcPct val="150000"/>
              </a:lnSpc>
              <a:buClr>
                <a:srgbClr val="000000"/>
              </a:buClr>
              <a:buFont typeface="Arial"/>
              <a:buChar char="•"/>
            </a:pPr>
            <a:r>
              <a:rPr lang="es-ES" sz="1400" b="0" strike="noStrike" spc="-1">
                <a:solidFill>
                  <a:srgbClr val="000000"/>
                </a:solidFill>
                <a:latin typeface="Arial"/>
                <a:ea typeface="DejaVu Sans"/>
              </a:rPr>
              <a:t>Linear Mixed Models</a:t>
            </a:r>
            <a:endParaRPr lang="ca-ES" sz="1400" b="0" strike="noStrike" spc="-1">
              <a:latin typeface="Arial"/>
            </a:endParaRPr>
          </a:p>
          <a:p>
            <a:pPr marL="743040" lvl="1" indent="-285840">
              <a:lnSpc>
                <a:spcPct val="150000"/>
              </a:lnSpc>
              <a:buClr>
                <a:srgbClr val="000000"/>
              </a:buClr>
              <a:buFont typeface="Arial"/>
              <a:buChar char="•"/>
            </a:pPr>
            <a:r>
              <a:rPr lang="es-ES" sz="1400" b="0" strike="noStrike" spc="-1">
                <a:solidFill>
                  <a:srgbClr val="000000"/>
                </a:solidFill>
                <a:latin typeface="Arial"/>
                <a:ea typeface="DejaVu Sans"/>
              </a:rPr>
              <a:t>…?</a:t>
            </a:r>
            <a:endParaRPr lang="ca-ES" sz="1400" b="0" strike="noStrike" spc="-1">
              <a:latin typeface="Arial"/>
            </a:endParaRPr>
          </a:p>
          <a:p>
            <a:pPr>
              <a:lnSpc>
                <a:spcPct val="150000"/>
              </a:lnSpc>
              <a:buNone/>
            </a:pPr>
            <a:endParaRPr lang="ca-ES" sz="1400" b="0" strike="noStrike" spc="-1">
              <a:latin typeface="Arial"/>
            </a:endParaRPr>
          </a:p>
          <a:p>
            <a:pPr>
              <a:lnSpc>
                <a:spcPct val="150000"/>
              </a:lnSpc>
              <a:buNone/>
            </a:pPr>
            <a:endParaRPr lang="ca-ES" sz="1400" b="0" strike="noStrike" spc="-1">
              <a:latin typeface="Arial"/>
            </a:endParaRPr>
          </a:p>
          <a:p>
            <a:pPr>
              <a:lnSpc>
                <a:spcPct val="100000"/>
              </a:lnSpc>
              <a:buNone/>
            </a:pPr>
            <a:endParaRPr lang="ca-ES" sz="1400" b="0" strike="noStrike" spc="-1">
              <a:latin typeface="Arial"/>
            </a:endParaRPr>
          </a:p>
        </p:txBody>
      </p:sp>
      <p:sp>
        <p:nvSpPr>
          <p:cNvPr id="4" name="Botón de acción: ir a inicio 3">
            <a:hlinkClick r:id="rId2" action="ppaction://hlinksldjump" highlightClick="1"/>
            <a:extLst>
              <a:ext uri="{FF2B5EF4-FFF2-40B4-BE49-F238E27FC236}">
                <a16:creationId xmlns:a16="http://schemas.microsoft.com/office/drawing/2014/main" id="{2D15CBCB-F5BD-4CB7-BE0D-E55062758F58}"/>
              </a:ext>
            </a:extLst>
          </p:cNvPr>
          <p:cNvSpPr/>
          <p:nvPr/>
        </p:nvSpPr>
        <p:spPr>
          <a:xfrm>
            <a:off x="7096539" y="4121426"/>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8CEFB-F2A6-4C28-B76D-4EA10373D88D}"/>
              </a:ext>
            </a:extLst>
          </p:cNvPr>
          <p:cNvSpPr>
            <a:spLocks noGrp="1"/>
          </p:cNvSpPr>
          <p:nvPr>
            <p:ph type="title"/>
          </p:nvPr>
        </p:nvSpPr>
        <p:spPr>
          <a:xfrm>
            <a:off x="2186608" y="226080"/>
            <a:ext cx="7388671" cy="946080"/>
          </a:xfrm>
        </p:spPr>
        <p:txBody>
          <a:bodyPr/>
          <a:lstStyle/>
          <a:p>
            <a:r>
              <a:rPr lang="es-ES" sz="3600" err="1"/>
              <a:t>Normalization</a:t>
            </a:r>
            <a:endParaRPr lang="es-ES" sz="3600"/>
          </a:p>
        </p:txBody>
      </p:sp>
      <p:pic>
        <p:nvPicPr>
          <p:cNvPr id="4" name="Imagen 3">
            <a:extLst>
              <a:ext uri="{FF2B5EF4-FFF2-40B4-BE49-F238E27FC236}">
                <a16:creationId xmlns:a16="http://schemas.microsoft.com/office/drawing/2014/main" id="{423663D6-66D8-4762-A62B-08AA7720FB90}"/>
              </a:ext>
            </a:extLst>
          </p:cNvPr>
          <p:cNvPicPr>
            <a:picLocks noChangeAspect="1"/>
          </p:cNvPicPr>
          <p:nvPr/>
        </p:nvPicPr>
        <p:blipFill>
          <a:blip r:embed="rId2"/>
          <a:stretch>
            <a:fillRect/>
          </a:stretch>
        </p:blipFill>
        <p:spPr>
          <a:xfrm>
            <a:off x="3089576" y="1172160"/>
            <a:ext cx="6485703" cy="3743177"/>
          </a:xfrm>
          <a:prstGeom prst="rect">
            <a:avLst/>
          </a:prstGeom>
        </p:spPr>
      </p:pic>
      <p:sp>
        <p:nvSpPr>
          <p:cNvPr id="6" name="CuadroTexto 3">
            <a:extLst>
              <a:ext uri="{FF2B5EF4-FFF2-40B4-BE49-F238E27FC236}">
                <a16:creationId xmlns:a16="http://schemas.microsoft.com/office/drawing/2014/main" id="{B0B2F008-2B6F-4C22-8FEE-34B7E14289CA}"/>
              </a:ext>
            </a:extLst>
          </p:cNvPr>
          <p:cNvSpPr/>
          <p:nvPr/>
        </p:nvSpPr>
        <p:spPr>
          <a:xfrm>
            <a:off x="240034" y="1403938"/>
            <a:ext cx="3039880" cy="155427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numCol="1" spcCol="0" anchor="t">
            <a:spAutoFit/>
          </a:bodyPr>
          <a:lstStyle/>
          <a:p>
            <a:pPr marL="285840" indent="-285840">
              <a:lnSpc>
                <a:spcPct val="150000"/>
              </a:lnSpc>
              <a:buClr>
                <a:srgbClr val="000000"/>
              </a:buClr>
              <a:buFont typeface="Arial"/>
              <a:buChar char="•"/>
            </a:pPr>
            <a:r>
              <a:rPr lang="es-ES" sz="1800" b="0" strike="noStrike" spc="-1" err="1">
                <a:solidFill>
                  <a:srgbClr val="000000"/>
                </a:solidFill>
                <a:latin typeface="Arial"/>
                <a:ea typeface="DejaVu Sans"/>
              </a:rPr>
              <a:t>What</a:t>
            </a:r>
            <a:r>
              <a:rPr lang="es-ES" sz="1800" b="0" strike="noStrike" spc="-1">
                <a:solidFill>
                  <a:srgbClr val="000000"/>
                </a:solidFill>
                <a:latin typeface="Arial"/>
                <a:ea typeface="DejaVu Sans"/>
              </a:rPr>
              <a:t> </a:t>
            </a:r>
            <a:r>
              <a:rPr lang="es-ES" sz="1800" b="0" strike="noStrike" spc="-1" err="1">
                <a:solidFill>
                  <a:srgbClr val="000000"/>
                </a:solidFill>
                <a:latin typeface="Arial"/>
                <a:ea typeface="DejaVu Sans"/>
              </a:rPr>
              <a:t>is</a:t>
            </a:r>
            <a:r>
              <a:rPr lang="es-ES" sz="1800" b="0" strike="noStrike" spc="-1">
                <a:solidFill>
                  <a:srgbClr val="000000"/>
                </a:solidFill>
                <a:latin typeface="Arial"/>
                <a:ea typeface="DejaVu Sans"/>
              </a:rPr>
              <a:t> </a:t>
            </a:r>
            <a:r>
              <a:rPr lang="es-ES" sz="1800" b="0" strike="noStrike" spc="-1" err="1">
                <a:solidFill>
                  <a:srgbClr val="000000"/>
                </a:solidFill>
                <a:latin typeface="Arial"/>
                <a:ea typeface="DejaVu Sans"/>
              </a:rPr>
              <a:t>normalization</a:t>
            </a:r>
            <a:endParaRPr lang="es-ES" sz="1800" b="0" strike="noStrike" spc="-1">
              <a:solidFill>
                <a:srgbClr val="000000"/>
              </a:solidFill>
              <a:latin typeface="Arial"/>
              <a:ea typeface="DejaVu Sans"/>
            </a:endParaRPr>
          </a:p>
          <a:p>
            <a:pPr marL="285840" indent="-285840">
              <a:lnSpc>
                <a:spcPct val="150000"/>
              </a:lnSpc>
              <a:buClr>
                <a:srgbClr val="000000"/>
              </a:buClr>
              <a:buFont typeface="Arial"/>
              <a:buChar char="•"/>
            </a:pPr>
            <a:r>
              <a:rPr lang="es-ES" spc="-1" err="1">
                <a:solidFill>
                  <a:srgbClr val="000000"/>
                </a:solidFill>
                <a:latin typeface="Arial"/>
              </a:rPr>
              <a:t>When</a:t>
            </a:r>
            <a:r>
              <a:rPr lang="es-ES" spc="-1">
                <a:solidFill>
                  <a:srgbClr val="000000"/>
                </a:solidFill>
                <a:latin typeface="Arial"/>
              </a:rPr>
              <a:t> </a:t>
            </a:r>
            <a:r>
              <a:rPr lang="es-ES" spc="-1" err="1">
                <a:solidFill>
                  <a:srgbClr val="000000"/>
                </a:solidFill>
                <a:latin typeface="Arial"/>
              </a:rPr>
              <a:t>should</a:t>
            </a:r>
            <a:r>
              <a:rPr lang="es-ES" spc="-1">
                <a:solidFill>
                  <a:srgbClr val="000000"/>
                </a:solidFill>
                <a:latin typeface="Arial"/>
              </a:rPr>
              <a:t> data be </a:t>
            </a:r>
            <a:r>
              <a:rPr lang="es-ES" spc="-1" err="1">
                <a:solidFill>
                  <a:srgbClr val="000000"/>
                </a:solidFill>
                <a:latin typeface="Arial"/>
              </a:rPr>
              <a:t>Normalized</a:t>
            </a:r>
            <a:endParaRPr lang="es-ES" spc="-1">
              <a:solidFill>
                <a:srgbClr val="000000"/>
              </a:solidFill>
              <a:latin typeface="Arial"/>
            </a:endParaRPr>
          </a:p>
          <a:p>
            <a:pPr>
              <a:lnSpc>
                <a:spcPct val="100000"/>
              </a:lnSpc>
              <a:buNone/>
            </a:pPr>
            <a:endParaRPr lang="ca-ES" sz="1400" b="0" strike="noStrike" spc="-1">
              <a:latin typeface="Arial"/>
            </a:endParaRPr>
          </a:p>
        </p:txBody>
      </p:sp>
      <p:sp>
        <p:nvSpPr>
          <p:cNvPr id="7" name="Botón de acción: ir a inicio 6">
            <a:hlinkClick r:id="rId3" action="ppaction://hlinksldjump" highlightClick="1"/>
            <a:extLst>
              <a:ext uri="{FF2B5EF4-FFF2-40B4-BE49-F238E27FC236}">
                <a16:creationId xmlns:a16="http://schemas.microsoft.com/office/drawing/2014/main" id="{BD5FAF17-9FE1-4386-90CD-FD3819BA11DB}"/>
              </a:ext>
            </a:extLst>
          </p:cNvPr>
          <p:cNvSpPr/>
          <p:nvPr/>
        </p:nvSpPr>
        <p:spPr>
          <a:xfrm>
            <a:off x="1941443" y="3491360"/>
            <a:ext cx="894522" cy="7752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59C8632-D244-4027-81CF-F552D5D21699}"/>
              </a:ext>
            </a:extLst>
          </p:cNvPr>
          <p:cNvPicPr>
            <a:picLocks noChangeAspect="1"/>
          </p:cNvPicPr>
          <p:nvPr/>
        </p:nvPicPr>
        <p:blipFill>
          <a:blip r:embed="rId4"/>
          <a:stretch>
            <a:fillRect/>
          </a:stretch>
        </p:blipFill>
        <p:spPr>
          <a:xfrm>
            <a:off x="5420139" y="4915337"/>
            <a:ext cx="4008572" cy="628035"/>
          </a:xfrm>
          <a:prstGeom prst="rect">
            <a:avLst/>
          </a:prstGeom>
        </p:spPr>
      </p:pic>
    </p:spTree>
    <p:extLst>
      <p:ext uri="{BB962C8B-B14F-4D97-AF65-F5344CB8AC3E}">
        <p14:creationId xmlns:p14="http://schemas.microsoft.com/office/powerpoint/2010/main" val="172687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80AF1-8872-F61E-49E2-75EB92D535E2}"/>
              </a:ext>
            </a:extLst>
          </p:cNvPr>
          <p:cNvSpPr>
            <a:spLocks noGrp="1"/>
          </p:cNvSpPr>
          <p:nvPr>
            <p:ph type="title"/>
          </p:nvPr>
        </p:nvSpPr>
        <p:spPr/>
        <p:txBody>
          <a:bodyPr/>
          <a:lstStyle/>
          <a:p>
            <a:pPr>
              <a:lnSpc>
                <a:spcPct val="150000"/>
              </a:lnSpc>
            </a:pPr>
            <a:r>
              <a:rPr lang="es-ES"/>
              <a:t>Meeting minutes</a:t>
            </a:r>
          </a:p>
        </p:txBody>
      </p:sp>
      <p:sp>
        <p:nvSpPr>
          <p:cNvPr id="3" name="Marcador de contenido 2">
            <a:extLst>
              <a:ext uri="{FF2B5EF4-FFF2-40B4-BE49-F238E27FC236}">
                <a16:creationId xmlns:a16="http://schemas.microsoft.com/office/drawing/2014/main" id="{A0D6B304-5A73-68C1-30DD-24096159B483}"/>
              </a:ext>
            </a:extLst>
          </p:cNvPr>
          <p:cNvSpPr>
            <a:spLocks noGrp="1"/>
          </p:cNvSpPr>
          <p:nvPr>
            <p:ph/>
          </p:nvPr>
        </p:nvSpPr>
        <p:spPr>
          <a:xfrm>
            <a:off x="472565" y="1137950"/>
            <a:ext cx="4283311" cy="4248110"/>
          </a:xfrm>
        </p:spPr>
        <p:txBody>
          <a:bodyPr lIns="0" tIns="0" rIns="0" bIns="0" anchor="t">
            <a:noAutofit/>
          </a:bodyPr>
          <a:lstStyle/>
          <a:p>
            <a:pPr>
              <a:lnSpc>
                <a:spcPct val="150000"/>
              </a:lnSpc>
            </a:pPr>
            <a:r>
              <a:rPr lang="es-ES" sz="1000"/>
              <a:t>En </a:t>
            </a:r>
            <a:r>
              <a:rPr lang="es-ES" sz="1000" err="1"/>
              <a:t>quin</a:t>
            </a:r>
            <a:r>
              <a:rPr lang="es-ES" sz="1000"/>
              <a:t> </a:t>
            </a:r>
            <a:r>
              <a:rPr lang="es-ES" sz="1000" err="1"/>
              <a:t>moment</a:t>
            </a:r>
            <a:r>
              <a:rPr lang="es-ES" sz="1000"/>
              <a:t> avaluar </a:t>
            </a:r>
            <a:r>
              <a:rPr lang="es-ES" sz="1000" err="1"/>
              <a:t>outliers</a:t>
            </a:r>
            <a:r>
              <a:rPr lang="es-ES" sz="1000"/>
              <a:t>?</a:t>
            </a:r>
          </a:p>
          <a:p>
            <a:pPr>
              <a:lnSpc>
                <a:spcPct val="150000"/>
              </a:lnSpc>
            </a:pPr>
            <a:r>
              <a:rPr lang="es-ES" sz="1000"/>
              <a:t>En </a:t>
            </a:r>
            <a:r>
              <a:rPr lang="es-ES" sz="1000" err="1"/>
              <a:t>quin</a:t>
            </a:r>
            <a:r>
              <a:rPr lang="es-ES" sz="1000"/>
              <a:t> </a:t>
            </a:r>
            <a:r>
              <a:rPr lang="es-ES" sz="1000" err="1"/>
              <a:t>moment</a:t>
            </a:r>
            <a:r>
              <a:rPr lang="es-ES" sz="1000"/>
              <a:t> ajustar per </a:t>
            </a:r>
            <a:r>
              <a:rPr lang="es-ES" sz="1000" err="1"/>
              <a:t>efecte</a:t>
            </a:r>
            <a:r>
              <a:rPr lang="es-ES" sz="1000"/>
              <a:t> </a:t>
            </a:r>
            <a:r>
              <a:rPr lang="es-ES" sz="1000" err="1"/>
              <a:t>batch</a:t>
            </a:r>
            <a:r>
              <a:rPr lang="es-ES" sz="1000"/>
              <a:t>, si </a:t>
            </a:r>
            <a:r>
              <a:rPr lang="es-ES" sz="1000" err="1"/>
              <a:t>és</a:t>
            </a:r>
            <a:r>
              <a:rPr lang="es-ES" sz="1000"/>
              <a:t> que </a:t>
            </a:r>
            <a:r>
              <a:rPr lang="es-ES" sz="1000" err="1"/>
              <a:t>n'hi</a:t>
            </a:r>
            <a:r>
              <a:rPr lang="es-ES" sz="1000"/>
              <a:t> ha?</a:t>
            </a:r>
          </a:p>
          <a:p>
            <a:pPr>
              <a:lnSpc>
                <a:spcPct val="150000"/>
              </a:lnSpc>
            </a:pPr>
            <a:r>
              <a:rPr lang="es-ES" sz="1000" err="1"/>
              <a:t>Raul</a:t>
            </a:r>
            <a:r>
              <a:rPr lang="es-ES" sz="1000"/>
              <a:t>: A </a:t>
            </a:r>
            <a:r>
              <a:rPr lang="es-ES" sz="1000" err="1"/>
              <a:t>l'article</a:t>
            </a:r>
            <a:r>
              <a:rPr lang="es-ES" sz="1000"/>
              <a:t> </a:t>
            </a:r>
            <a:r>
              <a:rPr lang="es-ES" sz="1000" err="1"/>
              <a:t>esmentat</a:t>
            </a:r>
            <a:r>
              <a:rPr lang="es-ES" sz="1000"/>
              <a:t> </a:t>
            </a:r>
            <a:r>
              <a:rPr lang="es-ES" sz="1000" err="1"/>
              <a:t>s'ajusta</a:t>
            </a:r>
            <a:r>
              <a:rPr lang="es-ES" sz="1000"/>
              <a:t> </a:t>
            </a:r>
            <a:r>
              <a:rPr lang="es-ES" sz="1000" err="1"/>
              <a:t>l'efecte</a:t>
            </a:r>
            <a:r>
              <a:rPr lang="es-ES" sz="1000"/>
              <a:t> </a:t>
            </a:r>
            <a:r>
              <a:rPr lang="es-ES" sz="1000" err="1"/>
              <a:t>batch</a:t>
            </a:r>
            <a:r>
              <a:rPr lang="es-ES" sz="1000"/>
              <a:t> al final de </a:t>
            </a:r>
            <a:r>
              <a:rPr lang="es-ES" sz="1000" err="1"/>
              <a:t>tot</a:t>
            </a:r>
            <a:r>
              <a:rPr lang="es-ES" sz="1000"/>
              <a:t> </a:t>
            </a:r>
            <a:r>
              <a:rPr lang="es-ES" sz="1000" err="1"/>
              <a:t>perquè</a:t>
            </a:r>
            <a:r>
              <a:rPr lang="es-ES" sz="1000"/>
              <a:t> en combinar diversos </a:t>
            </a:r>
            <a:r>
              <a:rPr lang="es-ES" sz="1000" err="1"/>
              <a:t>estudis</a:t>
            </a:r>
            <a:r>
              <a:rPr lang="es-ES" sz="1000"/>
              <a:t>, </a:t>
            </a:r>
            <a:r>
              <a:rPr lang="es-ES" sz="1000" err="1"/>
              <a:t>havia</a:t>
            </a:r>
            <a:r>
              <a:rPr lang="es-ES" sz="1000"/>
              <a:t> de ser </a:t>
            </a:r>
            <a:r>
              <a:rPr lang="es-ES" sz="1000" err="1"/>
              <a:t>així</a:t>
            </a:r>
            <a:r>
              <a:rPr lang="es-ES" sz="1000"/>
              <a:t> per </a:t>
            </a:r>
            <a:r>
              <a:rPr lang="es-ES" sz="1000" err="1"/>
              <a:t>força</a:t>
            </a:r>
            <a:r>
              <a:rPr lang="es-ES" sz="1000"/>
              <a:t>.</a:t>
            </a:r>
          </a:p>
          <a:p>
            <a:pPr>
              <a:lnSpc>
                <a:spcPct val="150000"/>
              </a:lnSpc>
            </a:pPr>
            <a:r>
              <a:rPr lang="es-ES" sz="1000"/>
              <a:t>Tomás: Si </a:t>
            </a:r>
            <a:r>
              <a:rPr lang="es-ES" sz="1000" err="1"/>
              <a:t>amb</a:t>
            </a:r>
            <a:r>
              <a:rPr lang="es-ES" sz="1000"/>
              <a:t> </a:t>
            </a:r>
            <a:r>
              <a:rPr lang="es-ES" sz="1000" err="1"/>
              <a:t>els</a:t>
            </a:r>
            <a:r>
              <a:rPr lang="es-ES" sz="1000"/>
              <a:t> </a:t>
            </a:r>
            <a:r>
              <a:rPr lang="es-ES" sz="1000" err="1"/>
              <a:t>QCs</a:t>
            </a:r>
            <a:r>
              <a:rPr lang="es-ES" sz="1000"/>
              <a:t> (</a:t>
            </a:r>
            <a:r>
              <a:rPr lang="es-ES" sz="1000" err="1"/>
              <a:t>rèpliques</a:t>
            </a:r>
            <a:r>
              <a:rPr lang="es-ES" sz="1000"/>
              <a:t> repetides en una </a:t>
            </a:r>
            <a:r>
              <a:rPr lang="es-ES" sz="1000" err="1"/>
              <a:t>mateixa</a:t>
            </a:r>
            <a:r>
              <a:rPr lang="es-ES" sz="1000"/>
              <a:t> placa i entre plaques) no </a:t>
            </a:r>
            <a:r>
              <a:rPr lang="es-ES" sz="1000" err="1"/>
              <a:t>s'observa</a:t>
            </a:r>
            <a:r>
              <a:rPr lang="es-ES" sz="1000"/>
              <a:t> </a:t>
            </a:r>
            <a:r>
              <a:rPr lang="es-ES" sz="1000" err="1"/>
              <a:t>efecte</a:t>
            </a:r>
            <a:r>
              <a:rPr lang="es-ES" sz="1000"/>
              <a:t> </a:t>
            </a:r>
            <a:r>
              <a:rPr lang="es-ES" sz="1000" err="1"/>
              <a:t>batch</a:t>
            </a:r>
            <a:r>
              <a:rPr lang="es-ES" sz="1000"/>
              <a:t>, no cal ajustar.</a:t>
            </a:r>
          </a:p>
          <a:p>
            <a:pPr>
              <a:lnSpc>
                <a:spcPct val="150000"/>
              </a:lnSpc>
            </a:pPr>
            <a:r>
              <a:rPr lang="es-ES" sz="1000"/>
              <a:t>Toni: Ha </a:t>
            </a:r>
            <a:r>
              <a:rPr lang="es-ES" sz="1000" err="1"/>
              <a:t>d'haver</a:t>
            </a:r>
            <a:r>
              <a:rPr lang="es-ES" sz="1000"/>
              <a:t> una </a:t>
            </a:r>
            <a:r>
              <a:rPr lang="es-ES" sz="1000" err="1"/>
              <a:t>coherència</a:t>
            </a:r>
            <a:r>
              <a:rPr lang="es-ES" sz="1000"/>
              <a:t> entre la </a:t>
            </a:r>
            <a:r>
              <a:rPr lang="es-ES" sz="1000" err="1"/>
              <a:t>transformació</a:t>
            </a:r>
            <a:r>
              <a:rPr lang="es-ES" sz="1000"/>
              <a:t> i el </a:t>
            </a:r>
            <a:r>
              <a:rPr lang="es-ES" sz="1000" err="1"/>
              <a:t>mètode</a:t>
            </a:r>
            <a:r>
              <a:rPr lang="es-ES" sz="1000"/>
              <a:t> </a:t>
            </a:r>
            <a:r>
              <a:rPr lang="es-ES" sz="1000" err="1"/>
              <a:t>d'ajust</a:t>
            </a:r>
            <a:r>
              <a:rPr lang="es-ES" sz="1000"/>
              <a:t> de </a:t>
            </a:r>
            <a:r>
              <a:rPr lang="es-ES" sz="1000" err="1"/>
              <a:t>l'efecte</a:t>
            </a:r>
            <a:r>
              <a:rPr lang="es-ES" sz="1000"/>
              <a:t> </a:t>
            </a:r>
            <a:r>
              <a:rPr lang="es-ES" sz="1000" err="1"/>
              <a:t>batch</a:t>
            </a:r>
            <a:r>
              <a:rPr lang="es-ES" sz="1000"/>
              <a:t> si es fa </a:t>
            </a:r>
            <a:r>
              <a:rPr lang="es-ES" sz="1000" err="1"/>
              <a:t>després</a:t>
            </a:r>
            <a:r>
              <a:rPr lang="es-ES" sz="1000"/>
              <a:t> de la </a:t>
            </a:r>
            <a:r>
              <a:rPr lang="es-ES" sz="1000" err="1"/>
              <a:t>transformació</a:t>
            </a:r>
            <a:r>
              <a:rPr lang="es-ES" sz="1000"/>
              <a:t>. Transformar </a:t>
            </a:r>
            <a:r>
              <a:rPr lang="es-ES" sz="1000" err="1"/>
              <a:t>pot</a:t>
            </a:r>
            <a:r>
              <a:rPr lang="es-ES" sz="1000"/>
              <a:t> ser </a:t>
            </a:r>
            <a:r>
              <a:rPr lang="es-ES" sz="1000" err="1"/>
              <a:t>requisit</a:t>
            </a:r>
            <a:r>
              <a:rPr lang="es-ES" sz="1000"/>
              <a:t> per aplicar un </a:t>
            </a:r>
            <a:r>
              <a:rPr lang="es-ES" sz="1000" err="1"/>
              <a:t>mètode</a:t>
            </a:r>
            <a:r>
              <a:rPr lang="es-ES" sz="1000"/>
              <a:t> </a:t>
            </a:r>
            <a:r>
              <a:rPr lang="es-ES" sz="1000" err="1"/>
              <a:t>d'ajust</a:t>
            </a:r>
            <a:r>
              <a:rPr lang="es-ES" sz="1000"/>
              <a:t> de </a:t>
            </a:r>
            <a:r>
              <a:rPr lang="es-ES" sz="1000" err="1"/>
              <a:t>l'efecte</a:t>
            </a:r>
            <a:r>
              <a:rPr lang="es-ES" sz="1000"/>
              <a:t> </a:t>
            </a:r>
            <a:r>
              <a:rPr lang="es-ES" sz="1000" err="1"/>
              <a:t>batch</a:t>
            </a:r>
            <a:r>
              <a:rPr lang="es-ES" sz="1000"/>
              <a:t>, per </a:t>
            </a:r>
            <a:r>
              <a:rPr lang="es-ES" sz="1000" err="1"/>
              <a:t>exemple</a:t>
            </a:r>
            <a:r>
              <a:rPr lang="es-ES" sz="1000"/>
              <a:t>, si </a:t>
            </a:r>
            <a:r>
              <a:rPr lang="es-ES" sz="1000" err="1"/>
              <a:t>requereix</a:t>
            </a:r>
            <a:r>
              <a:rPr lang="es-ES" sz="1000"/>
              <a:t> </a:t>
            </a:r>
            <a:r>
              <a:rPr lang="es-ES" sz="1000" err="1"/>
              <a:t>condicions</a:t>
            </a:r>
            <a:r>
              <a:rPr lang="es-ES" sz="1000"/>
              <a:t> de </a:t>
            </a:r>
            <a:r>
              <a:rPr lang="es-ES" sz="1000" err="1"/>
              <a:t>normalitat</a:t>
            </a:r>
            <a:r>
              <a:rPr lang="es-ES" sz="1000"/>
              <a:t>.</a:t>
            </a:r>
          </a:p>
          <a:p>
            <a:pPr>
              <a:lnSpc>
                <a:spcPct val="150000"/>
              </a:lnSpc>
            </a:pPr>
            <a:r>
              <a:rPr lang="es-ES" sz="1000" err="1"/>
              <a:t>Raul</a:t>
            </a:r>
            <a:r>
              <a:rPr lang="es-ES" sz="1000"/>
              <a:t>: </a:t>
            </a:r>
            <a:r>
              <a:rPr lang="es-ES" sz="1000" err="1"/>
              <a:t>És</a:t>
            </a:r>
            <a:r>
              <a:rPr lang="es-ES" sz="1000"/>
              <a:t> </a:t>
            </a:r>
            <a:r>
              <a:rPr lang="es-ES" sz="1000" err="1"/>
              <a:t>important</a:t>
            </a:r>
            <a:r>
              <a:rPr lang="es-ES" sz="1000"/>
              <a:t> diferenciar </a:t>
            </a:r>
            <a:r>
              <a:rPr lang="es-ES" sz="1000" err="1"/>
              <a:t>endògens</a:t>
            </a:r>
            <a:r>
              <a:rPr lang="es-ES" sz="1000"/>
              <a:t>/</a:t>
            </a:r>
            <a:r>
              <a:rPr lang="es-ES" sz="1000" err="1"/>
              <a:t>exògens</a:t>
            </a:r>
            <a:r>
              <a:rPr lang="es-ES" sz="1000"/>
              <a:t> per tal de gestionar </a:t>
            </a:r>
            <a:r>
              <a:rPr lang="es-ES" sz="1000" err="1"/>
              <a:t>els</a:t>
            </a:r>
            <a:r>
              <a:rPr lang="es-ES" sz="1000"/>
              <a:t> </a:t>
            </a:r>
            <a:r>
              <a:rPr lang="es-ES" sz="1000" err="1"/>
              <a:t>missings</a:t>
            </a:r>
            <a:r>
              <a:rPr lang="es-ES" sz="1000"/>
              <a:t>. </a:t>
            </a:r>
            <a:r>
              <a:rPr lang="es-ES" sz="1000" err="1"/>
              <a:t>L'absència</a:t>
            </a:r>
            <a:r>
              <a:rPr lang="es-ES" sz="1000"/>
              <a:t> de </a:t>
            </a:r>
            <a:r>
              <a:rPr lang="es-ES" sz="1000" err="1"/>
              <a:t>metabolits</a:t>
            </a:r>
            <a:r>
              <a:rPr lang="es-ES" sz="1000"/>
              <a:t> </a:t>
            </a:r>
            <a:r>
              <a:rPr lang="es-ES" sz="1000" err="1"/>
              <a:t>exògens</a:t>
            </a:r>
            <a:r>
              <a:rPr lang="es-ES" sz="1000"/>
              <a:t> no </a:t>
            </a:r>
            <a:r>
              <a:rPr lang="es-ES" sz="1000" err="1"/>
              <a:t>hauria</a:t>
            </a:r>
            <a:r>
              <a:rPr lang="es-ES" sz="1000"/>
              <a:t> de ser </a:t>
            </a:r>
            <a:r>
              <a:rPr lang="es-ES" sz="1000" err="1"/>
              <a:t>criteri</a:t>
            </a:r>
            <a:r>
              <a:rPr lang="es-ES" sz="1000"/>
              <a:t> de "</a:t>
            </a:r>
            <a:r>
              <a:rPr lang="es-ES" sz="1000" err="1"/>
              <a:t>missingness</a:t>
            </a:r>
            <a:r>
              <a:rPr lang="es-ES" sz="1000"/>
              <a:t>".</a:t>
            </a:r>
          </a:p>
          <a:p>
            <a:pPr>
              <a:lnSpc>
                <a:spcPct val="150000"/>
              </a:lnSpc>
            </a:pPr>
            <a:endParaRPr lang="es-ES" sz="1100"/>
          </a:p>
          <a:p>
            <a:pPr>
              <a:lnSpc>
                <a:spcPct val="150000"/>
              </a:lnSpc>
            </a:pPr>
            <a:endParaRPr lang="es-ES" sz="1100"/>
          </a:p>
        </p:txBody>
      </p:sp>
      <p:sp>
        <p:nvSpPr>
          <p:cNvPr id="9" name="Marcador de contenido 2">
            <a:extLst>
              <a:ext uri="{FF2B5EF4-FFF2-40B4-BE49-F238E27FC236}">
                <a16:creationId xmlns:a16="http://schemas.microsoft.com/office/drawing/2014/main" id="{738BA8BD-5C47-BDFB-21FD-BB741B8A98FC}"/>
              </a:ext>
            </a:extLst>
          </p:cNvPr>
          <p:cNvSpPr txBox="1">
            <a:spLocks/>
          </p:cNvSpPr>
          <p:nvPr/>
        </p:nvSpPr>
        <p:spPr>
          <a:xfrm>
            <a:off x="5293092" y="779421"/>
            <a:ext cx="4283311" cy="4248110"/>
          </a:xfrm>
          <a:prstGeom prst="rect">
            <a:avLst/>
          </a:prstGeom>
          <a:noFill/>
          <a:ln w="0">
            <a:noFill/>
          </a:ln>
        </p:spPr>
        <p:txBody>
          <a:bodyPr lIns="0" tIns="0" rIns="0" bIns="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a:buChar char="•"/>
            </a:pPr>
            <a:endParaRPr lang="es-ES" sz="1000">
              <a:cs typeface="Arial"/>
            </a:endParaRPr>
          </a:p>
          <a:p>
            <a:pPr marL="171450" indent="-171450">
              <a:lnSpc>
                <a:spcPct val="150000"/>
              </a:lnSpc>
              <a:spcBef>
                <a:spcPts val="0"/>
              </a:spcBef>
              <a:buFont typeface="Arial"/>
              <a:buChar char="•"/>
            </a:pPr>
            <a:r>
              <a:rPr lang="es-ES" sz="1000">
                <a:cs typeface="Arial"/>
              </a:rPr>
              <a:t>Cal </a:t>
            </a:r>
            <a:r>
              <a:rPr lang="es-ES" sz="1000" err="1">
                <a:cs typeface="Arial"/>
              </a:rPr>
              <a:t>tenir</a:t>
            </a:r>
            <a:r>
              <a:rPr lang="es-ES" sz="1000">
                <a:cs typeface="Arial"/>
              </a:rPr>
              <a:t> </a:t>
            </a:r>
            <a:r>
              <a:rPr lang="es-ES" sz="1000" err="1">
                <a:cs typeface="Arial"/>
              </a:rPr>
              <a:t>clar</a:t>
            </a:r>
            <a:r>
              <a:rPr lang="es-ES" sz="1000">
                <a:cs typeface="Arial"/>
              </a:rPr>
              <a:t> </a:t>
            </a:r>
            <a:r>
              <a:rPr lang="es-ES" sz="1000" err="1">
                <a:cs typeface="Arial"/>
              </a:rPr>
              <a:t>què</a:t>
            </a:r>
            <a:r>
              <a:rPr lang="es-ES" sz="1000">
                <a:cs typeface="Arial"/>
              </a:rPr>
              <a:t> representa un "NA".  </a:t>
            </a:r>
            <a:r>
              <a:rPr lang="es-ES" sz="1000" err="1">
                <a:cs typeface="Arial"/>
              </a:rPr>
              <a:t>Pot</a:t>
            </a:r>
            <a:r>
              <a:rPr lang="es-ES" sz="1000">
                <a:cs typeface="Arial"/>
              </a:rPr>
              <a:t> significar </a:t>
            </a:r>
            <a:r>
              <a:rPr lang="es-ES" sz="1000" err="1">
                <a:cs typeface="Arial"/>
              </a:rPr>
              <a:t>absència</a:t>
            </a:r>
            <a:r>
              <a:rPr lang="es-ES" sz="1000">
                <a:cs typeface="Arial"/>
              </a:rPr>
              <a:t> del </a:t>
            </a:r>
            <a:r>
              <a:rPr lang="es-ES" sz="1000" err="1">
                <a:cs typeface="Arial"/>
              </a:rPr>
              <a:t>metabòlit</a:t>
            </a:r>
            <a:r>
              <a:rPr lang="es-ES" sz="1000">
                <a:cs typeface="Arial"/>
              </a:rPr>
              <a:t> o no detectable. Ara </a:t>
            </a:r>
            <a:r>
              <a:rPr lang="es-ES" sz="1000" err="1">
                <a:cs typeface="Arial"/>
              </a:rPr>
              <a:t>bé</a:t>
            </a:r>
            <a:r>
              <a:rPr lang="es-ES" sz="1000">
                <a:cs typeface="Arial"/>
              </a:rPr>
              <a:t>, </a:t>
            </a:r>
            <a:r>
              <a:rPr lang="es-ES" sz="1000" err="1">
                <a:cs typeface="Arial"/>
              </a:rPr>
              <a:t>quan</a:t>
            </a:r>
            <a:r>
              <a:rPr lang="es-ES" sz="1000">
                <a:cs typeface="Arial"/>
              </a:rPr>
              <a:t> </a:t>
            </a:r>
            <a:r>
              <a:rPr lang="es-ES" sz="1000" err="1">
                <a:cs typeface="Arial"/>
              </a:rPr>
              <a:t>els</a:t>
            </a:r>
            <a:r>
              <a:rPr lang="es-ES" sz="1000">
                <a:cs typeface="Arial"/>
              </a:rPr>
              <a:t> </a:t>
            </a:r>
            <a:r>
              <a:rPr lang="es-ES" sz="1000" err="1">
                <a:cs typeface="Arial"/>
              </a:rPr>
              <a:t>pics</a:t>
            </a:r>
            <a:r>
              <a:rPr lang="es-ES" sz="1000">
                <a:cs typeface="Arial"/>
              </a:rPr>
              <a:t> es </a:t>
            </a:r>
            <a:r>
              <a:rPr lang="es-ES" sz="1000" err="1">
                <a:cs typeface="Arial"/>
              </a:rPr>
              <a:t>troben</a:t>
            </a:r>
            <a:r>
              <a:rPr lang="es-ES" sz="1000">
                <a:cs typeface="Arial"/>
              </a:rPr>
              <a:t> per sota del </a:t>
            </a:r>
            <a:r>
              <a:rPr lang="es-ES" sz="1000" err="1">
                <a:cs typeface="Arial"/>
              </a:rPr>
              <a:t>llindar</a:t>
            </a:r>
            <a:r>
              <a:rPr lang="es-ES" sz="1000">
                <a:cs typeface="Arial"/>
              </a:rPr>
              <a:t> de </a:t>
            </a:r>
            <a:r>
              <a:rPr lang="es-ES" sz="1000" err="1">
                <a:cs typeface="Arial"/>
              </a:rPr>
              <a:t>detecció</a:t>
            </a:r>
            <a:r>
              <a:rPr lang="es-ES" sz="1000">
                <a:cs typeface="Arial"/>
              </a:rPr>
              <a:t>, </a:t>
            </a:r>
            <a:r>
              <a:rPr lang="es-ES" sz="1000" err="1">
                <a:cs typeface="Arial"/>
              </a:rPr>
              <a:t>tant</a:t>
            </a:r>
            <a:r>
              <a:rPr lang="es-ES" sz="1000">
                <a:cs typeface="Arial"/>
              </a:rPr>
              <a:t> </a:t>
            </a:r>
            <a:r>
              <a:rPr lang="es-ES" sz="1000" err="1">
                <a:cs typeface="Arial"/>
              </a:rPr>
              <a:t>pot</a:t>
            </a:r>
            <a:r>
              <a:rPr lang="es-ES" sz="1000">
                <a:cs typeface="Arial"/>
              </a:rPr>
              <a:t> ser que el </a:t>
            </a:r>
            <a:r>
              <a:rPr lang="es-ES" sz="1000" err="1">
                <a:cs typeface="Arial"/>
              </a:rPr>
              <a:t>resultat</a:t>
            </a:r>
            <a:r>
              <a:rPr lang="es-ES" sz="1000">
                <a:cs typeface="Arial"/>
              </a:rPr>
              <a:t> </a:t>
            </a:r>
            <a:r>
              <a:rPr lang="es-ES" sz="1000" err="1">
                <a:cs typeface="Arial"/>
              </a:rPr>
              <a:t>sigui</a:t>
            </a:r>
            <a:r>
              <a:rPr lang="es-ES" sz="1000">
                <a:cs typeface="Arial"/>
              </a:rPr>
              <a:t> un NA, </a:t>
            </a:r>
            <a:r>
              <a:rPr lang="es-ES" sz="1000" err="1">
                <a:cs typeface="Arial"/>
              </a:rPr>
              <a:t>com</a:t>
            </a:r>
            <a:r>
              <a:rPr lang="es-ES" sz="1000">
                <a:cs typeface="Arial"/>
              </a:rPr>
              <a:t> un valor </a:t>
            </a:r>
            <a:r>
              <a:rPr lang="es-ES" sz="1000" err="1">
                <a:cs typeface="Arial"/>
              </a:rPr>
              <a:t>numèric</a:t>
            </a:r>
            <a:r>
              <a:rPr lang="es-ES" sz="1000">
                <a:cs typeface="Arial"/>
              </a:rPr>
              <a:t> no </a:t>
            </a:r>
            <a:r>
              <a:rPr lang="es-ES" sz="1000" err="1">
                <a:cs typeface="Arial"/>
              </a:rPr>
              <a:t>vàlid</a:t>
            </a:r>
            <a:r>
              <a:rPr lang="es-ES" sz="1000">
                <a:cs typeface="Arial"/>
              </a:rPr>
              <a:t>. Per </a:t>
            </a:r>
            <a:r>
              <a:rPr lang="es-ES" sz="1000" err="1">
                <a:cs typeface="Arial"/>
              </a:rPr>
              <a:t>això</a:t>
            </a:r>
            <a:r>
              <a:rPr lang="es-ES" sz="1000">
                <a:cs typeface="Arial"/>
              </a:rPr>
              <a:t> </a:t>
            </a:r>
            <a:r>
              <a:rPr lang="es-ES" sz="1000" err="1">
                <a:cs typeface="Arial"/>
              </a:rPr>
              <a:t>necessitem</a:t>
            </a:r>
            <a:r>
              <a:rPr lang="es-ES" sz="1000">
                <a:cs typeface="Arial"/>
              </a:rPr>
              <a:t> que </a:t>
            </a:r>
            <a:r>
              <a:rPr lang="es-ES" sz="1000" err="1">
                <a:cs typeface="Arial"/>
              </a:rPr>
              <a:t>s'indiqui</a:t>
            </a:r>
            <a:r>
              <a:rPr lang="es-ES" sz="1000">
                <a:cs typeface="Arial"/>
              </a:rPr>
              <a:t>, per a cada valor, si es </a:t>
            </a:r>
            <a:r>
              <a:rPr lang="es-ES" sz="1000" err="1">
                <a:cs typeface="Arial"/>
              </a:rPr>
              <a:t>trobava</a:t>
            </a:r>
            <a:r>
              <a:rPr lang="es-ES" sz="1000">
                <a:cs typeface="Arial"/>
              </a:rPr>
              <a:t> </a:t>
            </a:r>
            <a:r>
              <a:rPr lang="es-ES" sz="1000" err="1">
                <a:cs typeface="Arial"/>
              </a:rPr>
              <a:t>dins</a:t>
            </a:r>
            <a:r>
              <a:rPr lang="es-ES" sz="1000">
                <a:cs typeface="Arial"/>
              </a:rPr>
              <a:t> del </a:t>
            </a:r>
            <a:r>
              <a:rPr lang="es-ES" sz="1000" err="1">
                <a:cs typeface="Arial"/>
              </a:rPr>
              <a:t>rang</a:t>
            </a:r>
            <a:r>
              <a:rPr lang="es-ES" sz="1000">
                <a:cs typeface="Arial"/>
              </a:rPr>
              <a:t> de </a:t>
            </a:r>
            <a:r>
              <a:rPr lang="es-ES" sz="1000" err="1">
                <a:cs typeface="Arial"/>
              </a:rPr>
              <a:t>detecció</a:t>
            </a:r>
            <a:r>
              <a:rPr lang="es-ES" sz="1000">
                <a:cs typeface="Arial"/>
              </a:rPr>
              <a:t> o no.</a:t>
            </a:r>
            <a:endParaRPr lang="es-ES"/>
          </a:p>
          <a:p>
            <a:pPr marL="171450" indent="-171450">
              <a:lnSpc>
                <a:spcPct val="150000"/>
              </a:lnSpc>
              <a:spcBef>
                <a:spcPts val="0"/>
              </a:spcBef>
              <a:buFont typeface="Arial"/>
              <a:buChar char="•"/>
            </a:pPr>
            <a:r>
              <a:rPr lang="es-ES" sz="1000">
                <a:cs typeface="Arial"/>
              </a:rPr>
              <a:t>Cristina: </a:t>
            </a:r>
            <a:r>
              <a:rPr lang="es-ES" sz="1000"/>
              <a:t>El </a:t>
            </a:r>
            <a:r>
              <a:rPr lang="es-ES" sz="1000" err="1"/>
              <a:t>rang</a:t>
            </a:r>
            <a:r>
              <a:rPr lang="es-ES" sz="1000"/>
              <a:t> de </a:t>
            </a:r>
            <a:r>
              <a:rPr lang="es-ES" sz="1000" err="1"/>
              <a:t>detecció</a:t>
            </a:r>
            <a:r>
              <a:rPr lang="es-ES" sz="1000"/>
              <a:t> </a:t>
            </a:r>
            <a:r>
              <a:rPr lang="es-ES" sz="1000" err="1"/>
              <a:t>és</a:t>
            </a:r>
            <a:r>
              <a:rPr lang="es-ES" sz="1000"/>
              <a:t> </a:t>
            </a:r>
            <a:r>
              <a:rPr lang="es-ES" sz="1000" err="1"/>
              <a:t>específic</a:t>
            </a:r>
            <a:r>
              <a:rPr lang="es-ES" sz="1000"/>
              <a:t> per a cada </a:t>
            </a:r>
            <a:r>
              <a:rPr lang="es-ES" sz="1000" err="1"/>
              <a:t>metabòlit</a:t>
            </a:r>
            <a:r>
              <a:rPr lang="es-ES" sz="1000"/>
              <a:t> i </a:t>
            </a:r>
            <a:r>
              <a:rPr lang="es-ES" sz="1000" err="1"/>
              <a:t>pot</a:t>
            </a:r>
            <a:r>
              <a:rPr lang="es-ES" sz="1000"/>
              <a:t> variar entre </a:t>
            </a:r>
            <a:r>
              <a:rPr lang="es-ES" sz="1000" err="1"/>
              <a:t>experiments</a:t>
            </a:r>
            <a:r>
              <a:rPr lang="es-ES" sz="1000"/>
              <a:t>.</a:t>
            </a:r>
            <a:endParaRPr lang="es-ES"/>
          </a:p>
          <a:p>
            <a:pPr marL="171450" indent="-171450">
              <a:lnSpc>
                <a:spcPct val="150000"/>
              </a:lnSpc>
              <a:spcBef>
                <a:spcPts val="0"/>
              </a:spcBef>
              <a:buFont typeface="Arial"/>
              <a:buChar char="•"/>
            </a:pPr>
            <a:r>
              <a:rPr lang="es-ES" sz="1000"/>
              <a:t>Cristina: Hi ha </a:t>
            </a:r>
            <a:r>
              <a:rPr lang="es-ES" sz="1000" err="1"/>
              <a:t>molts</a:t>
            </a:r>
            <a:r>
              <a:rPr lang="es-ES" sz="1000"/>
              <a:t> </a:t>
            </a:r>
            <a:r>
              <a:rPr lang="es-ES" sz="1000" err="1"/>
              <a:t>mètodes</a:t>
            </a:r>
            <a:r>
              <a:rPr lang="es-ES" sz="1000"/>
              <a:t> de </a:t>
            </a:r>
            <a:r>
              <a:rPr lang="es-ES" sz="1000" err="1"/>
              <a:t>càlcul</a:t>
            </a:r>
            <a:r>
              <a:rPr lang="es-ES" sz="1000"/>
              <a:t> </a:t>
            </a:r>
            <a:r>
              <a:rPr lang="es-ES" sz="1000" err="1"/>
              <a:t>dels</a:t>
            </a:r>
            <a:r>
              <a:rPr lang="es-ES" sz="1000"/>
              <a:t> </a:t>
            </a:r>
            <a:r>
              <a:rPr lang="es-ES" sz="1000" err="1"/>
              <a:t>límits</a:t>
            </a:r>
            <a:r>
              <a:rPr lang="es-ES" sz="1000"/>
              <a:t> de </a:t>
            </a:r>
            <a:r>
              <a:rPr lang="es-ES" sz="1000" err="1"/>
              <a:t>detecció</a:t>
            </a:r>
            <a:endParaRPr lang="es-ES" sz="1000"/>
          </a:p>
          <a:p>
            <a:pPr marL="171450" indent="-171450">
              <a:lnSpc>
                <a:spcPct val="150000"/>
              </a:lnSpc>
              <a:spcBef>
                <a:spcPts val="0"/>
              </a:spcBef>
              <a:buFont typeface="Arial"/>
              <a:buChar char="•"/>
            </a:pPr>
            <a:r>
              <a:rPr lang="es-ES" sz="1000"/>
              <a:t>Toni: </a:t>
            </a:r>
            <a:r>
              <a:rPr lang="es-ES" sz="1000" err="1"/>
              <a:t>Els</a:t>
            </a:r>
            <a:r>
              <a:rPr lang="es-ES" sz="1000"/>
              <a:t> </a:t>
            </a:r>
            <a:r>
              <a:rPr lang="es-ES" sz="1000" err="1"/>
              <a:t>missings</a:t>
            </a:r>
            <a:r>
              <a:rPr lang="es-ES" sz="1000"/>
              <a:t> </a:t>
            </a:r>
            <a:r>
              <a:rPr lang="es-ES" sz="1000" err="1"/>
              <a:t>són</a:t>
            </a:r>
            <a:r>
              <a:rPr lang="es-ES" sz="1000"/>
              <a:t> </a:t>
            </a:r>
            <a:r>
              <a:rPr lang="es-ES" sz="1000" err="1"/>
              <a:t>random</a:t>
            </a:r>
            <a:r>
              <a:rPr lang="es-ES" sz="1000"/>
              <a:t>? Si </a:t>
            </a:r>
            <a:r>
              <a:rPr lang="es-ES" sz="1000" err="1"/>
              <a:t>ho</a:t>
            </a:r>
            <a:r>
              <a:rPr lang="es-ES" sz="1000"/>
              <a:t> </a:t>
            </a:r>
            <a:r>
              <a:rPr lang="es-ES" sz="1000" err="1"/>
              <a:t>són</a:t>
            </a:r>
            <a:r>
              <a:rPr lang="es-ES" sz="1000"/>
              <a:t>, te </a:t>
            </a:r>
            <a:r>
              <a:rPr lang="es-ES" sz="1000" err="1"/>
              <a:t>sentit</a:t>
            </a:r>
            <a:r>
              <a:rPr lang="es-ES" sz="1000"/>
              <a:t> imputar per k-NN</a:t>
            </a:r>
          </a:p>
          <a:p>
            <a:pPr marL="171450" indent="-171450">
              <a:lnSpc>
                <a:spcPct val="150000"/>
              </a:lnSpc>
              <a:spcBef>
                <a:spcPts val="0"/>
              </a:spcBef>
              <a:buFont typeface="Arial"/>
              <a:buChar char="•"/>
            </a:pPr>
            <a:r>
              <a:rPr lang="es-ES" sz="1000"/>
              <a:t>Alex. Cal tipificar </a:t>
            </a:r>
            <a:r>
              <a:rPr lang="es-ES" sz="1000" err="1"/>
              <a:t>els</a:t>
            </a:r>
            <a:r>
              <a:rPr lang="es-ES" sz="1000"/>
              <a:t> </a:t>
            </a:r>
            <a:r>
              <a:rPr lang="es-ES" sz="1000" err="1"/>
              <a:t>missings</a:t>
            </a:r>
            <a:r>
              <a:rPr lang="es-ES" sz="1000"/>
              <a:t> i establir </a:t>
            </a:r>
            <a:r>
              <a:rPr lang="es-ES" sz="1000" err="1"/>
              <a:t>solucions</a:t>
            </a:r>
            <a:r>
              <a:rPr lang="es-ES" sz="1000"/>
              <a:t> per a cada </a:t>
            </a:r>
            <a:r>
              <a:rPr lang="es-ES" sz="1000" err="1"/>
              <a:t>tipus</a:t>
            </a:r>
            <a:r>
              <a:rPr lang="es-ES" sz="1000"/>
              <a:t> de </a:t>
            </a:r>
            <a:r>
              <a:rPr lang="es-ES" sz="1000" err="1"/>
              <a:t>missing</a:t>
            </a:r>
            <a:endParaRPr lang="es-ES" sz="1000"/>
          </a:p>
          <a:p>
            <a:pPr marL="171450" indent="-171450">
              <a:lnSpc>
                <a:spcPct val="150000"/>
              </a:lnSpc>
              <a:spcBef>
                <a:spcPts val="0"/>
              </a:spcBef>
              <a:buFont typeface="Arial"/>
              <a:buChar char="•"/>
            </a:pPr>
            <a:r>
              <a:rPr lang="es-ES" sz="1000"/>
              <a:t>Enrique: </a:t>
            </a:r>
            <a:r>
              <a:rPr lang="es-ES" sz="1000" err="1"/>
              <a:t>Estaria</a:t>
            </a:r>
            <a:r>
              <a:rPr lang="es-ES" sz="1000"/>
              <a:t> </a:t>
            </a:r>
            <a:r>
              <a:rPr lang="es-ES" sz="1000" err="1"/>
              <a:t>bé</a:t>
            </a:r>
            <a:r>
              <a:rPr lang="es-ES" sz="1000"/>
              <a:t> buscar un </a:t>
            </a:r>
            <a:r>
              <a:rPr lang="es-ES" sz="1000" err="1"/>
              <a:t>mètode</a:t>
            </a:r>
            <a:r>
              <a:rPr lang="es-ES" sz="1000"/>
              <a:t> per tal </a:t>
            </a:r>
            <a:r>
              <a:rPr lang="es-ES" sz="1000" err="1"/>
              <a:t>d'avaluar</a:t>
            </a:r>
            <a:r>
              <a:rPr lang="es-ES" sz="1000"/>
              <a:t> quina </a:t>
            </a:r>
            <a:r>
              <a:rPr lang="es-ES" sz="1000" err="1"/>
              <a:t>és</a:t>
            </a:r>
            <a:r>
              <a:rPr lang="es-ES" sz="1000"/>
              <a:t> la </a:t>
            </a:r>
            <a:r>
              <a:rPr lang="es-ES" sz="1000" err="1"/>
              <a:t>millor</a:t>
            </a:r>
            <a:r>
              <a:rPr lang="es-ES" sz="1000"/>
              <a:t> </a:t>
            </a:r>
            <a:r>
              <a:rPr lang="es-ES" sz="1000" err="1"/>
              <a:t>combinació</a:t>
            </a:r>
            <a:r>
              <a:rPr lang="es-ES" sz="1000"/>
              <a:t> de </a:t>
            </a:r>
            <a:r>
              <a:rPr lang="es-ES" sz="1000" err="1"/>
              <a:t>passos</a:t>
            </a:r>
            <a:endParaRPr lang="es-ES" sz="1000"/>
          </a:p>
          <a:p>
            <a:pPr marL="171450" indent="-171450">
              <a:lnSpc>
                <a:spcPct val="150000"/>
              </a:lnSpc>
              <a:spcBef>
                <a:spcPts val="0"/>
              </a:spcBef>
              <a:buFont typeface="Arial"/>
              <a:buChar char="•"/>
            </a:pPr>
            <a:r>
              <a:rPr lang="es-ES" sz="1000">
                <a:cs typeface="Arial"/>
              </a:rPr>
              <a:t>Alba: </a:t>
            </a:r>
            <a:r>
              <a:rPr lang="es-ES" sz="1000" err="1">
                <a:cs typeface="Arial"/>
              </a:rPr>
              <a:t>Estaria</a:t>
            </a:r>
            <a:r>
              <a:rPr lang="es-ES" sz="1000">
                <a:cs typeface="Arial"/>
              </a:rPr>
              <a:t> </a:t>
            </a:r>
            <a:r>
              <a:rPr lang="es-ES" sz="1000" err="1">
                <a:cs typeface="Arial"/>
              </a:rPr>
              <a:t>bé</a:t>
            </a:r>
            <a:r>
              <a:rPr lang="es-ES" sz="1000">
                <a:cs typeface="Arial"/>
              </a:rPr>
              <a:t> </a:t>
            </a:r>
            <a:r>
              <a:rPr lang="es-ES" sz="1000" err="1">
                <a:cs typeface="Arial"/>
              </a:rPr>
              <a:t>fer</a:t>
            </a:r>
            <a:r>
              <a:rPr lang="es-ES" sz="1000">
                <a:cs typeface="Arial"/>
              </a:rPr>
              <a:t> un </a:t>
            </a:r>
            <a:r>
              <a:rPr lang="es-ES" sz="1000" err="1">
                <a:cs typeface="Arial"/>
              </a:rPr>
              <a:t>arbre</a:t>
            </a:r>
            <a:r>
              <a:rPr lang="es-ES" sz="1000">
                <a:cs typeface="Arial"/>
              </a:rPr>
              <a:t> de </a:t>
            </a:r>
            <a:r>
              <a:rPr lang="es-ES" sz="1000" err="1">
                <a:cs typeface="Arial"/>
              </a:rPr>
              <a:t>decisió</a:t>
            </a:r>
            <a:endParaRPr lang="es-ES" sz="1000" err="1"/>
          </a:p>
          <a:p>
            <a:pPr marL="171450" indent="-171450">
              <a:lnSpc>
                <a:spcPct val="150000"/>
              </a:lnSpc>
              <a:spcBef>
                <a:spcPts val="0"/>
              </a:spcBef>
              <a:buFont typeface="Arial"/>
              <a:buChar char="•"/>
            </a:pPr>
            <a:r>
              <a:rPr lang="es-ES" sz="1000"/>
              <a:t>Toni: Es poden </a:t>
            </a:r>
            <a:r>
              <a:rPr lang="es-ES" sz="1000" err="1"/>
              <a:t>fer</a:t>
            </a:r>
            <a:r>
              <a:rPr lang="es-ES" sz="1000"/>
              <a:t> </a:t>
            </a:r>
            <a:r>
              <a:rPr lang="es-ES" sz="1000" err="1"/>
              <a:t>estudis</a:t>
            </a:r>
            <a:r>
              <a:rPr lang="es-ES" sz="1000"/>
              <a:t> de </a:t>
            </a:r>
            <a:r>
              <a:rPr lang="es-ES" sz="1000" err="1"/>
              <a:t>simulació</a:t>
            </a:r>
            <a:endParaRPr lang="es-ES" sz="1000"/>
          </a:p>
        </p:txBody>
      </p:sp>
    </p:spTree>
    <p:extLst>
      <p:ext uri="{BB962C8B-B14F-4D97-AF65-F5344CB8AC3E}">
        <p14:creationId xmlns:p14="http://schemas.microsoft.com/office/powerpoint/2010/main" val="232380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n 4" descr="Diagrama&#10;&#10;Descripción generada automáticamente"/>
          <p:cNvPicPr/>
          <p:nvPr/>
        </p:nvPicPr>
        <p:blipFill>
          <a:blip r:embed="rId2"/>
          <a:stretch/>
        </p:blipFill>
        <p:spPr>
          <a:xfrm>
            <a:off x="197346" y="253107"/>
            <a:ext cx="9198173" cy="4201120"/>
          </a:xfrm>
          <a:prstGeom prst="rect">
            <a:avLst/>
          </a:prstGeom>
          <a:ln>
            <a:noFill/>
          </a:ln>
        </p:spPr>
      </p:pic>
      <p:sp>
        <p:nvSpPr>
          <p:cNvPr id="83" name="CustomShape 1"/>
          <p:cNvSpPr/>
          <p:nvPr/>
        </p:nvSpPr>
        <p:spPr>
          <a:xfrm>
            <a:off x="351829" y="4584006"/>
            <a:ext cx="4562177" cy="855683"/>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992" spc="-1">
                <a:solidFill>
                  <a:srgbClr val="000000"/>
                </a:solidFill>
                <a:latin typeface="Calibri"/>
              </a:rPr>
              <a:t>Overview of MetaboAnalyst v5.0 workflows. Steps for targeted metabolomics are indicated by boxes in green, steps for untargeted metabolomics are in blue, and those in orange can be used for both. Experienced users can use various utility functions or install the corresponding R packages (yellow boxes) to perform analysis beyond those pre-defined regular workflows.</a:t>
            </a:r>
            <a:endParaRPr lang="en-US" sz="992"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Imagen 3" descr="Diagrama&#10;&#10;Descripción generada automáticamente"/>
          <p:cNvPicPr/>
          <p:nvPr/>
        </p:nvPicPr>
        <p:blipFill>
          <a:blip r:embed="rId2"/>
          <a:stretch/>
        </p:blipFill>
        <p:spPr>
          <a:xfrm>
            <a:off x="1300030" y="673696"/>
            <a:ext cx="7363007" cy="3354089"/>
          </a:xfrm>
          <a:prstGeom prst="rect">
            <a:avLst/>
          </a:prstGeom>
          <a:ln>
            <a:noFill/>
          </a:ln>
        </p:spPr>
      </p:pic>
      <p:pic>
        <p:nvPicPr>
          <p:cNvPr id="4" name="Imagen 2" descr="Interfaz de usuario gráfica, Texto&#10;&#10;Descripción generada automáticamente">
            <a:extLst>
              <a:ext uri="{FF2B5EF4-FFF2-40B4-BE49-F238E27FC236}">
                <a16:creationId xmlns:a16="http://schemas.microsoft.com/office/drawing/2014/main" id="{9B59D603-79CC-4D68-8901-F6A0ED14BBF5}"/>
              </a:ext>
            </a:extLst>
          </p:cNvPr>
          <p:cNvPicPr/>
          <p:nvPr/>
        </p:nvPicPr>
        <p:blipFill>
          <a:blip r:embed="rId3"/>
          <a:stretch/>
        </p:blipFill>
        <p:spPr>
          <a:xfrm>
            <a:off x="3165838" y="4321803"/>
            <a:ext cx="3932601" cy="886619"/>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Imagen 2" descr="Interfaz de usuario gráfica, Aplicación&#10;&#10;Descripción generada automáticamente"/>
          <p:cNvPicPr/>
          <p:nvPr/>
        </p:nvPicPr>
        <p:blipFill>
          <a:blip r:embed="rId2"/>
          <a:stretch/>
        </p:blipFill>
        <p:spPr>
          <a:xfrm>
            <a:off x="2470414" y="423052"/>
            <a:ext cx="5139796" cy="3514791"/>
          </a:xfrm>
          <a:prstGeom prst="rect">
            <a:avLst/>
          </a:prstGeom>
          <a:ln>
            <a:noFill/>
          </a:ln>
        </p:spPr>
      </p:pic>
      <p:pic>
        <p:nvPicPr>
          <p:cNvPr id="2" name="Imagen 1">
            <a:extLst>
              <a:ext uri="{FF2B5EF4-FFF2-40B4-BE49-F238E27FC236}">
                <a16:creationId xmlns:a16="http://schemas.microsoft.com/office/drawing/2014/main" id="{9032BC56-3941-49CE-81CA-CFFE1A970E0D}"/>
              </a:ext>
            </a:extLst>
          </p:cNvPr>
          <p:cNvPicPr>
            <a:picLocks noChangeAspect="1"/>
          </p:cNvPicPr>
          <p:nvPr/>
        </p:nvPicPr>
        <p:blipFill>
          <a:blip r:embed="rId3"/>
          <a:stretch>
            <a:fillRect/>
          </a:stretch>
        </p:blipFill>
        <p:spPr>
          <a:xfrm>
            <a:off x="2360442" y="4192285"/>
            <a:ext cx="5359741" cy="1269577"/>
          </a:xfrm>
          <a:prstGeom prst="rect">
            <a:avLst/>
          </a:prstGeom>
        </p:spPr>
      </p:pic>
    </p:spTree>
    <p:extLst>
      <p:ext uri="{BB962C8B-B14F-4D97-AF65-F5344CB8AC3E}">
        <p14:creationId xmlns:p14="http://schemas.microsoft.com/office/powerpoint/2010/main" val="166758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Imagen 2" descr="Diagrama&#10;&#10;Descripción generada automáticamente"/>
          <p:cNvPicPr/>
          <p:nvPr/>
        </p:nvPicPr>
        <p:blipFill>
          <a:blip r:embed="rId2"/>
          <a:stretch/>
        </p:blipFill>
        <p:spPr>
          <a:xfrm>
            <a:off x="3981764" y="397173"/>
            <a:ext cx="2520156" cy="4947758"/>
          </a:xfrm>
          <a:prstGeom prst="rect">
            <a:avLst/>
          </a:prstGeom>
          <a:ln>
            <a:noFill/>
          </a:ln>
        </p:spPr>
      </p:pic>
      <p:sp>
        <p:nvSpPr>
          <p:cNvPr id="2" name="Rectángulo 1">
            <a:extLst>
              <a:ext uri="{FF2B5EF4-FFF2-40B4-BE49-F238E27FC236}">
                <a16:creationId xmlns:a16="http://schemas.microsoft.com/office/drawing/2014/main" id="{4B7D8985-8B58-48F6-B40E-D6121DEA6EBC}"/>
              </a:ext>
            </a:extLst>
          </p:cNvPr>
          <p:cNvSpPr/>
          <p:nvPr/>
        </p:nvSpPr>
        <p:spPr>
          <a:xfrm>
            <a:off x="315019" y="1476007"/>
            <a:ext cx="2520156" cy="1237198"/>
          </a:xfrm>
          <a:prstGeom prst="rect">
            <a:avLst/>
          </a:prstGeom>
        </p:spPr>
        <p:txBody>
          <a:bodyPr wrap="square">
            <a:spAutoFit/>
          </a:bodyPr>
          <a:lstStyle/>
          <a:p>
            <a:r>
              <a:rPr lang="en-US" sz="1488"/>
              <a:t>Centering, scaling, and transformations: improving the biological information content of metabolomics data</a:t>
            </a:r>
            <a:endParaRPr lang="es-ES" sz="1488"/>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C519B8E-9D4E-4795-92C9-A8B3ED4DBA80}"/>
              </a:ext>
            </a:extLst>
          </p:cNvPr>
          <p:cNvPicPr>
            <a:picLocks noChangeAspect="1"/>
          </p:cNvPicPr>
          <p:nvPr/>
        </p:nvPicPr>
        <p:blipFill>
          <a:blip r:embed="rId2"/>
          <a:stretch>
            <a:fillRect/>
          </a:stretch>
        </p:blipFill>
        <p:spPr>
          <a:xfrm>
            <a:off x="790827" y="1155171"/>
            <a:ext cx="8233087" cy="2035927"/>
          </a:xfrm>
          <a:prstGeom prst="rect">
            <a:avLst/>
          </a:prstGeom>
        </p:spPr>
      </p:pic>
      <p:pic>
        <p:nvPicPr>
          <p:cNvPr id="4" name="Imagen 8" descr="Texto&#10;&#10;Descripción generada automáticamente">
            <a:extLst>
              <a:ext uri="{FF2B5EF4-FFF2-40B4-BE49-F238E27FC236}">
                <a16:creationId xmlns:a16="http://schemas.microsoft.com/office/drawing/2014/main" id="{4E8E4314-B491-4124-89B8-3B273CA13FCE}"/>
              </a:ext>
            </a:extLst>
          </p:cNvPr>
          <p:cNvPicPr/>
          <p:nvPr/>
        </p:nvPicPr>
        <p:blipFill>
          <a:blip r:embed="rId3"/>
          <a:stretch/>
        </p:blipFill>
        <p:spPr>
          <a:xfrm>
            <a:off x="1808807" y="4305366"/>
            <a:ext cx="6381700" cy="882055"/>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Imagen 86"/>
          <p:cNvPicPr/>
          <p:nvPr/>
        </p:nvPicPr>
        <p:blipFill>
          <a:blip r:embed="rId2"/>
          <a:stretch/>
        </p:blipFill>
        <p:spPr>
          <a:xfrm>
            <a:off x="506610" y="453728"/>
            <a:ext cx="9019580" cy="4763095"/>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EE323-3E96-4E3D-BB6A-1629FA62C3A3}"/>
              </a:ext>
            </a:extLst>
          </p:cNvPr>
          <p:cNvSpPr>
            <a:spLocks noGrp="1"/>
          </p:cNvSpPr>
          <p:nvPr>
            <p:ph type="title"/>
          </p:nvPr>
        </p:nvSpPr>
        <p:spPr>
          <a:xfrm>
            <a:off x="504672" y="2154272"/>
            <a:ext cx="9071280" cy="946080"/>
          </a:xfrm>
        </p:spPr>
        <p:txBody>
          <a:bodyPr/>
          <a:lstStyle/>
          <a:p>
            <a:r>
              <a:rPr lang="es-ES" i="1"/>
              <a:t>Se parecen pero no son lo mismo</a:t>
            </a:r>
          </a:p>
        </p:txBody>
      </p:sp>
    </p:spTree>
    <p:extLst>
      <p:ext uri="{BB962C8B-B14F-4D97-AF65-F5344CB8AC3E}">
        <p14:creationId xmlns:p14="http://schemas.microsoft.com/office/powerpoint/2010/main" val="329629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a:hlinkClick r:id="rId2" action="ppaction://hlinksldjump"/>
          </p:cNvPr>
          <p:cNvSpPr/>
          <p:nvPr/>
        </p:nvSpPr>
        <p:spPr>
          <a:xfrm>
            <a:off x="640080" y="199440"/>
            <a:ext cx="1828440" cy="3654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hlinkClick r:id="rId2" action="ppaction://hlinksldjump"/>
              </a:rPr>
              <a:t>RAW DATA</a:t>
            </a:r>
            <a:endParaRPr lang="ca-ES" sz="1500" b="0" strike="noStrike" spc="-1">
              <a:latin typeface="Arial"/>
            </a:endParaRPr>
          </a:p>
        </p:txBody>
      </p:sp>
      <p:sp>
        <p:nvSpPr>
          <p:cNvPr id="39" name="CustomShape 2"/>
          <p:cNvSpPr/>
          <p:nvPr/>
        </p:nvSpPr>
        <p:spPr>
          <a:xfrm>
            <a:off x="671760" y="773014"/>
            <a:ext cx="1828440" cy="365400"/>
          </a:xfrm>
          <a:prstGeom prst="rect">
            <a:avLst/>
          </a:prstGeom>
          <a:solidFill>
            <a:srgbClr val="C5E1A5"/>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rPr>
              <a:t>FILTERING</a:t>
            </a:r>
            <a:endParaRPr lang="ca-ES" sz="1500" b="0" strike="noStrike" spc="-1">
              <a:latin typeface="Arial"/>
            </a:endParaRPr>
          </a:p>
        </p:txBody>
      </p:sp>
      <p:sp>
        <p:nvSpPr>
          <p:cNvPr id="40" name="CustomShape 3"/>
          <p:cNvSpPr/>
          <p:nvPr/>
        </p:nvSpPr>
        <p:spPr>
          <a:xfrm>
            <a:off x="671760" y="1872720"/>
            <a:ext cx="1828440" cy="3654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hlinkClick r:id="rId3" action="ppaction://hlinksldjump"/>
              </a:rPr>
              <a:t>IMPUTATION</a:t>
            </a:r>
            <a:endParaRPr lang="ca-ES" sz="1500" b="0" strike="noStrike" spc="-1">
              <a:latin typeface="Arial"/>
            </a:endParaRPr>
          </a:p>
        </p:txBody>
      </p:sp>
      <p:sp>
        <p:nvSpPr>
          <p:cNvPr id="41" name="CustomShape 4"/>
          <p:cNvSpPr/>
          <p:nvPr/>
        </p:nvSpPr>
        <p:spPr>
          <a:xfrm>
            <a:off x="3834720" y="2489504"/>
            <a:ext cx="1828440" cy="472320"/>
          </a:xfrm>
          <a:prstGeom prst="rect">
            <a:avLst/>
          </a:prstGeom>
          <a:solidFill>
            <a:srgbClr val="F79646"/>
          </a:solidFill>
          <a:ln>
            <a:solidFill>
              <a:srgbClr val="B66E33"/>
            </a:solidFill>
          </a:ln>
        </p:spPr>
        <p:style>
          <a:lnRef idx="2">
            <a:schemeClr val="accent6">
              <a:shade val="50000"/>
            </a:schemeClr>
          </a:lnRef>
          <a:fillRef idx="1">
            <a:schemeClr val="accent6"/>
          </a:fillRef>
          <a:effectRef idx="0">
            <a:schemeClr val="accent6"/>
          </a:effectRef>
          <a:fontRef idx="minor"/>
        </p:style>
        <p:txBody>
          <a:bodyPr wrap="none" lIns="90000" tIns="45000" rIns="90000" bIns="45000" anchor="ctr">
            <a:noAutofit/>
          </a:bodyPr>
          <a:lstStyle/>
          <a:p>
            <a:pPr algn="ctr">
              <a:lnSpc>
                <a:spcPct val="100000"/>
              </a:lnSpc>
              <a:buNone/>
            </a:pPr>
            <a:r>
              <a:rPr lang="en-US" sz="1400" b="0" strike="noStrike" spc="-1">
                <a:solidFill>
                  <a:srgbClr val="FFFFFF"/>
                </a:solidFill>
                <a:latin typeface="Arial"/>
                <a:ea typeface="DejaVu Sans"/>
              </a:rPr>
              <a:t>Log/scale/auto-scale</a:t>
            </a:r>
            <a:endParaRPr lang="ca-ES" sz="1400" b="0" strike="noStrike" spc="-1">
              <a:latin typeface="Arial"/>
            </a:endParaRPr>
          </a:p>
          <a:p>
            <a:pPr algn="ctr">
              <a:lnSpc>
                <a:spcPct val="100000"/>
              </a:lnSpc>
              <a:buNone/>
            </a:pPr>
            <a:r>
              <a:rPr lang="en-US" sz="1400" b="0" strike="noStrike" spc="-1">
                <a:solidFill>
                  <a:srgbClr val="FFFFFF"/>
                </a:solidFill>
                <a:latin typeface="Arial"/>
                <a:ea typeface="DejaVu Sans"/>
              </a:rPr>
              <a:t>TRANSFORMATION</a:t>
            </a:r>
            <a:endParaRPr lang="ca-ES" sz="1400" b="0" strike="noStrike" spc="-1">
              <a:latin typeface="Arial"/>
            </a:endParaRPr>
          </a:p>
        </p:txBody>
      </p:sp>
      <p:sp>
        <p:nvSpPr>
          <p:cNvPr id="42" name="CustomShape 5"/>
          <p:cNvSpPr/>
          <p:nvPr/>
        </p:nvSpPr>
        <p:spPr>
          <a:xfrm>
            <a:off x="529200" y="3162960"/>
            <a:ext cx="2102760" cy="419400"/>
          </a:xfrm>
          <a:prstGeom prst="rect">
            <a:avLst/>
          </a:prstGeom>
          <a:solidFill>
            <a:srgbClr val="8064A2"/>
          </a:solidFill>
          <a:ln>
            <a:solidFill>
              <a:srgbClr val="5E4977"/>
            </a:solidFill>
          </a:ln>
        </p:spPr>
        <p:style>
          <a:lnRef idx="2">
            <a:schemeClr val="accent4">
              <a:shade val="50000"/>
            </a:schemeClr>
          </a:lnRef>
          <a:fillRef idx="1">
            <a:schemeClr val="accent4"/>
          </a:fillRef>
          <a:effectRef idx="0">
            <a:schemeClr val="accent4"/>
          </a:effectRef>
          <a:fontRef idx="minor"/>
        </p:style>
        <p:txBody>
          <a:bodyPr wrap="none" lIns="90000" tIns="45000" rIns="90000" bIns="45000" anchor="ctr">
            <a:noAutofit/>
          </a:bodyPr>
          <a:lstStyle/>
          <a:p>
            <a:pPr algn="ctr">
              <a:lnSpc>
                <a:spcPct val="100000"/>
              </a:lnSpc>
              <a:buNone/>
            </a:pPr>
            <a:r>
              <a:rPr lang="en-US" sz="1500" b="0" strike="noStrike" spc="-1">
                <a:solidFill>
                  <a:srgbClr val="FFFFFF"/>
                </a:solidFill>
                <a:latin typeface="Arial"/>
                <a:ea typeface="DejaVu Sans"/>
                <a:hlinkClick r:id="rId4" action="ppaction://hlinksldjump"/>
              </a:rPr>
              <a:t>BATCH ADJUSTMENT</a:t>
            </a:r>
            <a:endParaRPr lang="ca-ES" sz="1500" b="0" strike="noStrike" spc="-1">
              <a:latin typeface="Arial"/>
            </a:endParaRPr>
          </a:p>
        </p:txBody>
      </p:sp>
      <p:sp>
        <p:nvSpPr>
          <p:cNvPr id="43" name="CustomShape 6"/>
          <p:cNvSpPr/>
          <p:nvPr/>
        </p:nvSpPr>
        <p:spPr>
          <a:xfrm>
            <a:off x="552960" y="3836520"/>
            <a:ext cx="2102760" cy="419400"/>
          </a:xfrm>
          <a:prstGeom prst="rect">
            <a:avLst/>
          </a:prstGeom>
          <a:solidFill>
            <a:srgbClr val="F79646"/>
          </a:solidFill>
          <a:ln>
            <a:solidFill>
              <a:srgbClr val="B66E33"/>
            </a:solidFill>
          </a:ln>
        </p:spPr>
        <p:style>
          <a:lnRef idx="2">
            <a:schemeClr val="accent6">
              <a:shade val="50000"/>
            </a:schemeClr>
          </a:lnRef>
          <a:fillRef idx="1">
            <a:schemeClr val="accent6"/>
          </a:fillRef>
          <a:effectRef idx="0">
            <a:schemeClr val="accent6"/>
          </a:effectRef>
          <a:fontRef idx="minor"/>
        </p:style>
        <p:txBody>
          <a:bodyPr wrap="none" lIns="90000" tIns="45000" rIns="90000" bIns="45000" anchor="ctr">
            <a:noAutofit/>
          </a:bodyPr>
          <a:lstStyle/>
          <a:p>
            <a:pPr algn="ctr">
              <a:lnSpc>
                <a:spcPct val="100000"/>
              </a:lnSpc>
              <a:buNone/>
            </a:pPr>
            <a:r>
              <a:rPr lang="en-US" sz="1500" b="0" strike="noStrike" spc="-1">
                <a:solidFill>
                  <a:srgbClr val="FFFFFF"/>
                </a:solidFill>
                <a:latin typeface="Arial"/>
                <a:ea typeface="DejaVu Sans"/>
              </a:rPr>
              <a:t>“NORMALIZATION”</a:t>
            </a:r>
            <a:endParaRPr lang="ca-ES" sz="1500" b="0" strike="noStrike" spc="-1">
              <a:latin typeface="Arial"/>
            </a:endParaRPr>
          </a:p>
          <a:p>
            <a:pPr algn="ctr">
              <a:lnSpc>
                <a:spcPct val="100000"/>
              </a:lnSpc>
              <a:buNone/>
            </a:pPr>
            <a:r>
              <a:rPr lang="en-US" sz="1500" b="0" strike="noStrike" spc="-1">
                <a:solidFill>
                  <a:srgbClr val="FFFFFF"/>
                </a:solidFill>
                <a:latin typeface="Arial"/>
                <a:ea typeface="DejaVu Sans"/>
              </a:rPr>
              <a:t>AUTO-SCALING</a:t>
            </a:r>
            <a:endParaRPr lang="ca-ES" sz="1500" b="0" strike="noStrike" spc="-1">
              <a:latin typeface="Arial"/>
            </a:endParaRPr>
          </a:p>
        </p:txBody>
      </p:sp>
      <p:sp>
        <p:nvSpPr>
          <p:cNvPr id="44" name="TextShape 7"/>
          <p:cNvSpPr/>
          <p:nvPr/>
        </p:nvSpPr>
        <p:spPr>
          <a:xfrm>
            <a:off x="914400" y="5029200"/>
            <a:ext cx="13712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Arial"/>
                <a:ea typeface="DejaVu Sans"/>
              </a:rPr>
              <a:t>DiGuMet</a:t>
            </a:r>
            <a:endParaRPr lang="ca-ES" sz="1800" b="0" strike="noStrike" spc="-1">
              <a:latin typeface="Arial"/>
            </a:endParaRPr>
          </a:p>
        </p:txBody>
      </p:sp>
      <p:pic>
        <p:nvPicPr>
          <p:cNvPr id="45" name="Imagen 2" descr="Interfaz de usuario gráfica, Texto&#10;&#10;Descripción generada automáticamente"/>
          <p:cNvPicPr/>
          <p:nvPr/>
        </p:nvPicPr>
        <p:blipFill>
          <a:blip r:embed="rId5"/>
          <a:stretch/>
        </p:blipFill>
        <p:spPr>
          <a:xfrm>
            <a:off x="3366000" y="4947480"/>
            <a:ext cx="2742840" cy="448560"/>
          </a:xfrm>
          <a:prstGeom prst="rect">
            <a:avLst/>
          </a:prstGeom>
          <a:ln w="0">
            <a:noFill/>
          </a:ln>
        </p:spPr>
      </p:pic>
      <p:sp>
        <p:nvSpPr>
          <p:cNvPr id="46" name="CustomShape 1"/>
          <p:cNvSpPr/>
          <p:nvPr/>
        </p:nvSpPr>
        <p:spPr>
          <a:xfrm>
            <a:off x="3834720" y="199440"/>
            <a:ext cx="1828440" cy="3654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txBody>
          <a:bodyPr/>
          <a:lstStyle/>
          <a:p>
            <a:r>
              <a:rPr lang="es-ES"/>
              <a:t>RAW DATA</a:t>
            </a:r>
          </a:p>
        </p:txBody>
      </p:sp>
      <p:sp>
        <p:nvSpPr>
          <p:cNvPr id="47" name="CustomShape 2"/>
          <p:cNvSpPr/>
          <p:nvPr/>
        </p:nvSpPr>
        <p:spPr>
          <a:xfrm>
            <a:off x="3834720" y="740520"/>
            <a:ext cx="1828440" cy="365400"/>
          </a:xfrm>
          <a:prstGeom prst="rect">
            <a:avLst/>
          </a:prstGeom>
          <a:solidFill>
            <a:srgbClr val="C5E1A5"/>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rPr>
              <a:t>FILTERING</a:t>
            </a:r>
            <a:endParaRPr lang="ca-ES" sz="1500" b="0" strike="noStrike" spc="-1">
              <a:latin typeface="Arial"/>
            </a:endParaRPr>
          </a:p>
        </p:txBody>
      </p:sp>
      <p:sp>
        <p:nvSpPr>
          <p:cNvPr id="48" name="CustomShape 5"/>
          <p:cNvSpPr/>
          <p:nvPr/>
        </p:nvSpPr>
        <p:spPr>
          <a:xfrm>
            <a:off x="3668040" y="1315800"/>
            <a:ext cx="2102760" cy="419400"/>
          </a:xfrm>
          <a:prstGeom prst="rect">
            <a:avLst/>
          </a:prstGeom>
          <a:solidFill>
            <a:srgbClr val="8064A2"/>
          </a:solidFill>
          <a:ln>
            <a:solidFill>
              <a:srgbClr val="5E4977"/>
            </a:solidFill>
          </a:ln>
        </p:spPr>
        <p:style>
          <a:lnRef idx="2">
            <a:schemeClr val="accent4">
              <a:shade val="50000"/>
            </a:schemeClr>
          </a:lnRef>
          <a:fillRef idx="1">
            <a:schemeClr val="accent4"/>
          </a:fillRef>
          <a:effectRef idx="0">
            <a:schemeClr val="accent4"/>
          </a:effectRef>
          <a:fontRef idx="minor"/>
        </p:style>
        <p:txBody>
          <a:bodyPr wrap="none" lIns="90000" tIns="45000" rIns="90000" bIns="45000" anchor="ctr">
            <a:noAutofit/>
          </a:bodyPr>
          <a:lstStyle/>
          <a:p>
            <a:pPr algn="ctr">
              <a:lnSpc>
                <a:spcPct val="100000"/>
              </a:lnSpc>
              <a:buNone/>
            </a:pPr>
            <a:r>
              <a:rPr lang="en-US" sz="1500" b="0" strike="noStrike" spc="-1">
                <a:solidFill>
                  <a:srgbClr val="FFFFFF"/>
                </a:solidFill>
                <a:latin typeface="Arial"/>
                <a:ea typeface="DejaVu Sans"/>
              </a:rPr>
              <a:t>BATCH ADJUSTMENT</a:t>
            </a:r>
            <a:endParaRPr lang="ca-ES" sz="1500" b="0" strike="noStrike" spc="-1">
              <a:latin typeface="Arial"/>
            </a:endParaRPr>
          </a:p>
        </p:txBody>
      </p:sp>
      <p:sp>
        <p:nvSpPr>
          <p:cNvPr id="49" name="CustomShape 3"/>
          <p:cNvSpPr/>
          <p:nvPr/>
        </p:nvSpPr>
        <p:spPr>
          <a:xfrm>
            <a:off x="3802680" y="1904400"/>
            <a:ext cx="1828440" cy="3654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rPr>
              <a:t>IMPUTATION</a:t>
            </a:r>
            <a:endParaRPr lang="ca-ES" sz="1500" b="0" strike="noStrike" spc="-1">
              <a:latin typeface="Arial"/>
            </a:endParaRPr>
          </a:p>
        </p:txBody>
      </p:sp>
      <p:sp>
        <p:nvSpPr>
          <p:cNvPr id="50" name="CustomShape 4"/>
          <p:cNvSpPr/>
          <p:nvPr/>
        </p:nvSpPr>
        <p:spPr>
          <a:xfrm>
            <a:off x="608040" y="2450160"/>
            <a:ext cx="1947240" cy="479880"/>
          </a:xfrm>
          <a:prstGeom prst="rect">
            <a:avLst/>
          </a:prstGeom>
          <a:solidFill>
            <a:srgbClr val="F79646"/>
          </a:solidFill>
          <a:ln>
            <a:solidFill>
              <a:srgbClr val="B66E33"/>
            </a:solidFill>
          </a:ln>
        </p:spPr>
        <p:style>
          <a:lnRef idx="2">
            <a:schemeClr val="accent6">
              <a:shade val="50000"/>
            </a:schemeClr>
          </a:lnRef>
          <a:fillRef idx="1">
            <a:schemeClr val="accent6"/>
          </a:fillRef>
          <a:effectRef idx="0">
            <a:schemeClr val="accent6"/>
          </a:effectRef>
          <a:fontRef idx="minor"/>
        </p:style>
        <p:txBody>
          <a:bodyPr wrap="none" lIns="90000" tIns="45000" rIns="90000" bIns="45000" anchor="ctr">
            <a:noAutofit/>
          </a:bodyPr>
          <a:lstStyle/>
          <a:p>
            <a:pPr algn="ctr">
              <a:lnSpc>
                <a:spcPct val="100000"/>
              </a:lnSpc>
              <a:buNone/>
            </a:pPr>
            <a:r>
              <a:rPr lang="en-US" sz="1400" b="0" strike="noStrike" spc="-1">
                <a:solidFill>
                  <a:srgbClr val="FFFFFF"/>
                </a:solidFill>
                <a:latin typeface="Arial"/>
                <a:ea typeface="DejaVu Sans"/>
                <a:hlinkClick r:id="rId6" action="ppaction://hlinksldjump"/>
              </a:rPr>
              <a:t>Log/scale</a:t>
            </a:r>
            <a:endParaRPr lang="ca-ES" sz="1400" b="0" strike="noStrike" spc="-1">
              <a:latin typeface="Arial"/>
              <a:hlinkClick r:id="rId6" action="ppaction://hlinksldjump"/>
            </a:endParaRPr>
          </a:p>
          <a:p>
            <a:pPr algn="ctr">
              <a:lnSpc>
                <a:spcPct val="100000"/>
              </a:lnSpc>
              <a:buNone/>
            </a:pPr>
            <a:r>
              <a:rPr lang="en-US" sz="1400" b="0" strike="noStrike" spc="-1">
                <a:solidFill>
                  <a:srgbClr val="FFFFFF"/>
                </a:solidFill>
                <a:latin typeface="Arial"/>
                <a:ea typeface="DejaVu Sans"/>
                <a:hlinkClick r:id="rId6" action="ppaction://hlinksldjump"/>
              </a:rPr>
              <a:t>TRANSFORMATIONS</a:t>
            </a:r>
            <a:endParaRPr lang="ca-ES" sz="1400" b="0" strike="noStrike" spc="-1">
              <a:latin typeface="Arial"/>
            </a:endParaRPr>
          </a:p>
        </p:txBody>
      </p:sp>
      <p:pic>
        <p:nvPicPr>
          <p:cNvPr id="51" name="Imagen 8" descr="Texto&#10;&#10;Descripción generada automáticamente"/>
          <p:cNvPicPr/>
          <p:nvPr/>
        </p:nvPicPr>
        <p:blipFill>
          <a:blip r:embed="rId7"/>
          <a:stretch/>
        </p:blipFill>
        <p:spPr>
          <a:xfrm>
            <a:off x="6893640" y="4971240"/>
            <a:ext cx="2742840" cy="385200"/>
          </a:xfrm>
          <a:prstGeom prst="rect">
            <a:avLst/>
          </a:prstGeom>
          <a:ln w="0">
            <a:noFill/>
          </a:ln>
        </p:spPr>
      </p:pic>
      <p:sp>
        <p:nvSpPr>
          <p:cNvPr id="52" name="CustomShape 1"/>
          <p:cNvSpPr/>
          <p:nvPr/>
        </p:nvSpPr>
        <p:spPr>
          <a:xfrm>
            <a:off x="7259040" y="231120"/>
            <a:ext cx="1828440" cy="3654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rPr>
              <a:t>RAW DATA</a:t>
            </a:r>
            <a:endParaRPr lang="ca-ES" sz="1500" b="0" strike="noStrike" spc="-1">
              <a:latin typeface="Arial"/>
            </a:endParaRPr>
          </a:p>
        </p:txBody>
      </p:sp>
      <p:sp>
        <p:nvSpPr>
          <p:cNvPr id="53" name="CustomShape 2"/>
          <p:cNvSpPr/>
          <p:nvPr/>
        </p:nvSpPr>
        <p:spPr>
          <a:xfrm>
            <a:off x="7259040" y="772200"/>
            <a:ext cx="1828440" cy="365400"/>
          </a:xfrm>
          <a:prstGeom prst="rect">
            <a:avLst/>
          </a:prstGeom>
          <a:solidFill>
            <a:srgbClr val="C5E1A5"/>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rPr>
              <a:t>FILTERING</a:t>
            </a:r>
            <a:endParaRPr lang="ca-ES" sz="1500" b="0" strike="noStrike" spc="-1">
              <a:latin typeface="Arial"/>
            </a:endParaRPr>
          </a:p>
        </p:txBody>
      </p:sp>
      <p:sp>
        <p:nvSpPr>
          <p:cNvPr id="54" name="CustomShape 3"/>
          <p:cNvSpPr/>
          <p:nvPr/>
        </p:nvSpPr>
        <p:spPr>
          <a:xfrm>
            <a:off x="7290720" y="1904400"/>
            <a:ext cx="1828440" cy="3654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500" b="0" strike="noStrike" spc="-1">
                <a:solidFill>
                  <a:srgbClr val="000000"/>
                </a:solidFill>
                <a:latin typeface="Arial"/>
                <a:ea typeface="DejaVu Sans"/>
              </a:rPr>
              <a:t>IMPUTATION</a:t>
            </a:r>
            <a:endParaRPr lang="ca-ES" sz="1500" b="0" strike="noStrike" spc="-1">
              <a:latin typeface="Arial"/>
            </a:endParaRPr>
          </a:p>
        </p:txBody>
      </p:sp>
      <p:sp>
        <p:nvSpPr>
          <p:cNvPr id="55" name="CustomShape 5"/>
          <p:cNvSpPr/>
          <p:nvPr/>
        </p:nvSpPr>
        <p:spPr>
          <a:xfrm>
            <a:off x="7148160" y="3194640"/>
            <a:ext cx="2102760" cy="419400"/>
          </a:xfrm>
          <a:prstGeom prst="rect">
            <a:avLst/>
          </a:prstGeom>
          <a:solidFill>
            <a:srgbClr val="8064A2"/>
          </a:solidFill>
          <a:ln>
            <a:solidFill>
              <a:srgbClr val="5E4977"/>
            </a:solidFill>
          </a:ln>
        </p:spPr>
        <p:style>
          <a:lnRef idx="2">
            <a:schemeClr val="accent4">
              <a:shade val="50000"/>
            </a:schemeClr>
          </a:lnRef>
          <a:fillRef idx="1">
            <a:schemeClr val="accent4"/>
          </a:fillRef>
          <a:effectRef idx="0">
            <a:schemeClr val="accent4"/>
          </a:effectRef>
          <a:fontRef idx="minor"/>
        </p:style>
        <p:txBody>
          <a:bodyPr wrap="none" lIns="90000" tIns="45000" rIns="90000" bIns="45000" anchor="ctr">
            <a:noAutofit/>
          </a:bodyPr>
          <a:lstStyle/>
          <a:p>
            <a:pPr algn="ctr">
              <a:lnSpc>
                <a:spcPct val="100000"/>
              </a:lnSpc>
              <a:buNone/>
            </a:pPr>
            <a:r>
              <a:rPr lang="en-US" sz="1500" b="0" strike="noStrike" spc="-1">
                <a:solidFill>
                  <a:srgbClr val="FFFFFF"/>
                </a:solidFill>
                <a:latin typeface="Arial"/>
                <a:ea typeface="DejaVu Sans"/>
              </a:rPr>
              <a:t>BATCH ADJUSTMENT</a:t>
            </a:r>
            <a:endParaRPr lang="ca-ES" sz="1500" b="0" strike="noStrike" spc="-1">
              <a:latin typeface="Arial"/>
            </a:endParaRPr>
          </a:p>
        </p:txBody>
      </p:sp>
      <p:sp>
        <p:nvSpPr>
          <p:cNvPr id="56" name="CustomShape 4"/>
          <p:cNvSpPr/>
          <p:nvPr/>
        </p:nvSpPr>
        <p:spPr>
          <a:xfrm>
            <a:off x="7227000" y="2481840"/>
            <a:ext cx="1947240" cy="479880"/>
          </a:xfrm>
          <a:prstGeom prst="rect">
            <a:avLst/>
          </a:prstGeom>
          <a:solidFill>
            <a:srgbClr val="F79646"/>
          </a:solidFill>
          <a:ln>
            <a:solidFill>
              <a:srgbClr val="B66E33"/>
            </a:solidFill>
          </a:ln>
        </p:spPr>
        <p:style>
          <a:lnRef idx="2">
            <a:schemeClr val="accent6">
              <a:shade val="50000"/>
            </a:schemeClr>
          </a:lnRef>
          <a:fillRef idx="1">
            <a:schemeClr val="accent6"/>
          </a:fillRef>
          <a:effectRef idx="0">
            <a:schemeClr val="accent6"/>
          </a:effectRef>
          <a:fontRef idx="minor"/>
        </p:style>
        <p:txBody>
          <a:bodyPr wrap="none" lIns="90000" tIns="45000" rIns="90000" bIns="45000" anchor="ctr">
            <a:noAutofit/>
          </a:bodyPr>
          <a:lstStyle/>
          <a:p>
            <a:pPr algn="ctr">
              <a:lnSpc>
                <a:spcPct val="100000"/>
              </a:lnSpc>
              <a:buNone/>
            </a:pPr>
            <a:r>
              <a:rPr lang="en-US" sz="1400" b="0" strike="noStrike" spc="-1">
                <a:solidFill>
                  <a:srgbClr val="FFFFFF"/>
                </a:solidFill>
                <a:latin typeface="Arial"/>
                <a:ea typeface="DejaVu Sans"/>
              </a:rPr>
              <a:t>Log</a:t>
            </a:r>
            <a:endParaRPr lang="ca-ES" sz="1400" b="0" strike="noStrike" spc="-1">
              <a:latin typeface="Arial"/>
            </a:endParaRPr>
          </a:p>
          <a:p>
            <a:pPr algn="ctr">
              <a:lnSpc>
                <a:spcPct val="100000"/>
              </a:lnSpc>
              <a:buNone/>
            </a:pPr>
            <a:r>
              <a:rPr lang="en-US" sz="1400" b="0" strike="noStrike" spc="-1">
                <a:solidFill>
                  <a:srgbClr val="FFFFFF"/>
                </a:solidFill>
                <a:latin typeface="Arial"/>
                <a:ea typeface="DejaVu Sans"/>
              </a:rPr>
              <a:t>TRANSFORMATION</a:t>
            </a:r>
            <a:endParaRPr lang="ca-ES" sz="1400" b="0" strike="noStrike" spc="-1">
              <a:latin typeface="Arial"/>
            </a:endParaRPr>
          </a:p>
        </p:txBody>
      </p:sp>
      <p:sp>
        <p:nvSpPr>
          <p:cNvPr id="2" name="CuadroTexto 1">
            <a:extLst>
              <a:ext uri="{FF2B5EF4-FFF2-40B4-BE49-F238E27FC236}">
                <a16:creationId xmlns:a16="http://schemas.microsoft.com/office/drawing/2014/main" id="{7DF7C6E5-F81C-4944-AA31-0ACBF9D52F14}"/>
              </a:ext>
            </a:extLst>
          </p:cNvPr>
          <p:cNvSpPr txBox="1"/>
          <p:nvPr/>
        </p:nvSpPr>
        <p:spPr>
          <a:xfrm>
            <a:off x="1004953" y="1220658"/>
            <a:ext cx="1633633" cy="307777"/>
          </a:xfrm>
          <a:prstGeom prst="rect">
            <a:avLst/>
          </a:prstGeom>
          <a:noFill/>
        </p:spPr>
        <p:txBody>
          <a:bodyPr wrap="square" rtlCol="0">
            <a:spAutoFit/>
          </a:bodyPr>
          <a:lstStyle/>
          <a:p>
            <a:r>
              <a:rPr lang="es-ES" sz="1400" err="1">
                <a:hlinkClick r:id="rId8" action="ppaction://hlinksldjump"/>
              </a:rPr>
              <a:t>Missing</a:t>
            </a:r>
            <a:r>
              <a:rPr lang="es-ES" sz="1400">
                <a:hlinkClick r:id="rId8" action="ppaction://hlinksldjump"/>
              </a:rPr>
              <a:t> </a:t>
            </a:r>
            <a:r>
              <a:rPr lang="es-ES" sz="1400" err="1">
                <a:hlinkClick r:id="rId8" action="ppaction://hlinksldjump"/>
              </a:rPr>
              <a:t>Values</a:t>
            </a:r>
            <a:endParaRPr lang="es-ES" sz="1400"/>
          </a:p>
        </p:txBody>
      </p:sp>
      <p:sp>
        <p:nvSpPr>
          <p:cNvPr id="22" name="CuadroTexto 21">
            <a:extLst>
              <a:ext uri="{FF2B5EF4-FFF2-40B4-BE49-F238E27FC236}">
                <a16:creationId xmlns:a16="http://schemas.microsoft.com/office/drawing/2014/main" id="{AEB46CEA-7ECF-4F0A-B729-0C3856C61923}"/>
              </a:ext>
            </a:extLst>
          </p:cNvPr>
          <p:cNvSpPr txBox="1"/>
          <p:nvPr/>
        </p:nvSpPr>
        <p:spPr>
          <a:xfrm>
            <a:off x="1024471" y="1479009"/>
            <a:ext cx="1633633" cy="307777"/>
          </a:xfrm>
          <a:prstGeom prst="rect">
            <a:avLst/>
          </a:prstGeom>
          <a:noFill/>
        </p:spPr>
        <p:txBody>
          <a:bodyPr wrap="square" rtlCol="0">
            <a:spAutoFit/>
          </a:bodyPr>
          <a:lstStyle/>
          <a:p>
            <a:r>
              <a:rPr lang="es-ES" sz="1400" err="1">
                <a:hlinkClick r:id="rId9" action="ppaction://hlinksldjump"/>
              </a:rPr>
              <a:t>Filtering</a:t>
            </a:r>
            <a:endParaRPr lang="es-E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617</Words>
  <Application>Microsoft Office PowerPoint</Application>
  <PresentationFormat>Personalizado</PresentationFormat>
  <Paragraphs>102</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Symbol</vt:lpstr>
      <vt:lpstr>Wingdings</vt:lpstr>
      <vt:lpstr>Office Theme</vt:lpstr>
      <vt:lpstr>Many Data Analysis Pipelines Anna Guadall Alex Sánchez</vt:lpstr>
      <vt:lpstr>Presentación de PowerPoint</vt:lpstr>
      <vt:lpstr>Presentación de PowerPoint</vt:lpstr>
      <vt:lpstr>Presentación de PowerPoint</vt:lpstr>
      <vt:lpstr>Presentación de PowerPoint</vt:lpstr>
      <vt:lpstr>Presentación de PowerPoint</vt:lpstr>
      <vt:lpstr>Presentación de PowerPoint</vt:lpstr>
      <vt:lpstr>Se parecen pero no son lo mismo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Normalization</vt:lpstr>
      <vt:lpstr>Meeting minutes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Usuario</dc:creator>
  <dc:description/>
  <cp:lastModifiedBy>Alejandro Sanchez Pla</cp:lastModifiedBy>
  <cp:revision>2</cp:revision>
  <dcterms:created xsi:type="dcterms:W3CDTF">2023-04-18T10:48:19Z</dcterms:created>
  <dcterms:modified xsi:type="dcterms:W3CDTF">2024-03-01T07:39:57Z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Personalizado</vt:lpwstr>
  </property>
  <property fmtid="{D5CDD505-2E9C-101B-9397-08002B2CF9AE}" pid="3" name="Slides">
    <vt:i4>8</vt:i4>
  </property>
</Properties>
</file>