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32"/>
  </p:notesMasterIdLst>
  <p:sldIdLst>
    <p:sldId id="256" r:id="rId2"/>
    <p:sldId id="295" r:id="rId3"/>
    <p:sldId id="315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6" r:id="rId16"/>
    <p:sldId id="331" r:id="rId17"/>
    <p:sldId id="332" r:id="rId18"/>
    <p:sldId id="337" r:id="rId19"/>
    <p:sldId id="333" r:id="rId20"/>
    <p:sldId id="334" r:id="rId21"/>
    <p:sldId id="335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29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96349" autoAdjust="0"/>
  </p:normalViewPr>
  <p:slideViewPr>
    <p:cSldViewPr snapToGrid="0">
      <p:cViewPr varScale="1">
        <p:scale>
          <a:sx n="106" d="100"/>
          <a:sy n="106" d="100"/>
        </p:scale>
        <p:origin x="732" y="114"/>
      </p:cViewPr>
      <p:guideLst/>
    </p:cSldViewPr>
  </p:slideViewPr>
  <p:outlineViewPr>
    <p:cViewPr>
      <p:scale>
        <a:sx n="33" d="100"/>
        <a:sy n="33" d="100"/>
      </p:scale>
      <p:origin x="0" y="-4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441AEF-03DC-4E84-9AA0-32D59798BD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MX"/>
        </a:p>
      </dgm:t>
    </dgm:pt>
    <dgm:pt modelId="{9EAD17EB-21C9-4207-A2CB-D52426B1540C}">
      <dgm:prSet/>
      <dgm:spPr/>
      <dgm:t>
        <a:bodyPr/>
        <a:lstStyle/>
        <a:p>
          <a:r>
            <a:rPr lang="es-MX"/>
            <a:t>Restringirnos a un conjunto de fórmulas (clausulas de Horn)</a:t>
          </a:r>
        </a:p>
      </dgm:t>
    </dgm:pt>
    <dgm:pt modelId="{E53C0DB5-B6CF-4D14-8F46-300CFCD3DA5A}" type="parTrans" cxnId="{B09B730E-6338-4F93-B7B7-34C8B65B8D60}">
      <dgm:prSet/>
      <dgm:spPr/>
      <dgm:t>
        <a:bodyPr/>
        <a:lstStyle/>
        <a:p>
          <a:endParaRPr lang="es-MX"/>
        </a:p>
      </dgm:t>
    </dgm:pt>
    <dgm:pt modelId="{DC9C07E5-5BC6-44F4-97F8-41926656E9B4}" type="sibTrans" cxnId="{B09B730E-6338-4F93-B7B7-34C8B65B8D60}">
      <dgm:prSet/>
      <dgm:spPr/>
      <dgm:t>
        <a:bodyPr/>
        <a:lstStyle/>
        <a:p>
          <a:endParaRPr lang="es-MX"/>
        </a:p>
      </dgm:t>
    </dgm:pt>
    <dgm:pt modelId="{CF00BEF2-E7C4-46C6-A28F-6CA995C5D0B3}">
      <dgm:prSet/>
      <dgm:spPr/>
      <dgm:t>
        <a:bodyPr/>
        <a:lstStyle/>
        <a:p>
          <a:r>
            <a:rPr lang="es-MX"/>
            <a:t>Utilizar reglas de inferencia más poderosas</a:t>
          </a:r>
        </a:p>
      </dgm:t>
    </dgm:pt>
    <dgm:pt modelId="{9DCED4EE-8EEF-4EE1-97AA-422BB64E07B6}" type="parTrans" cxnId="{75F0367B-6B95-458B-A6EC-C1F41E3394D8}">
      <dgm:prSet/>
      <dgm:spPr/>
      <dgm:t>
        <a:bodyPr/>
        <a:lstStyle/>
        <a:p>
          <a:endParaRPr lang="es-MX"/>
        </a:p>
      </dgm:t>
    </dgm:pt>
    <dgm:pt modelId="{19369464-323C-4808-86CD-54E1E7358035}" type="sibTrans" cxnId="{75F0367B-6B95-458B-A6EC-C1F41E3394D8}">
      <dgm:prSet/>
      <dgm:spPr/>
      <dgm:t>
        <a:bodyPr/>
        <a:lstStyle/>
        <a:p>
          <a:endParaRPr lang="es-MX"/>
        </a:p>
      </dgm:t>
    </dgm:pt>
    <dgm:pt modelId="{F010CD80-F4C4-4D17-895B-5D2716A7AB87}" type="pres">
      <dgm:prSet presAssocID="{86441AEF-03DC-4E84-9AA0-32D59798BD97}" presName="linear" presStyleCnt="0">
        <dgm:presLayoutVars>
          <dgm:animLvl val="lvl"/>
          <dgm:resizeHandles val="exact"/>
        </dgm:presLayoutVars>
      </dgm:prSet>
      <dgm:spPr/>
    </dgm:pt>
    <dgm:pt modelId="{9C600353-CA55-4DCD-AC86-199BB0E63535}" type="pres">
      <dgm:prSet presAssocID="{9EAD17EB-21C9-4207-A2CB-D52426B1540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D0A7C22-8E12-4587-9573-4D6D930B53FA}" type="pres">
      <dgm:prSet presAssocID="{DC9C07E5-5BC6-44F4-97F8-41926656E9B4}" presName="spacer" presStyleCnt="0"/>
      <dgm:spPr/>
    </dgm:pt>
    <dgm:pt modelId="{AEC6B807-68B6-47CE-A19C-A099F7498A22}" type="pres">
      <dgm:prSet presAssocID="{CF00BEF2-E7C4-46C6-A28F-6CA995C5D0B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09B730E-6338-4F93-B7B7-34C8B65B8D60}" srcId="{86441AEF-03DC-4E84-9AA0-32D59798BD97}" destId="{9EAD17EB-21C9-4207-A2CB-D52426B1540C}" srcOrd="0" destOrd="0" parTransId="{E53C0DB5-B6CF-4D14-8F46-300CFCD3DA5A}" sibTransId="{DC9C07E5-5BC6-44F4-97F8-41926656E9B4}"/>
    <dgm:cxn modelId="{75F0367B-6B95-458B-A6EC-C1F41E3394D8}" srcId="{86441AEF-03DC-4E84-9AA0-32D59798BD97}" destId="{CF00BEF2-E7C4-46C6-A28F-6CA995C5D0B3}" srcOrd="1" destOrd="0" parTransId="{9DCED4EE-8EEF-4EE1-97AA-422BB64E07B6}" sibTransId="{19369464-323C-4808-86CD-54E1E7358035}"/>
    <dgm:cxn modelId="{70746B8D-A986-49B1-80FF-035FECA9CF3A}" type="presOf" srcId="{86441AEF-03DC-4E84-9AA0-32D59798BD97}" destId="{F010CD80-F4C4-4D17-895B-5D2716A7AB87}" srcOrd="0" destOrd="0" presId="urn:microsoft.com/office/officeart/2005/8/layout/vList2"/>
    <dgm:cxn modelId="{55B7D7B9-C328-4B72-A4B2-EE6B8410E605}" type="presOf" srcId="{9EAD17EB-21C9-4207-A2CB-D52426B1540C}" destId="{9C600353-CA55-4DCD-AC86-199BB0E63535}" srcOrd="0" destOrd="0" presId="urn:microsoft.com/office/officeart/2005/8/layout/vList2"/>
    <dgm:cxn modelId="{043729F3-2F46-4E9B-9203-3952E0F36576}" type="presOf" srcId="{CF00BEF2-E7C4-46C6-A28F-6CA995C5D0B3}" destId="{AEC6B807-68B6-47CE-A19C-A099F7498A22}" srcOrd="0" destOrd="0" presId="urn:microsoft.com/office/officeart/2005/8/layout/vList2"/>
    <dgm:cxn modelId="{35C401E5-B86E-468B-BA1F-90F6052146D5}" type="presParOf" srcId="{F010CD80-F4C4-4D17-895B-5D2716A7AB87}" destId="{9C600353-CA55-4DCD-AC86-199BB0E63535}" srcOrd="0" destOrd="0" presId="urn:microsoft.com/office/officeart/2005/8/layout/vList2"/>
    <dgm:cxn modelId="{2C28EAD8-0062-4E06-923E-427E1E0E1D54}" type="presParOf" srcId="{F010CD80-F4C4-4D17-895B-5D2716A7AB87}" destId="{BD0A7C22-8E12-4587-9573-4D6D930B53FA}" srcOrd="1" destOrd="0" presId="urn:microsoft.com/office/officeart/2005/8/layout/vList2"/>
    <dgm:cxn modelId="{68C2CB7C-8C05-418C-A65E-E5D2AB9BC37C}" type="presParOf" srcId="{F010CD80-F4C4-4D17-895B-5D2716A7AB87}" destId="{AEC6B807-68B6-47CE-A19C-A099F7498A2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0E75FE-8639-472A-8B16-CCD0741494E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MX"/>
        </a:p>
      </dgm:t>
    </dgm:pt>
    <dgm:pt modelId="{17D3EA76-DB56-441C-86CC-C67C5759AEC1}">
      <dgm:prSet/>
      <dgm:spPr/>
      <dgm:t>
        <a:bodyPr/>
        <a:lstStyle/>
        <a:p>
          <a:r>
            <a:rPr lang="es-MX"/>
            <a:t>Clausulas de Horn</a:t>
          </a:r>
        </a:p>
      </dgm:t>
    </dgm:pt>
    <dgm:pt modelId="{EF89BE0C-7779-4F9B-A61C-01296442B06E}" type="parTrans" cxnId="{25A26A49-6B7B-43EB-BC49-FFFA8058EB82}">
      <dgm:prSet/>
      <dgm:spPr/>
      <dgm:t>
        <a:bodyPr/>
        <a:lstStyle/>
        <a:p>
          <a:endParaRPr lang="es-MX"/>
        </a:p>
      </dgm:t>
    </dgm:pt>
    <dgm:pt modelId="{35576421-FAEC-45DB-BAF5-6CFA1667E7AA}" type="sibTrans" cxnId="{25A26A49-6B7B-43EB-BC49-FFFA8058EB82}">
      <dgm:prSet/>
      <dgm:spPr/>
      <dgm:t>
        <a:bodyPr/>
        <a:lstStyle/>
        <a:p>
          <a:endParaRPr lang="es-MX"/>
        </a:p>
      </dgm:t>
    </dgm:pt>
    <dgm:pt modelId="{8A9BEE85-4545-4986-B006-EE8C41FCC5EA}">
      <dgm:prSet/>
      <dgm:spPr/>
      <dgm:t>
        <a:bodyPr/>
        <a:lstStyle/>
        <a:p>
          <a:r>
            <a:rPr lang="es-MX"/>
            <a:t>Modus ponens</a:t>
          </a:r>
        </a:p>
      </dgm:t>
    </dgm:pt>
    <dgm:pt modelId="{C6F61A54-746A-4607-86D6-FEEF835D5743}" type="parTrans" cxnId="{DE8DEF56-EA48-4AC9-B56A-7DFFF2CD6B35}">
      <dgm:prSet/>
      <dgm:spPr/>
      <dgm:t>
        <a:bodyPr/>
        <a:lstStyle/>
        <a:p>
          <a:endParaRPr lang="es-MX"/>
        </a:p>
      </dgm:t>
    </dgm:pt>
    <dgm:pt modelId="{A938CF42-141C-4C1D-9E7B-4D1460CEEFA0}" type="sibTrans" cxnId="{DE8DEF56-EA48-4AC9-B56A-7DFFF2CD6B35}">
      <dgm:prSet/>
      <dgm:spPr/>
      <dgm:t>
        <a:bodyPr/>
        <a:lstStyle/>
        <a:p>
          <a:endParaRPr lang="es-MX"/>
        </a:p>
      </dgm:t>
    </dgm:pt>
    <dgm:pt modelId="{5440532F-BF83-427A-ACD2-A10AB1FA46FA}">
      <dgm:prSet/>
      <dgm:spPr/>
      <dgm:t>
        <a:bodyPr/>
        <a:lstStyle/>
        <a:p>
          <a:r>
            <a:rPr lang="es-MX"/>
            <a:t>Tiempo lineal</a:t>
          </a:r>
        </a:p>
      </dgm:t>
    </dgm:pt>
    <dgm:pt modelId="{B8F11D51-72D6-4210-991A-58460764B89B}" type="parTrans" cxnId="{BCC3470F-F1B9-4C6B-BB81-BACDACE75C9D}">
      <dgm:prSet/>
      <dgm:spPr/>
      <dgm:t>
        <a:bodyPr/>
        <a:lstStyle/>
        <a:p>
          <a:endParaRPr lang="es-MX"/>
        </a:p>
      </dgm:t>
    </dgm:pt>
    <dgm:pt modelId="{8630F547-8D7C-47DD-94DB-24999DB37814}" type="sibTrans" cxnId="{BCC3470F-F1B9-4C6B-BB81-BACDACE75C9D}">
      <dgm:prSet/>
      <dgm:spPr/>
      <dgm:t>
        <a:bodyPr/>
        <a:lstStyle/>
        <a:p>
          <a:endParaRPr lang="es-MX"/>
        </a:p>
      </dgm:t>
    </dgm:pt>
    <dgm:pt modelId="{EBDDD2CD-E5CC-4B9D-99DF-FCDA9B445AB8}">
      <dgm:prSet/>
      <dgm:spPr/>
      <dgm:t>
        <a:bodyPr/>
        <a:lstStyle/>
        <a:p>
          <a:r>
            <a:rPr lang="es-MX"/>
            <a:t>Menos expresivo</a:t>
          </a:r>
        </a:p>
      </dgm:t>
    </dgm:pt>
    <dgm:pt modelId="{EB94ED0A-44EE-4AD5-B273-7E9C54D9EC72}" type="parTrans" cxnId="{DC6FD274-004F-4C09-B490-42AFECAC91BF}">
      <dgm:prSet/>
      <dgm:spPr/>
      <dgm:t>
        <a:bodyPr/>
        <a:lstStyle/>
        <a:p>
          <a:endParaRPr lang="es-MX"/>
        </a:p>
      </dgm:t>
    </dgm:pt>
    <dgm:pt modelId="{37BE0EF4-EBD8-4A54-BDE1-136273C6253B}" type="sibTrans" cxnId="{DC6FD274-004F-4C09-B490-42AFECAC91BF}">
      <dgm:prSet/>
      <dgm:spPr/>
      <dgm:t>
        <a:bodyPr/>
        <a:lstStyle/>
        <a:p>
          <a:endParaRPr lang="es-MX"/>
        </a:p>
      </dgm:t>
    </dgm:pt>
    <dgm:pt modelId="{61B364C9-F78C-4B44-BCD4-435EBB1F3EE7}">
      <dgm:prSet/>
      <dgm:spPr/>
      <dgm:t>
        <a:bodyPr/>
        <a:lstStyle/>
        <a:p>
          <a:r>
            <a:rPr lang="es-MX"/>
            <a:t>Cualquier clausula</a:t>
          </a:r>
        </a:p>
      </dgm:t>
    </dgm:pt>
    <dgm:pt modelId="{1E237DDD-EF8C-4135-AC1C-86E05A3666E4}" type="parTrans" cxnId="{0FBC0211-E454-45DA-89A1-B40A52291F61}">
      <dgm:prSet/>
      <dgm:spPr/>
      <dgm:t>
        <a:bodyPr/>
        <a:lstStyle/>
        <a:p>
          <a:endParaRPr lang="es-MX"/>
        </a:p>
      </dgm:t>
    </dgm:pt>
    <dgm:pt modelId="{A90A1904-96EC-453A-A7D8-BF3FE82DD646}" type="sibTrans" cxnId="{0FBC0211-E454-45DA-89A1-B40A52291F61}">
      <dgm:prSet/>
      <dgm:spPr/>
      <dgm:t>
        <a:bodyPr/>
        <a:lstStyle/>
        <a:p>
          <a:endParaRPr lang="es-MX"/>
        </a:p>
      </dgm:t>
    </dgm:pt>
    <dgm:pt modelId="{654CF9B2-3102-4B2D-B9CC-D1B7EEAA8DAF}">
      <dgm:prSet/>
      <dgm:spPr/>
      <dgm:t>
        <a:bodyPr/>
        <a:lstStyle/>
        <a:p>
          <a:r>
            <a:rPr lang="es-MX"/>
            <a:t>Resolución</a:t>
          </a:r>
        </a:p>
      </dgm:t>
    </dgm:pt>
    <dgm:pt modelId="{9D820618-6D56-4137-A584-8F96EB38E421}" type="parTrans" cxnId="{B520DC15-1CF3-41FA-A5FD-A13E2A627112}">
      <dgm:prSet/>
      <dgm:spPr/>
      <dgm:t>
        <a:bodyPr/>
        <a:lstStyle/>
        <a:p>
          <a:endParaRPr lang="es-MX"/>
        </a:p>
      </dgm:t>
    </dgm:pt>
    <dgm:pt modelId="{A9B1E50C-51C1-41CB-9CBB-F702B6299567}" type="sibTrans" cxnId="{B520DC15-1CF3-41FA-A5FD-A13E2A627112}">
      <dgm:prSet/>
      <dgm:spPr/>
      <dgm:t>
        <a:bodyPr/>
        <a:lstStyle/>
        <a:p>
          <a:endParaRPr lang="es-MX"/>
        </a:p>
      </dgm:t>
    </dgm:pt>
    <dgm:pt modelId="{3AF9CD0D-827B-4E73-A210-891901223206}">
      <dgm:prSet/>
      <dgm:spPr/>
      <dgm:t>
        <a:bodyPr/>
        <a:lstStyle/>
        <a:p>
          <a:r>
            <a:rPr lang="es-MX"/>
            <a:t>Tiempo exponencial</a:t>
          </a:r>
        </a:p>
      </dgm:t>
    </dgm:pt>
    <dgm:pt modelId="{87E46AA6-BE23-41F9-B8D0-255133244FBA}" type="parTrans" cxnId="{70B71C9D-34F0-4AC0-B0FF-886B19471CC5}">
      <dgm:prSet/>
      <dgm:spPr/>
      <dgm:t>
        <a:bodyPr/>
        <a:lstStyle/>
        <a:p>
          <a:endParaRPr lang="es-MX"/>
        </a:p>
      </dgm:t>
    </dgm:pt>
    <dgm:pt modelId="{F1F39C81-2E16-420D-A818-7C4FCD44D388}" type="sibTrans" cxnId="{70B71C9D-34F0-4AC0-B0FF-886B19471CC5}">
      <dgm:prSet/>
      <dgm:spPr/>
      <dgm:t>
        <a:bodyPr/>
        <a:lstStyle/>
        <a:p>
          <a:endParaRPr lang="es-MX"/>
        </a:p>
      </dgm:t>
    </dgm:pt>
    <dgm:pt modelId="{C32EF847-DF45-4CB6-BD99-552D66A51DCC}">
      <dgm:prSet/>
      <dgm:spPr/>
      <dgm:t>
        <a:bodyPr/>
        <a:lstStyle/>
        <a:p>
          <a:r>
            <a:rPr lang="es-MX"/>
            <a:t>Más expresivo</a:t>
          </a:r>
        </a:p>
      </dgm:t>
    </dgm:pt>
    <dgm:pt modelId="{922F9C9F-708D-4CC2-A1AD-674D59F867C6}" type="parTrans" cxnId="{32C00ABE-7BDA-49FA-9EAB-23750291D868}">
      <dgm:prSet/>
      <dgm:spPr/>
      <dgm:t>
        <a:bodyPr/>
        <a:lstStyle/>
        <a:p>
          <a:endParaRPr lang="es-MX"/>
        </a:p>
      </dgm:t>
    </dgm:pt>
    <dgm:pt modelId="{BDC28040-59BD-4611-82BD-AB013EF4E908}" type="sibTrans" cxnId="{32C00ABE-7BDA-49FA-9EAB-23750291D868}">
      <dgm:prSet/>
      <dgm:spPr/>
      <dgm:t>
        <a:bodyPr/>
        <a:lstStyle/>
        <a:p>
          <a:endParaRPr lang="es-MX"/>
        </a:p>
      </dgm:t>
    </dgm:pt>
    <dgm:pt modelId="{D4B579F8-F90C-465B-BAE5-0EFDE3DEFFF1}" type="pres">
      <dgm:prSet presAssocID="{CA0E75FE-8639-472A-8B16-CCD0741494E3}" presName="linearFlow" presStyleCnt="0">
        <dgm:presLayoutVars>
          <dgm:dir/>
          <dgm:animLvl val="lvl"/>
          <dgm:resizeHandles val="exact"/>
        </dgm:presLayoutVars>
      </dgm:prSet>
      <dgm:spPr/>
    </dgm:pt>
    <dgm:pt modelId="{71FBD11F-0EB3-4ABB-A330-5F2BBFAE1E53}" type="pres">
      <dgm:prSet presAssocID="{17D3EA76-DB56-441C-86CC-C67C5759AEC1}" presName="composite" presStyleCnt="0"/>
      <dgm:spPr/>
    </dgm:pt>
    <dgm:pt modelId="{F5265ABC-C1EE-48B5-BCAE-AA48799985D6}" type="pres">
      <dgm:prSet presAssocID="{17D3EA76-DB56-441C-86CC-C67C5759AEC1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E8AFC755-6337-4D4C-8A27-69C8A204A8F3}" type="pres">
      <dgm:prSet presAssocID="{17D3EA76-DB56-441C-86CC-C67C5759AEC1}" presName="descendantText" presStyleLbl="alignAcc1" presStyleIdx="0" presStyleCnt="2">
        <dgm:presLayoutVars>
          <dgm:bulletEnabled val="1"/>
        </dgm:presLayoutVars>
      </dgm:prSet>
      <dgm:spPr/>
    </dgm:pt>
    <dgm:pt modelId="{B77775DF-FF6C-4910-B46D-D737B777C67E}" type="pres">
      <dgm:prSet presAssocID="{35576421-FAEC-45DB-BAF5-6CFA1667E7AA}" presName="sp" presStyleCnt="0"/>
      <dgm:spPr/>
    </dgm:pt>
    <dgm:pt modelId="{E7CF1D30-BF10-4DA6-A036-74DDB44D9EE5}" type="pres">
      <dgm:prSet presAssocID="{61B364C9-F78C-4B44-BCD4-435EBB1F3EE7}" presName="composite" presStyleCnt="0"/>
      <dgm:spPr/>
    </dgm:pt>
    <dgm:pt modelId="{32B2E699-51AA-4FBD-BB8E-87D2A7D1C0CC}" type="pres">
      <dgm:prSet presAssocID="{61B364C9-F78C-4B44-BCD4-435EBB1F3EE7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1EEA33FA-D316-4557-8DE9-4EAB08B88C3D}" type="pres">
      <dgm:prSet presAssocID="{61B364C9-F78C-4B44-BCD4-435EBB1F3EE7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BCC3470F-F1B9-4C6B-BB81-BACDACE75C9D}" srcId="{17D3EA76-DB56-441C-86CC-C67C5759AEC1}" destId="{5440532F-BF83-427A-ACD2-A10AB1FA46FA}" srcOrd="1" destOrd="0" parTransId="{B8F11D51-72D6-4210-991A-58460764B89B}" sibTransId="{8630F547-8D7C-47DD-94DB-24999DB37814}"/>
    <dgm:cxn modelId="{0FBC0211-E454-45DA-89A1-B40A52291F61}" srcId="{CA0E75FE-8639-472A-8B16-CCD0741494E3}" destId="{61B364C9-F78C-4B44-BCD4-435EBB1F3EE7}" srcOrd="1" destOrd="0" parTransId="{1E237DDD-EF8C-4135-AC1C-86E05A3666E4}" sibTransId="{A90A1904-96EC-453A-A7D8-BF3FE82DD646}"/>
    <dgm:cxn modelId="{B520DC15-1CF3-41FA-A5FD-A13E2A627112}" srcId="{61B364C9-F78C-4B44-BCD4-435EBB1F3EE7}" destId="{654CF9B2-3102-4B2D-B9CC-D1B7EEAA8DAF}" srcOrd="0" destOrd="0" parTransId="{9D820618-6D56-4137-A584-8F96EB38E421}" sibTransId="{A9B1E50C-51C1-41CB-9CBB-F702B6299567}"/>
    <dgm:cxn modelId="{72CE703D-FF04-47DF-AEA7-601621BE793D}" type="presOf" srcId="{C32EF847-DF45-4CB6-BD99-552D66A51DCC}" destId="{1EEA33FA-D316-4557-8DE9-4EAB08B88C3D}" srcOrd="0" destOrd="2" presId="urn:microsoft.com/office/officeart/2005/8/layout/chevron2"/>
    <dgm:cxn modelId="{66B5ED42-7417-470C-9BC5-12FE738BD212}" type="presOf" srcId="{8A9BEE85-4545-4986-B006-EE8C41FCC5EA}" destId="{E8AFC755-6337-4D4C-8A27-69C8A204A8F3}" srcOrd="0" destOrd="0" presId="urn:microsoft.com/office/officeart/2005/8/layout/chevron2"/>
    <dgm:cxn modelId="{F71D3D46-8339-4071-A216-D49B741E16BB}" type="presOf" srcId="{5440532F-BF83-427A-ACD2-A10AB1FA46FA}" destId="{E8AFC755-6337-4D4C-8A27-69C8A204A8F3}" srcOrd="0" destOrd="1" presId="urn:microsoft.com/office/officeart/2005/8/layout/chevron2"/>
    <dgm:cxn modelId="{2C1DD368-015B-422A-BB15-9E6674C0AD46}" type="presOf" srcId="{61B364C9-F78C-4B44-BCD4-435EBB1F3EE7}" destId="{32B2E699-51AA-4FBD-BB8E-87D2A7D1C0CC}" srcOrd="0" destOrd="0" presId="urn:microsoft.com/office/officeart/2005/8/layout/chevron2"/>
    <dgm:cxn modelId="{25A26A49-6B7B-43EB-BC49-FFFA8058EB82}" srcId="{CA0E75FE-8639-472A-8B16-CCD0741494E3}" destId="{17D3EA76-DB56-441C-86CC-C67C5759AEC1}" srcOrd="0" destOrd="0" parTransId="{EF89BE0C-7779-4F9B-A61C-01296442B06E}" sibTransId="{35576421-FAEC-45DB-BAF5-6CFA1667E7AA}"/>
    <dgm:cxn modelId="{DC6FD274-004F-4C09-B490-42AFECAC91BF}" srcId="{17D3EA76-DB56-441C-86CC-C67C5759AEC1}" destId="{EBDDD2CD-E5CC-4B9D-99DF-FCDA9B445AB8}" srcOrd="2" destOrd="0" parTransId="{EB94ED0A-44EE-4AD5-B273-7E9C54D9EC72}" sibTransId="{37BE0EF4-EBD8-4A54-BDE1-136273C6253B}"/>
    <dgm:cxn modelId="{DE8DEF56-EA48-4AC9-B56A-7DFFF2CD6B35}" srcId="{17D3EA76-DB56-441C-86CC-C67C5759AEC1}" destId="{8A9BEE85-4545-4986-B006-EE8C41FCC5EA}" srcOrd="0" destOrd="0" parTransId="{C6F61A54-746A-4607-86D6-FEEF835D5743}" sibTransId="{A938CF42-141C-4C1D-9E7B-4D1460CEEFA0}"/>
    <dgm:cxn modelId="{0457CD5A-C12A-4A67-82E7-8DE0AE777C31}" type="presOf" srcId="{EBDDD2CD-E5CC-4B9D-99DF-FCDA9B445AB8}" destId="{E8AFC755-6337-4D4C-8A27-69C8A204A8F3}" srcOrd="0" destOrd="2" presId="urn:microsoft.com/office/officeart/2005/8/layout/chevron2"/>
    <dgm:cxn modelId="{3A149B84-DB21-4039-9940-9DB3F9D71998}" type="presOf" srcId="{CA0E75FE-8639-472A-8B16-CCD0741494E3}" destId="{D4B579F8-F90C-465B-BAE5-0EFDE3DEFFF1}" srcOrd="0" destOrd="0" presId="urn:microsoft.com/office/officeart/2005/8/layout/chevron2"/>
    <dgm:cxn modelId="{B9BCBF8F-113E-4881-9A92-133BC29A9810}" type="presOf" srcId="{17D3EA76-DB56-441C-86CC-C67C5759AEC1}" destId="{F5265ABC-C1EE-48B5-BCAE-AA48799985D6}" srcOrd="0" destOrd="0" presId="urn:microsoft.com/office/officeart/2005/8/layout/chevron2"/>
    <dgm:cxn modelId="{70B71C9D-34F0-4AC0-B0FF-886B19471CC5}" srcId="{61B364C9-F78C-4B44-BCD4-435EBB1F3EE7}" destId="{3AF9CD0D-827B-4E73-A210-891901223206}" srcOrd="1" destOrd="0" parTransId="{87E46AA6-BE23-41F9-B8D0-255133244FBA}" sibTransId="{F1F39C81-2E16-420D-A818-7C4FCD44D388}"/>
    <dgm:cxn modelId="{C1B0ACBA-3317-437F-BB7F-B8EEBE01B0CF}" type="presOf" srcId="{3AF9CD0D-827B-4E73-A210-891901223206}" destId="{1EEA33FA-D316-4557-8DE9-4EAB08B88C3D}" srcOrd="0" destOrd="1" presId="urn:microsoft.com/office/officeart/2005/8/layout/chevron2"/>
    <dgm:cxn modelId="{32C00ABE-7BDA-49FA-9EAB-23750291D868}" srcId="{61B364C9-F78C-4B44-BCD4-435EBB1F3EE7}" destId="{C32EF847-DF45-4CB6-BD99-552D66A51DCC}" srcOrd="2" destOrd="0" parTransId="{922F9C9F-708D-4CC2-A1AD-674D59F867C6}" sibTransId="{BDC28040-59BD-4611-82BD-AB013EF4E908}"/>
    <dgm:cxn modelId="{99CB78DA-D801-4F74-88DD-8A631BA11CEF}" type="presOf" srcId="{654CF9B2-3102-4B2D-B9CC-D1B7EEAA8DAF}" destId="{1EEA33FA-D316-4557-8DE9-4EAB08B88C3D}" srcOrd="0" destOrd="0" presId="urn:microsoft.com/office/officeart/2005/8/layout/chevron2"/>
    <dgm:cxn modelId="{599EB921-66E5-4E35-A5DC-ECE721EFFB55}" type="presParOf" srcId="{D4B579F8-F90C-465B-BAE5-0EFDE3DEFFF1}" destId="{71FBD11F-0EB3-4ABB-A330-5F2BBFAE1E53}" srcOrd="0" destOrd="0" presId="urn:microsoft.com/office/officeart/2005/8/layout/chevron2"/>
    <dgm:cxn modelId="{784B5E9D-926A-4826-91E2-50D1D490428E}" type="presParOf" srcId="{71FBD11F-0EB3-4ABB-A330-5F2BBFAE1E53}" destId="{F5265ABC-C1EE-48B5-BCAE-AA48799985D6}" srcOrd="0" destOrd="0" presId="urn:microsoft.com/office/officeart/2005/8/layout/chevron2"/>
    <dgm:cxn modelId="{5EADB960-8CF0-4C51-845D-76FAD68719B0}" type="presParOf" srcId="{71FBD11F-0EB3-4ABB-A330-5F2BBFAE1E53}" destId="{E8AFC755-6337-4D4C-8A27-69C8A204A8F3}" srcOrd="1" destOrd="0" presId="urn:microsoft.com/office/officeart/2005/8/layout/chevron2"/>
    <dgm:cxn modelId="{899DD037-FDCB-4B1F-BB0E-2744DFBF7532}" type="presParOf" srcId="{D4B579F8-F90C-465B-BAE5-0EFDE3DEFFF1}" destId="{B77775DF-FF6C-4910-B46D-D737B777C67E}" srcOrd="1" destOrd="0" presId="urn:microsoft.com/office/officeart/2005/8/layout/chevron2"/>
    <dgm:cxn modelId="{F50B0259-53F7-45F6-BF21-F591F93EF007}" type="presParOf" srcId="{D4B579F8-F90C-465B-BAE5-0EFDE3DEFFF1}" destId="{E7CF1D30-BF10-4DA6-A036-74DDB44D9EE5}" srcOrd="2" destOrd="0" presId="urn:microsoft.com/office/officeart/2005/8/layout/chevron2"/>
    <dgm:cxn modelId="{B77AE341-E099-4794-84F5-E3B55DE3FCF9}" type="presParOf" srcId="{E7CF1D30-BF10-4DA6-A036-74DDB44D9EE5}" destId="{32B2E699-51AA-4FBD-BB8E-87D2A7D1C0CC}" srcOrd="0" destOrd="0" presId="urn:microsoft.com/office/officeart/2005/8/layout/chevron2"/>
    <dgm:cxn modelId="{D7679C27-DBEF-4FA9-9B95-0CE9B46352B2}" type="presParOf" srcId="{E7CF1D30-BF10-4DA6-A036-74DDB44D9EE5}" destId="{1EEA33FA-D316-4557-8DE9-4EAB08B88C3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00353-CA55-4DCD-AC86-199BB0E63535}">
      <dsp:nvSpPr>
        <dsp:cNvPr id="0" name=""/>
        <dsp:cNvSpPr/>
      </dsp:nvSpPr>
      <dsp:spPr>
        <a:xfrm>
          <a:off x="0" y="69822"/>
          <a:ext cx="5916603" cy="23645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/>
            <a:t>Restringirnos a un conjunto de fórmulas (clausulas de Horn)</a:t>
          </a:r>
        </a:p>
      </dsp:txBody>
      <dsp:txXfrm>
        <a:off x="115429" y="185251"/>
        <a:ext cx="5685745" cy="2133711"/>
      </dsp:txXfrm>
    </dsp:sp>
    <dsp:sp modelId="{AEC6B807-68B6-47CE-A19C-A099F7498A22}">
      <dsp:nvSpPr>
        <dsp:cNvPr id="0" name=""/>
        <dsp:cNvSpPr/>
      </dsp:nvSpPr>
      <dsp:spPr>
        <a:xfrm>
          <a:off x="0" y="2558232"/>
          <a:ext cx="5916603" cy="23645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/>
            <a:t>Utilizar reglas de inferencia más poderosas</a:t>
          </a:r>
        </a:p>
      </dsp:txBody>
      <dsp:txXfrm>
        <a:off x="115429" y="2673661"/>
        <a:ext cx="5685745" cy="21337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65ABC-C1EE-48B5-BCAE-AA48799985D6}">
      <dsp:nvSpPr>
        <dsp:cNvPr id="0" name=""/>
        <dsp:cNvSpPr/>
      </dsp:nvSpPr>
      <dsp:spPr>
        <a:xfrm rot="5400000">
          <a:off x="-298708" y="298787"/>
          <a:ext cx="1991391" cy="13939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Clausulas de Horn</a:t>
          </a:r>
        </a:p>
      </dsp:txBody>
      <dsp:txXfrm rot="-5400000">
        <a:off x="1" y="697065"/>
        <a:ext cx="1393974" cy="597417"/>
      </dsp:txXfrm>
    </dsp:sp>
    <dsp:sp modelId="{E8AFC755-6337-4D4C-8A27-69C8A204A8F3}">
      <dsp:nvSpPr>
        <dsp:cNvPr id="0" name=""/>
        <dsp:cNvSpPr/>
      </dsp:nvSpPr>
      <dsp:spPr>
        <a:xfrm rot="5400000">
          <a:off x="5133848" y="-3739795"/>
          <a:ext cx="1294404" cy="877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400" kern="1200"/>
            <a:t>Modus ponens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400" kern="1200"/>
            <a:t>Tiempo lineal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400" kern="1200"/>
            <a:t>Menos expresivo</a:t>
          </a:r>
        </a:p>
      </dsp:txBody>
      <dsp:txXfrm rot="-5400000">
        <a:off x="1393974" y="63267"/>
        <a:ext cx="8710965" cy="1168028"/>
      </dsp:txXfrm>
    </dsp:sp>
    <dsp:sp modelId="{32B2E699-51AA-4FBD-BB8E-87D2A7D1C0CC}">
      <dsp:nvSpPr>
        <dsp:cNvPr id="0" name=""/>
        <dsp:cNvSpPr/>
      </dsp:nvSpPr>
      <dsp:spPr>
        <a:xfrm rot="5400000">
          <a:off x="-298708" y="2001414"/>
          <a:ext cx="1991391" cy="13939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Cualquier clausula</a:t>
          </a:r>
        </a:p>
      </dsp:txBody>
      <dsp:txXfrm rot="-5400000">
        <a:off x="1" y="2399692"/>
        <a:ext cx="1393974" cy="597417"/>
      </dsp:txXfrm>
    </dsp:sp>
    <dsp:sp modelId="{1EEA33FA-D316-4557-8DE9-4EAB08B88C3D}">
      <dsp:nvSpPr>
        <dsp:cNvPr id="0" name=""/>
        <dsp:cNvSpPr/>
      </dsp:nvSpPr>
      <dsp:spPr>
        <a:xfrm rot="5400000">
          <a:off x="5133848" y="-2037169"/>
          <a:ext cx="1294404" cy="877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400" kern="1200"/>
            <a:t>Resolución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400" kern="1200"/>
            <a:t>Tiempo exponencial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400" kern="1200"/>
            <a:t>Más expresivo</a:t>
          </a:r>
        </a:p>
      </dsp:txBody>
      <dsp:txXfrm rot="-5400000">
        <a:off x="1393974" y="1765893"/>
        <a:ext cx="8710965" cy="1168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B1FE7-BCFE-4B16-9FC4-92EA195CFD2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D0072-197D-4377-AE4B-AB0628525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C1B0F346-3EC6-4ABB-8871-3C719881B1C3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9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066-6B65-4861-8973-655A7D28585B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6E7-1F10-4F2B-B1D7-E91FF5B2EA10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9096F93-51DB-40A1-AB3F-E08D1E8020AE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3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759D-947B-4F79-84AE-A9FD7B91B29B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D85BB6-F816-41EC-89B1-F7E2CA5C84DE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D328BF1-47BA-4DF0-B78F-A7A3C00DF520}" type="datetime1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132A-B598-4A5B-B225-58EFABDF61E1}" type="datetime1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708-8422-4787-836C-E89F87307183}" type="datetime1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FD2487D-B7AD-4CFF-B129-E37628181E29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1C9EDEC-CDC2-40C2-B81C-89E7AB693662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98017-14D2-4EFA-BF12-E6A183C3AC83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I-Network / Artificial Intelligence Association | LinkedIn">
            <a:extLst>
              <a:ext uri="{FF2B5EF4-FFF2-40B4-BE49-F238E27FC236}">
                <a16:creationId xmlns:a16="http://schemas.microsoft.com/office/drawing/2014/main" id="{75AFF6EA-0CFD-456D-A8AD-2B3A44EB7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" b="115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126D4-97F4-46E6-92D8-2134FAAD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MX" sz="4800" dirty="0">
                <a:solidFill>
                  <a:schemeClr val="bg1"/>
                </a:solidFill>
              </a:rPr>
              <a:t>Inteligencia Artificial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8AAF2-5C42-4108-A5DB-2D59903D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4815915" cy="1208141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Clase 11: Lógica proposicional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4" descr="Oferta Académica | UNAM">
            <a:extLst>
              <a:ext uri="{FF2B5EF4-FFF2-40B4-BE49-F238E27FC236}">
                <a16:creationId xmlns:a16="http://schemas.microsoft.com/office/drawing/2014/main" id="{8E4D61F3-B44E-46A7-A589-BEA8155FC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503" y="5184978"/>
            <a:ext cx="1634576" cy="182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-unam | UNAM Global">
            <a:extLst>
              <a:ext uri="{FF2B5EF4-FFF2-40B4-BE49-F238E27FC236}">
                <a16:creationId xmlns:a16="http://schemas.microsoft.com/office/drawing/2014/main" id="{A04DEBF2-7BA8-41B4-8925-7FF320B6F5F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0" y="5355230"/>
            <a:ext cx="1303200" cy="145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33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02EE1E-F3CE-4399-9B2C-F7263257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Un ejemplo</a:t>
            </a:r>
          </a:p>
        </p:txBody>
      </p:sp>
      <p:pic>
        <p:nvPicPr>
          <p:cNvPr id="21" name="Picture 20" descr="Muro de notas adhesivas con una destacada">
            <a:extLst>
              <a:ext uri="{FF2B5EF4-FFF2-40B4-BE49-F238E27FC236}">
                <a16:creationId xmlns:a16="http://schemas.microsoft.com/office/drawing/2014/main" id="{8BAD0C58-E4F4-4A0C-8C3C-17E1A7D17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42" r="36507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27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3B8C64B3-54C3-4055-A6F6-E131CDF34E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80216" y="3351276"/>
                <a:ext cx="6272784" cy="2825686"/>
              </a:xfrm>
            </p:spPr>
            <p:txBody>
              <a:bodyPr>
                <a:normAutofit/>
              </a:bodyPr>
              <a:lstStyle/>
              <a:p>
                <a:r>
                  <a:rPr lang="es-MX" sz="1800" dirty="0"/>
                  <a:t>Nuestro punto inicial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𝑟𝑎𝑖𝑛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𝑟𝑎𝑖𝑛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𝑤𝑒𝑡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𝑤𝑒𝑡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𝑠𝑙𝑖𝑝𝑝𝑒𝑟𝑦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MX" sz="1800" b="0" dirty="0"/>
              </a:p>
              <a:p>
                <a:pPr marL="0" indent="0">
                  <a:buNone/>
                </a:pPr>
                <a:r>
                  <a:rPr lang="es-MX" sz="1800" dirty="0"/>
                  <a:t>¿Qué podemos hacer?</a:t>
                </a:r>
              </a:p>
              <a:p>
                <a:pPr marL="0" indent="0">
                  <a:buNone/>
                </a:pPr>
                <a:endParaRPr lang="es-MX" sz="1800" dirty="0"/>
              </a:p>
              <a:p>
                <a:pPr>
                  <a:lnSpc>
                    <a:spcPct val="100000"/>
                  </a:lnSpc>
                </a:pPr>
                <a:r>
                  <a:rPr lang="es-MX" sz="1800" dirty="0"/>
                  <a:t>Para los símbolos proposicionales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s-MX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s-MX" sz="1800" dirty="0"/>
              </a:p>
              <a:p>
                <a:pPr marL="0" indent="0">
                  <a:buNone/>
                </a:pPr>
                <a:endParaRPr lang="es-MX" sz="1800" dirty="0"/>
              </a:p>
            </p:txBody>
          </p:sp>
        </mc:Choice>
        <mc:Fallback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3B8C64B3-54C3-4055-A6F6-E131CDF34E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216" y="3351276"/>
                <a:ext cx="6272784" cy="2825686"/>
              </a:xfrm>
              <a:blipFill>
                <a:blip r:embed="rId3"/>
                <a:stretch>
                  <a:fillRect l="-777" t="-86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1473A1-ABA2-475D-AD9E-C82265C0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73642" y="6356350"/>
            <a:ext cx="128016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2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728ED9-C408-4891-816A-D0AFF6BF1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MX" sz="2800"/>
              <a:t>Algunas notas de inferencia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07D7C99-43FF-4D2E-91A1-C6C4180069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094" y="2718054"/>
                <a:ext cx="3438906" cy="3207258"/>
              </a:xfrm>
            </p:spPr>
            <p:txBody>
              <a:bodyPr anchor="t">
                <a:normAutofit/>
              </a:bodyPr>
              <a:lstStyle/>
              <a:p>
                <a:r>
                  <a:rPr lang="es-MX" sz="1700"/>
                  <a:t>La verdad: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𝐾𝐵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⊨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s-MX" sz="1700" b="0"/>
              </a:p>
              <a:p>
                <a:r>
                  <a:rPr lang="es-MX" sz="1700"/>
                  <a:t>Coherencia: una regla de inferencia es coherente si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𝐾𝐵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MX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⊆{</m:t>
                    </m:r>
                    <m:r>
                      <a:rPr lang="es-MX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MX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s-MX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  <m:r>
                      <a:rPr lang="es-MX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s-MX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MX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s-MX" sz="1700"/>
              </a:p>
              <a:p>
                <a:r>
                  <a:rPr lang="es-MX" sz="1700"/>
                  <a:t>Completitud: una regla de inferencia es completa si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𝐾𝐵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MX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r>
                      <a:rPr lang="es-MX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lang="es-MX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MX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s-MX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  <m:r>
                      <a:rPr lang="es-MX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s-MX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MX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s-MX" sz="17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07D7C99-43FF-4D2E-91A1-C6C4180069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094" y="2718054"/>
                <a:ext cx="3438906" cy="3207258"/>
              </a:xfrm>
              <a:blipFill>
                <a:blip r:embed="rId2"/>
                <a:stretch>
                  <a:fillRect l="-887" t="-38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La verdad entre todos | ¡PACIFISTA!">
            <a:extLst>
              <a:ext uri="{FF2B5EF4-FFF2-40B4-BE49-F238E27FC236}">
                <a16:creationId xmlns:a16="http://schemas.microsoft.com/office/drawing/2014/main" id="{55DE101D-72AC-4784-B729-120E7BFE1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1532477"/>
            <a:ext cx="6922008" cy="389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2A653D-2C03-4810-8F0D-3EF3827B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782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728ED9-C408-4891-816A-D0AFF6BF1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s-MX" sz="5200"/>
              <a:t>Algunas notas de inferencia</a:t>
            </a:r>
          </a:p>
        </p:txBody>
      </p:sp>
      <p:pic>
        <p:nvPicPr>
          <p:cNvPr id="4098" name="Picture 2" descr="The Truth and Nothing But the Truth? – rAVe [PUBS]">
            <a:extLst>
              <a:ext uri="{FF2B5EF4-FFF2-40B4-BE49-F238E27FC236}">
                <a16:creationId xmlns:a16="http://schemas.microsoft.com/office/drawing/2014/main" id="{D5AB65E5-C7BC-4D8A-9F83-0E8DFEA5CD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6" r="29561"/>
          <a:stretch/>
        </p:blipFill>
        <p:spPr bwMode="auto">
          <a:xfrm>
            <a:off x="20" y="10"/>
            <a:ext cx="45053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07D7C99-43FF-4D2E-91A1-C6C4180069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80216" y="3351276"/>
                <a:ext cx="6272784" cy="2825686"/>
              </a:xfrm>
            </p:spPr>
            <p:txBody>
              <a:bodyPr>
                <a:normAutofit/>
              </a:bodyPr>
              <a:lstStyle/>
              <a:p>
                <a:r>
                  <a:rPr lang="es-MX" sz="1800"/>
                  <a:t>La verdad: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𝐾𝐵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⊨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s-MX" sz="1800" b="0"/>
              </a:p>
              <a:p>
                <a:r>
                  <a:rPr lang="es-MX" sz="1800"/>
                  <a:t>Coherencia: una regla de inferencia es coherente si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𝐾𝐵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s-MX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⊆{</m:t>
                      </m:r>
                      <m:r>
                        <a:rPr lang="es-MX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MX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s-MX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  <m:r>
                        <a:rPr lang="es-MX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⊨</m:t>
                      </m:r>
                      <m:r>
                        <a:rPr lang="es-MX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MX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MX" sz="1800"/>
              </a:p>
              <a:p>
                <a:pPr lvl="1"/>
                <a:r>
                  <a:rPr lang="es-MX" sz="1800"/>
                  <a:t>Solo la verdad</a:t>
                </a:r>
              </a:p>
              <a:p>
                <a:r>
                  <a:rPr lang="es-MX" sz="1800"/>
                  <a:t>Completitud: una regla de inferencia es completa si </a:t>
                </a:r>
                <a:endParaRPr lang="es-MX" sz="18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𝐾𝐵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s-MX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⊇</m:t>
                      </m:r>
                      <m:r>
                        <a:rPr lang="es-MX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𝐾𝐵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⊨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s-MX" sz="1800" b="0">
                  <a:ea typeface="Cambria Math" panose="02040503050406030204" pitchFamily="18" charset="0"/>
                </a:endParaRPr>
              </a:p>
              <a:p>
                <a:pPr lvl="1"/>
                <a:r>
                  <a:rPr lang="es-MX" sz="1800"/>
                  <a:t>Toda la verdad</a:t>
                </a:r>
              </a:p>
              <a:p>
                <a:pPr marL="0" indent="0">
                  <a:buNone/>
                </a:pPr>
                <a:endParaRPr lang="es-MX" sz="18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07D7C99-43FF-4D2E-91A1-C6C4180069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216" y="3351276"/>
                <a:ext cx="6272784" cy="2825686"/>
              </a:xfrm>
              <a:blipFill>
                <a:blip r:embed="rId3"/>
                <a:stretch>
                  <a:fillRect l="-583" t="-86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2A653D-2C03-4810-8F0D-3EF3827B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73642" y="6356350"/>
            <a:ext cx="12801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1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18A12C-B93C-486D-9452-7BFE4AC7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MX" sz="3400"/>
              <a:t>Modus ponens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011B08-D6B5-48A4-A21B-53C998178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s-MX" sz="1700"/>
              <a:t>La verdad…</a:t>
            </a:r>
          </a:p>
          <a:p>
            <a:pPr lvl="1"/>
            <a:r>
              <a:rPr lang="es-MX" sz="1700"/>
              <a:t>Es coherente</a:t>
            </a:r>
          </a:p>
          <a:p>
            <a:pPr lvl="1"/>
            <a:r>
              <a:rPr lang="es-MX" sz="1700"/>
              <a:t>No es completo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E2D500-0245-431A-9784-D684DE6CD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740638"/>
            <a:ext cx="6440424" cy="332137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0E5DC6-C540-49F6-9DF2-D78CAB18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83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C9C81-8B02-4DED-A33B-8B55AA33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MX" dirty="0"/>
              <a:t>Nuestras opciones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D65DF732-9AB7-47D7-957F-FF923A7F45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34149" y="932688"/>
          <a:ext cx="5916603" cy="4992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16D9AD-069C-4697-A910-06DDE9F3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89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52D1FB-7CC1-48F6-9DC5-AB4CA889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Opción</a:t>
            </a:r>
            <a:r>
              <a:rPr lang="en-US" sz="4800" dirty="0"/>
              <a:t> 1: </a:t>
            </a:r>
            <a:r>
              <a:rPr lang="en-US" sz="4800"/>
              <a:t>restringir</a:t>
            </a:r>
            <a:r>
              <a:rPr lang="en-US" sz="4800" dirty="0"/>
              <a:t> a </a:t>
            </a:r>
            <a:r>
              <a:rPr lang="en-US" sz="4800"/>
              <a:t>clausulas</a:t>
            </a:r>
            <a:r>
              <a:rPr lang="en-US" sz="4800" dirty="0"/>
              <a:t> de Horn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Signo">
            <a:extLst>
              <a:ext uri="{FF2B5EF4-FFF2-40B4-BE49-F238E27FC236}">
                <a16:creationId xmlns:a16="http://schemas.microsoft.com/office/drawing/2014/main" id="{611410FB-69C0-4A58-B111-C5D30C96E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E4BCC7-A676-491E-BE4A-8F15050E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23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CC03B-5575-4965-9621-982AD109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Clausulas definidas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22F3285-52E2-443D-AE34-23DE3C0E70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Son aquellas que tiene la siguiente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∧…∧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s-MX" b="0" dirty="0"/>
              </a:p>
              <a:p>
                <a:pPr marL="0" indent="0">
                  <a:buNone/>
                </a:pPr>
                <a:r>
                  <a:rPr lang="es-MX" dirty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MX" dirty="0"/>
                  <a:t> son símbolos proposicionales</a:t>
                </a:r>
              </a:p>
              <a:p>
                <a:r>
                  <a:rPr lang="es-MX" dirty="0"/>
                  <a:t>Ejemplo: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𝐶𝑑𝑚𝑥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𝑇𝑟𝑎𝑓𝑓𝑖𝑐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22F3285-52E2-443D-AE34-23DE3C0E70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9" t="-13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2E6D00-94FC-448B-B659-5EE4E965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2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CC03B-5575-4965-9621-982AD109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Clausulas de </a:t>
            </a:r>
            <a:r>
              <a:rPr lang="es-MX" dirty="0" err="1"/>
              <a:t>Horn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22F3285-52E2-443D-AE34-23DE3C0E70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MX" dirty="0"/>
                  <a:t>Son aquellas que son:</a:t>
                </a:r>
              </a:p>
              <a:p>
                <a:pPr marL="0" indent="0">
                  <a:buNone/>
                </a:pPr>
                <a:r>
                  <a:rPr lang="es-MX" b="0" dirty="0"/>
                  <a:t>Una clausula definida: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∧…∧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s-MX" b="0" dirty="0"/>
              </a:p>
              <a:p>
                <a:pPr marL="0" indent="0">
                  <a:buNone/>
                </a:pPr>
                <a:r>
                  <a:rPr lang="es-MX" b="0" dirty="0"/>
                  <a:t>Una clausula de meta: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∧…∧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𝑓𝑎𝑙𝑠𝑜</m:t>
                    </m:r>
                  </m:oMath>
                </a14:m>
                <a:endParaRPr lang="es-MX" b="0" dirty="0"/>
              </a:p>
              <a:p>
                <a:pPr marL="0" indent="0">
                  <a:buNone/>
                </a:pPr>
                <a:endParaRPr lang="es-MX" b="0" dirty="0"/>
              </a:p>
              <a:p>
                <a:r>
                  <a:rPr lang="es-MX" dirty="0"/>
                  <a:t>Ejemplos: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𝐶𝑑𝑚𝑥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𝑇𝑟𝑎𝑓𝑓𝑖𝑐</m:t>
                    </m:r>
                  </m:oMath>
                </a14:m>
                <a:endParaRPr lang="es-MX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𝐴𝑐𝑐𝑖𝑑𝑒𝑛𝑡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endParaRPr lang="es-MX" dirty="0"/>
              </a:p>
              <a:p>
                <a:pPr lvl="1"/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22F3285-52E2-443D-AE34-23DE3C0E70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9" t="-1650" b="-16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2E6D00-94FC-448B-B659-5EE4E965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05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A68E9-BBCF-4A3A-A0C6-87695F28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Modus ponens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9C7DFC5-2E17-4D8C-9F07-2A06F70A35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Sean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MX" dirty="0"/>
                  <a:t> fórmulas, entonces la siguiente es una regla de inferencia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i="1" dirty="0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MX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i="1" dirty="0" err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s-MX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i="1" dirty="0" err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)→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Ejemplo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𝑤𝑒𝑡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𝑤𝑒𝑒𝑘𝑑𝑎𝑦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𝑤𝑒𝑡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𝑤𝑒𝑒𝑘𝑑𝑎𝑦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𝑡𝑟𝑎𝑓𝑓𝑖𝑐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𝑡𝑟𝑎𝑓𝑓𝑖𝑐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9C7DFC5-2E17-4D8C-9F07-2A06F70A35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 r="-65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CDCAFB-9316-4E31-B44D-FE691203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23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72A26-C96A-4AEB-A8D4-1CB61429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Completitud de modus ponens con clausulas de </a:t>
            </a:r>
            <a:r>
              <a:rPr lang="es-MX" dirty="0" err="1"/>
              <a:t>Horn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1B33BF-BC6F-46AD-A66E-58CDA3D98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Modus ponens es completo con respecto a clausulas de </a:t>
            </a:r>
            <a:r>
              <a:rPr lang="es-MX" dirty="0" err="1"/>
              <a:t>Horn</a:t>
            </a:r>
            <a:endParaRPr lang="es-MX" dirty="0"/>
          </a:p>
          <a:p>
            <a:pPr lvl="1"/>
            <a:r>
              <a:rPr lang="es-MX" dirty="0"/>
              <a:t>Supongamos que KB contiene solo clausulas de </a:t>
            </a:r>
            <a:r>
              <a:rPr lang="es-MX" dirty="0" err="1"/>
              <a:t>Horn</a:t>
            </a:r>
            <a:r>
              <a:rPr lang="es-MX" dirty="0"/>
              <a:t> y p es un símbolo proposicional que se vincula</a:t>
            </a:r>
          </a:p>
          <a:p>
            <a:pPr lvl="1"/>
            <a:r>
              <a:rPr lang="es-MX" dirty="0"/>
              <a:t>Entonces, aplicando modus ponens se llega a derivar p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1234A4-A924-4215-A578-98630696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7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lases online: estas son las mejores plataformas para darlas">
            <a:extLst>
              <a:ext uri="{FF2B5EF4-FFF2-40B4-BE49-F238E27FC236}">
                <a16:creationId xmlns:a16="http://schemas.microsoft.com/office/drawing/2014/main" id="{2281CDC8-B34A-4101-A5C2-877DB64BB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D19E14-0CFE-4F7E-A53D-B7CB7D2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 dirty="0"/>
              <a:t>Para el día de hoy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C60DD62-6541-44B0-9FEE-EE99482D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 dirty="0"/>
              <a:t>Lógica proposicional</a:t>
            </a:r>
          </a:p>
          <a:p>
            <a:r>
              <a:rPr lang="es-MX" sz="1700" dirty="0"/>
              <a:t>Revisión de modelos</a:t>
            </a:r>
          </a:p>
          <a:p>
            <a:r>
              <a:rPr lang="es-MX" sz="1700" dirty="0"/>
              <a:t>Inferencia</a:t>
            </a:r>
          </a:p>
          <a:p>
            <a:endParaRPr lang="es-MX" sz="1300" dirty="0"/>
          </a:p>
          <a:p>
            <a:endParaRPr lang="es-MX" sz="1700" dirty="0"/>
          </a:p>
          <a:p>
            <a:endParaRPr lang="es-MX" sz="17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5A7DF7-1DD1-4E94-961F-DA0D695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11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19F2D-EB90-4F6D-B8E4-6576465F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Clausulas de </a:t>
            </a:r>
            <a:r>
              <a:rPr lang="es-MX" dirty="0" err="1"/>
              <a:t>Horn</a:t>
            </a:r>
            <a:r>
              <a:rPr lang="es-MX" dirty="0"/>
              <a:t> y </a:t>
            </a:r>
            <a:r>
              <a:rPr lang="es-MX" dirty="0" err="1"/>
              <a:t>disjunción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F27FA57-3B79-433D-B1C9-5BAF443A0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MX" b="0" dirty="0">
                    <a:latin typeface="Cambria Math" panose="02040503050406030204" pitchFamily="18" charset="0"/>
                  </a:rPr>
                  <a:t>Utilizar la equivalencia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≡¬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MX" b="0" dirty="0">
                    <a:latin typeface="Cambria Math" panose="02040503050406030204" pitchFamily="18" charset="0"/>
                  </a:rPr>
                  <a:t> para las siguiente clausula</a:t>
                </a: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F27FA57-3B79-433D-B1C9-5BAF443A0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9" t="-1650" r="-107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D3E91B-0CE7-4AD5-9F86-D9F31435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85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19F2D-EB90-4F6D-B8E4-6576465F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Clausulas de </a:t>
            </a:r>
            <a:r>
              <a:rPr lang="es-MX" dirty="0" err="1"/>
              <a:t>Horn</a:t>
            </a:r>
            <a:r>
              <a:rPr lang="es-MX" dirty="0"/>
              <a:t> y </a:t>
            </a:r>
            <a:r>
              <a:rPr lang="es-MX" dirty="0" err="1"/>
              <a:t>disjunción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F27FA57-3B79-433D-B1C9-5BAF443A0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MX" b="0" dirty="0">
                    <a:latin typeface="Cambria Math" panose="02040503050406030204" pitchFamily="18" charset="0"/>
                  </a:rPr>
                  <a:t>Utilizar la equivalencia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≡¬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MX" b="0" dirty="0">
                    <a:latin typeface="Cambria Math" panose="02040503050406030204" pitchFamily="18" charset="0"/>
                  </a:rPr>
                  <a:t> para las siguiente clausula</a:t>
                </a: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MX" b="0" dirty="0"/>
              </a:p>
              <a:p>
                <a:endParaRPr lang="es-MX" dirty="0"/>
              </a:p>
              <a:p>
                <a:r>
                  <a:rPr lang="es-MX" dirty="0"/>
                  <a:t>Reescribiendo modus ponens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F27FA57-3B79-433D-B1C9-5BAF443A0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9" t="-1650" r="-107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D3E91B-0CE7-4AD5-9F86-D9F31435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2D1FB-7CC1-48F6-9DC5-AB4CA889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Opción</a:t>
            </a:r>
            <a:r>
              <a:rPr lang="en-US" sz="4800" dirty="0"/>
              <a:t> 2: </a:t>
            </a:r>
            <a:r>
              <a:rPr lang="en-US" sz="4800" dirty="0" err="1"/>
              <a:t>resolución</a:t>
            </a:r>
            <a:endParaRPr lang="en-US" sz="4800" dirty="0"/>
          </a:p>
        </p:txBody>
      </p:sp>
      <p:pic>
        <p:nvPicPr>
          <p:cNvPr id="8" name="Graphic 7" descr="Signo">
            <a:extLst>
              <a:ext uri="{FF2B5EF4-FFF2-40B4-BE49-F238E27FC236}">
                <a16:creationId xmlns:a16="http://schemas.microsoft.com/office/drawing/2014/main" id="{611410FB-69C0-4A58-B111-C5D30C96E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E4BCC7-A676-491E-BE4A-8F15050E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129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57830-2474-4F0D-99CE-4DC2CE8A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3BAB4C1-D07F-4AB4-A80A-C0C74FD9E5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MX" dirty="0"/>
                  <a:t>Las clausulas generales tienen cualquier número de literales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s-MX" b="0" dirty="0"/>
              </a:p>
              <a:p>
                <a:r>
                  <a:rPr lang="es-MX" dirty="0"/>
                  <a:t>Ejemplo de resolución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𝑟𝑎𝑖𝑛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𝑠𝑛𝑜𝑤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  ¬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𝑠𝑛𝑜𝑤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𝑡𝑟𝑎𝑓𝑓𝑖𝑐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𝑟𝑎𝑖𝑛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𝑡𝑟𝑎𝑓𝑓𝑖𝑐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Definición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   ¬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3BAB4C1-D07F-4AB4-A80A-C0C74FD9E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9" t="-264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DC0BDC-8017-434F-B3E0-B86EC753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853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7CBFA-95E7-49BA-8207-93E4B7AE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 normal conjuntiva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01498B9-71BD-456A-A79D-B8E6A48C06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Hasta ahora solo funciona para clausulas pero…</a:t>
                </a:r>
              </a:p>
              <a:p>
                <a:r>
                  <a:rPr lang="es-MX" dirty="0"/>
                  <a:t>Definamos a una fórmula como CNF a una conjunción de clausulas</a:t>
                </a:r>
              </a:p>
              <a:p>
                <a:r>
                  <a:rPr lang="es-MX" dirty="0"/>
                  <a:t>¡Cada fórmula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/>
                  <a:t> en lógica proposicional puede ser convertida a una CNF equivalente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s-MX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01498B9-71BD-456A-A79D-B8E6A48C06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9FBF12-D7E5-4DD9-8684-E9D39517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4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2BF3B-2596-48BA-A611-B4594614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para convertir a CNF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114C12-B14C-4278-A944-3E185376CF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Fórmula inicial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 dirty="0" err="1" smtClean="0">
                              <a:latin typeface="Cambria Math" panose="02040503050406030204" pitchFamily="18" charset="0"/>
                            </a:rPr>
                            <m:t>𝑠𝑢𝑚𝑚𝑒𝑟</m:t>
                          </m:r>
                          <m:r>
                            <a:rPr lang="es-MX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𝑠𝑛𝑜𝑤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𝑏𝑖𝑧𝑧𝑎𝑟𝑒</m:t>
                      </m:r>
                    </m:oMath>
                  </m:oMathPara>
                </a14:m>
                <a:endParaRPr lang="es-MX" b="0" dirty="0"/>
              </a:p>
              <a:p>
                <a:r>
                  <a:rPr lang="es-MX" dirty="0"/>
                  <a:t>Quitar implicación</a:t>
                </a:r>
              </a:p>
              <a:p>
                <a:r>
                  <a:rPr lang="es-MX" dirty="0"/>
                  <a:t>“Meter” negación</a:t>
                </a:r>
              </a:p>
              <a:p>
                <a:r>
                  <a:rPr lang="es-MX" dirty="0"/>
                  <a:t>Quitar dobles negaciones</a:t>
                </a:r>
              </a:p>
              <a:p>
                <a:r>
                  <a:rPr lang="es-MX" dirty="0"/>
                  <a:t>Distribuir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s-MX" dirty="0"/>
                  <a:t> sobre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114C12-B14C-4278-A944-3E185376CF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2623E1-CD36-436B-A9C9-D2B00D46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38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1BE1F-4BFF-40F0-AE80-37AA1286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 general…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C02DF6E-C1AF-46B8-AC32-6039A5529A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MX" dirty="0"/>
                  <a:t>Eliminar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↔</m:t>
                        </m:r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d>
                          <m:dPr>
                            <m:ctrlP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∧(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s-MX" dirty="0"/>
              </a:p>
              <a:p>
                <a:r>
                  <a:rPr lang="es-MX" dirty="0"/>
                  <a:t>Eliminar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d>
                          <m:dPr>
                            <m:ctrlPr>
                              <a:rPr lang="es-MX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s-MX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s-MX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den>
                    </m:f>
                  </m:oMath>
                </a14:m>
                <a:endParaRPr lang="es-MX" dirty="0"/>
              </a:p>
              <a:p>
                <a:r>
                  <a:rPr lang="es-MX" dirty="0"/>
                  <a:t>Empujar ¬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¬(</m:t>
                        </m:r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s-MX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s-MX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s-MX" i="1" dirty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s-MX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den>
                    </m:f>
                  </m:oMath>
                </a14:m>
                <a:endParaRPr lang="es-MX" dirty="0"/>
              </a:p>
              <a:p>
                <a:r>
                  <a:rPr lang="es-MX" dirty="0"/>
                  <a:t>Empujar ¬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¬(</m:t>
                        </m:r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s-MX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s-MX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r>
                              <a:rPr lang="es-MX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den>
                    </m:f>
                  </m:oMath>
                </a14:m>
                <a:endParaRPr lang="es-MX" dirty="0"/>
              </a:p>
              <a:p>
                <a:r>
                  <a:rPr lang="es-MX" dirty="0"/>
                  <a:t>Eliminar doble negación ¬¬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¬¬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es-MX" dirty="0"/>
              </a:p>
              <a:p>
                <a:r>
                  <a:rPr lang="es-MX" dirty="0"/>
                  <a:t>Distribuir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s-MX" dirty="0"/>
                  <a:t> sobre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∧</m:t>
                    </m:r>
                    <m:f>
                      <m:fPr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∨(</m:t>
                        </m:r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s-MX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s-MX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∧(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s-MX" dirty="0"/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C02DF6E-C1AF-46B8-AC32-6039A5529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7BBD9D-A26E-4382-9AF6-48107BB4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8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688A1-49E3-4721-86D2-86A3C29C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 de resolución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53F9596-FC18-4E32-8FAB-5D1A206248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∪{¬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MX" dirty="0"/>
                  <a:t> es </a:t>
                </a:r>
                <a:r>
                  <a:rPr lang="es-MX" dirty="0" err="1"/>
                  <a:t>insatisfactible</a:t>
                </a:r>
                <a:endParaRPr lang="es-MX" dirty="0"/>
              </a:p>
              <a:p>
                <a:endParaRPr lang="es-MX" dirty="0"/>
              </a:p>
              <a:p>
                <a:r>
                  <a:rPr lang="es-MX" dirty="0"/>
                  <a:t>El algoritmo</a:t>
                </a:r>
              </a:p>
              <a:p>
                <a:pPr lvl="1"/>
                <a:r>
                  <a:rPr lang="es-MX" dirty="0"/>
                  <a:t>Añadir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/>
                  <a:t> 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endParaRPr lang="es-MX" dirty="0"/>
              </a:p>
              <a:p>
                <a:pPr lvl="1"/>
                <a:r>
                  <a:rPr lang="es-MX" dirty="0"/>
                  <a:t>Convertir todas las fórmulas a CNF</a:t>
                </a:r>
              </a:p>
              <a:p>
                <a:pPr lvl="1"/>
                <a:r>
                  <a:rPr lang="es-MX" dirty="0"/>
                  <a:t>Aplicar repetidamente la regla de resolución</a:t>
                </a:r>
              </a:p>
              <a:p>
                <a:pPr lvl="1"/>
                <a:r>
                  <a:rPr lang="es-MX" dirty="0"/>
                  <a:t>Regresar vinculación si se deriva falso</a:t>
                </a:r>
              </a:p>
              <a:p>
                <a:pPr lvl="1"/>
                <a:endParaRPr lang="es-MX" dirty="0"/>
              </a:p>
              <a:p>
                <a:r>
                  <a:rPr lang="es-MX" dirty="0"/>
                  <a:t>En general esto implica tiempo exponencial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53F9596-FC18-4E32-8FAB-5D1A206248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9" t="-214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E034EE-DF74-43D4-B2C8-CECF4396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81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3EF58-08B6-401A-9812-A6456EC4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6727225-6BA5-467A-BA1F-225B26AB9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b="0" dirty="0"/>
                  <a:t>KB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s-MX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6727225-6BA5-467A-BA1F-225B26AB9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99A177-6539-41C6-A435-284729D1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2E042FB-2DD2-3C3F-93B8-BB813F49C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865" y="2102508"/>
            <a:ext cx="4448796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27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C5543-C2A2-42EB-B2B0-473435EA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 resumen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EF9C32D3-4537-4803-9A5A-7F2A3FFB92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98A117-E78F-479E-A94A-945FC134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1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15FCD-A05F-49E5-BBA5-B3C126ED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Los posibles escenarios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0CE45A2-ED0C-4CF9-919B-9CEDA1494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Vinculación: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rPr lang="es-MX" dirty="0"/>
                  <a:t> vincula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/>
                  <a:t> (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/>
                  <a:t> si y solo si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𝐾𝐵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𝑟𝑎𝑖𝑛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𝑠𝑛𝑜𝑤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𝑟𝑎𝑖𝑛</m:t>
                    </m:r>
                  </m:oMath>
                </a14:m>
                <a:endParaRPr lang="es-MX" dirty="0"/>
              </a:p>
              <a:p>
                <a:r>
                  <a:rPr lang="es-MX" dirty="0"/>
                  <a:t>Contradicción: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rPr lang="es-MX" dirty="0"/>
                  <a:t> contradice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/>
                  <a:t> si y solo si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𝐾𝐵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s-MX" b="0" dirty="0"/>
              </a:p>
              <a:p>
                <a:pPr lvl="1"/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𝑎𝑖𝑛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𝑠𝑛𝑜𝑤</m:t>
                    </m:r>
                  </m:oMath>
                </a14:m>
                <a:r>
                  <a:rPr lang="es-MX" dirty="0"/>
                  <a:t> contradice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𝑠𝑛𝑜𝑤</m:t>
                    </m:r>
                  </m:oMath>
                </a14:m>
                <a:endParaRPr lang="es-MX" dirty="0"/>
              </a:p>
              <a:p>
                <a:r>
                  <a:rPr lang="es-MX" dirty="0"/>
                  <a:t>Contingencia: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∅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𝐾𝐵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𝐾𝐵</m:t>
                        </m:r>
                      </m:e>
                    </m:d>
                  </m:oMath>
                </a14:m>
                <a:endParaRPr lang="es-MX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𝑟𝑎𝑖𝑛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𝑠𝑛𝑜𝑤</m:t>
                    </m:r>
                  </m:oMath>
                </a14:m>
                <a:endParaRPr lang="es-MX" dirty="0"/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0CE45A2-ED0C-4CF9-919B-9CEDA1494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 b="-33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82160A-FB49-411E-ACA0-427A7DD9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96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2097C-D53E-44D1-96D4-CD4DFB8BC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2" r="13505"/>
          <a:stretch/>
        </p:blipFill>
        <p:spPr>
          <a:xfrm>
            <a:off x="4883023" y="10"/>
            <a:ext cx="7308978" cy="6857990"/>
          </a:xfrm>
          <a:custGeom>
            <a:avLst/>
            <a:gdLst>
              <a:gd name="connsiteX0" fmla="*/ 0 w 7308978"/>
              <a:gd name="connsiteY0" fmla="*/ 0 h 6858000"/>
              <a:gd name="connsiteX1" fmla="*/ 7308978 w 7308978"/>
              <a:gd name="connsiteY1" fmla="*/ 0 h 6858000"/>
              <a:gd name="connsiteX2" fmla="*/ 7308978 w 7308978"/>
              <a:gd name="connsiteY2" fmla="*/ 6858000 h 6858000"/>
              <a:gd name="connsiteX3" fmla="*/ 0 w 7308978"/>
              <a:gd name="connsiteY3" fmla="*/ 6858000 h 6858000"/>
              <a:gd name="connsiteX4" fmla="*/ 62983 w 7308978"/>
              <a:gd name="connsiteY4" fmla="*/ 6788730 h 6858000"/>
              <a:gd name="connsiteX5" fmla="*/ 1212978 w 7308978"/>
              <a:gd name="connsiteY5" fmla="*/ 3429000 h 6858000"/>
              <a:gd name="connsiteX6" fmla="*/ 62983 w 7308978"/>
              <a:gd name="connsiteY6" fmla="*/ 692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E0702B-04E7-4304-B694-F83AF281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s-MX" sz="3400" dirty="0"/>
              <a:t>Para la otra vez…</a:t>
            </a:r>
            <a:endParaRPr lang="en-US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C1C6E-7C1B-457C-A153-9609F95E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s-MX" dirty="0"/>
              <a:t>Lógica de primer orden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7F24E9-F254-442A-B11B-1046C735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5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17F549-32A6-4460-AD9D-80D2490D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MX" dirty="0"/>
              <a:t>Satisfacción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F9731-5FEC-6701-9AD3-8CA083A61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2" r="3" b="3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3A75D4A-BC42-4C7F-AF59-E8B007CC51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11453" y="2478024"/>
                <a:ext cx="3872243" cy="3694176"/>
              </a:xfrm>
            </p:spPr>
            <p:txBody>
              <a:bodyPr anchor="ctr">
                <a:normAutofit/>
              </a:bodyPr>
              <a:lstStyle/>
              <a:p>
                <a:r>
                  <a:rPr lang="es-MX" sz="1800"/>
                  <a:t>Una base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rPr lang="es-MX" sz="1800"/>
                  <a:t> es satisfactible si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𝐾𝐵</m:t>
                        </m:r>
                      </m:e>
                    </m:d>
                    <m:r>
                      <a:rPr lang="es-MX" sz="1800" b="0" i="1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es-MX" sz="1800" b="0"/>
              </a:p>
              <a:p>
                <a:r>
                  <a:rPr lang="es-MX" sz="1800"/>
                  <a:t>Se reduce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𝐴𝑠𝑘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MX" sz="1800"/>
                  <a:t> y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𝑇𝑒𝑙𝑙</m:t>
                    </m:r>
                    <m:d>
                      <m:dPr>
                        <m:begChr m:val="["/>
                        <m:endChr m:val="]"/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s-MX" sz="1800"/>
                  <a:t> a un problema de satisfacción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∪{¬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MX" sz="1800"/>
                  <a:t> se satisface?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3A75D4A-BC42-4C7F-AF59-E8B007CC51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11453" y="2478024"/>
                <a:ext cx="3872243" cy="3694176"/>
              </a:xfrm>
              <a:blipFill>
                <a:blip r:embed="rId3"/>
                <a:stretch>
                  <a:fillRect l="-110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3FAD57-867E-4E58-87B6-2A3F40ED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2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83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B606F9-CA80-4500-9D00-132A407F6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MX" sz="3600"/>
              <a:t>Revisión de modelos</a:t>
            </a:r>
          </a:p>
        </p:txBody>
      </p:sp>
      <p:sp>
        <p:nvSpPr>
          <p:cNvPr id="93" name="Rectangle 85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A5C1D50-03F5-5E52-7DA1-9421BF5A8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167951"/>
            <a:ext cx="6702552" cy="3619377"/>
          </a:xfrm>
          <a:prstGeom prst="rect">
            <a:avLst/>
          </a:prstGeom>
        </p:spPr>
      </p:pic>
      <p:sp useBgFill="1">
        <p:nvSpPr>
          <p:cNvPr id="94" name="Rectangle 87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BDC10B-6052-4D61-980A-5F5CCE85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s-MX" sz="1700"/>
              <a:t>El problema de satisfactibilidad es un caso especial de los problemas de satisfacción de restricciones</a:t>
            </a:r>
          </a:p>
          <a:p>
            <a:r>
              <a:rPr lang="es-MX" sz="1700"/>
              <a:t>¿Cómo lo podrías resolver?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D1E307-E9DF-4406-8E82-5B121923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536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23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upa sobre fondo claro">
            <a:extLst>
              <a:ext uri="{FF2B5EF4-FFF2-40B4-BE49-F238E27FC236}">
                <a16:creationId xmlns:a16="http://schemas.microsoft.com/office/drawing/2014/main" id="{22330050-854E-458C-97FD-6E5348C4B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5BA3FB-32FF-4BB5-807D-A006AF84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388" y="4907629"/>
            <a:ext cx="3212386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¿Se puede hacer mejor?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50DE2E-F831-49CC-ABFB-9A337BC6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2266" y="6356350"/>
            <a:ext cx="128072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06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613795-FCFE-4DD6-8771-AD8C9EDA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s-MX" sz="3400"/>
              <a:t>Inferencia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D3F6745-5569-4690-B755-1A781C6166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493" y="2704006"/>
                <a:ext cx="4498848" cy="3584448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MX" sz="1700" dirty="0"/>
                  <a:t>Un ejemplo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700" dirty="0"/>
                  <a:t>Está lloviendo (</a:t>
                </a:r>
                <a14:m>
                  <m:oMath xmlns:m="http://schemas.openxmlformats.org/officeDocument/2006/math">
                    <m:r>
                      <a:rPr lang="es-MX" sz="1700" i="1">
                        <a:latin typeface="Cambria Math" panose="02040503050406030204" pitchFamily="18" charset="0"/>
                      </a:rPr>
                      <m:t>𝑟𝑎𝑖𝑛</m:t>
                    </m:r>
                  </m:oMath>
                </a14:m>
                <a:r>
                  <a:rPr lang="es-MX" sz="1700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700" dirty="0"/>
                  <a:t>Si está lloviendo, entonces está mojado (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𝑟𝑎𝑖𝑛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𝑤𝑒𝑡</m:t>
                    </m:r>
                  </m:oMath>
                </a14:m>
                <a:r>
                  <a:rPr lang="es-MX" sz="1700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700" dirty="0"/>
                  <a:t>Entonces, está mojado (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𝑤𝑒𝑡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17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7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𝑟𝑎𝑖𝑛</m:t>
                          </m:r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𝑟𝑎𝑖𝑛</m:t>
                          </m:r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𝑤𝑒𝑡</m:t>
                          </m:r>
                        </m:num>
                        <m:den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𝑤𝑒𝑡</m:t>
                          </m:r>
                        </m:den>
                      </m:f>
                    </m:oMath>
                  </m:oMathPara>
                </a14:m>
                <a:endParaRPr lang="es-MX" sz="1700" dirty="0"/>
              </a:p>
              <a:p>
                <a:pPr>
                  <a:lnSpc>
                    <a:spcPct val="100000"/>
                  </a:lnSpc>
                </a:pPr>
                <a:r>
                  <a:rPr lang="es-MX" sz="1700" dirty="0"/>
                  <a:t>Para los símbolos proposicionales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s-MX" sz="17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7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s-MX" sz="1700" dirty="0"/>
              </a:p>
              <a:p>
                <a:pPr>
                  <a:lnSpc>
                    <a:spcPct val="100000"/>
                  </a:lnSpc>
                </a:pPr>
                <a:endParaRPr lang="es-MX" sz="1700" dirty="0"/>
              </a:p>
              <a:p>
                <a:pPr>
                  <a:lnSpc>
                    <a:spcPct val="100000"/>
                  </a:lnSpc>
                </a:pPr>
                <a:endParaRPr lang="es-MX" sz="17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D3F6745-5569-4690-B755-1A781C6166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493" y="2704006"/>
                <a:ext cx="4498848" cy="3584448"/>
              </a:xfrm>
              <a:blipFill>
                <a:blip r:embed="rId2"/>
                <a:stretch>
                  <a:fillRect l="-678" t="-51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Aristóteles - Wikipedia, la enciclopedia libre">
            <a:extLst>
              <a:ext uri="{FF2B5EF4-FFF2-40B4-BE49-F238E27FC236}">
                <a16:creationId xmlns:a16="http://schemas.microsoft.com/office/drawing/2014/main" id="{A49ACAEB-521D-4C4F-A1E4-CB920A6E3D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1" r="-1" b="21890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8A9FB3-4679-49EE-B5A1-BB3420DE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6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A68E9-BBCF-4A3A-A0C6-87695F28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marco de trabajo para inferencia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9C7DFC5-2E17-4D8C-9F07-2A06F70A35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Sean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MX" dirty="0"/>
                  <a:t> fórmulas, entonces la siguiente es una regla de inferencia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i="1" dirty="0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MX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 dirty="0" err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i="1" dirty="0" err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Estás reglas operan sobre sintaxis y no en semántica </a:t>
                </a: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9C7DFC5-2E17-4D8C-9F07-2A06F70A35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 r="-65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CDCAFB-9316-4E31-B44D-FE691203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5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0159E-51D6-4E99-B677-1AE570D8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 de inferencia hacia adelante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FF2111F-EF81-4945-B2F7-FDDC5C2A4E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s-MX" dirty="0"/>
                  <a:t>Entrada: un conjunto de reglas de inferencia,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endParaRPr lang="es-MX" dirty="0"/>
              </a:p>
              <a:p>
                <a:r>
                  <a:rPr lang="es-MX" dirty="0"/>
                  <a:t>Repetir hasta que no haya cambios en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endParaRPr lang="es-MX" dirty="0"/>
              </a:p>
              <a:p>
                <a:pPr lvl="1"/>
                <a:r>
                  <a:rPr lang="es-MX" dirty="0"/>
                  <a:t>Elegir el conjunto de fórmulas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endParaRPr lang="es-MX" dirty="0"/>
              </a:p>
              <a:p>
                <a:pPr lvl="1"/>
                <a:r>
                  <a:rPr lang="es-MX" dirty="0"/>
                  <a:t>Si existe un emparejamiento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s-MX" b="0" dirty="0"/>
                  <a:t>:</a:t>
                </a:r>
              </a:p>
              <a:p>
                <a:pPr lvl="2"/>
                <a:r>
                  <a:rPr lang="es-MX" dirty="0"/>
                  <a:t>Añadir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MX" b="0" dirty="0"/>
                  <a:t> 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endParaRPr lang="es-MX" b="0" dirty="0"/>
              </a:p>
              <a:p>
                <a:endParaRPr lang="es-MX" b="0" dirty="0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rPr lang="es-MX" b="0" dirty="0"/>
                  <a:t> deriva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b="0" dirty="0"/>
                  <a:t> (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b="0" dirty="0"/>
                  <a:t> si y solo si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b="0" dirty="0"/>
                  <a:t> eventualmente se añade 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endParaRPr lang="es-MX" b="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FF2111F-EF81-4945-B2F7-FDDC5C2A4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9" t="-1155" b="-280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151F4-0A61-47EA-850E-20D5F9F4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9171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33E32"/>
      </a:dk2>
      <a:lt2>
        <a:srgbClr val="E5E8EA"/>
      </a:lt2>
      <a:accent1>
        <a:srgbClr val="D96C37"/>
      </a:accent1>
      <a:accent2>
        <a:srgbClr val="C82937"/>
      </a:accent2>
      <a:accent3>
        <a:srgbClr val="D93789"/>
      </a:accent3>
      <a:accent4>
        <a:srgbClr val="C725BB"/>
      </a:accent4>
      <a:accent5>
        <a:srgbClr val="A237D9"/>
      </a:accent5>
      <a:accent6>
        <a:srgbClr val="7050D2"/>
      </a:accent6>
      <a:hlink>
        <a:srgbClr val="3B8BB2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4132</TotalTime>
  <Words>832</Words>
  <Application>Microsoft Office PowerPoint</Application>
  <PresentationFormat>Panorámica</PresentationFormat>
  <Paragraphs>180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Avenir Next LT Pro</vt:lpstr>
      <vt:lpstr>Calibri</vt:lpstr>
      <vt:lpstr>Cambria Math</vt:lpstr>
      <vt:lpstr>AccentBoxVTI</vt:lpstr>
      <vt:lpstr>Inteligencia Artificial</vt:lpstr>
      <vt:lpstr>Para el día de hoy</vt:lpstr>
      <vt:lpstr>Los posibles escenarios</vt:lpstr>
      <vt:lpstr>Satisfacción</vt:lpstr>
      <vt:lpstr>Revisión de modelos</vt:lpstr>
      <vt:lpstr>¿Se puede hacer mejor?</vt:lpstr>
      <vt:lpstr>Inferencia</vt:lpstr>
      <vt:lpstr>El marco de trabajo para inferencia</vt:lpstr>
      <vt:lpstr>Algoritmo de inferencia hacia adelante</vt:lpstr>
      <vt:lpstr>Un ejemplo</vt:lpstr>
      <vt:lpstr>Algunas notas de inferencia</vt:lpstr>
      <vt:lpstr>Algunas notas de inferencia</vt:lpstr>
      <vt:lpstr>Modus ponens</vt:lpstr>
      <vt:lpstr>Nuestras opciones</vt:lpstr>
      <vt:lpstr>Opción 1: restringir a clausulas de Horn</vt:lpstr>
      <vt:lpstr>Clausulas definidas</vt:lpstr>
      <vt:lpstr>Clausulas de Horn</vt:lpstr>
      <vt:lpstr>Modus ponens</vt:lpstr>
      <vt:lpstr>Completitud de modus ponens con clausulas de Horn</vt:lpstr>
      <vt:lpstr>Clausulas de Horn y disjunción</vt:lpstr>
      <vt:lpstr>Clausulas de Horn y disjunción</vt:lpstr>
      <vt:lpstr>Opción 2: resolución</vt:lpstr>
      <vt:lpstr>Resolución</vt:lpstr>
      <vt:lpstr>Forma normal conjuntiva</vt:lpstr>
      <vt:lpstr>Ejemplo para convertir a CNF</vt:lpstr>
      <vt:lpstr>En general…</vt:lpstr>
      <vt:lpstr>Algoritmo de resolución</vt:lpstr>
      <vt:lpstr>Ejercicio</vt:lpstr>
      <vt:lpstr>En resumen</vt:lpstr>
      <vt:lpstr>Para la otra vez…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poco de…</dc:title>
  <dc:creator>Carlos Hernandez</dc:creator>
  <cp:lastModifiedBy>Carlos Hernández</cp:lastModifiedBy>
  <cp:revision>39</cp:revision>
  <dcterms:created xsi:type="dcterms:W3CDTF">2020-02-18T20:29:21Z</dcterms:created>
  <dcterms:modified xsi:type="dcterms:W3CDTF">2022-09-13T23:12:04Z</dcterms:modified>
</cp:coreProperties>
</file>