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6" r:id="rId16"/>
    <p:sldId id="308" r:id="rId17"/>
    <p:sldId id="309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60" d="100"/>
          <a:sy n="60" d="100"/>
        </p:scale>
        <p:origin x="72" y="109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618021" cy="1208141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Clase 12: Lógica de primer orden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 descr="Oferta Académica | UNAM">
            <a:extLst>
              <a:ext uri="{FF2B5EF4-FFF2-40B4-BE49-F238E27FC236}">
                <a16:creationId xmlns:a16="http://schemas.microsoft.com/office/drawing/2014/main" id="{8E4D61F3-B44E-46A7-A589-BEA8155F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03" y="5184978"/>
            <a:ext cx="1634576" cy="18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-unam | UNAM Global">
            <a:extLst>
              <a:ext uri="{FF2B5EF4-FFF2-40B4-BE49-F238E27FC236}">
                <a16:creationId xmlns:a16="http://schemas.microsoft.com/office/drawing/2014/main" id="{A04DEBF2-7BA8-41B4-8925-7FF320B6F5F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0" y="5355230"/>
            <a:ext cx="1303200" cy="145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7B211-B8DA-474C-9109-F4EC401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Recordando los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D24DE2-A1E5-4689-AFBC-148CF91FE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 modelo representa una situación en el mundo</a:t>
                </a:r>
              </a:p>
              <a:p>
                <a:r>
                  <a:rPr lang="es-MX" dirty="0"/>
                  <a:t>En lógica proposicional: un modelo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mapea símbolos proposicionales a sus valores de verdad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𝑤𝑒𝑡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:1,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𝑡𝑟𝑎𝑓𝑓𝑖𝑐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:0}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8D24DE2-A1E5-4689-AFBC-148CF91FE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B5A80-8232-4DB9-A6DE-EF2C001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B985-46F3-4328-BD4E-371F907A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en lógica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BB9F75-C023-4E56-B700-1335B823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 modelo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en lógica de primer orden mapea:</a:t>
                </a:r>
              </a:p>
              <a:p>
                <a:pPr lvl="1"/>
                <a:r>
                  <a:rPr lang="es-MX" dirty="0"/>
                  <a:t>Constantes a objetos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𝑎𝑙𝑖𝑐𝑒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𝑏𝑜𝑏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lvl="1"/>
                <a:r>
                  <a:rPr lang="es-MX" dirty="0"/>
                  <a:t>Predicados a tuplas de objetos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𝐾𝑛𝑜𝑤𝑠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BB9F75-C023-4E56-B700-1335B823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BA8CFC-B0CF-4B23-9C82-44CDAF8D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52307-3C18-4111-B87E-1CA0EB75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Restricciones en modelos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1B2FF8-CB94-4E19-9068-5BF1EEA31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Supongamos que: John y Bob son estudiantes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𝑗𝑜h𝑛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𝑏𝑜𝑏</m:t>
                          </m:r>
                        </m:e>
                      </m:d>
                    </m:oMath>
                  </m:oMathPara>
                </a14:m>
                <a:endParaRPr lang="es-MX" sz="1800" b="0"/>
              </a:p>
              <a:p>
                <a:r>
                  <a:rPr lang="es-MX" sz="1800"/>
                  <a:t>¿En cuál mundo vivimos?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1B2FF8-CB94-4E19-9068-5BF1EEA3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E14E4A-792E-46FD-BF0E-F82867A9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1254672-8C0B-4CA0-8110-5CE5EC8E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87" y="2614028"/>
            <a:ext cx="4754770" cy="12261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7806CF-E324-42C9-9CEC-6EC58E05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05" y="3994890"/>
            <a:ext cx="3433247" cy="12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52307-3C18-4111-B87E-1CA0EB75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Restricciones en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1B2FF8-CB94-4E19-9068-5BF1EEA31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sz="1800" dirty="0"/>
                  <a:t>Supongamos que: John y Bob son estudiantes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𝑗𝑜h𝑛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𝑏𝑜𝑏</m:t>
                          </m:r>
                        </m:e>
                      </m:d>
                    </m:oMath>
                  </m:oMathPara>
                </a14:m>
                <a:endParaRPr lang="es-MX" sz="1800" b="0" dirty="0"/>
              </a:p>
              <a:p>
                <a:r>
                  <a:rPr lang="es-MX" sz="1800" dirty="0"/>
                  <a:t>¿En cuál mundo vivimos?</a:t>
                </a:r>
              </a:p>
              <a:p>
                <a:endParaRPr lang="es-MX" sz="1800" dirty="0"/>
              </a:p>
              <a:p>
                <a:r>
                  <a:rPr lang="es-MX" sz="1800" dirty="0"/>
                  <a:t>Suposición de nombre únicos: cada objeto tiene a lo más una constante</a:t>
                </a:r>
              </a:p>
              <a:p>
                <a:r>
                  <a:rPr lang="es-MX" sz="1800" dirty="0"/>
                  <a:t>Cerradura de dominio: cada objeto tiene al menos una constante</a:t>
                </a:r>
              </a:p>
              <a:p>
                <a:r>
                  <a:rPr lang="es-MX" sz="1800" dirty="0"/>
                  <a:t>De esta forma existe una relación uno a uno entre constantes y objetos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1B2FF8-CB94-4E19-9068-5BF1EEA3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856" r="-407" b="-10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E14E4A-792E-46FD-BF0E-F82867A9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1254672-8C0B-4CA0-8110-5CE5EC8EF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87" y="2614028"/>
            <a:ext cx="4754770" cy="12261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7806CF-E324-42C9-9CEC-6EC58E053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05" y="3994890"/>
            <a:ext cx="3433247" cy="12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3D12-CF63-4512-B0E4-66D381D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Convertir a lógica proposicional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55FCAB-88E2-4AD0-97EE-A3434BC8E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MX" dirty="0"/>
                  <a:t>Si existen mapeos uno a uno entre constantes y objetos, la lógica de primer orden es un atajo para lógica proposicional</a:t>
                </a:r>
              </a:p>
              <a:p>
                <a:r>
                  <a:rPr lang="es-MX" dirty="0"/>
                  <a:t>Ejemplos: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𝑎𝑙𝑖𝑐𝑒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𝑎𝑙𝑖𝑐𝑒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𝑆𝑡𝑢𝑑𝑒𝑛𝑡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𝑏𝑜𝑏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𝑆𝑡𝑢𝑑𝑒𝑛𝑡𝑎𝑙𝑖𝑐𝑒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𝑆𝑡𝑢𝑑𝑒𝑛𝑡𝑏𝑜𝑏</m:t>
                    </m:r>
                  </m:oMath>
                </a14:m>
                <a:endParaRPr lang="es-MX" b="0" dirty="0"/>
              </a:p>
              <a:p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𝑥𝑆𝑡𝑢𝑑𝑒𝑛𝑡</m:t>
                    </m:r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𝑃𝑒𝑟𝑠𝑜𝑛</m:t>
                    </m:r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dirty="0" err="1" smtClean="0">
                            <a:latin typeface="Cambria Math" panose="02040503050406030204" pitchFamily="18" charset="0"/>
                          </a:rPr>
                          <m:t>𝑆𝑡𝑢𝑑𝑒𝑛𝑡𝑎𝑙𝑖𝑐𝑒</m:t>
                        </m:r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𝑃𝑒𝑟𝑠𝑜𝑛𝑎𝑙𝑖𝑐𝑒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𝑆𝑡𝑢𝑑𝑒𝑛𝑡𝑏𝑜𝑏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𝑃𝑒𝑟𝑠𝑜𝑛𝑏𝑜𝑏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𝑆𝑡𝑢𝑑𝑒𝑛𝑡</m:t>
                    </m:r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𝐶𝑟𝑒𝑎𝑡𝑖𝑣𝑒</m:t>
                    </m:r>
                    <m:d>
                      <m:d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𝑆𝑡𝑢𝑑𝑒𝑛𝑡𝑎𝑙𝑖𝑐𝑒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𝐶𝑟𝑒𝑎𝑡𝑖𝑣𝑒𝑎𝑙𝑖𝑐𝑒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𝑆𝑡𝑢𝑑𝑒𝑛𝑡𝑏𝑜𝑏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𝐶𝑟𝑒𝑎𝑡𝑖𝑣𝑒𝑏𝑜𝑏</m:t>
                        </m:r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55FCAB-88E2-4AD0-97EE-A3434BC8E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1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77A88-666C-4855-9C12-5741D20F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34100C-760C-9671-36A6-E2EB38D5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¡Inferencia!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E4F51-6FE0-FE5F-0573-D3604D5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51E00-7BDE-4F71-A3FD-2295733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Clausulas definidas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2D75E3-BF75-4466-A095-D1126E6A0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Tienen la forma: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Para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 y fórmulas atómicas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dirty="0"/>
                  <a:t> que contienen esas variables.</a:t>
                </a:r>
                <a:br>
                  <a:rPr lang="es-MX" dirty="0"/>
                </a:br>
                <a:br>
                  <a:rPr lang="es-MX" dirty="0"/>
                </a:b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52D75E3-BF75-4466-A095-D1126E6A0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7B9E-2F52-4242-8145-48C41E2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9F6B-3297-4AE5-BBB5-8CFD925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Intentemos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…∀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∧…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Ejercicio: utilizar modus ponens para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 dirty="0" err="1" smtClean="0">
                                  <a:latin typeface="Cambria Math" panose="02040503050406030204" pitchFamily="18" charset="0"/>
                                </a:rPr>
                                <m:t>𝑎𝑙𝑖𝑐𝑒</m:t>
                              </m:r>
                            </m:e>
                          </m:d>
                          <m:r>
                            <a:rPr lang="es-MX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¿?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0C6F94C-BA50-4DBB-8889-A56524C14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9C7A6F-D57E-4B8D-9E76-FA9F72B9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Inferencia en lógica de </a:t>
            </a:r>
            <a:r>
              <a:rPr lang="es-MX"/>
              <a:t>primer orden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Lógica de primer orden</a:t>
            </a:r>
          </a:p>
          <a:p>
            <a:pPr lvl="1"/>
            <a:r>
              <a:rPr lang="es-MX" sz="1300" dirty="0"/>
              <a:t>Sintaxis</a:t>
            </a:r>
          </a:p>
          <a:p>
            <a:pPr lvl="1"/>
            <a:r>
              <a:rPr lang="es-MX" sz="1300" dirty="0"/>
              <a:t>Semántica 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22B5-146C-4DC9-9C33-3B7E590C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Utilicemos lo que sabemos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5698-0351-4019-AB9B-02FFE281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transformar de lenguaje natural a lógica proposicional las siguientes oraciones</a:t>
            </a:r>
          </a:p>
          <a:p>
            <a:pPr lvl="1"/>
            <a:r>
              <a:rPr lang="es-MX" dirty="0"/>
              <a:t>Alice y Bob saben inteligencia artificial</a:t>
            </a:r>
          </a:p>
          <a:p>
            <a:pPr lvl="1"/>
            <a:r>
              <a:rPr lang="es-MX" dirty="0"/>
              <a:t>Todos los estudiantes saben inteligencia artificial</a:t>
            </a:r>
          </a:p>
          <a:p>
            <a:pPr lvl="1"/>
            <a:r>
              <a:rPr lang="es-MX" dirty="0"/>
              <a:t>La suma de un entero mayor a dos es el producto de dos primos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176034-7E19-4C31-AD1B-CBBC8EC1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0091C-1FEC-4CA5-89E6-9B967D1B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Limitaciones de lógica proposicional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ACE7C-0089-4E16-B181-42602150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cuenta con</a:t>
            </a:r>
          </a:p>
          <a:p>
            <a:pPr lvl="1"/>
            <a:r>
              <a:rPr lang="es-MX" dirty="0"/>
              <a:t>Objetos o predicados, solo cuenta con símbolos/variables proposicionales</a:t>
            </a:r>
          </a:p>
          <a:p>
            <a:pPr lvl="1"/>
            <a:r>
              <a:rPr lang="es-MX" dirty="0"/>
              <a:t>Cuantificadores o variables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D48EC-0A19-483E-90FC-CF530650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iezas metálicas de tres en raya">
            <a:extLst>
              <a:ext uri="{FF2B5EF4-FFF2-40B4-BE49-F238E27FC236}">
                <a16:creationId xmlns:a16="http://schemas.microsoft.com/office/drawing/2014/main" id="{4FA1CC14-D315-4768-BB99-5AE6AA685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065B6-2981-4E19-898C-8515130F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respuesta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lógica</a:t>
            </a:r>
            <a:r>
              <a:rPr lang="en-US" sz="3600" dirty="0">
                <a:solidFill>
                  <a:schemeClr val="bg1"/>
                </a:solidFill>
              </a:rPr>
              <a:t> de primer </a:t>
            </a:r>
            <a:r>
              <a:rPr lang="en-US" sz="3600" dirty="0" err="1">
                <a:solidFill>
                  <a:schemeClr val="bg1"/>
                </a:solidFill>
              </a:rPr>
              <a:t>orden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7F24A-A5AB-46AA-AB19-868848BE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808" y="621453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3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44019-6AF2-4C53-8A7C-5E48898E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ejemplos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9EF69B-6BD7-4EB8-BE3A-4BC37303C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dirty="0"/>
                  <a:t>Alice y Bob saben inteligencia artificial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𝐾𝑛𝑜𝑤𝑠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𝑎𝑙𝑖𝑐𝑒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𝑖𝑎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Todos los estudiantes saben inteligencia artificial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La suma de un entero mayor a dos es la suma de dos primos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𝐸𝑣𝑒𝑛𝐼𝑛𝑡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𝐺𝑟𝑒𝑎𝑡𝑒𝑟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𝑃𝑟𝑖𝑚𝑒</m:t>
                      </m:r>
                      <m:d>
                        <m:d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𝑃𝑟𝑖𝑚𝑒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20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9EF69B-6BD7-4EB8-BE3A-4BC37303C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1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39E42-5518-4C8B-81DB-1BF75A14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B8797-DD4E-494D-ACAC-B0C7906F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Sintaxis de lógica de primer orden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32CCC4-BD48-4624-93E5-76E615219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 dirty="0"/>
                  <a:t>Términos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Constantes (</a:t>
                </a:r>
                <a:r>
                  <a:rPr lang="es-MX" sz="1700" dirty="0" err="1"/>
                  <a:t>ia</a:t>
                </a:r>
                <a:r>
                  <a:rPr lang="es-MX" sz="17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Variables (x)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Funciones de términos (sum(3,x))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 dirty="0"/>
                  <a:t>Fórmulas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Atómicas: predicados aplicados a términos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Conectivos aplicados a fórmulas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𝑆𝑡𝑢𝑑𝑒𝑛𝑡</m:t>
                      </m:r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r>
                  <a:rPr lang="es-MX" sz="1700" dirty="0"/>
                  <a:t>Cuantificadores aplicados a fórmulas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7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700" b="0" i="1" smtClean="0">
                          <a:latin typeface="Cambria Math" panose="02040503050406030204" pitchFamily="18" charset="0"/>
                        </a:rPr>
                        <m:t>𝑥𝑆𝑡𝑢𝑑𝑒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𝑛𝑡</m:t>
                      </m:r>
                      <m:d>
                        <m:dPr>
                          <m:ctrlPr>
                            <a:rPr lang="es-MX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7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7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sz="1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700" dirty="0"/>
              </a:p>
              <a:p>
                <a:pPr lvl="1">
                  <a:lnSpc>
                    <a:spcPct val="100000"/>
                  </a:lnSpc>
                </a:pPr>
                <a:endParaRPr lang="es-MX" sz="17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32CCC4-BD48-4624-93E5-76E615219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509" t="-5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CA814729-FC74-400D-842E-82AE1BD57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161F52-0D9E-4CEF-8C41-73CE1A6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4B90-715F-411B-BA52-36F4CD15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Cuantificadores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622CF0-DBD1-4D31-BBB3-F89847A71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Cuantificador universal (conjunciones)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/>
                  <a:t> es similar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∧…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Cuantificador existencial (disyunciones)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/>
                  <a:t> es similar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s-MX" dirty="0"/>
              </a:p>
              <a:p>
                <a:r>
                  <a:rPr lang="es-MX" dirty="0"/>
                  <a:t>Algunas propiedades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¬∀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/>
                  <a:t> es equivalente 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¿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s-MX" dirty="0"/>
                      <m:t>P</m:t>
                    </m:r>
                    <m:r>
                      <m:rPr>
                        <m:nor/>
                      </m:rPr>
                      <a:rPr lang="es-MX" dirty="0"/>
                      <m:t>(</m:t>
                    </m:r>
                    <m:r>
                      <m:rPr>
                        <m:nor/>
                      </m:rPr>
                      <a:rPr lang="es-MX" dirty="0"/>
                      <m:t>x</m:t>
                    </m:r>
                    <m:r>
                      <m:rPr>
                        <m:nor/>
                      </m:rPr>
                      <a:rPr lang="es-MX" dirty="0"/>
                      <m:t>,</m:t>
                    </m:r>
                    <m:r>
                      <m:rPr>
                        <m:nor/>
                      </m:rPr>
                      <a:rPr lang="es-MX" dirty="0"/>
                      <m:t>y</m:t>
                    </m:r>
                    <m:r>
                      <m:rPr>
                        <m:nor/>
                      </m:rPr>
                      <a:rPr lang="es-MX" dirty="0"/>
                      <m:t>)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s-MX" dirty="0"/>
                      <m:t>P</m:t>
                    </m:r>
                    <m:r>
                      <m:rPr>
                        <m:nor/>
                      </m:rPr>
                      <a:rPr lang="es-MX" dirty="0"/>
                      <m:t>(</m:t>
                    </m:r>
                    <m:r>
                      <m:rPr>
                        <m:nor/>
                      </m:rPr>
                      <a:rPr lang="es-MX" dirty="0"/>
                      <m:t>x</m:t>
                    </m:r>
                    <m:r>
                      <m:rPr>
                        <m:nor/>
                      </m:rPr>
                      <a:rPr lang="es-MX" dirty="0"/>
                      <m:t>,</m:t>
                    </m:r>
                    <m:r>
                      <m:rPr>
                        <m:nor/>
                      </m:rPr>
                      <a:rPr lang="es-MX" dirty="0"/>
                      <m:t>y</m:t>
                    </m:r>
                    <m:r>
                      <m:rPr>
                        <m:nor/>
                      </m:rPr>
                      <a:rPr lang="es-MX" dirty="0"/>
                      <m:t>)?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0622CF0-DBD1-4D31-BBB3-F89847A71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9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4DEB0-67BA-44D8-92FA-9EC87231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E1E50-79FB-4E25-9463-8F2AA443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 dirty="0"/>
              <a:t>Ejercicios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D6285-12EF-4E97-9F64-D560DCFFA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 fontScale="92500"/>
              </a:bodyPr>
              <a:lstStyle/>
              <a:p>
                <a:r>
                  <a:rPr lang="es-MX" sz="1800" dirty="0"/>
                  <a:t>Todos los estudiante saben 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𝑥𝑆𝑡𝑢𝑑𝑒𝑛𝑡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dirty="0"/>
              </a:p>
              <a:p>
                <a:r>
                  <a:rPr lang="es-MX" sz="1800" dirty="0"/>
                  <a:t>Algún estudiante sabe 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𝑥𝑆𝑡𝑢𝑑𝑒𝑛𝑡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dirty="0"/>
              </a:p>
              <a:p>
                <a:r>
                  <a:rPr lang="es-MX" sz="1800" dirty="0"/>
                  <a:t>Existe un curso que todo estudiante ha tomado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𝑦𝐶𝑜𝑢𝑟𝑠𝑒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∧[∀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𝑥𝑆𝑡𝑢𝑑𝑒𝑛𝑡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𝑇𝑎𝑘𝑒𝑠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800" dirty="0"/>
              </a:p>
              <a:p>
                <a:r>
                  <a:rPr lang="es-MX" sz="1800" dirty="0"/>
                  <a:t>Si un estudiante ha tomado un curso y el curso cubre un concepto, entonces el estudiante sabe ese concepto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𝑆𝑡𝑢𝑑𝑒𝑛𝑡</m:t>
                          </m:r>
                          <m:d>
                            <m:dPr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𝑇𝑎𝑘𝑒𝑠</m:t>
                          </m:r>
                          <m:d>
                            <m:dPr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𝐶𝑜𝑢𝑟𝑠𝑒</m:t>
                          </m:r>
                          <m:d>
                            <m:dPr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s-MX" sz="1800" b="0" i="1" dirty="0" smtClean="0">
                              <a:latin typeface="Cambria Math" panose="02040503050406030204" pitchFamily="18" charset="0"/>
                            </a:rPr>
                            <m:t>𝐶𝑜𝑣𝑒𝑟𝑠</m:t>
                          </m:r>
                          <m:d>
                            <m:dPr>
                              <m:ctrlP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1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1D6285-12EF-4E97-9F64-D560DCFFA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509" t="-342" r="-305" b="-190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Aula de clases">
            <a:extLst>
              <a:ext uri="{FF2B5EF4-FFF2-40B4-BE49-F238E27FC236}">
                <a16:creationId xmlns:a16="http://schemas.microsoft.com/office/drawing/2014/main" id="{BCDC927F-6FC8-41F7-A3FC-47ABDD4E0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BDC66-8AB5-4688-843B-286B1D46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523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694</Words>
  <Application>Microsoft Office PowerPoint</Application>
  <PresentationFormat>Panorámica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Utilicemos lo que sabemos</vt:lpstr>
      <vt:lpstr>Limitaciones de lógica proposicional</vt:lpstr>
      <vt:lpstr>La respuesta: lógica de primer orden</vt:lpstr>
      <vt:lpstr>Algunos ejemplos</vt:lpstr>
      <vt:lpstr>Sintaxis de lógica de primer orden</vt:lpstr>
      <vt:lpstr>Cuantificadores</vt:lpstr>
      <vt:lpstr>Ejercicios</vt:lpstr>
      <vt:lpstr>Recordando los modelos</vt:lpstr>
      <vt:lpstr>Modelos en lógica de primer orden</vt:lpstr>
      <vt:lpstr>Restricciones en modelos</vt:lpstr>
      <vt:lpstr>Restricciones en modelos</vt:lpstr>
      <vt:lpstr>Convertir a lógica proposicional</vt:lpstr>
      <vt:lpstr>¡Inferencia!</vt:lpstr>
      <vt:lpstr>Clausulas definidas</vt:lpstr>
      <vt:lpstr>Intentemos modus ponens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42</cp:revision>
  <dcterms:created xsi:type="dcterms:W3CDTF">2020-02-18T20:29:21Z</dcterms:created>
  <dcterms:modified xsi:type="dcterms:W3CDTF">2022-09-20T22:36:24Z</dcterms:modified>
</cp:coreProperties>
</file>