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0"/>
  </p:notesMasterIdLst>
  <p:sldIdLst>
    <p:sldId id="256" r:id="rId2"/>
    <p:sldId id="295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7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49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5618021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13: Inferencia en lógica de primer orden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09019F-4767-17EB-7876-DC1E041E5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2659C-8093-43A9-B90A-AB9D7283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Completitud y </a:t>
            </a:r>
            <a:r>
              <a:rPr lang="es-MX" dirty="0" err="1"/>
              <a:t>decibilidad</a:t>
            </a:r>
            <a:r>
              <a:rPr lang="es-MX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0904D8-1065-4063-B9C6-9AE31B5CE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Completitud: modus ponens es completo para lógica de primer orden con cláusulas de </a:t>
                </a:r>
                <a:r>
                  <a:rPr lang="es-MX" dirty="0" err="1"/>
                  <a:t>Horn</a:t>
                </a:r>
                <a:endParaRPr lang="es-MX" dirty="0"/>
              </a:p>
              <a:p>
                <a:r>
                  <a:rPr lang="es-MX" dirty="0" err="1"/>
                  <a:t>Decibilidad</a:t>
                </a:r>
                <a:r>
                  <a:rPr lang="es-MX" dirty="0"/>
                  <a:t>: la lógica de primer orden es semi </a:t>
                </a:r>
                <a:r>
                  <a:rPr lang="es-MX" dirty="0" err="1"/>
                  <a:t>decidible</a:t>
                </a:r>
                <a:endParaRPr lang="es-MX" dirty="0"/>
              </a:p>
              <a:p>
                <a:pPr lvl="1"/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, inferencia hacia adelante en reglas de inferencia completas deriva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en tiempo finito</a:t>
                </a:r>
              </a:p>
              <a:p>
                <a:pPr lvl="1"/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, ningún algoritmo puede demostrarlo en tiempo finito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0904D8-1065-4063-B9C6-9AE31B5CE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319831-21EB-4A20-8FC3-692EB53D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13A47F-0E6B-47AD-A69A-C0FE64E4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Estrategia para resolución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73E69-5D90-4587-B2D5-0B427361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/>
              <a:t>Convertir todas las fórmulas a CNF</a:t>
            </a:r>
          </a:p>
          <a:p>
            <a:r>
              <a:rPr lang="es-MX" sz="1700"/>
              <a:t>Aplicar de forma repetida la regla de resolución</a:t>
            </a:r>
          </a:p>
        </p:txBody>
      </p:sp>
      <p:pic>
        <p:nvPicPr>
          <p:cNvPr id="1026" name="Picture 2" descr="Patrones de comportamiento - Strategy">
            <a:extLst>
              <a:ext uri="{FF2B5EF4-FFF2-40B4-BE49-F238E27FC236}">
                <a16:creationId xmlns:a16="http://schemas.microsoft.com/office/drawing/2014/main" id="{89A9E3FB-69AF-49F6-B66B-C4D07D5F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791217"/>
            <a:ext cx="6440424" cy="32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40EDA5-B02F-4532-9E97-24C1B59A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2C1E5-40A2-4A47-9F25-E611C807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par de notas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BF6D8-F9C1-409D-8859-64F75939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Todas las variables tienen cuantificadores universales por default</a:t>
            </a:r>
          </a:p>
          <a:p>
            <a:r>
              <a:rPr lang="es-MX" dirty="0"/>
              <a:t>Introducimos funciones de </a:t>
            </a:r>
            <a:r>
              <a:rPr lang="es-MX" dirty="0" err="1"/>
              <a:t>Skolem</a:t>
            </a:r>
            <a:r>
              <a:rPr lang="es-MX" dirty="0"/>
              <a:t> para representar variables con cuantificador existencial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5425A0-0E36-4FCC-B442-475AD5C9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3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1181ED-A4B8-4E6F-A781-BA640424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Convertir a CNF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E345DD-1C6F-41F7-9519-765F28B98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s-MX" sz="1700"/>
                  <a:t>Eliminar implicaciones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1700"/>
                  <a:t>Empujar las negaciones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1700"/>
                  <a:t>Estandarizar las variables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1700"/>
                  <a:t>Remplazar cuantificadores existenciales con funciones de Skolem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1700"/>
                  <a:t>Distribuir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MX" sz="1700"/>
                  <a:t> sobre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s-MX" sz="17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1700"/>
                  <a:t>Quitar cuantificadores universales</a:t>
                </a:r>
              </a:p>
              <a:p>
                <a:endParaRPr lang="es-MX" sz="17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E345DD-1C6F-41F7-9519-765F28B98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34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clas de cajas registradoras antiguas">
            <a:extLst>
              <a:ext uri="{FF2B5EF4-FFF2-40B4-BE49-F238E27FC236}">
                <a16:creationId xmlns:a16="http://schemas.microsoft.com/office/drawing/2014/main" id="{17A0EBDA-0B85-4CF7-9D9E-1E223BACF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6" r="29838"/>
          <a:stretch/>
        </p:blipFill>
        <p:spPr>
          <a:xfrm>
            <a:off x="6782620" y="625683"/>
            <a:ext cx="3646816" cy="55512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4D99D-48A4-4DF8-B9AD-7B5F7913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60C6-5EE4-4F08-A9BA-81348DC7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ejemplo: 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0BE650-7A81-49DE-895D-780BB8F11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𝑦𝐴𝑛𝑖𝑚𝑎𝑙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𝑦𝐿𝑜𝑣𝑒𝑠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Eliminar implicaciones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∨∃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𝑦𝐿𝑜𝑣𝑒𝑠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Empujar ¬ y eliminar dobles negaciones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𝑦𝐴𝑛𝑖𝑚𝑎𝑙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∨∃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𝑦𝐿𝑜𝑣𝑒𝑠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Estandarizar las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𝑦𝐴𝑛𝑖𝑚𝑎𝑙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∨∃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0BE650-7A81-49DE-895D-780BB8F11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AEBA3A-E1FB-4C1A-BE80-2167E38F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77486-97EB-4D6F-B520-ADB28DB0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ejemplo: 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1B9AAA4-8BE2-4C0D-8295-AFB5020A5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𝑦𝐴𝑛𝑖𝑚𝑎𝑙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∨∃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Remplazar cuantificadores existenciales por funciones de </a:t>
                </a:r>
                <a:r>
                  <a:rPr lang="es-MX" dirty="0" err="1"/>
                  <a:t>Skolem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Distribuir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MX" dirty="0"/>
                  <a:t> sobre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𝐿𝑜𝑣𝑒𝑠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Quitar cuantificadores universales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𝐿𝑜𝑣𝑒𝑠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1B9AAA4-8BE2-4C0D-8295-AFB5020A5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00080-5A2E-4621-BE15-FC3F861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76BDD-A5E1-43A3-A958-D8833ABE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8A604C-3E4B-4926-92FE-49FB24816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𝑆𝑢𝑏𝑠𝑡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𝐹𝑒𝑒𝑑𝑠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𝐹𝑒𝑒𝑑𝑠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Sustitución: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8A604C-3E4B-4926-92FE-49FB24816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b="-21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4BF717-7DC6-4D65-B76F-D99B82F8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3583-F45D-4706-B9A6-6DE5517D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Hagamos un ejercicio completo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D0234-BD08-4D53-9140-2E2AB18F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Everyone who loves all animals is loved by someone.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Anyone who kills an animal is loved by no one.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s-MX" sz="1800" b="0" i="0" u="none" strike="noStrike" baseline="0" dirty="0">
                <a:latin typeface="Times-Roman"/>
              </a:rPr>
              <a:t>Jack </a:t>
            </a:r>
            <a:r>
              <a:rPr lang="es-MX" sz="1800" b="0" i="0" u="none" strike="noStrike" baseline="0" dirty="0" err="1">
                <a:latin typeface="Times-Roman"/>
              </a:rPr>
              <a:t>loves</a:t>
            </a:r>
            <a:r>
              <a:rPr lang="es-MX" sz="1800" b="0" i="0" u="none" strike="noStrike" baseline="0" dirty="0">
                <a:latin typeface="Times-Roman"/>
              </a:rPr>
              <a:t> </a:t>
            </a:r>
            <a:r>
              <a:rPr lang="es-MX" sz="1800" b="0" i="0" u="none" strike="noStrike" baseline="0" dirty="0" err="1">
                <a:latin typeface="Times-Roman"/>
              </a:rPr>
              <a:t>all</a:t>
            </a:r>
            <a:r>
              <a:rPr lang="es-MX" sz="1800" b="0" i="0" u="none" strike="noStrike" baseline="0" dirty="0">
                <a:latin typeface="Times-Roman"/>
              </a:rPr>
              <a:t> </a:t>
            </a:r>
            <a:r>
              <a:rPr lang="es-MX" sz="1800" b="0" i="0" u="none" strike="noStrike" baseline="0" dirty="0" err="1">
                <a:latin typeface="Times-Roman"/>
              </a:rPr>
              <a:t>animals</a:t>
            </a:r>
            <a:r>
              <a:rPr lang="es-MX" sz="1800" b="0" i="0" u="none" strike="noStrike" baseline="0" dirty="0">
                <a:latin typeface="Times-Roman"/>
              </a:rPr>
              <a:t>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Either Jack or Curiosity killed the cat, who is named Tuna.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Did Curiosity kill the cat?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E21FC1-13B8-48CD-8F34-921F4BB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3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Aplicaciones de </a:t>
            </a:r>
            <a:r>
              <a:rPr lang="es-MX"/>
              <a:t>agentes lógicos 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67362C-56DC-7E3E-8053-A56AA15D9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Inferencia en lógica de primer orden</a:t>
            </a:r>
          </a:p>
          <a:p>
            <a:pPr lvl="1"/>
            <a:r>
              <a:rPr lang="es-MX" sz="900" dirty="0"/>
              <a:t>Modus ponens</a:t>
            </a:r>
          </a:p>
          <a:p>
            <a:pPr lvl="1"/>
            <a:r>
              <a:rPr lang="es-MX" sz="900" dirty="0"/>
              <a:t>Resolución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51E00-7BDE-4F71-A3FD-22957331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Clausulas definidas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2D75E3-BF75-4466-A095-D1126E6A0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Tienen la forma: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Para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 y fórmulas atómicas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dirty="0"/>
                  <a:t> que contienen esas variables.</a:t>
                </a:r>
                <a:br>
                  <a:rPr lang="es-MX" dirty="0"/>
                </a:br>
                <a:br>
                  <a:rPr lang="es-MX" dirty="0"/>
                </a:b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2D75E3-BF75-4466-A095-D1126E6A0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7B9E-2F52-4242-8145-48C41E2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9F6B-3297-4AE5-BBB5-8CFD925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Intentemos 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C6F94C-BA50-4DBB-8889-A56524C14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∀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…∀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∧…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Ejercicio: utilizar modus ponens para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𝑎𝑙𝑖𝑐𝑒</m:t>
                              </m:r>
                            </m:e>
                          </m:d>
                          <m:r>
                            <a:rPr lang="es-MX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¿?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C6F94C-BA50-4DBB-8889-A56524C14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9C7A6F-D57E-4B8D-9E76-FA9F72B9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DD98D-85DA-4BE5-8CBC-570AA093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Arreglemos modus ponens: Sustitución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F58ACC-6C67-4019-AE6F-0742F8C61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Una sustitución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/>
                  <a:t> es un mapeo de variables a términos.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𝑆𝑢𝑏𝑠𝑡</m:t>
                    </m:r>
                    <m:d>
                      <m:dPr>
                        <m:begChr m:val="["/>
                        <m:endChr m:val="]"/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s-MX" dirty="0"/>
                  <a:t> regresa el resultado de realizar la sustitución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/>
                  <a:t> en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Ejemplos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𝑆𝑢𝑏𝑠𝑡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[{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𝑎𝑙𝑖𝑐𝑒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)] =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𝑎𝑙𝑖𝑐𝑒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𝑆𝑢𝑏𝑠𝑡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[{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𝑎𝑙𝑖𝑐𝑒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)] = ¿?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F58ACC-6C67-4019-AE6F-0742F8C61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67BA3-5E5B-4DBB-B976-2BE25B7F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A73FD-1598-4B96-8200-A3508F84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DC6792-2BE3-4143-85F9-C88BDB11F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MX" dirty="0"/>
                  <a:t>La unificación toma dos fórmulas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y regresa una sustitución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/>
                  <a:t> que es la unificación más general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/>
                  <a:t> tal que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𝑆𝑢𝑏𝑠𝑡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𝑆𝑢𝑏𝑠𝑡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s-MX" dirty="0"/>
                  <a:t> o falla si no existe tal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Ejemplos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𝑎𝑙𝑖𝑐𝑒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𝑎𝑙𝑖𝑐𝑒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𝑎𝑙𝑖𝑐𝑒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=¿?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𝑎𝑙𝑖𝑐𝑒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𝑏𝑜𝑏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 ¿?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𝑎𝑙𝑖𝑐𝑒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=¿?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DC6792-2BE3-4143-85F9-C88BDB11F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155" r="-11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61688-9071-4673-A6CC-00DA1E90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9F6B-3297-4AE5-BBB5-8CFD925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Intentemos modus ponens (otra vez)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C6F94C-BA50-4DBB-8889-A56524C14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∀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…∀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∧…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b="0" dirty="0"/>
                  <a:t>Obtener el unificador más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𝑈𝑛𝑖𝑓𝑦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∧…∧</m:t>
                          </m:r>
                          <m:sSubSup>
                            <m:sSub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s-MX" b="0" dirty="0"/>
                  <a:t>Aplicar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b="0" dirty="0"/>
                  <a:t> a la conclusión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𝑆𝑢𝑏𝑠𝑡𝑠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C6F94C-BA50-4DBB-8889-A56524C14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9C7A6F-D57E-4B8D-9E76-FA9F72B9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9E807-58E7-4BC4-A92E-C141D5F1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F2C7896-DE96-49DE-AD31-5CAE05E0E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Premisas: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𝑇𝑎𝑘𝑒𝑠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𝑎𝑙𝑖𝑐𝑒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e>
                    </m:d>
                  </m:oMath>
                </a14:m>
                <a:endParaRPr lang="es-MX" b="0" dirty="0"/>
              </a:p>
              <a:p>
                <a:pPr lvl="1"/>
                <a:r>
                  <a:rPr lang="es-MX" dirty="0" err="1"/>
                  <a:t>Covers</a:t>
                </a:r>
                <a:r>
                  <a:rPr lang="es-MX" dirty="0"/>
                  <a:t>(</a:t>
                </a:r>
                <a:r>
                  <a:rPr lang="es-MX" dirty="0" err="1"/>
                  <a:t>ia</a:t>
                </a:r>
                <a:r>
                  <a:rPr lang="es-MX" dirty="0"/>
                  <a:t>, </a:t>
                </a:r>
                <a:r>
                  <a:rPr lang="es-MX" dirty="0" err="1"/>
                  <a:t>fol</a:t>
                </a:r>
                <a:r>
                  <a:rPr lang="es-MX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𝑇𝑎𝑘𝑒𝑠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𝐶𝑜𝑣𝑒𝑟𝑠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𝐾𝑛𝑜𝑤𝑠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Conclusión:</a:t>
                </a:r>
              </a:p>
              <a:p>
                <a:pPr lvl="1"/>
                <a:r>
                  <a:rPr lang="es-MX" dirty="0"/>
                  <a:t>Unificación: ¿?</a:t>
                </a:r>
              </a:p>
              <a:p>
                <a:pPr lvl="1"/>
                <a:r>
                  <a:rPr lang="es-MX" dirty="0"/>
                  <a:t>Derivación: ¿?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F2C7896-DE96-49DE-AD31-5CAE05E0E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1FF90-D457-47ED-9BBC-AC740EFC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17C13-4887-47DF-8D77-9258A9A9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 computacional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48B77C-EACC-467B-92F2-69DEB8D11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/>
                  <a:t>Cada aplicación de modus ponens produce una fórmula atómica </a:t>
                </a:r>
              </a:p>
              <a:p>
                <a:r>
                  <a:rPr lang="es-MX" dirty="0"/>
                  <a:t>Si no existen funciones, el número de fórmulas atómicas son a lo más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𝑐𝑜𝑛𝑠𝑡𝑎𝑛𝑡𝑒𝑠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⁡|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𝑝𝑟𝑒𝑑𝑖𝑐𝑎𝑑𝑜𝑠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¿Si existen funciones? </a:t>
                </a:r>
              </a:p>
              <a:p>
                <a:r>
                  <a:rPr lang="es-MX" dirty="0"/>
                  <a:t>entonces son infinitos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48B77C-EACC-467B-92F2-69DEB8D11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485" r="-10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CB0571-BC51-48C7-9EA8-2F33ABDF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608</Words>
  <Application>Microsoft Office PowerPoint</Application>
  <PresentationFormat>Panorámica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Cambria Math</vt:lpstr>
      <vt:lpstr>Times-Roman</vt:lpstr>
      <vt:lpstr>AccentBoxVTI</vt:lpstr>
      <vt:lpstr>Inteligencia Artificial</vt:lpstr>
      <vt:lpstr>Para el día de hoy</vt:lpstr>
      <vt:lpstr>Clausulas definidas</vt:lpstr>
      <vt:lpstr>Intentemos modus ponens</vt:lpstr>
      <vt:lpstr>Arreglemos modus ponens: Sustitución</vt:lpstr>
      <vt:lpstr>Unificación</vt:lpstr>
      <vt:lpstr>Intentemos modus ponens (otra vez)</vt:lpstr>
      <vt:lpstr>Ejercicio</vt:lpstr>
      <vt:lpstr>Complejidad computacional</vt:lpstr>
      <vt:lpstr>Completitud y decibilidad </vt:lpstr>
      <vt:lpstr>Estrategia para resolución</vt:lpstr>
      <vt:lpstr>Un par de notas</vt:lpstr>
      <vt:lpstr>Convertir a CNF</vt:lpstr>
      <vt:lpstr>Un ejemplo: parte 1</vt:lpstr>
      <vt:lpstr>Un ejemplo: parte 2</vt:lpstr>
      <vt:lpstr>Resolución</vt:lpstr>
      <vt:lpstr>Hagamos un ejercicio completo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48</cp:revision>
  <dcterms:created xsi:type="dcterms:W3CDTF">2020-02-18T20:29:21Z</dcterms:created>
  <dcterms:modified xsi:type="dcterms:W3CDTF">2022-09-22T23:15:43Z</dcterms:modified>
</cp:coreProperties>
</file>