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4"/>
  </p:notesMasterIdLst>
  <p:sldIdLst>
    <p:sldId id="256" r:id="rId2"/>
    <p:sldId id="328" r:id="rId3"/>
    <p:sldId id="295" r:id="rId4"/>
    <p:sldId id="316" r:id="rId5"/>
    <p:sldId id="319" r:id="rId6"/>
    <p:sldId id="320" r:id="rId7"/>
    <p:sldId id="296" r:id="rId8"/>
    <p:sldId id="321" r:id="rId9"/>
    <p:sldId id="297" r:id="rId10"/>
    <p:sldId id="322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3" r:id="rId26"/>
    <p:sldId id="312" r:id="rId27"/>
    <p:sldId id="313" r:id="rId28"/>
    <p:sldId id="324" r:id="rId29"/>
    <p:sldId id="326" r:id="rId30"/>
    <p:sldId id="325" r:id="rId31"/>
    <p:sldId id="327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1470C-E1E3-4ADD-A31A-060218DED7C3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461729D-E96C-4B01-98D4-9C8F6F06939A}">
      <dgm:prSet/>
      <dgm:spPr/>
      <dgm:t>
        <a:bodyPr/>
        <a:lstStyle/>
        <a:p>
          <a:r>
            <a:rPr lang="es-MX"/>
            <a:t>Intercalar la generación de distribuciones conjuntas y la marginalización</a:t>
          </a:r>
          <a:endParaRPr lang="en-US"/>
        </a:p>
      </dgm:t>
    </dgm:pt>
    <dgm:pt modelId="{ABBC5DE5-3758-4DC5-84CB-D6ED1D223505}" type="parTrans" cxnId="{A224E54B-0938-4F16-A708-FFF3F364DAAC}">
      <dgm:prSet/>
      <dgm:spPr/>
      <dgm:t>
        <a:bodyPr/>
        <a:lstStyle/>
        <a:p>
          <a:endParaRPr lang="en-US"/>
        </a:p>
      </dgm:t>
    </dgm:pt>
    <dgm:pt modelId="{840E4B9C-C8B5-45A7-B4DD-6814985672DD}" type="sibTrans" cxnId="{A224E54B-0938-4F16-A708-FFF3F364DAAC}">
      <dgm:prSet/>
      <dgm:spPr/>
      <dgm:t>
        <a:bodyPr/>
        <a:lstStyle/>
        <a:p>
          <a:endParaRPr lang="en-US"/>
        </a:p>
      </dgm:t>
    </dgm:pt>
    <dgm:pt modelId="{DA1AAB20-60B2-4B22-986C-AFEE7BAA9F04}">
      <dgm:prSet/>
      <dgm:spPr/>
      <dgm:t>
        <a:bodyPr/>
        <a:lstStyle/>
        <a:p>
          <a:r>
            <a:rPr lang="es-MX"/>
            <a:t>Sigue siendo NP-completo pero normalmente es más rápido que inferencia por enumeración</a:t>
          </a:r>
          <a:endParaRPr lang="en-US"/>
        </a:p>
      </dgm:t>
    </dgm:pt>
    <dgm:pt modelId="{1D95F9FB-9347-4572-8871-8C09AFDCDD39}" type="parTrans" cxnId="{F4BF795F-610D-4267-81F7-9D010CA3D859}">
      <dgm:prSet/>
      <dgm:spPr/>
      <dgm:t>
        <a:bodyPr/>
        <a:lstStyle/>
        <a:p>
          <a:endParaRPr lang="en-US"/>
        </a:p>
      </dgm:t>
    </dgm:pt>
    <dgm:pt modelId="{3D734FEE-3D6C-4CA2-960D-C4F569B94F28}" type="sibTrans" cxnId="{F4BF795F-610D-4267-81F7-9D010CA3D859}">
      <dgm:prSet/>
      <dgm:spPr/>
      <dgm:t>
        <a:bodyPr/>
        <a:lstStyle/>
        <a:p>
          <a:endParaRPr lang="en-US"/>
        </a:p>
      </dgm:t>
    </dgm:pt>
    <dgm:pt modelId="{1F9D5B00-4DE4-4BB1-8605-2D27E66BF634}" type="pres">
      <dgm:prSet presAssocID="{75F1470C-E1E3-4ADD-A31A-060218DED7C3}" presName="outerComposite" presStyleCnt="0">
        <dgm:presLayoutVars>
          <dgm:chMax val="5"/>
          <dgm:dir/>
          <dgm:resizeHandles val="exact"/>
        </dgm:presLayoutVars>
      </dgm:prSet>
      <dgm:spPr/>
    </dgm:pt>
    <dgm:pt modelId="{3B3E192E-5C66-43B8-93EA-085580BD9422}" type="pres">
      <dgm:prSet presAssocID="{75F1470C-E1E3-4ADD-A31A-060218DED7C3}" presName="dummyMaxCanvas" presStyleCnt="0">
        <dgm:presLayoutVars/>
      </dgm:prSet>
      <dgm:spPr/>
    </dgm:pt>
    <dgm:pt modelId="{31EF1161-CD18-4AD1-B6C0-95A536A4BE3D}" type="pres">
      <dgm:prSet presAssocID="{75F1470C-E1E3-4ADD-A31A-060218DED7C3}" presName="TwoNodes_1" presStyleLbl="node1" presStyleIdx="0" presStyleCnt="2">
        <dgm:presLayoutVars>
          <dgm:bulletEnabled val="1"/>
        </dgm:presLayoutVars>
      </dgm:prSet>
      <dgm:spPr/>
    </dgm:pt>
    <dgm:pt modelId="{D90E8F4F-F46D-44C5-B0EC-804E57F39C84}" type="pres">
      <dgm:prSet presAssocID="{75F1470C-E1E3-4ADD-A31A-060218DED7C3}" presName="TwoNodes_2" presStyleLbl="node1" presStyleIdx="1" presStyleCnt="2">
        <dgm:presLayoutVars>
          <dgm:bulletEnabled val="1"/>
        </dgm:presLayoutVars>
      </dgm:prSet>
      <dgm:spPr/>
    </dgm:pt>
    <dgm:pt modelId="{B76702F2-6B00-4ED9-B997-DE1F7D877729}" type="pres">
      <dgm:prSet presAssocID="{75F1470C-E1E3-4ADD-A31A-060218DED7C3}" presName="TwoConn_1-2" presStyleLbl="fgAccFollowNode1" presStyleIdx="0" presStyleCnt="1">
        <dgm:presLayoutVars>
          <dgm:bulletEnabled val="1"/>
        </dgm:presLayoutVars>
      </dgm:prSet>
      <dgm:spPr/>
    </dgm:pt>
    <dgm:pt modelId="{4D5BBF27-1851-413D-A18D-F2697167DD1F}" type="pres">
      <dgm:prSet presAssocID="{75F1470C-E1E3-4ADD-A31A-060218DED7C3}" presName="TwoNodes_1_text" presStyleLbl="node1" presStyleIdx="1" presStyleCnt="2">
        <dgm:presLayoutVars>
          <dgm:bulletEnabled val="1"/>
        </dgm:presLayoutVars>
      </dgm:prSet>
      <dgm:spPr/>
    </dgm:pt>
    <dgm:pt modelId="{569C6647-5C53-4A96-9AD3-A7B6CFD66248}" type="pres">
      <dgm:prSet presAssocID="{75F1470C-E1E3-4ADD-A31A-060218DED7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998F21C-C5B9-4F85-9166-04FB10FA1D5A}" type="presOf" srcId="{DA1AAB20-60B2-4B22-986C-AFEE7BAA9F04}" destId="{569C6647-5C53-4A96-9AD3-A7B6CFD66248}" srcOrd="1" destOrd="0" presId="urn:microsoft.com/office/officeart/2005/8/layout/vProcess5"/>
    <dgm:cxn modelId="{F4BF795F-610D-4267-81F7-9D010CA3D859}" srcId="{75F1470C-E1E3-4ADD-A31A-060218DED7C3}" destId="{DA1AAB20-60B2-4B22-986C-AFEE7BAA9F04}" srcOrd="1" destOrd="0" parTransId="{1D95F9FB-9347-4572-8871-8C09AFDCDD39}" sibTransId="{3D734FEE-3D6C-4CA2-960D-C4F569B94F28}"/>
    <dgm:cxn modelId="{4518DD67-C93C-40C7-B198-562B3138287E}" type="presOf" srcId="{75F1470C-E1E3-4ADD-A31A-060218DED7C3}" destId="{1F9D5B00-4DE4-4BB1-8605-2D27E66BF634}" srcOrd="0" destOrd="0" presId="urn:microsoft.com/office/officeart/2005/8/layout/vProcess5"/>
    <dgm:cxn modelId="{A224E54B-0938-4F16-A708-FFF3F364DAAC}" srcId="{75F1470C-E1E3-4ADD-A31A-060218DED7C3}" destId="{C461729D-E96C-4B01-98D4-9C8F6F06939A}" srcOrd="0" destOrd="0" parTransId="{ABBC5DE5-3758-4DC5-84CB-D6ED1D223505}" sibTransId="{840E4B9C-C8B5-45A7-B4DD-6814985672DD}"/>
    <dgm:cxn modelId="{CE74F39D-713B-4ED7-BA7A-8E7289C56B80}" type="presOf" srcId="{DA1AAB20-60B2-4B22-986C-AFEE7BAA9F04}" destId="{D90E8F4F-F46D-44C5-B0EC-804E57F39C84}" srcOrd="0" destOrd="0" presId="urn:microsoft.com/office/officeart/2005/8/layout/vProcess5"/>
    <dgm:cxn modelId="{9F382FA0-218A-4883-AFF1-0141A0613AB9}" type="presOf" srcId="{C461729D-E96C-4B01-98D4-9C8F6F06939A}" destId="{4D5BBF27-1851-413D-A18D-F2697167DD1F}" srcOrd="1" destOrd="0" presId="urn:microsoft.com/office/officeart/2005/8/layout/vProcess5"/>
    <dgm:cxn modelId="{73B3C9C2-C4CE-4E9C-9870-2011F33BF1E1}" type="presOf" srcId="{C461729D-E96C-4B01-98D4-9C8F6F06939A}" destId="{31EF1161-CD18-4AD1-B6C0-95A536A4BE3D}" srcOrd="0" destOrd="0" presId="urn:microsoft.com/office/officeart/2005/8/layout/vProcess5"/>
    <dgm:cxn modelId="{BAF932DF-B747-447B-943A-BF8A9C8BE11D}" type="presOf" srcId="{840E4B9C-C8B5-45A7-B4DD-6814985672DD}" destId="{B76702F2-6B00-4ED9-B997-DE1F7D877729}" srcOrd="0" destOrd="0" presId="urn:microsoft.com/office/officeart/2005/8/layout/vProcess5"/>
    <dgm:cxn modelId="{9BA6E0D6-C64F-4607-8D93-E1905E147FBC}" type="presParOf" srcId="{1F9D5B00-4DE4-4BB1-8605-2D27E66BF634}" destId="{3B3E192E-5C66-43B8-93EA-085580BD9422}" srcOrd="0" destOrd="0" presId="urn:microsoft.com/office/officeart/2005/8/layout/vProcess5"/>
    <dgm:cxn modelId="{FB04D383-13F8-4804-8A95-F5EA0E8B1F2C}" type="presParOf" srcId="{1F9D5B00-4DE4-4BB1-8605-2D27E66BF634}" destId="{31EF1161-CD18-4AD1-B6C0-95A536A4BE3D}" srcOrd="1" destOrd="0" presId="urn:microsoft.com/office/officeart/2005/8/layout/vProcess5"/>
    <dgm:cxn modelId="{BB2963CB-FE01-4CC6-A14A-91398900F454}" type="presParOf" srcId="{1F9D5B00-4DE4-4BB1-8605-2D27E66BF634}" destId="{D90E8F4F-F46D-44C5-B0EC-804E57F39C84}" srcOrd="2" destOrd="0" presId="urn:microsoft.com/office/officeart/2005/8/layout/vProcess5"/>
    <dgm:cxn modelId="{BAB71B60-1F7B-4CFE-B9B5-7FADEBF22ECB}" type="presParOf" srcId="{1F9D5B00-4DE4-4BB1-8605-2D27E66BF634}" destId="{B76702F2-6B00-4ED9-B997-DE1F7D877729}" srcOrd="3" destOrd="0" presId="urn:microsoft.com/office/officeart/2005/8/layout/vProcess5"/>
    <dgm:cxn modelId="{EF201EF2-49E1-4962-B783-3B5F0177C849}" type="presParOf" srcId="{1F9D5B00-4DE4-4BB1-8605-2D27E66BF634}" destId="{4D5BBF27-1851-413D-A18D-F2697167DD1F}" srcOrd="4" destOrd="0" presId="urn:microsoft.com/office/officeart/2005/8/layout/vProcess5"/>
    <dgm:cxn modelId="{C55AF70C-FEDB-4B84-89F2-A508542A9464}" type="presParOf" srcId="{1F9D5B00-4DE4-4BB1-8605-2D27E66BF634}" destId="{569C6647-5C53-4A96-9AD3-A7B6CFD6624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A89A3-0929-4989-8C12-0A5E557054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5BB040D-68FF-4C1B-A280-E4E2AC1FE8B5}">
      <dgm:prSet/>
      <dgm:spPr/>
      <dgm:t>
        <a:bodyPr/>
        <a:lstStyle/>
        <a:p>
          <a:r>
            <a:rPr lang="es-MX"/>
            <a:t>Seguir los factores</a:t>
          </a:r>
          <a:endParaRPr lang="en-US"/>
        </a:p>
      </dgm:t>
    </dgm:pt>
    <dgm:pt modelId="{ED35EB9A-4365-4B30-936E-1D4EE8B7BCFE}" type="parTrans" cxnId="{E1741DA8-1D46-4BF7-B143-C9455BB47BAF}">
      <dgm:prSet/>
      <dgm:spPr/>
      <dgm:t>
        <a:bodyPr/>
        <a:lstStyle/>
        <a:p>
          <a:endParaRPr lang="en-US"/>
        </a:p>
      </dgm:t>
    </dgm:pt>
    <dgm:pt modelId="{C7FBB99E-AB45-4D21-AD17-F888A57B4A21}" type="sibTrans" cxnId="{E1741DA8-1D46-4BF7-B143-C9455BB47BAF}">
      <dgm:prSet/>
      <dgm:spPr/>
      <dgm:t>
        <a:bodyPr/>
        <a:lstStyle/>
        <a:p>
          <a:endParaRPr lang="en-US"/>
        </a:p>
      </dgm:t>
    </dgm:pt>
    <dgm:pt modelId="{C91518A9-D85D-44B9-B794-149013CF355F}">
      <dgm:prSet/>
      <dgm:spPr/>
      <dgm:t>
        <a:bodyPr/>
        <a:lstStyle/>
        <a:p>
          <a:r>
            <a:rPr lang="es-MX"/>
            <a:t>Los factores iniciales son las probabilidades condicionales locales (una por nodo)</a:t>
          </a:r>
          <a:endParaRPr lang="en-US"/>
        </a:p>
      </dgm:t>
    </dgm:pt>
    <dgm:pt modelId="{42C7A6DA-43AD-4A68-AA76-996E4A07C5D6}" type="parTrans" cxnId="{BAB33A1F-4F10-4189-9B37-8D8E2D871AEA}">
      <dgm:prSet/>
      <dgm:spPr/>
      <dgm:t>
        <a:bodyPr/>
        <a:lstStyle/>
        <a:p>
          <a:endParaRPr lang="en-US"/>
        </a:p>
      </dgm:t>
    </dgm:pt>
    <dgm:pt modelId="{167F8E25-CD03-4EB1-B201-680476E20F6F}" type="sibTrans" cxnId="{BAB33A1F-4F10-4189-9B37-8D8E2D871AEA}">
      <dgm:prSet/>
      <dgm:spPr/>
      <dgm:t>
        <a:bodyPr/>
        <a:lstStyle/>
        <a:p>
          <a:endParaRPr lang="en-US"/>
        </a:p>
      </dgm:t>
    </dgm:pt>
    <dgm:pt modelId="{23711D6C-5EF6-4769-9FB8-A81906ED5FF1}">
      <dgm:prSet/>
      <dgm:spPr/>
      <dgm:t>
        <a:bodyPr/>
        <a:lstStyle/>
        <a:p>
          <a:r>
            <a:rPr lang="es-MX"/>
            <a:t>Cualquier valor conocido es seleccionado</a:t>
          </a:r>
          <a:endParaRPr lang="en-US"/>
        </a:p>
      </dgm:t>
    </dgm:pt>
    <dgm:pt modelId="{70CEF6D0-DE22-477E-ACC5-9C8910090F42}" type="parTrans" cxnId="{0016939C-EDFD-4FAC-85D9-C9832A6852F7}">
      <dgm:prSet/>
      <dgm:spPr/>
      <dgm:t>
        <a:bodyPr/>
        <a:lstStyle/>
        <a:p>
          <a:endParaRPr lang="en-US"/>
        </a:p>
      </dgm:t>
    </dgm:pt>
    <dgm:pt modelId="{D6913A5B-B5CB-467C-9B31-2497BA4F7090}" type="sibTrans" cxnId="{0016939C-EDFD-4FAC-85D9-C9832A6852F7}">
      <dgm:prSet/>
      <dgm:spPr/>
      <dgm:t>
        <a:bodyPr/>
        <a:lstStyle/>
        <a:p>
          <a:endParaRPr lang="en-US"/>
        </a:p>
      </dgm:t>
    </dgm:pt>
    <dgm:pt modelId="{66CE4D26-A4A4-49AA-B264-3C95E3D0E500}" type="pres">
      <dgm:prSet presAssocID="{034A89A3-0929-4989-8C12-0A5E557054F3}" presName="root" presStyleCnt="0">
        <dgm:presLayoutVars>
          <dgm:dir/>
          <dgm:resizeHandles val="exact"/>
        </dgm:presLayoutVars>
      </dgm:prSet>
      <dgm:spPr/>
    </dgm:pt>
    <dgm:pt modelId="{12237E72-0A39-42FB-ABE8-01E229219AFD}" type="pres">
      <dgm:prSet presAssocID="{E5BB040D-68FF-4C1B-A280-E4E2AC1FE8B5}" presName="compNode" presStyleCnt="0"/>
      <dgm:spPr/>
    </dgm:pt>
    <dgm:pt modelId="{89834358-A28A-4577-8FCB-52B58C3DB99C}" type="pres">
      <dgm:prSet presAssocID="{E5BB040D-68FF-4C1B-A280-E4E2AC1FE8B5}" presName="bgRect" presStyleLbl="bgShp" presStyleIdx="0" presStyleCnt="3"/>
      <dgm:spPr/>
    </dgm:pt>
    <dgm:pt modelId="{83A8A08C-3F91-4F84-ACBA-FD77AD2851A6}" type="pres">
      <dgm:prSet presAssocID="{E5BB040D-68FF-4C1B-A280-E4E2AC1FE8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AD73B75F-5F5C-439D-A68D-964B9E7ABEC3}" type="pres">
      <dgm:prSet presAssocID="{E5BB040D-68FF-4C1B-A280-E4E2AC1FE8B5}" presName="spaceRect" presStyleCnt="0"/>
      <dgm:spPr/>
    </dgm:pt>
    <dgm:pt modelId="{A771DC91-F467-4320-B89F-BA924F342B34}" type="pres">
      <dgm:prSet presAssocID="{E5BB040D-68FF-4C1B-A280-E4E2AC1FE8B5}" presName="parTx" presStyleLbl="revTx" presStyleIdx="0" presStyleCnt="3">
        <dgm:presLayoutVars>
          <dgm:chMax val="0"/>
          <dgm:chPref val="0"/>
        </dgm:presLayoutVars>
      </dgm:prSet>
      <dgm:spPr/>
    </dgm:pt>
    <dgm:pt modelId="{A7BA4975-86BF-4EEF-B3E2-459EF1E3C505}" type="pres">
      <dgm:prSet presAssocID="{C7FBB99E-AB45-4D21-AD17-F888A57B4A21}" presName="sibTrans" presStyleCnt="0"/>
      <dgm:spPr/>
    </dgm:pt>
    <dgm:pt modelId="{6876912A-4DD4-44B2-BCFF-799F25AE93F5}" type="pres">
      <dgm:prSet presAssocID="{C91518A9-D85D-44B9-B794-149013CF355F}" presName="compNode" presStyleCnt="0"/>
      <dgm:spPr/>
    </dgm:pt>
    <dgm:pt modelId="{984E6F51-03CE-4518-93AA-EF8475983AC2}" type="pres">
      <dgm:prSet presAssocID="{C91518A9-D85D-44B9-B794-149013CF355F}" presName="bgRect" presStyleLbl="bgShp" presStyleIdx="1" presStyleCnt="3"/>
      <dgm:spPr/>
    </dgm:pt>
    <dgm:pt modelId="{6A05F575-583E-4108-8659-1868B4E8DFBE}" type="pres">
      <dgm:prSet presAssocID="{C91518A9-D85D-44B9-B794-149013CF35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do"/>
        </a:ext>
      </dgm:extLst>
    </dgm:pt>
    <dgm:pt modelId="{A61DA1B3-0BB7-4566-8D6A-3F1BC1DA7E46}" type="pres">
      <dgm:prSet presAssocID="{C91518A9-D85D-44B9-B794-149013CF355F}" presName="spaceRect" presStyleCnt="0"/>
      <dgm:spPr/>
    </dgm:pt>
    <dgm:pt modelId="{0BDFFFBC-153C-439B-ABB5-8FEE9247D86D}" type="pres">
      <dgm:prSet presAssocID="{C91518A9-D85D-44B9-B794-149013CF355F}" presName="parTx" presStyleLbl="revTx" presStyleIdx="1" presStyleCnt="3">
        <dgm:presLayoutVars>
          <dgm:chMax val="0"/>
          <dgm:chPref val="0"/>
        </dgm:presLayoutVars>
      </dgm:prSet>
      <dgm:spPr/>
    </dgm:pt>
    <dgm:pt modelId="{4DBD1C8F-D2EC-4BE7-B29D-8FDF7906320A}" type="pres">
      <dgm:prSet presAssocID="{167F8E25-CD03-4EB1-B201-680476E20F6F}" presName="sibTrans" presStyleCnt="0"/>
      <dgm:spPr/>
    </dgm:pt>
    <dgm:pt modelId="{A2F7ED0A-F0F1-47AB-B18F-C4C174AE907E}" type="pres">
      <dgm:prSet presAssocID="{23711D6C-5EF6-4769-9FB8-A81906ED5FF1}" presName="compNode" presStyleCnt="0"/>
      <dgm:spPr/>
    </dgm:pt>
    <dgm:pt modelId="{7158EE23-1557-41A2-9554-20C5231B34CE}" type="pres">
      <dgm:prSet presAssocID="{23711D6C-5EF6-4769-9FB8-A81906ED5FF1}" presName="bgRect" presStyleLbl="bgShp" presStyleIdx="2" presStyleCnt="3"/>
      <dgm:spPr/>
    </dgm:pt>
    <dgm:pt modelId="{981A6B9A-140C-4B69-AD4C-D179DF3CA912}" type="pres">
      <dgm:prSet presAssocID="{23711D6C-5EF6-4769-9FB8-A81906ED5F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D30CFB8F-2545-477D-976B-D0AA48BDAC49}" type="pres">
      <dgm:prSet presAssocID="{23711D6C-5EF6-4769-9FB8-A81906ED5FF1}" presName="spaceRect" presStyleCnt="0"/>
      <dgm:spPr/>
    </dgm:pt>
    <dgm:pt modelId="{7975E4D2-4EFD-4CF9-8843-B9616890BF96}" type="pres">
      <dgm:prSet presAssocID="{23711D6C-5EF6-4769-9FB8-A81906ED5F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B33A1F-4F10-4189-9B37-8D8E2D871AEA}" srcId="{034A89A3-0929-4989-8C12-0A5E557054F3}" destId="{C91518A9-D85D-44B9-B794-149013CF355F}" srcOrd="1" destOrd="0" parTransId="{42C7A6DA-43AD-4A68-AA76-996E4A07C5D6}" sibTransId="{167F8E25-CD03-4EB1-B201-680476E20F6F}"/>
    <dgm:cxn modelId="{F6BFCE26-73A0-455E-9B23-AD4C62F89484}" type="presOf" srcId="{E5BB040D-68FF-4C1B-A280-E4E2AC1FE8B5}" destId="{A771DC91-F467-4320-B89F-BA924F342B34}" srcOrd="0" destOrd="0" presId="urn:microsoft.com/office/officeart/2018/2/layout/IconVerticalSolidList"/>
    <dgm:cxn modelId="{0016939C-EDFD-4FAC-85D9-C9832A6852F7}" srcId="{034A89A3-0929-4989-8C12-0A5E557054F3}" destId="{23711D6C-5EF6-4769-9FB8-A81906ED5FF1}" srcOrd="2" destOrd="0" parTransId="{70CEF6D0-DE22-477E-ACC5-9C8910090F42}" sibTransId="{D6913A5B-B5CB-467C-9B31-2497BA4F7090}"/>
    <dgm:cxn modelId="{148F5D9D-7BF5-4E4F-B078-04357A2A4DB8}" type="presOf" srcId="{C91518A9-D85D-44B9-B794-149013CF355F}" destId="{0BDFFFBC-153C-439B-ABB5-8FEE9247D86D}" srcOrd="0" destOrd="0" presId="urn:microsoft.com/office/officeart/2018/2/layout/IconVerticalSolidList"/>
    <dgm:cxn modelId="{E1741DA8-1D46-4BF7-B143-C9455BB47BAF}" srcId="{034A89A3-0929-4989-8C12-0A5E557054F3}" destId="{E5BB040D-68FF-4C1B-A280-E4E2AC1FE8B5}" srcOrd="0" destOrd="0" parTransId="{ED35EB9A-4365-4B30-936E-1D4EE8B7BCFE}" sibTransId="{C7FBB99E-AB45-4D21-AD17-F888A57B4A21}"/>
    <dgm:cxn modelId="{FC7198C7-F270-4F31-A713-ADF2119CA5A4}" type="presOf" srcId="{034A89A3-0929-4989-8C12-0A5E557054F3}" destId="{66CE4D26-A4A4-49AA-B264-3C95E3D0E500}" srcOrd="0" destOrd="0" presId="urn:microsoft.com/office/officeart/2018/2/layout/IconVerticalSolidList"/>
    <dgm:cxn modelId="{E89C65D6-CDBD-4CCD-8AF7-5C9EE883939E}" type="presOf" srcId="{23711D6C-5EF6-4769-9FB8-A81906ED5FF1}" destId="{7975E4D2-4EFD-4CF9-8843-B9616890BF96}" srcOrd="0" destOrd="0" presId="urn:microsoft.com/office/officeart/2018/2/layout/IconVerticalSolidList"/>
    <dgm:cxn modelId="{DFD63317-F833-47C6-BB57-605295F54956}" type="presParOf" srcId="{66CE4D26-A4A4-49AA-B264-3C95E3D0E500}" destId="{12237E72-0A39-42FB-ABE8-01E229219AFD}" srcOrd="0" destOrd="0" presId="urn:microsoft.com/office/officeart/2018/2/layout/IconVerticalSolidList"/>
    <dgm:cxn modelId="{2CCA2A31-F159-4194-B5F2-34E3EBA8A66D}" type="presParOf" srcId="{12237E72-0A39-42FB-ABE8-01E229219AFD}" destId="{89834358-A28A-4577-8FCB-52B58C3DB99C}" srcOrd="0" destOrd="0" presId="urn:microsoft.com/office/officeart/2018/2/layout/IconVerticalSolidList"/>
    <dgm:cxn modelId="{A0605406-8E5E-4B92-AD71-EB7DB81AB0DA}" type="presParOf" srcId="{12237E72-0A39-42FB-ABE8-01E229219AFD}" destId="{83A8A08C-3F91-4F84-ACBA-FD77AD2851A6}" srcOrd="1" destOrd="0" presId="urn:microsoft.com/office/officeart/2018/2/layout/IconVerticalSolidList"/>
    <dgm:cxn modelId="{E4B22892-560E-489D-AFAC-7D0861232448}" type="presParOf" srcId="{12237E72-0A39-42FB-ABE8-01E229219AFD}" destId="{AD73B75F-5F5C-439D-A68D-964B9E7ABEC3}" srcOrd="2" destOrd="0" presId="urn:microsoft.com/office/officeart/2018/2/layout/IconVerticalSolidList"/>
    <dgm:cxn modelId="{CCEC06FB-8CD6-4188-BABD-8777DCA7C3FD}" type="presParOf" srcId="{12237E72-0A39-42FB-ABE8-01E229219AFD}" destId="{A771DC91-F467-4320-B89F-BA924F342B34}" srcOrd="3" destOrd="0" presId="urn:microsoft.com/office/officeart/2018/2/layout/IconVerticalSolidList"/>
    <dgm:cxn modelId="{28D6B2C5-6B6F-45D0-9C55-8FF11F7FDE28}" type="presParOf" srcId="{66CE4D26-A4A4-49AA-B264-3C95E3D0E500}" destId="{A7BA4975-86BF-4EEF-B3E2-459EF1E3C505}" srcOrd="1" destOrd="0" presId="urn:microsoft.com/office/officeart/2018/2/layout/IconVerticalSolidList"/>
    <dgm:cxn modelId="{0E5450B7-02F4-4E05-8C03-B95FD8968EEA}" type="presParOf" srcId="{66CE4D26-A4A4-49AA-B264-3C95E3D0E500}" destId="{6876912A-4DD4-44B2-BCFF-799F25AE93F5}" srcOrd="2" destOrd="0" presId="urn:microsoft.com/office/officeart/2018/2/layout/IconVerticalSolidList"/>
    <dgm:cxn modelId="{8C5A70DD-6ACB-4874-97D0-ABC09AA697BA}" type="presParOf" srcId="{6876912A-4DD4-44B2-BCFF-799F25AE93F5}" destId="{984E6F51-03CE-4518-93AA-EF8475983AC2}" srcOrd="0" destOrd="0" presId="urn:microsoft.com/office/officeart/2018/2/layout/IconVerticalSolidList"/>
    <dgm:cxn modelId="{D2F3AC6A-6C93-4862-8162-B289E9EFE408}" type="presParOf" srcId="{6876912A-4DD4-44B2-BCFF-799F25AE93F5}" destId="{6A05F575-583E-4108-8659-1868B4E8DFBE}" srcOrd="1" destOrd="0" presId="urn:microsoft.com/office/officeart/2018/2/layout/IconVerticalSolidList"/>
    <dgm:cxn modelId="{BF65B2AE-BD74-4348-8772-D717311D2D3A}" type="presParOf" srcId="{6876912A-4DD4-44B2-BCFF-799F25AE93F5}" destId="{A61DA1B3-0BB7-4566-8D6A-3F1BC1DA7E46}" srcOrd="2" destOrd="0" presId="urn:microsoft.com/office/officeart/2018/2/layout/IconVerticalSolidList"/>
    <dgm:cxn modelId="{F7EA1072-413B-401A-862B-7B669F168717}" type="presParOf" srcId="{6876912A-4DD4-44B2-BCFF-799F25AE93F5}" destId="{0BDFFFBC-153C-439B-ABB5-8FEE9247D86D}" srcOrd="3" destOrd="0" presId="urn:microsoft.com/office/officeart/2018/2/layout/IconVerticalSolidList"/>
    <dgm:cxn modelId="{BCF581BB-B058-438A-97FE-395F54B893B4}" type="presParOf" srcId="{66CE4D26-A4A4-49AA-B264-3C95E3D0E500}" destId="{4DBD1C8F-D2EC-4BE7-B29D-8FDF7906320A}" srcOrd="3" destOrd="0" presId="urn:microsoft.com/office/officeart/2018/2/layout/IconVerticalSolidList"/>
    <dgm:cxn modelId="{9B751C86-A662-45CB-ABE9-6AC39B20CFFE}" type="presParOf" srcId="{66CE4D26-A4A4-49AA-B264-3C95E3D0E500}" destId="{A2F7ED0A-F0F1-47AB-B18F-C4C174AE907E}" srcOrd="4" destOrd="0" presId="urn:microsoft.com/office/officeart/2018/2/layout/IconVerticalSolidList"/>
    <dgm:cxn modelId="{D930C037-A34F-4F04-9DE6-FF69414A006F}" type="presParOf" srcId="{A2F7ED0A-F0F1-47AB-B18F-C4C174AE907E}" destId="{7158EE23-1557-41A2-9554-20C5231B34CE}" srcOrd="0" destOrd="0" presId="urn:microsoft.com/office/officeart/2018/2/layout/IconVerticalSolidList"/>
    <dgm:cxn modelId="{49FCAA53-B574-4A16-B0D3-7E6B2F2C7DB0}" type="presParOf" srcId="{A2F7ED0A-F0F1-47AB-B18F-C4C174AE907E}" destId="{981A6B9A-140C-4B69-AD4C-D179DF3CA912}" srcOrd="1" destOrd="0" presId="urn:microsoft.com/office/officeart/2018/2/layout/IconVerticalSolidList"/>
    <dgm:cxn modelId="{F4D478DF-8F7C-4750-A407-8F5C7BB174F4}" type="presParOf" srcId="{A2F7ED0A-F0F1-47AB-B18F-C4C174AE907E}" destId="{D30CFB8F-2545-477D-976B-D0AA48BDAC49}" srcOrd="2" destOrd="0" presId="urn:microsoft.com/office/officeart/2018/2/layout/IconVerticalSolidList"/>
    <dgm:cxn modelId="{092BDBAB-11C1-46AC-A0C3-542B41B9BC72}" type="presParOf" srcId="{A2F7ED0A-F0F1-47AB-B18F-C4C174AE907E}" destId="{7975E4D2-4EFD-4CF9-8843-B9616890BF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F1161-CD18-4AD1-B6C0-95A536A4BE3D}">
      <dsp:nvSpPr>
        <dsp:cNvPr id="0" name=""/>
        <dsp:cNvSpPr/>
      </dsp:nvSpPr>
      <dsp:spPr>
        <a:xfrm>
          <a:off x="0" y="0"/>
          <a:ext cx="5328454" cy="1271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Intercalar la generación de distribuciones conjuntas y la marginalización</a:t>
          </a:r>
          <a:endParaRPr lang="en-US" sz="1800" kern="1200"/>
        </a:p>
      </dsp:txBody>
      <dsp:txXfrm>
        <a:off x="37240" y="37240"/>
        <a:ext cx="4014288" cy="1196993"/>
      </dsp:txXfrm>
    </dsp:sp>
    <dsp:sp modelId="{D90E8F4F-F46D-44C5-B0EC-804E57F39C84}">
      <dsp:nvSpPr>
        <dsp:cNvPr id="0" name=""/>
        <dsp:cNvSpPr/>
      </dsp:nvSpPr>
      <dsp:spPr>
        <a:xfrm>
          <a:off x="940315" y="1554022"/>
          <a:ext cx="5328454" cy="1271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91664"/>
                <a:satOff val="-8976"/>
                <a:lumOff val="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91664"/>
                <a:satOff val="-8976"/>
                <a:lumOff val="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91664"/>
                <a:satOff val="-8976"/>
                <a:lumOff val="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Sigue siendo NP-completo pero normalmente es más rápido que inferencia por enumeración</a:t>
          </a:r>
          <a:endParaRPr lang="en-US" sz="1800" kern="1200"/>
        </a:p>
      </dsp:txBody>
      <dsp:txXfrm>
        <a:off x="977555" y="1591262"/>
        <a:ext cx="3487201" cy="1196993"/>
      </dsp:txXfrm>
    </dsp:sp>
    <dsp:sp modelId="{B76702F2-6B00-4ED9-B997-DE1F7D877729}">
      <dsp:nvSpPr>
        <dsp:cNvPr id="0" name=""/>
        <dsp:cNvSpPr/>
      </dsp:nvSpPr>
      <dsp:spPr>
        <a:xfrm>
          <a:off x="4501996" y="999519"/>
          <a:ext cx="826457" cy="82645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87949" y="999519"/>
        <a:ext cx="454551" cy="621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34358-A28A-4577-8FCB-52B58C3DB99C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8A08C-3F91-4F84-ACBA-FD77AD2851A6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1DC91-F467-4320-B89F-BA924F342B34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Seguir los factores</a:t>
          </a:r>
          <a:endParaRPr lang="en-US" sz="2300" kern="1200"/>
        </a:p>
      </dsp:txBody>
      <dsp:txXfrm>
        <a:off x="1819120" y="673"/>
        <a:ext cx="4545103" cy="1574995"/>
      </dsp:txXfrm>
    </dsp:sp>
    <dsp:sp modelId="{984E6F51-03CE-4518-93AA-EF8475983AC2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5F575-583E-4108-8659-1868B4E8DFBE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FFBC-153C-439B-ABB5-8FEE9247D86D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Los factores iniciales son las probabilidades condicionales locales (una por nodo)</a:t>
          </a:r>
          <a:endParaRPr lang="en-US" sz="2300" kern="1200"/>
        </a:p>
      </dsp:txBody>
      <dsp:txXfrm>
        <a:off x="1819120" y="1969418"/>
        <a:ext cx="4545103" cy="1574995"/>
      </dsp:txXfrm>
    </dsp:sp>
    <dsp:sp modelId="{7158EE23-1557-41A2-9554-20C5231B34CE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A6B9A-140C-4B69-AD4C-D179DF3CA912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5E4D2-4EFD-4CF9-8843-B9616890BF96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Cualquier valor conocido es seleccionado</a:t>
          </a:r>
          <a:endParaRPr lang="en-US" sz="23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20T21:31:35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1005 9719 0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18: inferencia en redes Bayesianas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3D5158-CC3F-3B3A-5AF7-8D962781D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355DD4-A672-5EBE-8320-132E8B63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El problema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37917-4C06-B07A-800F-22B16FD5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/>
              <a:t>¿Por qué la inferencia por enumeración es lenta?</a:t>
            </a:r>
          </a:p>
          <a:p>
            <a:pPr lvl="1"/>
            <a:r>
              <a:rPr lang="es-MX" sz="1800"/>
              <a:t>Se construye toda la distribución conjunta antes de sumar las variables ocultas</a:t>
            </a:r>
          </a:p>
          <a:p>
            <a:r>
              <a:rPr lang="es-MX" sz="1800"/>
              <a:t>¿Alguna alternativa?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E23FD8-2AC1-A058-53B5-8915F489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738461"/>
            <a:ext cx="4097657" cy="328049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ECB565-1528-E3E9-3609-FC705EEA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1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FD5F87-6EA8-4E03-938A-A1923822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Eliminación de variables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F36871-9840-4B78-6497-1E3BB31E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2289440"/>
            <a:ext cx="4237686" cy="220359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C8D17-D784-42D4-BD84-71803F8A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400BCDF9-F61E-4080-8D02-1A539EF25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121399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57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454A7E-FDE7-49F1-92F6-D378C08D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Factores 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4EC67F6-BC5D-467D-BB23-F75FCE045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400"/>
                  <a:t>Distribución conjunta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s-MX" sz="1400" b="0"/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Entradas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400"/>
                  <a:t> para todo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sz="1400"/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Suma 1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Selección de distribución conjunta </a:t>
                </a: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400"/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Una partición de la distribución conjunta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Las entradas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MX" sz="1400"/>
                  <a:t> para un valor de x y todo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sz="1400"/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Suma a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4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4EC67F6-BC5D-467D-BB23-F75FCE045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2"/>
                <a:stretch>
                  <a:fillRect l="-355" t="-380" r="-8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6D245F60-066D-42F3-A983-6AF35CD8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4" y="1195029"/>
            <a:ext cx="6922008" cy="456852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584336-E5C9-4663-BD5B-CCAC314D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9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26B603-D4D2-4D00-A58A-5C90C9B1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Factores 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98BDA30-A4DF-4EDD-A77A-680B5F304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143484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700" dirty="0"/>
                  <a:t>Una condicional: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MX" sz="1700" b="0" dirty="0"/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Entradas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sz="1700" dirty="0"/>
                  <a:t> para x fijo y todo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sz="1700" dirty="0"/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Suma ¿?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700" dirty="0"/>
                  <a:t>Familia de condicionales: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 dirty="0"/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Múltiples condicionales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Entradas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MX" sz="1700" dirty="0"/>
                  <a:t> para todo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sz="1700" dirty="0"/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Suma a </a:t>
                </a:r>
                <a14:m>
                  <m:oMath xmlns:m="http://schemas.openxmlformats.org/officeDocument/2006/math">
                    <m:r>
                      <a:rPr lang="es-MX" sz="1700" i="1" smtClean="0">
                        <a:latin typeface="Cambria Math" panose="02040503050406030204" pitchFamily="18" charset="0"/>
                      </a:rPr>
                      <m:t>¿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s-MX" sz="17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98BDA30-A4DF-4EDD-A77A-680B5F304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143484"/>
              </a:xfrm>
              <a:blipFill>
                <a:blip r:embed="rId2"/>
                <a:stretch>
                  <a:fillRect l="-887" t="-581" r="-2660" b="-21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D65771B-0405-49B8-9AAB-345090AB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4" y="1220987"/>
            <a:ext cx="6922008" cy="451660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7AA2EB-397F-4020-B24B-419F4D56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2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769EB3-84BE-48BF-B40F-27D997FA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s-MX" sz="2800"/>
              <a:t>Factores III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212CAD5-707E-4AC5-9884-83FC33C36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</p:spPr>
            <p:txBody>
              <a:bodyPr>
                <a:normAutofit/>
              </a:bodyPr>
              <a:lstStyle/>
              <a:p>
                <a:r>
                  <a:rPr lang="es-MX" sz="2000"/>
                  <a:t>Familia especificada: </a:t>
                </a:r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000"/>
              </a:p>
              <a:p>
                <a:pPr lvl="1"/>
                <a:r>
                  <a:rPr lang="es-MX" sz="2000"/>
                  <a:t>Las entradas </a:t>
                </a:r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/>
                  <a:t> para y fijo y todo </a:t>
                </a:r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MX" sz="2000"/>
              </a:p>
              <a:p>
                <a:pPr lvl="1"/>
                <a:r>
                  <a:rPr lang="es-MX" sz="2000"/>
                  <a:t>Suma a…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212CAD5-707E-4AC5-9884-83FC33C36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  <a:blipFill>
                <a:blip r:embed="rId2"/>
                <a:stretch>
                  <a:fillRect l="-914" t="-5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Diagrama, Tabla&#10;&#10;Descripción generada automáticamente con confianza media">
            <a:extLst>
              <a:ext uri="{FF2B5EF4-FFF2-40B4-BE49-F238E27FC236}">
                <a16:creationId xmlns:a16="http://schemas.microsoft.com/office/drawing/2014/main" id="{6D79CCBE-D8E5-46F8-9C9F-CF5995D9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061815"/>
            <a:ext cx="4233672" cy="1795368"/>
          </a:xfrm>
          <a:prstGeom prst="rect">
            <a:avLst/>
          </a:prstGeom>
        </p:spPr>
      </p:pic>
      <p:pic>
        <p:nvPicPr>
          <p:cNvPr id="8" name="Imagen 7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D706AB4-AF7E-4CDF-9336-3BC61750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999" y="3472468"/>
            <a:ext cx="3914037" cy="265176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2E02C5-CE58-4510-A30E-88DBF8FF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EDAEB-78CC-4A28-965C-D4F9E781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 de factores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CAB1981-3C43-42AD-B57A-33EA6E1F4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En general,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Es un arreglo multidimensional</a:t>
                </a:r>
              </a:p>
              <a:p>
                <a:r>
                  <a:rPr lang="es-MX" dirty="0"/>
                  <a:t>Cual asignación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es una dimensión que no se encuentra en el arreglo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CAB1981-3C43-42AD-B57A-33EA6E1F4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D8255-2B39-48C6-983F-5CCF7D00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B39B20-5DBE-3DDA-FDA3-A3F543C7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68" y="4803558"/>
            <a:ext cx="844032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4D04E4-0B3C-49A1-A43C-01A8867F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Un ejemplo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31EBC14-A61B-4731-8D2E-80323AF64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Variables aleatorias</a:t>
                </a:r>
              </a:p>
              <a:p>
                <a:pPr lvl="1"/>
                <a:r>
                  <a:rPr lang="es-MX" sz="1800" dirty="0"/>
                  <a:t>R: lluvia</a:t>
                </a:r>
              </a:p>
              <a:p>
                <a:pPr lvl="1"/>
                <a:r>
                  <a:rPr lang="es-MX" sz="1800" dirty="0"/>
                  <a:t>T: tráfico </a:t>
                </a:r>
              </a:p>
              <a:p>
                <a:pPr lvl="1"/>
                <a:r>
                  <a:rPr lang="es-MX" sz="1800" dirty="0"/>
                  <a:t>L: tarde a clase</a:t>
                </a:r>
              </a:p>
              <a:p>
                <a:pPr lvl="1"/>
                <a:endParaRPr lang="es-MX" sz="1800" dirty="0"/>
              </a:p>
              <a:p>
                <a14:m>
                  <m:oMath xmlns:m="http://schemas.openxmlformats.org/officeDocument/2006/math"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)=?</m:t>
                    </m:r>
                  </m:oMath>
                </a14:m>
                <a:endParaRPr lang="es-MX" sz="2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31EBC14-A61B-4731-8D2E-80323AF64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1119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2226748-5343-4D8D-8EED-A5E56211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807" y="630936"/>
            <a:ext cx="3849670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6DEE96-EE8B-4DD7-A6FB-703D243B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315DB62-9A6A-DD36-5CD8-40DBD3260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556" y="4544695"/>
            <a:ext cx="224821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3B87BC-6ADA-4B11-B7E9-330F135C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Eliminación de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96017A-1BEA-44CF-BD99-86FAEF91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2BD93D5-4C27-344F-AB17-F4B746951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38170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65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67942B-AA1F-4D12-B2CC-D8FB64DC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Operación 1: unión de factores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8F3F2-A811-4411-8AE8-BA746168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s-MX" sz="1800"/>
              <a:t>Se obtienen todos los factores de las variables a unir</a:t>
            </a:r>
          </a:p>
          <a:p>
            <a:r>
              <a:rPr lang="es-MX" sz="1800"/>
              <a:t>Se construye un nuevo factor que sea la unión de las variables involucradas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06703-3116-4BB3-A50A-7E175C79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122253"/>
            <a:ext cx="11164824" cy="270746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11F2AA-160B-49F7-92D5-A86668FD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3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0045C-D87E-41C0-BF81-3B48E773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Múltiples uniones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5DC38F-D0E1-4CAF-ADE8-AC9AD55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EF5535-E992-4A45-8E4B-41D9B71F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2322624"/>
            <a:ext cx="5544324" cy="39057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BCBC54-3BD1-4380-8BDF-FCF5AE6E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239" y="2974342"/>
            <a:ext cx="301984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618D8-69A2-B4AB-8378-8C4F26AE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Antes de empezar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01887-5F77-4827-DADC-E6C55199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Dudas del protocolo; entrega 2: modelo de negocio</a:t>
            </a:r>
          </a:p>
          <a:p>
            <a:r>
              <a:rPr lang="es-MX" dirty="0"/>
              <a:t>Tarea 3</a:t>
            </a:r>
          </a:p>
          <a:p>
            <a:pPr lvl="1"/>
            <a:r>
              <a:rPr lang="es-MX" dirty="0"/>
              <a:t>Lógica: ejercicios 7.4, 7.7, 7.18, 8.10, 8.19 y 9.6 del libro</a:t>
            </a:r>
          </a:p>
          <a:p>
            <a:pPr lvl="1"/>
            <a:r>
              <a:rPr lang="es-MX" dirty="0"/>
              <a:t>Agentes probabilísticos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CA1A0D-928F-52FE-49D9-DF14FE50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688F60-AAED-F87C-6942-DF5230DC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4576488"/>
            <a:ext cx="843080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BB77C0-2F58-4ADC-B10F-392426B2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Operación 2: Eliminación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23E6E-A785-4E4E-BC52-F70746A6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/>
              <a:t>Marginalización</a:t>
            </a:r>
          </a:p>
          <a:p>
            <a:r>
              <a:rPr lang="es-MX" sz="1700"/>
              <a:t>Tomar un factor y sacar esa variable</a:t>
            </a:r>
          </a:p>
          <a:p>
            <a:r>
              <a:rPr lang="es-MX" sz="1700"/>
              <a:t>Reduce el factor a uno más pequeño</a:t>
            </a:r>
          </a:p>
          <a:p>
            <a:r>
              <a:rPr lang="es-MX" sz="1700"/>
              <a:t>Es un operador de proyección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C4CD2B-8FBF-4515-90D8-C7A47757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117323"/>
            <a:ext cx="6922008" cy="272393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66481D-6265-4BC2-B154-FD052D75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2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539F18-9CD3-4A35-BEA7-99105BA8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Múltiples eliminaciones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B12515-D1CD-4541-9251-A8C92BE4B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78BDD6E-D71D-4573-91E3-4C357CA3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45440"/>
            <a:ext cx="11164824" cy="346109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B26082-A38D-4C65-A24B-ACFED47B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0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60E26-5B14-4753-B0F5-1297318B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Eliminación de variable en acción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5F87BD6-FC6B-4EA2-991B-4DE7FC95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058" y="2478088"/>
            <a:ext cx="7909847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03B475-0491-477B-9970-B4EF0A18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C046CE-2520-4B6E-9707-491A2F8A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Evidencia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226CD9-0900-4EA6-B5F6-D36E4967E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500"/>
                  <a:t>Si tenemos evidencia, iniciamos con los factores que seleccionan esa evidencia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500"/>
                  <a:t>El resultado será una unión de la consulta y la evidencia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500"/>
                  <a:t>Para obtener nuestra respuesta, normalizamos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500"/>
                  <a:t>Supongamos que tenemos </a:t>
                </a:r>
                <a14:m>
                  <m:oMath xmlns:m="http://schemas.openxmlformats.org/officeDocument/2006/math">
                    <m:r>
                      <a:rPr lang="es-MX" sz="15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5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5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1500" b="0" i="1">
                        <a:latin typeface="Cambria Math" panose="02040503050406030204" pitchFamily="18" charset="0"/>
                      </a:rPr>
                      <m:t>|+</m:t>
                    </m:r>
                    <m:r>
                      <a:rPr lang="es-MX" sz="15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sz="15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500"/>
              </a:p>
              <a:p>
                <a:pPr>
                  <a:lnSpc>
                    <a:spcPct val="100000"/>
                  </a:lnSpc>
                </a:pPr>
                <a:endParaRPr lang="es-MX" sz="15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226CD9-0900-4EA6-B5F6-D36E4967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305" t="-103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A0C23-5064-477E-B680-AE5483F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3FB5C4-BAD0-A79D-22FC-A946F7BB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37" y="2783219"/>
            <a:ext cx="5333617" cy="16203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892E42-C7F8-A960-E83F-6EF79B0B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37" y="4732336"/>
            <a:ext cx="5442678" cy="16203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138436D-8D0A-A2DE-37AB-1C36D8DAE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721" y="4122746"/>
            <a:ext cx="415348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29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BD2C8-E106-480D-B64B-7A5AFC37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Algoritmo de eliminación de variable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63BDBD-FEF1-4A71-8663-BA0843B27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Consulta: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/>
              </a:p>
              <a:p>
                <a:r>
                  <a:rPr lang="es-MX" sz="1800"/>
                  <a:t>Iniciamos con los factores iniciales instanciados con la evidencia</a:t>
                </a:r>
              </a:p>
              <a:p>
                <a:r>
                  <a:rPr lang="es-MX" sz="1800"/>
                  <a:t>Mientras existan variables ocultas</a:t>
                </a:r>
              </a:p>
              <a:p>
                <a:pPr lvl="1"/>
                <a:r>
                  <a:rPr lang="es-MX" sz="1800"/>
                  <a:t>Elegir una variable oculta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s-MX" sz="1800"/>
              </a:p>
              <a:p>
                <a:pPr lvl="1"/>
                <a:r>
                  <a:rPr lang="es-MX" sz="1800"/>
                  <a:t>Unión de los factores mencionando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s-MX" sz="1800"/>
              </a:p>
              <a:p>
                <a:pPr lvl="1"/>
                <a:r>
                  <a:rPr lang="es-MX" sz="1800"/>
                  <a:t>Eliminar H</a:t>
                </a:r>
              </a:p>
              <a:p>
                <a:r>
                  <a:rPr lang="es-MX" sz="1800"/>
                  <a:t>Unión de los factores restantes y normalizar</a:t>
                </a:r>
              </a:p>
              <a:p>
                <a:pPr lvl="1"/>
                <a:endParaRPr lang="es-MX" sz="18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63BDBD-FEF1-4A71-8663-BA0843B27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F3A7192-E69A-4BFE-BE1C-F146878C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791" y="630936"/>
            <a:ext cx="4005703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298842-AA31-466B-9F80-3FF33700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68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11EE1-8CF7-BFE0-100A-6DBA001B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Comparando los métodos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601801-ECA8-FC66-7F3D-F2C99E5E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F719B5-98CB-8296-DCE6-AAF90E19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91" y="2480286"/>
            <a:ext cx="9211681" cy="42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15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2F562-85EE-4C3E-A18B-E4B563F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73990F6-5BE5-44B3-B73B-42CF90AE7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923" y="2486562"/>
            <a:ext cx="8364117" cy="367716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08E3CF-02A5-4908-A105-A193CFDC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8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EE24C-AA8E-4D64-85C0-148E4D8F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II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5E27D71-60ED-4B90-9A8C-B70CFB8D6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904" y="2478088"/>
            <a:ext cx="7880154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4D2897-3C87-4ECC-B9D4-16A1CDD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7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DAC024-6ACF-ACA8-021B-C5DDC8B9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El ejemplo en ecuaciones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799E39-432D-7EF0-676E-03A02B92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6" y="1287801"/>
            <a:ext cx="5441001" cy="9521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370389-60EE-4485-D329-2DD2532C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89789" y="6356350"/>
            <a:ext cx="7077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F05AE88-C171-50B9-8942-1D2E6108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56" y="3611438"/>
            <a:ext cx="5441001" cy="29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26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37FA7C-6F32-FBFA-AAA2-98C2E743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¿Cómo deberíamos ordenar?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87AB7A50-E83F-733D-8F66-CEFD4F2F1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981" y="4872922"/>
                <a:ext cx="3933306" cy="120814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Queremos </a:t>
                </a:r>
                <a:r>
                  <a:rPr lang="en-US" sz="2000" dirty="0" err="1"/>
                  <a:t>encontrar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87AB7A50-E83F-733D-8F66-CEFD4F2F1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981" y="4872922"/>
                <a:ext cx="3933306" cy="1208141"/>
              </a:xfrm>
              <a:blipFill>
                <a:blip r:embed="rId2"/>
                <a:stretch>
                  <a:fillRect l="-1548" t="-15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9FD9D8-1A10-0CBE-CC86-66F14C37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1110942"/>
            <a:ext cx="6846363" cy="448486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5E940-F126-6536-D325-CF805E1D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1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Inferencia en redes Bayesiana</a:t>
            </a:r>
            <a:endParaRPr lang="es-MX" sz="900" dirty="0"/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264127E-4D1F-4B66-8816-EEE69FF54E04}"/>
                  </a:ext>
                </a:extLst>
              </p14:cNvPr>
              <p14:cNvContentPartPr/>
              <p14:nvPr/>
            </p14:nvContentPartPr>
            <p14:xfrm>
              <a:off x="361800" y="349884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264127E-4D1F-4B66-8816-EEE69FF54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440" y="3489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01CD6-3B68-AB38-BE3C-09F56109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Peor escenario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248E41-F8DA-33A5-DBDC-7A2BE515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58C011-42DF-AA00-1AF2-CD0FD7FB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390896"/>
            <a:ext cx="11097349" cy="36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6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B490C-0F7C-0C51-29C1-C979229A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 para poli árboles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90FF9-69E1-C96D-3ABA-F14B9CE6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poli árbol es un grafo dirigido sin ciclos no dirigidos</a:t>
            </a:r>
          </a:p>
          <a:p>
            <a:r>
              <a:rPr lang="es-MX" dirty="0"/>
              <a:t>Para poli árboles siempre se puede encontrar un ordenamiento eficiente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4C23C0-9983-BDC8-C94B-2BB65DFF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1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dirty="0"/>
              <a:t>Inferencia aproximada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11CF27-A2EA-D923-0A4E-425A91EAA5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E980-E583-FF76-8681-28849DAD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Caminos activos e inactivos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535C2C3-2180-2BF9-49EA-50462D29D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400"/>
                  <a:t>Pregunta: ¿son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400"/>
                  <a:t> condicionalmente independientes dada la evidencia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MX" sz="1400"/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Si, si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400"/>
                  <a:t> son d-separables por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s-MX" sz="1400"/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Considerar todos los caminos no dirigidos de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400"/>
                  <a:t> a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MX" sz="1400"/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Caminos inactivos = independencia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Un camino está activo si cada tripleta está activa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Cadena causal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sz="1400"/>
                  <a:t> donde B no es observada (en cualquier dirección)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Causa común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sz="1400"/>
                  <a:t> donde B no es observada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Efecto común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sz="1400"/>
                  <a:t> donde B o uno de sus descendientes es observado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Todo lo que se necesita es bloquear un camino es un segmento inactivo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535C2C3-2180-2BF9-49EA-50462D29D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102" t="-3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7E645E9-C509-BE32-97BB-52C1AB10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102232"/>
            <a:ext cx="4097657" cy="455295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691DCE-D38D-0AC3-521A-D02D3F9D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3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E3649-432A-970F-DEC0-7CAF7181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Ejemplo</a:t>
            </a:r>
            <a:r>
              <a:rPr lang="en-US" sz="4800" dirty="0"/>
              <a:t> 2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C3914B0-AF2A-EFBF-15A5-676D45DF8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222443"/>
            <a:ext cx="6846363" cy="426186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869E6-94EA-5005-4362-16C44391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6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E3649-432A-970F-DEC0-7CAF7181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Ejemplo</a:t>
            </a:r>
            <a:r>
              <a:rPr lang="en-US" sz="4800" dirty="0"/>
              <a:t> 3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A409521-B8EF-6828-90D7-1ABA6F465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655" y="880125"/>
            <a:ext cx="6846363" cy="494649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869E6-94EA-5005-4362-16C44391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1D9579-560C-3D31-3A48-28F556AC1CF9}"/>
              </a:ext>
            </a:extLst>
          </p:cNvPr>
          <p:cNvSpPr txBox="1"/>
          <p:nvPr/>
        </p:nvSpPr>
        <p:spPr>
          <a:xfrm>
            <a:off x="7427167" y="2024743"/>
            <a:ext cx="569168" cy="447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595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683CEF-AB66-4607-9638-F6827EAD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Inferencia probabilística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AAB0BF3-9C1D-4E2F-AEA5-325001BED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1700" dirty="0"/>
                  <a:t>Calcular alguna cantidad útil de una distribución conjunta</a:t>
                </a:r>
              </a:p>
              <a:p>
                <a:pPr lvl="1"/>
                <a:r>
                  <a:rPr lang="es-MX" sz="1300" dirty="0"/>
                  <a:t>Probabilidad posterior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MX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MX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300" dirty="0"/>
              </a:p>
              <a:p>
                <a:pPr lvl="1"/>
                <a:r>
                  <a:rPr lang="es-MX" sz="1300" dirty="0"/>
                  <a:t>La explicación más probable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s-MX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s-MX" sz="13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13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3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MX" sz="13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MX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3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MX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sz="1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sz="1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300" dirty="0"/>
              </a:p>
              <a:p>
                <a:r>
                  <a:rPr lang="es-MX" sz="1700" dirty="0"/>
                  <a:t>Inferencia es NP-completo</a:t>
                </a:r>
              </a:p>
              <a:p>
                <a:r>
                  <a:rPr lang="es-MX" sz="1700" dirty="0"/>
                  <a:t>Formas de inferencia</a:t>
                </a:r>
              </a:p>
              <a:p>
                <a:pPr lvl="1"/>
                <a:r>
                  <a:rPr lang="es-MX" sz="1700" dirty="0"/>
                  <a:t>Enumeración</a:t>
                </a:r>
              </a:p>
              <a:p>
                <a:pPr lvl="1"/>
                <a:r>
                  <a:rPr lang="es-MX" sz="1700" dirty="0"/>
                  <a:t>Eliminación de variables</a:t>
                </a:r>
              </a:p>
              <a:p>
                <a:pPr lvl="1"/>
                <a:r>
                  <a:rPr lang="es-MX" sz="1700" dirty="0"/>
                  <a:t>Por muestreo </a:t>
                </a:r>
              </a:p>
              <a:p>
                <a:endParaRPr lang="es-MX" sz="17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AAB0BF3-9C1D-4E2F-AEA5-325001BED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  <a:blipFill>
                <a:blip r:embed="rId2"/>
                <a:stretch>
                  <a:fillRect l="-542" t="-170" b="-8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ómo trabajar con inferencias | Futuro fonoaudiólogo">
            <a:extLst>
              <a:ext uri="{FF2B5EF4-FFF2-40B4-BE49-F238E27FC236}">
                <a16:creationId xmlns:a16="http://schemas.microsoft.com/office/drawing/2014/main" id="{EF991882-04FE-4597-B412-F6A6CDE45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49E77-F5BE-4DBB-97E4-8FC4AC66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9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BC7A1-29A3-3C06-8D6C-BD18F37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Inferencia por enumeración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6567063-DBB1-9773-7D0A-6774E6BDA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69" y="2168488"/>
            <a:ext cx="9073662" cy="435984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6C6F6-C03C-CBB8-0772-9DA5A4DC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1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AD632-359C-4BBD-921B-95EF217B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Inferencia por enumeración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AFFCE8B-ADEC-42AE-B6E4-E068F4E18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Algoritmo</a:t>
                </a:r>
              </a:p>
              <a:p>
                <a:pPr lvl="1"/>
                <a:r>
                  <a:rPr lang="es-MX" sz="1800" dirty="0"/>
                  <a:t>Establecer las probabilidades marginales que se necesitan</a:t>
                </a:r>
              </a:p>
              <a:p>
                <a:pPr lvl="1"/>
                <a:r>
                  <a:rPr lang="es-MX" sz="1800" dirty="0"/>
                  <a:t>Encontrar todas las probabilidades atómicas que se necesitan</a:t>
                </a:r>
              </a:p>
              <a:p>
                <a:pPr lvl="1"/>
                <a:r>
                  <a:rPr lang="es-MX" sz="1800" dirty="0"/>
                  <a:t>Calcular y combinarlas</a:t>
                </a:r>
              </a:p>
              <a:p>
                <a:r>
                  <a:rPr lang="es-MX" sz="1800" dirty="0"/>
                  <a:t>Ejemplo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|+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,+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AFFCE8B-ADEC-42AE-B6E4-E068F4E18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 r="-13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BBE6890-78A6-4700-8245-EC6C616E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3CA13D-F696-4816-B5C6-D0E7F9B6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736C82-AC8C-D977-A4B7-4192E2D3F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62" y="4615185"/>
            <a:ext cx="2514951" cy="6287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78F3FAE-46F6-084C-CEDC-D4B4869C6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062" y="5294963"/>
            <a:ext cx="4467849" cy="67636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A2EBA22-40A6-5ECA-9633-783311D02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90" y="5978101"/>
            <a:ext cx="8497486" cy="62873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4326AA3-4981-4F04-7E92-908E409579F8}"/>
              </a:ext>
            </a:extLst>
          </p:cNvPr>
          <p:cNvSpPr txBox="1"/>
          <p:nvPr/>
        </p:nvSpPr>
        <p:spPr>
          <a:xfrm>
            <a:off x="6832490" y="5037142"/>
            <a:ext cx="8252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0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7788</TotalTime>
  <Words>753</Words>
  <Application>Microsoft Office PowerPoint</Application>
  <PresentationFormat>Panorámica</PresentationFormat>
  <Paragraphs>150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Antes de empezar</vt:lpstr>
      <vt:lpstr>Para el día de hoy</vt:lpstr>
      <vt:lpstr>Caminos activos e inactivos</vt:lpstr>
      <vt:lpstr>Ejemplo 2</vt:lpstr>
      <vt:lpstr>Ejemplo 3</vt:lpstr>
      <vt:lpstr>Inferencia probabilística </vt:lpstr>
      <vt:lpstr>Inferencia por enumeración</vt:lpstr>
      <vt:lpstr>Inferencia por enumeración</vt:lpstr>
      <vt:lpstr>El problema</vt:lpstr>
      <vt:lpstr>Eliminación de variables</vt:lpstr>
      <vt:lpstr>Factores I</vt:lpstr>
      <vt:lpstr>Factores II</vt:lpstr>
      <vt:lpstr>Factores III</vt:lpstr>
      <vt:lpstr>Resumen de factores</vt:lpstr>
      <vt:lpstr>Un ejemplo</vt:lpstr>
      <vt:lpstr>Eliminación de variables</vt:lpstr>
      <vt:lpstr>Operación 1: unión de factores</vt:lpstr>
      <vt:lpstr>Múltiples uniones</vt:lpstr>
      <vt:lpstr>Operación 2: Eliminación</vt:lpstr>
      <vt:lpstr>Múltiples eliminaciones</vt:lpstr>
      <vt:lpstr>Eliminación de variable en acción</vt:lpstr>
      <vt:lpstr>Evidencia</vt:lpstr>
      <vt:lpstr>Algoritmo de eliminación de variable</vt:lpstr>
      <vt:lpstr>Comparando los métodos</vt:lpstr>
      <vt:lpstr>Ejemplo I</vt:lpstr>
      <vt:lpstr>Ejemplo II</vt:lpstr>
      <vt:lpstr>El ejemplo en ecuaciones</vt:lpstr>
      <vt:lpstr>¿Cómo deberíamos ordenar?</vt:lpstr>
      <vt:lpstr>Peor escenario</vt:lpstr>
      <vt:lpstr>Nota para poli árboles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69</cp:revision>
  <dcterms:created xsi:type="dcterms:W3CDTF">2020-02-18T20:29:21Z</dcterms:created>
  <dcterms:modified xsi:type="dcterms:W3CDTF">2022-10-13T23:27:39Z</dcterms:modified>
</cp:coreProperties>
</file>