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2"/>
  </p:notesMasterIdLst>
  <p:sldIdLst>
    <p:sldId id="256" r:id="rId2"/>
    <p:sldId id="295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2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4" autoAdjust="0"/>
    <p:restoredTop sz="96349" autoAdjust="0"/>
  </p:normalViewPr>
  <p:slideViewPr>
    <p:cSldViewPr snapToGrid="0">
      <p:cViewPr varScale="1">
        <p:scale>
          <a:sx n="60" d="100"/>
          <a:sy n="60" d="100"/>
        </p:scale>
        <p:origin x="72" y="1098"/>
      </p:cViewPr>
      <p:guideLst/>
    </p:cSldViewPr>
  </p:slideViewPr>
  <p:outlineViewPr>
    <p:cViewPr>
      <p:scale>
        <a:sx n="33" d="100"/>
        <a:sy n="33" d="100"/>
      </p:scale>
      <p:origin x="0" y="-4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358902-58F7-4786-A246-DA4F3FB28607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D8E558B-2009-4189-B183-4724A7FF108A}">
      <dgm:prSet/>
      <dgm:spPr/>
      <dgm:t>
        <a:bodyPr/>
        <a:lstStyle/>
        <a:p>
          <a:r>
            <a:rPr lang="es-MX"/>
            <a:t>Muestreo previo</a:t>
          </a:r>
          <a:endParaRPr lang="en-US"/>
        </a:p>
      </dgm:t>
    </dgm:pt>
    <dgm:pt modelId="{BB82D91F-B54D-4BDA-9168-179E2F5F77AC}" type="parTrans" cxnId="{3EDBB072-A3E6-45C6-B23F-C1F93B101B5E}">
      <dgm:prSet/>
      <dgm:spPr/>
      <dgm:t>
        <a:bodyPr/>
        <a:lstStyle/>
        <a:p>
          <a:endParaRPr lang="en-US"/>
        </a:p>
      </dgm:t>
    </dgm:pt>
    <dgm:pt modelId="{A014E52D-A8FB-4631-9226-C4D41F2E5DFD}" type="sibTrans" cxnId="{3EDBB072-A3E6-45C6-B23F-C1F93B101B5E}">
      <dgm:prSet/>
      <dgm:spPr/>
      <dgm:t>
        <a:bodyPr/>
        <a:lstStyle/>
        <a:p>
          <a:endParaRPr lang="en-US"/>
        </a:p>
      </dgm:t>
    </dgm:pt>
    <dgm:pt modelId="{A47C8B43-869F-45A1-8A27-8472970AB102}">
      <dgm:prSet/>
      <dgm:spPr/>
      <dgm:t>
        <a:bodyPr/>
        <a:lstStyle/>
        <a:p>
          <a:r>
            <a:rPr lang="es-MX"/>
            <a:t>Muestreo por rechazo</a:t>
          </a:r>
          <a:endParaRPr lang="en-US"/>
        </a:p>
      </dgm:t>
    </dgm:pt>
    <dgm:pt modelId="{9805AB7F-8E90-4D83-8167-B06B31D81C49}" type="parTrans" cxnId="{066356A5-56BD-46FD-8636-A27758D0DA25}">
      <dgm:prSet/>
      <dgm:spPr/>
      <dgm:t>
        <a:bodyPr/>
        <a:lstStyle/>
        <a:p>
          <a:endParaRPr lang="en-US"/>
        </a:p>
      </dgm:t>
    </dgm:pt>
    <dgm:pt modelId="{A098D0EE-6088-4CA4-859C-C4A9DEE02B7C}" type="sibTrans" cxnId="{066356A5-56BD-46FD-8636-A27758D0DA25}">
      <dgm:prSet/>
      <dgm:spPr/>
      <dgm:t>
        <a:bodyPr/>
        <a:lstStyle/>
        <a:p>
          <a:endParaRPr lang="en-US"/>
        </a:p>
      </dgm:t>
    </dgm:pt>
    <dgm:pt modelId="{EBE98819-C4B8-4277-83BD-6DBBFFEA28D0}">
      <dgm:prSet/>
      <dgm:spPr/>
      <dgm:t>
        <a:bodyPr/>
        <a:lstStyle/>
        <a:p>
          <a:r>
            <a:rPr lang="es-MX" dirty="0"/>
            <a:t>Verosimilitud con pesos</a:t>
          </a:r>
          <a:endParaRPr lang="en-US" dirty="0"/>
        </a:p>
      </dgm:t>
    </dgm:pt>
    <dgm:pt modelId="{2A119157-E6A8-4EB3-8704-D7F1FA7BCE0B}" type="parTrans" cxnId="{E6337FE0-FB84-4F74-BA7E-E6D6C77294B4}">
      <dgm:prSet/>
      <dgm:spPr/>
      <dgm:t>
        <a:bodyPr/>
        <a:lstStyle/>
        <a:p>
          <a:endParaRPr lang="en-US"/>
        </a:p>
      </dgm:t>
    </dgm:pt>
    <dgm:pt modelId="{21012832-00A6-43D5-9B9E-F90F33B054DA}" type="sibTrans" cxnId="{E6337FE0-FB84-4F74-BA7E-E6D6C77294B4}">
      <dgm:prSet/>
      <dgm:spPr/>
      <dgm:t>
        <a:bodyPr/>
        <a:lstStyle/>
        <a:p>
          <a:endParaRPr lang="en-US"/>
        </a:p>
      </dgm:t>
    </dgm:pt>
    <dgm:pt modelId="{8DC0024B-FB01-470A-BD64-D668C16318FA}">
      <dgm:prSet/>
      <dgm:spPr/>
      <dgm:t>
        <a:bodyPr/>
        <a:lstStyle/>
        <a:p>
          <a:r>
            <a:rPr lang="es-MX"/>
            <a:t>Muestreo de Gibbs</a:t>
          </a:r>
          <a:endParaRPr lang="en-US"/>
        </a:p>
      </dgm:t>
    </dgm:pt>
    <dgm:pt modelId="{36B7E370-296E-4A24-8CDE-080AE14351EC}" type="parTrans" cxnId="{B6BE6746-9F32-4822-868B-E4E9BB54628F}">
      <dgm:prSet/>
      <dgm:spPr/>
      <dgm:t>
        <a:bodyPr/>
        <a:lstStyle/>
        <a:p>
          <a:endParaRPr lang="en-US"/>
        </a:p>
      </dgm:t>
    </dgm:pt>
    <dgm:pt modelId="{99B08996-3183-4597-B962-A8FA91F4E0E6}" type="sibTrans" cxnId="{B6BE6746-9F32-4822-868B-E4E9BB54628F}">
      <dgm:prSet/>
      <dgm:spPr/>
      <dgm:t>
        <a:bodyPr/>
        <a:lstStyle/>
        <a:p>
          <a:endParaRPr lang="en-US"/>
        </a:p>
      </dgm:t>
    </dgm:pt>
    <dgm:pt modelId="{2D328493-C80A-4FC8-998B-9FE4DCB6623C}" type="pres">
      <dgm:prSet presAssocID="{8A358902-58F7-4786-A246-DA4F3FB28607}" presName="matrix" presStyleCnt="0">
        <dgm:presLayoutVars>
          <dgm:chMax val="1"/>
          <dgm:dir/>
          <dgm:resizeHandles val="exact"/>
        </dgm:presLayoutVars>
      </dgm:prSet>
      <dgm:spPr/>
    </dgm:pt>
    <dgm:pt modelId="{D52A0BA5-2896-4BD2-80A3-26097D2AE610}" type="pres">
      <dgm:prSet presAssocID="{8A358902-58F7-4786-A246-DA4F3FB28607}" presName="diamond" presStyleLbl="bgShp" presStyleIdx="0" presStyleCnt="1"/>
      <dgm:spPr/>
    </dgm:pt>
    <dgm:pt modelId="{BE318C5F-6683-4517-A069-58FC8D8B495C}" type="pres">
      <dgm:prSet presAssocID="{8A358902-58F7-4786-A246-DA4F3FB2860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24AD14B-3BC9-44D3-8D8F-9BFD8BB06218}" type="pres">
      <dgm:prSet presAssocID="{8A358902-58F7-4786-A246-DA4F3FB2860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996F945-DFE2-4766-AFE9-DC10E6079AC2}" type="pres">
      <dgm:prSet presAssocID="{8A358902-58F7-4786-A246-DA4F3FB2860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9E7371B-C3F5-4567-B500-1599712815D3}" type="pres">
      <dgm:prSet presAssocID="{8A358902-58F7-4786-A246-DA4F3FB2860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6BE6746-9F32-4822-868B-E4E9BB54628F}" srcId="{8A358902-58F7-4786-A246-DA4F3FB28607}" destId="{8DC0024B-FB01-470A-BD64-D668C16318FA}" srcOrd="3" destOrd="0" parTransId="{36B7E370-296E-4A24-8CDE-080AE14351EC}" sibTransId="{99B08996-3183-4597-B962-A8FA91F4E0E6}"/>
    <dgm:cxn modelId="{64817467-27E9-4142-A9E4-6E51F834118E}" type="presOf" srcId="{8DC0024B-FB01-470A-BD64-D668C16318FA}" destId="{A9E7371B-C3F5-4567-B500-1599712815D3}" srcOrd="0" destOrd="0" presId="urn:microsoft.com/office/officeart/2005/8/layout/matrix3"/>
    <dgm:cxn modelId="{E2B3CE6A-B971-4CEC-AAB1-0321FE979B05}" type="presOf" srcId="{7D8E558B-2009-4189-B183-4724A7FF108A}" destId="{BE318C5F-6683-4517-A069-58FC8D8B495C}" srcOrd="0" destOrd="0" presId="urn:microsoft.com/office/officeart/2005/8/layout/matrix3"/>
    <dgm:cxn modelId="{3EDBB072-A3E6-45C6-B23F-C1F93B101B5E}" srcId="{8A358902-58F7-4786-A246-DA4F3FB28607}" destId="{7D8E558B-2009-4189-B183-4724A7FF108A}" srcOrd="0" destOrd="0" parTransId="{BB82D91F-B54D-4BDA-9168-179E2F5F77AC}" sibTransId="{A014E52D-A8FB-4631-9226-C4D41F2E5DFD}"/>
    <dgm:cxn modelId="{1D670585-41E7-4615-AEED-EDA3571AA0AD}" type="presOf" srcId="{8A358902-58F7-4786-A246-DA4F3FB28607}" destId="{2D328493-C80A-4FC8-998B-9FE4DCB6623C}" srcOrd="0" destOrd="0" presId="urn:microsoft.com/office/officeart/2005/8/layout/matrix3"/>
    <dgm:cxn modelId="{066356A5-56BD-46FD-8636-A27758D0DA25}" srcId="{8A358902-58F7-4786-A246-DA4F3FB28607}" destId="{A47C8B43-869F-45A1-8A27-8472970AB102}" srcOrd="1" destOrd="0" parTransId="{9805AB7F-8E90-4D83-8167-B06B31D81C49}" sibTransId="{A098D0EE-6088-4CA4-859C-C4A9DEE02B7C}"/>
    <dgm:cxn modelId="{FBDE69B4-5F36-4BA2-9F55-A70C4C6A4320}" type="presOf" srcId="{EBE98819-C4B8-4277-83BD-6DBBFFEA28D0}" destId="{0996F945-DFE2-4766-AFE9-DC10E6079AC2}" srcOrd="0" destOrd="0" presId="urn:microsoft.com/office/officeart/2005/8/layout/matrix3"/>
    <dgm:cxn modelId="{62C6A5C8-9BB5-4E03-9B7D-DFED6EBC940D}" type="presOf" srcId="{A47C8B43-869F-45A1-8A27-8472970AB102}" destId="{A24AD14B-3BC9-44D3-8D8F-9BFD8BB06218}" srcOrd="0" destOrd="0" presId="urn:microsoft.com/office/officeart/2005/8/layout/matrix3"/>
    <dgm:cxn modelId="{E6337FE0-FB84-4F74-BA7E-E6D6C77294B4}" srcId="{8A358902-58F7-4786-A246-DA4F3FB28607}" destId="{EBE98819-C4B8-4277-83BD-6DBBFFEA28D0}" srcOrd="2" destOrd="0" parTransId="{2A119157-E6A8-4EB3-8704-D7F1FA7BCE0B}" sibTransId="{21012832-00A6-43D5-9B9E-F90F33B054DA}"/>
    <dgm:cxn modelId="{36774C2B-1E76-41EF-9BE6-ADD94AA008B6}" type="presParOf" srcId="{2D328493-C80A-4FC8-998B-9FE4DCB6623C}" destId="{D52A0BA5-2896-4BD2-80A3-26097D2AE610}" srcOrd="0" destOrd="0" presId="urn:microsoft.com/office/officeart/2005/8/layout/matrix3"/>
    <dgm:cxn modelId="{9E3A39EB-67FB-4741-AB3C-67EED68E5E2E}" type="presParOf" srcId="{2D328493-C80A-4FC8-998B-9FE4DCB6623C}" destId="{BE318C5F-6683-4517-A069-58FC8D8B495C}" srcOrd="1" destOrd="0" presId="urn:microsoft.com/office/officeart/2005/8/layout/matrix3"/>
    <dgm:cxn modelId="{C91E42BB-C957-4965-9D5D-FD0C96F7C3E2}" type="presParOf" srcId="{2D328493-C80A-4FC8-998B-9FE4DCB6623C}" destId="{A24AD14B-3BC9-44D3-8D8F-9BFD8BB06218}" srcOrd="2" destOrd="0" presId="urn:microsoft.com/office/officeart/2005/8/layout/matrix3"/>
    <dgm:cxn modelId="{D0FF45DB-FE72-489B-A999-A9E561CD1DDE}" type="presParOf" srcId="{2D328493-C80A-4FC8-998B-9FE4DCB6623C}" destId="{0996F945-DFE2-4766-AFE9-DC10E6079AC2}" srcOrd="3" destOrd="0" presId="urn:microsoft.com/office/officeart/2005/8/layout/matrix3"/>
    <dgm:cxn modelId="{6580016E-1374-4058-98D8-1753E02B0277}" type="presParOf" srcId="{2D328493-C80A-4FC8-998B-9FE4DCB6623C}" destId="{A9E7371B-C3F5-4567-B500-1599712815D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A0BA5-2896-4BD2-80A3-26097D2AE610}">
      <dsp:nvSpPr>
        <dsp:cNvPr id="0" name=""/>
        <dsp:cNvSpPr/>
      </dsp:nvSpPr>
      <dsp:spPr>
        <a:xfrm>
          <a:off x="635507" y="0"/>
          <a:ext cx="5541264" cy="554126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18C5F-6683-4517-A069-58FC8D8B495C}">
      <dsp:nvSpPr>
        <dsp:cNvPr id="0" name=""/>
        <dsp:cNvSpPr/>
      </dsp:nvSpPr>
      <dsp:spPr>
        <a:xfrm>
          <a:off x="1161928" y="526420"/>
          <a:ext cx="2161092" cy="21610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Muestreo previo</a:t>
          </a:r>
          <a:endParaRPr lang="en-US" sz="2300" kern="1200"/>
        </a:p>
      </dsp:txBody>
      <dsp:txXfrm>
        <a:off x="1267424" y="631916"/>
        <a:ext cx="1950100" cy="1950100"/>
      </dsp:txXfrm>
    </dsp:sp>
    <dsp:sp modelId="{A24AD14B-3BC9-44D3-8D8F-9BFD8BB06218}">
      <dsp:nvSpPr>
        <dsp:cNvPr id="0" name=""/>
        <dsp:cNvSpPr/>
      </dsp:nvSpPr>
      <dsp:spPr>
        <a:xfrm>
          <a:off x="3489258" y="526420"/>
          <a:ext cx="2161092" cy="21610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Muestreo por rechazo</a:t>
          </a:r>
          <a:endParaRPr lang="en-US" sz="2300" kern="1200"/>
        </a:p>
      </dsp:txBody>
      <dsp:txXfrm>
        <a:off x="3594754" y="631916"/>
        <a:ext cx="1950100" cy="1950100"/>
      </dsp:txXfrm>
    </dsp:sp>
    <dsp:sp modelId="{0996F945-DFE2-4766-AFE9-DC10E6079AC2}">
      <dsp:nvSpPr>
        <dsp:cNvPr id="0" name=""/>
        <dsp:cNvSpPr/>
      </dsp:nvSpPr>
      <dsp:spPr>
        <a:xfrm>
          <a:off x="1161928" y="2853750"/>
          <a:ext cx="2161092" cy="216109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/>
            <a:t>Verosimilitud con pesos</a:t>
          </a:r>
          <a:endParaRPr lang="en-US" sz="2300" kern="1200" dirty="0"/>
        </a:p>
      </dsp:txBody>
      <dsp:txXfrm>
        <a:off x="1267424" y="2959246"/>
        <a:ext cx="1950100" cy="1950100"/>
      </dsp:txXfrm>
    </dsp:sp>
    <dsp:sp modelId="{A9E7371B-C3F5-4567-B500-1599712815D3}">
      <dsp:nvSpPr>
        <dsp:cNvPr id="0" name=""/>
        <dsp:cNvSpPr/>
      </dsp:nvSpPr>
      <dsp:spPr>
        <a:xfrm>
          <a:off x="3489258" y="2853750"/>
          <a:ext cx="2161092" cy="21610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Muestreo de Gibbs</a:t>
          </a:r>
          <a:endParaRPr lang="en-US" sz="2300" kern="1200"/>
        </a:p>
      </dsp:txBody>
      <dsp:txXfrm>
        <a:off x="3594754" y="2959246"/>
        <a:ext cx="1950100" cy="1950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0-20T21:31:35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1005 9719 0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B1FE7-BCFE-4B16-9FC4-92EA195CFD2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D0072-197D-4377-AE4B-AB0628525C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8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C1B0F346-3EC6-4ABB-8871-3C719881B1C3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9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B066-6B65-4861-8973-655A7D28585B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9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26E7-1F10-4F2B-B1D7-E91FF5B2EA10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9096F93-51DB-40A1-AB3F-E08D1E8020AE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3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759D-947B-4F79-84AE-A9FD7B91B29B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2D85BB6-F816-41EC-89B1-F7E2CA5C84DE}" type="datetime1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6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D328BF1-47BA-4DF0-B78F-A7A3C00DF520}" type="datetime1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132A-B598-4A5B-B225-58EFABDF61E1}" type="datetime1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B708-8422-4787-836C-E89F87307183}" type="datetime1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FD2487D-B7AD-4CFF-B129-E37628181E29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1C9EDEC-CDC2-40C2-B81C-89E7AB693662}" type="datetime1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3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98017-14D2-4EFA-BF12-E6A183C3AC83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I-Network / Artificial Intelligence Association | LinkedIn">
            <a:extLst>
              <a:ext uri="{FF2B5EF4-FFF2-40B4-BE49-F238E27FC236}">
                <a16:creationId xmlns:a16="http://schemas.microsoft.com/office/drawing/2014/main" id="{75AFF6EA-0CFD-456D-A8AD-2B3A44EB7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0" b="115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2126D4-97F4-46E6-92D8-2134FAAD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MX" sz="4800" dirty="0">
                <a:solidFill>
                  <a:schemeClr val="bg1"/>
                </a:solidFill>
              </a:rPr>
              <a:t>Inteligencia Artificial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68AAF2-5C42-4108-A5DB-2D59903DB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7254316" cy="1208141"/>
          </a:xfrm>
        </p:spPr>
        <p:txBody>
          <a:bodyPr>
            <a:normAutofit/>
          </a:bodyPr>
          <a:lstStyle/>
          <a:p>
            <a:r>
              <a:rPr lang="es-MX" sz="2000">
                <a:solidFill>
                  <a:schemeClr val="bg1"/>
                </a:solidFill>
              </a:rPr>
              <a:t>Clase 19: </a:t>
            </a:r>
            <a:r>
              <a:rPr lang="es-MX" sz="2000" dirty="0">
                <a:solidFill>
                  <a:schemeClr val="bg1"/>
                </a:solidFill>
              </a:rPr>
              <a:t>muestreo en redes Bayesianas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63D5158-CC3F-3B3A-5AF7-8D962781DB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477980" y="5413367"/>
            <a:ext cx="1801372" cy="120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933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55CB0-AFFD-867A-D888-28DD3265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 muestreo por rechazo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0CAF8CF-4262-27F5-2096-33D584116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723" y="2178290"/>
            <a:ext cx="7508896" cy="4131070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2F71B3-AC60-13E9-8C71-B82E6110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47A3059-69F2-4E12-ACD8-A5FE28191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28F896-6A97-60BA-0C70-6FF8EA29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654" y="991443"/>
            <a:ext cx="4603001" cy="1087819"/>
          </a:xfrm>
        </p:spPr>
        <p:txBody>
          <a:bodyPr anchor="b">
            <a:normAutofit/>
          </a:bodyPr>
          <a:lstStyle/>
          <a:p>
            <a:r>
              <a:rPr lang="es-MX" sz="3400" dirty="0"/>
              <a:t>Problemas con muestreo por rechazo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A5DA4F6-50AA-BE5C-C744-EC83CD74B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1401303"/>
            <a:ext cx="6250063" cy="40000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83398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55" y="2285541"/>
            <a:ext cx="4526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B607C0-9645-AB3D-ECEB-7582FE8C4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5654" y="2684095"/>
            <a:ext cx="4603001" cy="3492868"/>
          </a:xfrm>
        </p:spPr>
        <p:txBody>
          <a:bodyPr>
            <a:normAutofit/>
          </a:bodyPr>
          <a:lstStyle/>
          <a:p>
            <a:r>
              <a:rPr lang="es-MX" sz="1700" dirty="0"/>
              <a:t>El problema con muestreo por rechazo</a:t>
            </a:r>
          </a:p>
          <a:p>
            <a:pPr lvl="1"/>
            <a:r>
              <a:rPr lang="es-MX" sz="1700" dirty="0"/>
              <a:t>Si la evidencia es poco probable,  se tienen muchos rechazos</a:t>
            </a:r>
          </a:p>
          <a:p>
            <a:pPr lvl="1"/>
            <a:r>
              <a:rPr lang="es-MX" sz="1700" dirty="0"/>
              <a:t>La evidencia no es utilizada al muestrear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328FD8-7AB8-314A-9F4B-06CB925A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737" y="6356350"/>
            <a:ext cx="79991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09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47A3059-69F2-4E12-ACD8-A5FE28191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759C27-E3F2-CDC4-C755-C69A5D05C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654" y="991443"/>
            <a:ext cx="4603001" cy="1087819"/>
          </a:xfrm>
        </p:spPr>
        <p:txBody>
          <a:bodyPr anchor="b">
            <a:normAutofit/>
          </a:bodyPr>
          <a:lstStyle/>
          <a:p>
            <a:r>
              <a:rPr lang="es-MX" sz="3400"/>
              <a:t>Verosimilitud con pesos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E61BF34-2277-E754-8127-A6BF3610A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1549742"/>
            <a:ext cx="6250063" cy="37031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83398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55" y="2285541"/>
            <a:ext cx="4526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845B07-E28D-1E36-FCDC-094B2C06A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5654" y="2684095"/>
            <a:ext cx="4603001" cy="3492868"/>
          </a:xfrm>
        </p:spPr>
        <p:txBody>
          <a:bodyPr>
            <a:normAutofit/>
          </a:bodyPr>
          <a:lstStyle/>
          <a:p>
            <a:r>
              <a:rPr lang="es-MX" sz="1700"/>
              <a:t>Idea: fijar las variables de evidencia y muestrear el resto</a:t>
            </a:r>
          </a:p>
          <a:p>
            <a:pPr lvl="1"/>
            <a:r>
              <a:rPr lang="es-MX" sz="1700"/>
              <a:t>Problema: la distribución de muestreo no es consistente</a:t>
            </a:r>
          </a:p>
          <a:p>
            <a:pPr lvl="1"/>
            <a:r>
              <a:rPr lang="es-MX" sz="1700"/>
              <a:t>Solución: utilizar pesos por la probabilidad de la evidencia dados sus padres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B4E228-C06D-9949-CDD8-EEE8EFF5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8737" y="6356350"/>
            <a:ext cx="79991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07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CD1862-E9A8-FA53-A690-C1BDC3641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0"/>
            <a:ext cx="10515600" cy="12218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dirty="0"/>
              <a:t>El </a:t>
            </a:r>
            <a:r>
              <a:rPr lang="en-US" sz="5200" dirty="0" err="1"/>
              <a:t>algoritmo</a:t>
            </a:r>
            <a:r>
              <a:rPr lang="en-US" sz="5200" dirty="0"/>
              <a:t> de </a:t>
            </a:r>
            <a:r>
              <a:rPr lang="en-US" sz="5200" dirty="0" err="1"/>
              <a:t>verosimilitud</a:t>
            </a:r>
            <a:r>
              <a:rPr lang="en-US" sz="5200" dirty="0"/>
              <a:t> con pesos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8BD265B-BC04-1059-E721-C7CE2FA43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488795"/>
            <a:ext cx="5140661" cy="37012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942CA47-E194-F4E4-3B68-DE44026AC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287" y="2399494"/>
            <a:ext cx="5088365" cy="387987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241059-9BA2-AAB0-8C42-3469F3DD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30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69344-4B84-4294-4C93-14CDA042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del método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C27219-CD80-C891-B60C-94AA3D4F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/>
              <a:t>Ventajas</a:t>
            </a:r>
          </a:p>
          <a:p>
            <a:pPr lvl="1"/>
            <a:r>
              <a:rPr lang="es-MX" dirty="0"/>
              <a:t>Tomamos en cuenta la evidencia al generar muestras</a:t>
            </a:r>
          </a:p>
          <a:p>
            <a:pPr lvl="1"/>
            <a:r>
              <a:rPr lang="es-MX" dirty="0"/>
              <a:t>Más muestras reflejaran el estado del mundo sugerido por la evidencia</a:t>
            </a:r>
          </a:p>
          <a:p>
            <a:r>
              <a:rPr lang="es-MX" dirty="0"/>
              <a:t>Desventajas</a:t>
            </a:r>
          </a:p>
          <a:p>
            <a:pPr lvl="1"/>
            <a:r>
              <a:rPr lang="es-MX" dirty="0"/>
              <a:t>La evidencia influye en la variables subsecuentes pero no al revés </a:t>
            </a:r>
          </a:p>
          <a:p>
            <a:r>
              <a:rPr lang="es-MX" dirty="0"/>
              <a:t>Necesitamos considerar la evidencia cuando muestreamos cada variable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4E29F1-4771-74D9-964C-72FD8F0E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0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EA1BE-C653-BB7E-F76B-32FAEE9B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Muestreo de Gibbs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6E3ADF2-58E9-C053-394E-069C101393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MX" dirty="0"/>
                  <a:t>Procedimiento: mantener una instancia completa de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s-MX" dirty="0"/>
                  <a:t>. </a:t>
                </a:r>
              </a:p>
              <a:p>
                <a:pPr lvl="1"/>
                <a:r>
                  <a:rPr lang="es-MX" dirty="0"/>
                  <a:t>Iniciando con una instancia arbitraria consistente con la evidencia</a:t>
                </a:r>
              </a:p>
              <a:p>
                <a:pPr lvl="1"/>
                <a:r>
                  <a:rPr lang="es-MX" dirty="0"/>
                  <a:t>Muestrear una variable a la vez condicionando el resto</a:t>
                </a:r>
              </a:p>
              <a:p>
                <a:pPr lvl="1"/>
                <a:r>
                  <a:rPr lang="es-MX" dirty="0"/>
                  <a:t>Repetir (bastante)</a:t>
                </a:r>
              </a:p>
              <a:p>
                <a:r>
                  <a:rPr lang="es-MX" dirty="0"/>
                  <a:t>Propiedades: en el limite la muestra resultante viene de la distribución correcta</a:t>
                </a:r>
              </a:p>
              <a:p>
                <a:r>
                  <a:rPr lang="es-MX" dirty="0"/>
                  <a:t>Racional: tanto las variables previas como subsecuentes están condicionadas con la evidencia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6E3ADF2-58E9-C053-394E-069C101393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9" t="-2640" b="-115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EA4F63-2817-0EAF-7749-EF2E43EB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52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D8069C1-D68A-7090-73B3-30663CB7A6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MX" dirty="0"/>
                  <a:t>Ejemplo: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|+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D8069C1-D68A-7090-73B3-30663CB7A6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9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5E51C5C-8BC1-6A02-5BDB-9F9DC79D5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7054" y="2250831"/>
            <a:ext cx="10453786" cy="4058529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271F07-B33C-EF34-D65D-0B4710B7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96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B368D4-5CE7-3CEA-45E5-E694A5A8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MX" sz="3400"/>
              <a:t>Muestreo eficiente para una variable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B5DA582-923E-0C11-FE72-18088D108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</p:spPr>
            <p:txBody>
              <a:bodyPr>
                <a:normAutofit/>
              </a:bodyPr>
              <a:lstStyle/>
              <a:p>
                <a:r>
                  <a:rPr lang="es-MX" sz="1700"/>
                  <a:t>Muestrear de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|+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,+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,−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MX" sz="17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170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B5DA582-923E-0C11-FE72-18088D108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  <a:blipFill>
                <a:blip r:embed="rId2"/>
                <a:stretch>
                  <a:fillRect l="-687" t="-1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850E5226-4DB0-62AF-A77F-CC8CFB421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816" y="1139124"/>
            <a:ext cx="6440424" cy="452439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19FCF8-7FF3-2B19-A0B2-151000B4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7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1C9C8-DE23-DC23-765A-1E488008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Resumen de técnicas de muestreo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089932A-8189-63AC-4312-E02D1662B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138" y="2249177"/>
            <a:ext cx="8510954" cy="4108139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42EC92-B035-40F6-8332-5C9D99FB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10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07251-B3CF-7F6B-51CB-9C036B7F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Para saber más…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87A12EC-354E-98DC-D057-1246C288F6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Muestro de Gibbs produce una consulta de la distribución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/>
                  <a:t> en el limite</a:t>
                </a:r>
              </a:p>
              <a:p>
                <a:r>
                  <a:rPr lang="es-MX" dirty="0"/>
                  <a:t>El muestreo de Gibbs es un caso especial de métodos llamados cadena de </a:t>
                </a:r>
                <a:r>
                  <a:rPr lang="es-MX" dirty="0" err="1"/>
                  <a:t>Markov</a:t>
                </a:r>
                <a:r>
                  <a:rPr lang="es-MX" dirty="0"/>
                  <a:t> Monte Carlo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87A12EC-354E-98DC-D057-1246C288F6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EE503A-A59A-C7A7-BB3B-D19BD421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6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lases online: estas son las mejores plataformas para darlas">
            <a:extLst>
              <a:ext uri="{FF2B5EF4-FFF2-40B4-BE49-F238E27FC236}">
                <a16:creationId xmlns:a16="http://schemas.microsoft.com/office/drawing/2014/main" id="{2281CDC8-B34A-4101-A5C2-877DB64BB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2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D19E14-0CFE-4F7E-A53D-B7CB7D2E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 dirty="0"/>
              <a:t>Para el día de hoy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C60DD62-6541-44B0-9FEE-EE99482D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 dirty="0"/>
              <a:t>Inferencia en redes Bayesiana</a:t>
            </a:r>
            <a:endParaRPr lang="es-MX" sz="900" dirty="0"/>
          </a:p>
          <a:p>
            <a:endParaRPr lang="es-MX" sz="1300" dirty="0"/>
          </a:p>
          <a:p>
            <a:endParaRPr lang="es-MX" sz="1700" dirty="0"/>
          </a:p>
          <a:p>
            <a:endParaRPr lang="es-MX" sz="17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5A7DF7-1DD1-4E94-961F-DA0D695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4264127E-4D1F-4B66-8816-EEE69FF54E04}"/>
                  </a:ext>
                </a:extLst>
              </p14:cNvPr>
              <p14:cNvContentPartPr/>
              <p14:nvPr/>
            </p14:nvContentPartPr>
            <p14:xfrm>
              <a:off x="361800" y="3498840"/>
              <a:ext cx="360" cy="36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4264127E-4D1F-4B66-8816-EEE69FF54E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440" y="3489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2111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2097C-D53E-44D1-96D4-CD4DFB8BC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2" r="13505"/>
          <a:stretch/>
        </p:blipFill>
        <p:spPr>
          <a:xfrm>
            <a:off x="4883023" y="10"/>
            <a:ext cx="7308978" cy="6857990"/>
          </a:xfrm>
          <a:custGeom>
            <a:avLst/>
            <a:gdLst>
              <a:gd name="connsiteX0" fmla="*/ 0 w 7308978"/>
              <a:gd name="connsiteY0" fmla="*/ 0 h 6858000"/>
              <a:gd name="connsiteX1" fmla="*/ 7308978 w 7308978"/>
              <a:gd name="connsiteY1" fmla="*/ 0 h 6858000"/>
              <a:gd name="connsiteX2" fmla="*/ 7308978 w 7308978"/>
              <a:gd name="connsiteY2" fmla="*/ 6858000 h 6858000"/>
              <a:gd name="connsiteX3" fmla="*/ 0 w 7308978"/>
              <a:gd name="connsiteY3" fmla="*/ 6858000 h 6858000"/>
              <a:gd name="connsiteX4" fmla="*/ 62983 w 7308978"/>
              <a:gd name="connsiteY4" fmla="*/ 6788730 h 6858000"/>
              <a:gd name="connsiteX5" fmla="*/ 1212978 w 7308978"/>
              <a:gd name="connsiteY5" fmla="*/ 3429000 h 6858000"/>
              <a:gd name="connsiteX6" fmla="*/ 62983 w 7308978"/>
              <a:gd name="connsiteY6" fmla="*/ 692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E0702B-04E7-4304-B694-F83AF281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173761"/>
          </a:xfrm>
        </p:spPr>
        <p:txBody>
          <a:bodyPr anchor="b">
            <a:normAutofit/>
          </a:bodyPr>
          <a:lstStyle/>
          <a:p>
            <a:r>
              <a:rPr lang="es-MX" sz="3400" dirty="0"/>
              <a:t>Para la otra vez…</a:t>
            </a:r>
            <a:endParaRPr lang="en-US" sz="3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C1C6E-7C1B-457C-A153-9609F95E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r>
              <a:rPr lang="es-MX" dirty="0"/>
              <a:t>Aplicaciones de </a:t>
            </a:r>
            <a:r>
              <a:rPr lang="es-MX"/>
              <a:t>redes Bayesianas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7F24E9-F254-442A-B11B-1046C735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11CF27-A2EA-D923-0A4E-425A91EAA5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1"/>
          <a:stretch/>
        </p:blipFill>
        <p:spPr>
          <a:xfrm>
            <a:off x="477980" y="5413367"/>
            <a:ext cx="1801372" cy="1208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715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FA9C64-7A5C-780B-9EB5-5F6C22FEF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s-MX" sz="3200"/>
              <a:t>Eliminación de variables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85D873E-CF27-AD0D-2B9F-AF614AF5B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</p:spPr>
            <p:txBody>
              <a:bodyPr>
                <a:normAutofit/>
              </a:bodyPr>
              <a:lstStyle/>
              <a:p>
                <a:r>
                  <a:rPr lang="es-MX" sz="1800"/>
                  <a:t>Intercalar uniones y marginalización</a:t>
                </a:r>
              </a:p>
              <a:p>
                <a:r>
                  <a:rPr lang="es-MX" sz="1800" b="0"/>
                  <a:t>Se tienen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s-MX" sz="1800"/>
                  <a:t> entradas sobre un factor de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MX" sz="1800"/>
                  <a:t> variables con dominios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s-MX" sz="1800"/>
              </a:p>
              <a:p>
                <a:r>
                  <a:rPr lang="es-MX" sz="1800"/>
                  <a:t>Ordenar la eliminación de variables ocultas puede afectar el tamaño de los factores</a:t>
                </a:r>
              </a:p>
              <a:p>
                <a:r>
                  <a:rPr lang="es-MX" sz="1800"/>
                  <a:t>En el peor de los escenarios el tiempo de ejecución es exponencial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85D873E-CF27-AD0D-2B9F-AF614AF5B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252870"/>
                <a:ext cx="5993892" cy="3560251"/>
              </a:xfrm>
              <a:blipFill>
                <a:blip r:embed="rId2"/>
                <a:stretch>
                  <a:fillRect l="-610" t="-68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BB07B9B4-683E-2C69-0851-5A02D90DE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814" y="1121046"/>
            <a:ext cx="4097657" cy="451532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F0E01B-F6AC-63B8-8C3C-8DE4850A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39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DB0F61-DD77-E45E-5060-5B42944E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s-MX" sz="3400"/>
              <a:t>Muestreo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65C4384-7E3C-737E-0990-C7822ABBE5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479" y="2688336"/>
                <a:ext cx="4498848" cy="3584448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MX" sz="1400"/>
                  <a:t>El muestro es similar a simulaciones repetidas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400"/>
                  <a:t>Predecir el clima, partidos de basquetbol 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400"/>
                  <a:t>La idea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400"/>
                  <a:t>Obtener </a:t>
                </a: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MX" sz="1400"/>
                  <a:t> muestras de una distribución </a:t>
                </a: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s-MX" sz="1400"/>
              </a:p>
              <a:p>
                <a:pPr lvl="1">
                  <a:lnSpc>
                    <a:spcPct val="100000"/>
                  </a:lnSpc>
                </a:pPr>
                <a:r>
                  <a:rPr lang="es-MX" sz="1400"/>
                  <a:t>Calcular la probabilidad posterior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400"/>
                  <a:t>Mostrar convergencia a la verdadera probabilidad </a:t>
                </a:r>
                <a14:m>
                  <m:oMath xmlns:m="http://schemas.openxmlformats.org/officeDocument/2006/math">
                    <m:r>
                      <a:rPr lang="es-MX" sz="1400" b="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s-MX" sz="1400"/>
              </a:p>
              <a:p>
                <a:pPr>
                  <a:lnSpc>
                    <a:spcPct val="100000"/>
                  </a:lnSpc>
                </a:pPr>
                <a:r>
                  <a:rPr lang="es-MX" sz="1400"/>
                  <a:t>¿Para qué?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400"/>
                  <a:t>Aprendizaje: obtener muestras de distribuciones desconocidas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400"/>
                  <a:t>Inferencia: obtener muestras es más rápido que calcular la respuesta correcta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65C4384-7E3C-737E-0990-C7822ABBE5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79" y="2688336"/>
                <a:ext cx="4498848" cy="3584448"/>
              </a:xfrm>
              <a:blipFill>
                <a:blip r:embed="rId2"/>
                <a:stretch>
                  <a:fillRect l="-136" t="-34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358B9BAE-DC04-FD4A-4399-BBD64309F5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91" r="34154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F81A48-A809-D040-98F8-4F5D6BBA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26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D9DC6A-2BF3-A526-AC0A-851E6C49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s-MX" sz="3400"/>
              <a:t>Muestreo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96A5C50-321D-C5BB-8EE9-0252BA2A17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</p:spPr>
            <p:txBody>
              <a:bodyPr>
                <a:normAutofit/>
              </a:bodyPr>
              <a:lstStyle/>
              <a:p>
                <a:r>
                  <a:rPr lang="es-MX" sz="1700"/>
                  <a:t>Muestrear de una distribución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s-MX" sz="1700"/>
                  <a:t>Obtener una muestra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MX" sz="1700"/>
                  <a:t> de una distribución uniforme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s-MX" sz="1700"/>
                  <a:t>Convertir la muestra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MX" sz="1700"/>
                  <a:t> en la salida de la distribución asociada con el subintervalo </a:t>
                </a:r>
                <a14:m>
                  <m:oMath xmlns:m="http://schemas.openxmlformats.org/officeDocument/2006/math">
                    <m:r>
                      <a:rPr lang="es-MX" sz="1700" b="0" i="1">
                        <a:latin typeface="Cambria Math" panose="02040503050406030204" pitchFamily="18" charset="0"/>
                      </a:rPr>
                      <m:t>[0,1)</m:t>
                    </m:r>
                  </m:oMath>
                </a14:m>
                <a:r>
                  <a:rPr lang="es-MX" sz="1700"/>
                  <a:t> con el mismo tamaño del subintervalo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96A5C50-321D-C5BB-8EE9-0252BA2A1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80" y="2684095"/>
                <a:ext cx="4443154" cy="3492868"/>
              </a:xfrm>
              <a:blipFill>
                <a:blip r:embed="rId2"/>
                <a:stretch>
                  <a:fillRect l="-687" t="-175" r="-16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A1974275-B0B6-AB67-849D-06CEEA1B8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816" y="2346704"/>
            <a:ext cx="6440424" cy="210923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35081F-EEDF-2476-A09A-F4AB2B95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32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1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EE26DE-D4F5-01A1-CE63-C17983E1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s-MX" dirty="0"/>
              <a:t>Muestreo de redes Bayesianas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E620A2-9552-C35E-81CF-7933F65F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37445E0E-952E-93FF-88CD-180B865A4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38588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280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AC5564-9344-F672-9568-0F9638427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Muestreo previo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C87D25C-A91E-837B-3AD0-957FD16DF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170968"/>
            <a:ext cx="5431536" cy="4046493"/>
          </a:xfrm>
          <a:prstGeom prst="rect">
            <a:avLst/>
          </a:prstGeo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AA320C0-2AB4-587E-8145-3C5848A8B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1408" y="3163998"/>
            <a:ext cx="5431536" cy="205040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FA2CF7-0E7A-1FE8-AAEE-E1A098D0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27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39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0D4A4-DF27-1359-3FBA-6D866125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643C450-3255-FA43-1AD8-70A2C3A7C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Obtener un conjunto de muestras</a:t>
                </a:r>
              </a:p>
              <a:p>
                <a:r>
                  <a:rPr lang="es-MX" dirty="0"/>
                  <a:t>Queremos saber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s-MX" b="0" dirty="0"/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|+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b="0" dirty="0"/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|+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,+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b="0" dirty="0"/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|−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b="0" dirty="0"/>
              </a:p>
              <a:p>
                <a:r>
                  <a:rPr lang="es-MX" b="0" dirty="0"/>
                  <a:t>¿Qué desventajas puede tener?</a:t>
                </a:r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643C450-3255-FA43-1AD8-70A2C3A7C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9" t="-1320" b="-165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302590-E804-5F6A-F6AF-2115E293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3D065DA-0AE0-0D61-20F1-23651A2BE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989" y="2044047"/>
            <a:ext cx="2248214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3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AEF6AE-55DA-9D8F-2475-4C895C72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s-MX" sz="5200"/>
              <a:t>Muestreo por rechazo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5739B5E-ADD6-39C5-5336-A0CAAF424A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648" y="3355848"/>
                <a:ext cx="6268770" cy="282549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MX" sz="1800"/>
                  <a:t>Queremos muestrear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MX" sz="18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1800"/>
              </a:p>
              <a:p>
                <a:pPr lvl="1">
                  <a:lnSpc>
                    <a:spcPct val="100000"/>
                  </a:lnSpc>
                </a:pPr>
                <a:r>
                  <a:rPr lang="es-MX" sz="1800"/>
                  <a:t>No es necesario mantener todas las muestras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800"/>
                  <a:t>Solo llevar las cuentas de C</a:t>
                </a:r>
              </a:p>
              <a:p>
                <a:pPr>
                  <a:lnSpc>
                    <a:spcPct val="100000"/>
                  </a:lnSpc>
                </a:pPr>
                <a:r>
                  <a:rPr lang="es-MX" sz="1800"/>
                  <a:t>Si queremos </a:t>
                </a:r>
                <a14:m>
                  <m:oMath xmlns:m="http://schemas.openxmlformats.org/officeDocument/2006/math">
                    <m:r>
                      <a:rPr lang="es-MX" sz="1800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MX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MX" sz="18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s-MX" sz="1800" b="0"/>
              </a:p>
              <a:p>
                <a:pPr lvl="1">
                  <a:lnSpc>
                    <a:spcPct val="100000"/>
                  </a:lnSpc>
                </a:pPr>
                <a:r>
                  <a:rPr lang="es-MX" sz="1800"/>
                  <a:t>Ignorar aquellas salidas que no tienen +s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800"/>
                  <a:t>Esto se llama muestreo por rechazo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MX" sz="1800"/>
                  <a:t>Es consistente con las probabilidades condicionales en el limite 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5739B5E-ADD6-39C5-5336-A0CAAF424A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8" y="3355848"/>
                <a:ext cx="6268770" cy="2825496"/>
              </a:xfrm>
              <a:blipFill>
                <a:blip r:embed="rId2"/>
                <a:stretch>
                  <a:fillRect l="-681" t="-1080" b="-2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F1BAAB8E-2853-B0E9-D925-9F14D9917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675" y="601133"/>
            <a:ext cx="2890467" cy="5580211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0CA6A0-C980-39C8-387D-36389AF4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6424" y="6356350"/>
            <a:ext cx="28529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15200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33E32"/>
      </a:dk2>
      <a:lt2>
        <a:srgbClr val="E5E8EA"/>
      </a:lt2>
      <a:accent1>
        <a:srgbClr val="D96C37"/>
      </a:accent1>
      <a:accent2>
        <a:srgbClr val="C82937"/>
      </a:accent2>
      <a:accent3>
        <a:srgbClr val="D93789"/>
      </a:accent3>
      <a:accent4>
        <a:srgbClr val="C725BB"/>
      </a:accent4>
      <a:accent5>
        <a:srgbClr val="A237D9"/>
      </a:accent5>
      <a:accent6>
        <a:srgbClr val="7050D2"/>
      </a:accent6>
      <a:hlink>
        <a:srgbClr val="3B8BB2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8024</TotalTime>
  <Words>541</Words>
  <Application>Microsoft Office PowerPoint</Application>
  <PresentationFormat>Panorámica</PresentationFormat>
  <Paragraphs>98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Calibri</vt:lpstr>
      <vt:lpstr>Cambria Math</vt:lpstr>
      <vt:lpstr>AccentBoxVTI</vt:lpstr>
      <vt:lpstr>Inteligencia Artificial</vt:lpstr>
      <vt:lpstr>Para el día de hoy</vt:lpstr>
      <vt:lpstr>Eliminación de variables</vt:lpstr>
      <vt:lpstr>Muestreo</vt:lpstr>
      <vt:lpstr>Muestreo</vt:lpstr>
      <vt:lpstr>Muestreo de redes Bayesianas</vt:lpstr>
      <vt:lpstr>Muestreo previo</vt:lpstr>
      <vt:lpstr>Ejemplo</vt:lpstr>
      <vt:lpstr>Muestreo por rechazo</vt:lpstr>
      <vt:lpstr>Algoritmo muestreo por rechazo</vt:lpstr>
      <vt:lpstr>Problemas con muestreo por rechazo</vt:lpstr>
      <vt:lpstr>Verosimilitud con pesos</vt:lpstr>
      <vt:lpstr>El algoritmo de verosimilitud con pesos</vt:lpstr>
      <vt:lpstr>Análisis del método </vt:lpstr>
      <vt:lpstr>Muestreo de Gibbs</vt:lpstr>
      <vt:lpstr>Ejemplo: P(S|+r)</vt:lpstr>
      <vt:lpstr>Muestreo eficiente para una variable</vt:lpstr>
      <vt:lpstr>Resumen de técnicas de muestreo</vt:lpstr>
      <vt:lpstr>Para saber más…</vt:lpstr>
      <vt:lpstr>Para la otra vez…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poco de…</dc:title>
  <dc:creator>Carlos Hernandez</dc:creator>
  <cp:lastModifiedBy>Carlos Hernández</cp:lastModifiedBy>
  <cp:revision>75</cp:revision>
  <dcterms:created xsi:type="dcterms:W3CDTF">2020-02-18T20:29:21Z</dcterms:created>
  <dcterms:modified xsi:type="dcterms:W3CDTF">2022-10-18T21:00:31Z</dcterms:modified>
</cp:coreProperties>
</file>