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2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3" r:id="rId30"/>
    <p:sldId id="2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4" autoAdjust="0"/>
    <p:restoredTop sz="96349" autoAdjust="0"/>
  </p:normalViewPr>
  <p:slideViewPr>
    <p:cSldViewPr snapToGrid="0">
      <p:cViewPr varScale="1">
        <p:scale>
          <a:sx n="106" d="100"/>
          <a:sy n="106" d="100"/>
        </p:scale>
        <p:origin x="732" y="78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27285-27F1-47A0-95E6-C18E6C5DB9CE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MX"/>
        </a:p>
      </dgm:t>
    </dgm:pt>
    <dgm:pt modelId="{107A522E-29D4-4BF7-A899-B82597EF21FC}">
      <dgm:prSet/>
      <dgm:spPr/>
      <dgm:t>
        <a:bodyPr/>
        <a:lstStyle/>
        <a:p>
          <a:r>
            <a:rPr lang="es-MX"/>
            <a:t>PageRank</a:t>
          </a:r>
        </a:p>
      </dgm:t>
    </dgm:pt>
    <dgm:pt modelId="{7764D62E-F3C0-431E-8F06-20E0930579A1}" type="parTrans" cxnId="{C9A70235-C0FB-49A4-B27C-0169185C43B3}">
      <dgm:prSet/>
      <dgm:spPr/>
      <dgm:t>
        <a:bodyPr/>
        <a:lstStyle/>
        <a:p>
          <a:endParaRPr lang="es-MX"/>
        </a:p>
      </dgm:t>
    </dgm:pt>
    <dgm:pt modelId="{2F45CF16-5176-4E00-9FC8-CEA45BF0463D}" type="sibTrans" cxnId="{C9A70235-C0FB-49A4-B27C-0169185C43B3}">
      <dgm:prSet/>
      <dgm:spPr/>
      <dgm:t>
        <a:bodyPr/>
        <a:lstStyle/>
        <a:p>
          <a:endParaRPr lang="es-MX"/>
        </a:p>
      </dgm:t>
    </dgm:pt>
    <dgm:pt modelId="{67B8684F-9DEB-4291-A2A9-8F868F21138A}">
      <dgm:prSet/>
      <dgm:spPr/>
      <dgm:t>
        <a:bodyPr/>
        <a:lstStyle/>
        <a:p>
          <a:r>
            <a:rPr lang="es-MX"/>
            <a:t>Muestreo de Gibs</a:t>
          </a:r>
        </a:p>
      </dgm:t>
    </dgm:pt>
    <dgm:pt modelId="{91DCEB11-0B13-4606-B737-B4F1F8801CA2}" type="parTrans" cxnId="{A7797E01-85C7-47C7-A284-2E9802B62DD0}">
      <dgm:prSet/>
      <dgm:spPr/>
      <dgm:t>
        <a:bodyPr/>
        <a:lstStyle/>
        <a:p>
          <a:endParaRPr lang="es-MX"/>
        </a:p>
      </dgm:t>
    </dgm:pt>
    <dgm:pt modelId="{E9A2CEA1-69BC-49E1-83C1-AF3A89556DBA}" type="sibTrans" cxnId="{A7797E01-85C7-47C7-A284-2E9802B62DD0}">
      <dgm:prSet/>
      <dgm:spPr/>
      <dgm:t>
        <a:bodyPr/>
        <a:lstStyle/>
        <a:p>
          <a:endParaRPr lang="es-MX"/>
        </a:p>
      </dgm:t>
    </dgm:pt>
    <dgm:pt modelId="{AC109CB7-F4F0-49E7-B256-BFA169D1F557}" type="pres">
      <dgm:prSet presAssocID="{29827285-27F1-47A0-95E6-C18E6C5DB9CE}" presName="Name0" presStyleCnt="0">
        <dgm:presLayoutVars>
          <dgm:dir/>
          <dgm:animLvl val="lvl"/>
          <dgm:resizeHandles val="exact"/>
        </dgm:presLayoutVars>
      </dgm:prSet>
      <dgm:spPr/>
    </dgm:pt>
    <dgm:pt modelId="{81C4F3E2-A94C-4791-8DA8-A66058380715}" type="pres">
      <dgm:prSet presAssocID="{107A522E-29D4-4BF7-A899-B82597EF21FC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B492F9B-7A89-41C8-9F55-F23EFF001745}" type="pres">
      <dgm:prSet presAssocID="{2F45CF16-5176-4E00-9FC8-CEA45BF0463D}" presName="parTxOnlySpace" presStyleCnt="0"/>
      <dgm:spPr/>
    </dgm:pt>
    <dgm:pt modelId="{D15DF427-996E-439D-982B-5EA9EE2D372C}" type="pres">
      <dgm:prSet presAssocID="{67B8684F-9DEB-4291-A2A9-8F868F21138A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7797E01-85C7-47C7-A284-2E9802B62DD0}" srcId="{29827285-27F1-47A0-95E6-C18E6C5DB9CE}" destId="{67B8684F-9DEB-4291-A2A9-8F868F21138A}" srcOrd="1" destOrd="0" parTransId="{91DCEB11-0B13-4606-B737-B4F1F8801CA2}" sibTransId="{E9A2CEA1-69BC-49E1-83C1-AF3A89556DBA}"/>
    <dgm:cxn modelId="{168E1A0E-566B-4557-9418-4B00D69CEE70}" type="presOf" srcId="{107A522E-29D4-4BF7-A899-B82597EF21FC}" destId="{81C4F3E2-A94C-4791-8DA8-A66058380715}" srcOrd="0" destOrd="0" presId="urn:microsoft.com/office/officeart/2005/8/layout/chevron1"/>
    <dgm:cxn modelId="{C9A70235-C0FB-49A4-B27C-0169185C43B3}" srcId="{29827285-27F1-47A0-95E6-C18E6C5DB9CE}" destId="{107A522E-29D4-4BF7-A899-B82597EF21FC}" srcOrd="0" destOrd="0" parTransId="{7764D62E-F3C0-431E-8F06-20E0930579A1}" sibTransId="{2F45CF16-5176-4E00-9FC8-CEA45BF0463D}"/>
    <dgm:cxn modelId="{77904E9B-4B34-4D68-BCF7-73C0C7DB1A73}" type="presOf" srcId="{29827285-27F1-47A0-95E6-C18E6C5DB9CE}" destId="{AC109CB7-F4F0-49E7-B256-BFA169D1F557}" srcOrd="0" destOrd="0" presId="urn:microsoft.com/office/officeart/2005/8/layout/chevron1"/>
    <dgm:cxn modelId="{73DC2DF5-6E6B-4236-B7C7-3753C1E1FFA2}" type="presOf" srcId="{67B8684F-9DEB-4291-A2A9-8F868F21138A}" destId="{D15DF427-996E-439D-982B-5EA9EE2D372C}" srcOrd="0" destOrd="0" presId="urn:microsoft.com/office/officeart/2005/8/layout/chevron1"/>
    <dgm:cxn modelId="{6BBDB6C1-3F99-4336-9748-180B331FA303}" type="presParOf" srcId="{AC109CB7-F4F0-49E7-B256-BFA169D1F557}" destId="{81C4F3E2-A94C-4791-8DA8-A66058380715}" srcOrd="0" destOrd="0" presId="urn:microsoft.com/office/officeart/2005/8/layout/chevron1"/>
    <dgm:cxn modelId="{E8436580-B93F-433D-B624-8E0A3A26A2F3}" type="presParOf" srcId="{AC109CB7-F4F0-49E7-B256-BFA169D1F557}" destId="{EB492F9B-7A89-41C8-9F55-F23EFF001745}" srcOrd="1" destOrd="0" presId="urn:microsoft.com/office/officeart/2005/8/layout/chevron1"/>
    <dgm:cxn modelId="{DBB35C2B-45F2-438B-BA29-E71523E17B98}" type="presParOf" srcId="{AC109CB7-F4F0-49E7-B256-BFA169D1F557}" destId="{D15DF427-996E-439D-982B-5EA9EE2D372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E01328-569F-44D0-879D-A945A86DE1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BA604BB-7E94-46BD-B1DC-93780A11BA25}">
      <dgm:prSet/>
      <dgm:spPr/>
      <dgm:t>
        <a:bodyPr/>
        <a:lstStyle/>
        <a:p>
          <a:r>
            <a:rPr lang="es-MX" dirty="0"/>
            <a:t>Probabilidad</a:t>
          </a:r>
        </a:p>
      </dgm:t>
    </dgm:pt>
    <dgm:pt modelId="{48E54966-9C28-45BA-9B5A-52ECB150C35C}" type="parTrans" cxnId="{04D3B28A-094C-4A01-B1FF-5377F0D8E4F6}">
      <dgm:prSet/>
      <dgm:spPr/>
      <dgm:t>
        <a:bodyPr/>
        <a:lstStyle/>
        <a:p>
          <a:endParaRPr lang="es-MX"/>
        </a:p>
      </dgm:t>
    </dgm:pt>
    <dgm:pt modelId="{1B7632FC-0E88-402A-9955-3EC36FD1C25E}" type="sibTrans" cxnId="{04D3B28A-094C-4A01-B1FF-5377F0D8E4F6}">
      <dgm:prSet/>
      <dgm:spPr/>
      <dgm:t>
        <a:bodyPr/>
        <a:lstStyle/>
        <a:p>
          <a:endParaRPr lang="es-MX"/>
        </a:p>
      </dgm:t>
    </dgm:pt>
    <dgm:pt modelId="{A6E7D8DE-A1E7-4047-BA14-038DCC01C369}">
      <dgm:prSet/>
      <dgm:spPr/>
      <dgm:t>
        <a:bodyPr/>
        <a:lstStyle/>
        <a:p>
          <a:r>
            <a:rPr lang="es-MX" dirty="0"/>
            <a:t>Redes Bayesianas</a:t>
          </a:r>
        </a:p>
      </dgm:t>
    </dgm:pt>
    <dgm:pt modelId="{D9843E3D-9985-4A44-8EE5-AF692FDCA687}" type="parTrans" cxnId="{BDFBE4BD-30C5-4703-B8A9-8F7FA9B81912}">
      <dgm:prSet/>
      <dgm:spPr/>
      <dgm:t>
        <a:bodyPr/>
        <a:lstStyle/>
        <a:p>
          <a:endParaRPr lang="es-MX"/>
        </a:p>
      </dgm:t>
    </dgm:pt>
    <dgm:pt modelId="{F4E1C736-B3D5-4D49-A218-73498D7E91E3}" type="sibTrans" cxnId="{BDFBE4BD-30C5-4703-B8A9-8F7FA9B81912}">
      <dgm:prSet/>
      <dgm:spPr/>
      <dgm:t>
        <a:bodyPr/>
        <a:lstStyle/>
        <a:p>
          <a:endParaRPr lang="es-MX"/>
        </a:p>
      </dgm:t>
    </dgm:pt>
    <dgm:pt modelId="{E1037A01-0A08-4275-B292-7A02B17DC422}">
      <dgm:prSet/>
      <dgm:spPr/>
      <dgm:t>
        <a:bodyPr/>
        <a:lstStyle/>
        <a:p>
          <a:r>
            <a:rPr lang="es-MX" dirty="0"/>
            <a:t>Inferencia</a:t>
          </a:r>
        </a:p>
      </dgm:t>
    </dgm:pt>
    <dgm:pt modelId="{79EA78D5-2F55-4CA9-BAF7-3F045B3FD3FB}" type="parTrans" cxnId="{0C490C11-1E27-425F-8AAC-4EDF5AA3255E}">
      <dgm:prSet/>
      <dgm:spPr/>
      <dgm:t>
        <a:bodyPr/>
        <a:lstStyle/>
        <a:p>
          <a:endParaRPr lang="es-MX"/>
        </a:p>
      </dgm:t>
    </dgm:pt>
    <dgm:pt modelId="{27E4DF36-D418-4C91-9F23-100451D559E1}" type="sibTrans" cxnId="{0C490C11-1E27-425F-8AAC-4EDF5AA3255E}">
      <dgm:prSet/>
      <dgm:spPr/>
      <dgm:t>
        <a:bodyPr/>
        <a:lstStyle/>
        <a:p>
          <a:endParaRPr lang="es-MX"/>
        </a:p>
      </dgm:t>
    </dgm:pt>
    <dgm:pt modelId="{A3DB4208-C958-48FA-A68A-3E789590F371}">
      <dgm:prSet/>
      <dgm:spPr/>
      <dgm:t>
        <a:bodyPr/>
        <a:lstStyle/>
        <a:p>
          <a:r>
            <a:rPr lang="es-MX" dirty="0"/>
            <a:t>Redes de decisión</a:t>
          </a:r>
        </a:p>
      </dgm:t>
    </dgm:pt>
    <dgm:pt modelId="{D698325C-EE2A-4A06-977E-8E77E47C50CB}" type="parTrans" cxnId="{A66FA967-0EC9-419B-B65F-338B6A8F7D02}">
      <dgm:prSet/>
      <dgm:spPr/>
      <dgm:t>
        <a:bodyPr/>
        <a:lstStyle/>
        <a:p>
          <a:endParaRPr lang="es-MX"/>
        </a:p>
      </dgm:t>
    </dgm:pt>
    <dgm:pt modelId="{D1E5B97F-5A93-4871-B3F2-40973F574915}" type="sibTrans" cxnId="{A66FA967-0EC9-419B-B65F-338B6A8F7D02}">
      <dgm:prSet/>
      <dgm:spPr/>
      <dgm:t>
        <a:bodyPr/>
        <a:lstStyle/>
        <a:p>
          <a:endParaRPr lang="es-MX"/>
        </a:p>
      </dgm:t>
    </dgm:pt>
    <dgm:pt modelId="{FF009744-AE8F-4A7B-AD73-05498E83733C}">
      <dgm:prSet/>
      <dgm:spPr/>
      <dgm:t>
        <a:bodyPr/>
        <a:lstStyle/>
        <a:p>
          <a:r>
            <a:rPr lang="es-MX" dirty="0"/>
            <a:t>Modelos ocultos de </a:t>
          </a:r>
          <a:r>
            <a:rPr lang="es-MX" dirty="0" err="1"/>
            <a:t>Markov</a:t>
          </a:r>
          <a:endParaRPr lang="es-MX" dirty="0"/>
        </a:p>
      </dgm:t>
    </dgm:pt>
    <dgm:pt modelId="{A0EFAFBB-CA7A-46AE-8DCE-795E3C69C74E}" type="parTrans" cxnId="{7B02FE6E-D928-4451-9DD1-1DC317F4C9DA}">
      <dgm:prSet/>
      <dgm:spPr/>
      <dgm:t>
        <a:bodyPr/>
        <a:lstStyle/>
        <a:p>
          <a:endParaRPr lang="es-MX"/>
        </a:p>
      </dgm:t>
    </dgm:pt>
    <dgm:pt modelId="{D931F5D6-A107-4C33-9D77-BE614B0F3667}" type="sibTrans" cxnId="{7B02FE6E-D928-4451-9DD1-1DC317F4C9DA}">
      <dgm:prSet/>
      <dgm:spPr/>
      <dgm:t>
        <a:bodyPr/>
        <a:lstStyle/>
        <a:p>
          <a:endParaRPr lang="es-MX"/>
        </a:p>
      </dgm:t>
    </dgm:pt>
    <dgm:pt modelId="{E5088B55-594A-4B1E-9602-ADB39D73FE0B}" type="pres">
      <dgm:prSet presAssocID="{2CE01328-569F-44D0-879D-A945A86DE1C9}" presName="linear" presStyleCnt="0">
        <dgm:presLayoutVars>
          <dgm:animLvl val="lvl"/>
          <dgm:resizeHandles val="exact"/>
        </dgm:presLayoutVars>
      </dgm:prSet>
      <dgm:spPr/>
    </dgm:pt>
    <dgm:pt modelId="{A11F0D1F-1A10-42EE-A86C-9925BE596759}" type="pres">
      <dgm:prSet presAssocID="{0BA604BB-7E94-46BD-B1DC-93780A11BA2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897575-4335-41AE-B11C-77A0F2F1BE0D}" type="pres">
      <dgm:prSet presAssocID="{1B7632FC-0E88-402A-9955-3EC36FD1C25E}" presName="spacer" presStyleCnt="0"/>
      <dgm:spPr/>
    </dgm:pt>
    <dgm:pt modelId="{7FC13341-ECA4-4452-8063-38E06606A16C}" type="pres">
      <dgm:prSet presAssocID="{A6E7D8DE-A1E7-4047-BA14-038DCC01C36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64A9C5C-9B25-44F4-A11E-94EA4D38381C}" type="pres">
      <dgm:prSet presAssocID="{F4E1C736-B3D5-4D49-A218-73498D7E91E3}" presName="spacer" presStyleCnt="0"/>
      <dgm:spPr/>
    </dgm:pt>
    <dgm:pt modelId="{8482989C-036D-40C5-8AC5-3777A9B42A26}" type="pres">
      <dgm:prSet presAssocID="{E1037A01-0A08-4275-B292-7A02B17DC42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2271BAD-4F9E-47BE-9468-B375238DDD15}" type="pres">
      <dgm:prSet presAssocID="{27E4DF36-D418-4C91-9F23-100451D559E1}" presName="spacer" presStyleCnt="0"/>
      <dgm:spPr/>
    </dgm:pt>
    <dgm:pt modelId="{E8F0084A-7A2C-4A16-AA6A-9B935D0F766B}" type="pres">
      <dgm:prSet presAssocID="{A3DB4208-C958-48FA-A68A-3E789590F37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45F1301-2588-4CB9-A793-F88C01F5AB85}" type="pres">
      <dgm:prSet presAssocID="{D1E5B97F-5A93-4871-B3F2-40973F574915}" presName="spacer" presStyleCnt="0"/>
      <dgm:spPr/>
    </dgm:pt>
    <dgm:pt modelId="{C1386B93-8F4D-46D3-8AF6-E91E8A50AE62}" type="pres">
      <dgm:prSet presAssocID="{FF009744-AE8F-4A7B-AD73-05498E8373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C490C11-1E27-425F-8AAC-4EDF5AA3255E}" srcId="{2CE01328-569F-44D0-879D-A945A86DE1C9}" destId="{E1037A01-0A08-4275-B292-7A02B17DC422}" srcOrd="2" destOrd="0" parTransId="{79EA78D5-2F55-4CA9-BAF7-3F045B3FD3FB}" sibTransId="{27E4DF36-D418-4C91-9F23-100451D559E1}"/>
    <dgm:cxn modelId="{E955931F-A944-4916-8998-1B9ED338DC8F}" type="presOf" srcId="{0BA604BB-7E94-46BD-B1DC-93780A11BA25}" destId="{A11F0D1F-1A10-42EE-A86C-9925BE596759}" srcOrd="0" destOrd="0" presId="urn:microsoft.com/office/officeart/2005/8/layout/vList2"/>
    <dgm:cxn modelId="{E3ADDE31-4372-4D2B-8CB5-62D394067797}" type="presOf" srcId="{A3DB4208-C958-48FA-A68A-3E789590F371}" destId="{E8F0084A-7A2C-4A16-AA6A-9B935D0F766B}" srcOrd="0" destOrd="0" presId="urn:microsoft.com/office/officeart/2005/8/layout/vList2"/>
    <dgm:cxn modelId="{33B4B33C-EF25-4B21-A023-6944030514BD}" type="presOf" srcId="{E1037A01-0A08-4275-B292-7A02B17DC422}" destId="{8482989C-036D-40C5-8AC5-3777A9B42A26}" srcOrd="0" destOrd="0" presId="urn:microsoft.com/office/officeart/2005/8/layout/vList2"/>
    <dgm:cxn modelId="{F15F1D60-526B-40FA-97E2-88EDBEE097DB}" type="presOf" srcId="{2CE01328-569F-44D0-879D-A945A86DE1C9}" destId="{E5088B55-594A-4B1E-9602-ADB39D73FE0B}" srcOrd="0" destOrd="0" presId="urn:microsoft.com/office/officeart/2005/8/layout/vList2"/>
    <dgm:cxn modelId="{A66FA967-0EC9-419B-B65F-338B6A8F7D02}" srcId="{2CE01328-569F-44D0-879D-A945A86DE1C9}" destId="{A3DB4208-C958-48FA-A68A-3E789590F371}" srcOrd="3" destOrd="0" parTransId="{D698325C-EE2A-4A06-977E-8E77E47C50CB}" sibTransId="{D1E5B97F-5A93-4871-B3F2-40973F574915}"/>
    <dgm:cxn modelId="{E22E8F6B-EEDB-4827-A1C5-C653A9BE8FA7}" type="presOf" srcId="{FF009744-AE8F-4A7B-AD73-05498E83733C}" destId="{C1386B93-8F4D-46D3-8AF6-E91E8A50AE62}" srcOrd="0" destOrd="0" presId="urn:microsoft.com/office/officeart/2005/8/layout/vList2"/>
    <dgm:cxn modelId="{7B02FE6E-D928-4451-9DD1-1DC317F4C9DA}" srcId="{2CE01328-569F-44D0-879D-A945A86DE1C9}" destId="{FF009744-AE8F-4A7B-AD73-05498E83733C}" srcOrd="4" destOrd="0" parTransId="{A0EFAFBB-CA7A-46AE-8DCE-795E3C69C74E}" sibTransId="{D931F5D6-A107-4C33-9D77-BE614B0F3667}"/>
    <dgm:cxn modelId="{04D3B28A-094C-4A01-B1FF-5377F0D8E4F6}" srcId="{2CE01328-569F-44D0-879D-A945A86DE1C9}" destId="{0BA604BB-7E94-46BD-B1DC-93780A11BA25}" srcOrd="0" destOrd="0" parTransId="{48E54966-9C28-45BA-9B5A-52ECB150C35C}" sibTransId="{1B7632FC-0E88-402A-9955-3EC36FD1C25E}"/>
    <dgm:cxn modelId="{BDFBE4BD-30C5-4703-B8A9-8F7FA9B81912}" srcId="{2CE01328-569F-44D0-879D-A945A86DE1C9}" destId="{A6E7D8DE-A1E7-4047-BA14-038DCC01C369}" srcOrd="1" destOrd="0" parTransId="{D9843E3D-9985-4A44-8EE5-AF692FDCA687}" sibTransId="{F4E1C736-B3D5-4D49-A218-73498D7E91E3}"/>
    <dgm:cxn modelId="{F93658EF-3C06-4565-A893-490437905FC0}" type="presOf" srcId="{A6E7D8DE-A1E7-4047-BA14-038DCC01C369}" destId="{7FC13341-ECA4-4452-8063-38E06606A16C}" srcOrd="0" destOrd="0" presId="urn:microsoft.com/office/officeart/2005/8/layout/vList2"/>
    <dgm:cxn modelId="{3D9193DB-F23B-4E0B-8055-FDC463301E30}" type="presParOf" srcId="{E5088B55-594A-4B1E-9602-ADB39D73FE0B}" destId="{A11F0D1F-1A10-42EE-A86C-9925BE596759}" srcOrd="0" destOrd="0" presId="urn:microsoft.com/office/officeart/2005/8/layout/vList2"/>
    <dgm:cxn modelId="{BCBA73ED-DCF2-4D2B-8E12-1B033E729D61}" type="presParOf" srcId="{E5088B55-594A-4B1E-9602-ADB39D73FE0B}" destId="{CC897575-4335-41AE-B11C-77A0F2F1BE0D}" srcOrd="1" destOrd="0" presId="urn:microsoft.com/office/officeart/2005/8/layout/vList2"/>
    <dgm:cxn modelId="{C67B2050-56D3-4153-B3AA-2DF34A6EBE31}" type="presParOf" srcId="{E5088B55-594A-4B1E-9602-ADB39D73FE0B}" destId="{7FC13341-ECA4-4452-8063-38E06606A16C}" srcOrd="2" destOrd="0" presId="urn:microsoft.com/office/officeart/2005/8/layout/vList2"/>
    <dgm:cxn modelId="{2CB00DC9-1A82-4D71-AD6D-EDC4F1D5E2CC}" type="presParOf" srcId="{E5088B55-594A-4B1E-9602-ADB39D73FE0B}" destId="{564A9C5C-9B25-44F4-A11E-94EA4D38381C}" srcOrd="3" destOrd="0" presId="urn:microsoft.com/office/officeart/2005/8/layout/vList2"/>
    <dgm:cxn modelId="{7E45EAF0-8DC8-450A-9131-979578436E5F}" type="presParOf" srcId="{E5088B55-594A-4B1E-9602-ADB39D73FE0B}" destId="{8482989C-036D-40C5-8AC5-3777A9B42A26}" srcOrd="4" destOrd="0" presId="urn:microsoft.com/office/officeart/2005/8/layout/vList2"/>
    <dgm:cxn modelId="{91D99A3E-3957-46D5-84D6-4608FE552847}" type="presParOf" srcId="{E5088B55-594A-4B1E-9602-ADB39D73FE0B}" destId="{B2271BAD-4F9E-47BE-9468-B375238DDD15}" srcOrd="5" destOrd="0" presId="urn:microsoft.com/office/officeart/2005/8/layout/vList2"/>
    <dgm:cxn modelId="{A932A8A5-C475-47D2-99E3-BF3876A9C46F}" type="presParOf" srcId="{E5088B55-594A-4B1E-9602-ADB39D73FE0B}" destId="{E8F0084A-7A2C-4A16-AA6A-9B935D0F766B}" srcOrd="6" destOrd="0" presId="urn:microsoft.com/office/officeart/2005/8/layout/vList2"/>
    <dgm:cxn modelId="{70AD57CA-21F5-401E-8C38-178B9F8432F2}" type="presParOf" srcId="{E5088B55-594A-4B1E-9602-ADB39D73FE0B}" destId="{A45F1301-2588-4CB9-A793-F88C01F5AB85}" srcOrd="7" destOrd="0" presId="urn:microsoft.com/office/officeart/2005/8/layout/vList2"/>
    <dgm:cxn modelId="{B1D9791E-DE4B-4913-9204-B66AE480CE86}" type="presParOf" srcId="{E5088B55-594A-4B1E-9602-ADB39D73FE0B}" destId="{C1386B93-8F4D-46D3-8AF6-E91E8A50AE6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4F3E2-A94C-4791-8DA8-A66058380715}">
      <dsp:nvSpPr>
        <dsp:cNvPr id="0" name=""/>
        <dsp:cNvSpPr/>
      </dsp:nvSpPr>
      <dsp:spPr>
        <a:xfrm>
          <a:off x="9234" y="1188474"/>
          <a:ext cx="5519993" cy="220799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27" tIns="70676" rIns="70676" bIns="7067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300" kern="1200"/>
            <a:t>PageRank</a:t>
          </a:r>
        </a:p>
      </dsp:txBody>
      <dsp:txXfrm>
        <a:off x="1113233" y="1188474"/>
        <a:ext cx="3311996" cy="2207997"/>
      </dsp:txXfrm>
    </dsp:sp>
    <dsp:sp modelId="{D15DF427-996E-439D-982B-5EA9EE2D372C}">
      <dsp:nvSpPr>
        <dsp:cNvPr id="0" name=""/>
        <dsp:cNvSpPr/>
      </dsp:nvSpPr>
      <dsp:spPr>
        <a:xfrm>
          <a:off x="4977228" y="1188474"/>
          <a:ext cx="5519993" cy="2207997"/>
        </a:xfrm>
        <a:prstGeom prst="chevron">
          <a:avLst/>
        </a:prstGeom>
        <a:solidFill>
          <a:schemeClr val="accent5">
            <a:hueOff val="-1491664"/>
            <a:satOff val="-8976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27" tIns="70676" rIns="70676" bIns="7067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300" kern="1200"/>
            <a:t>Muestreo de Gibs</a:t>
          </a:r>
        </a:p>
      </dsp:txBody>
      <dsp:txXfrm>
        <a:off x="6081227" y="1188474"/>
        <a:ext cx="3311996" cy="2207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F0D1F-1A10-42EE-A86C-9925BE596759}">
      <dsp:nvSpPr>
        <dsp:cNvPr id="0" name=""/>
        <dsp:cNvSpPr/>
      </dsp:nvSpPr>
      <dsp:spPr>
        <a:xfrm>
          <a:off x="0" y="83438"/>
          <a:ext cx="449884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Probabilidad</a:t>
          </a:r>
        </a:p>
      </dsp:txBody>
      <dsp:txXfrm>
        <a:off x="30442" y="113880"/>
        <a:ext cx="4437964" cy="562726"/>
      </dsp:txXfrm>
    </dsp:sp>
    <dsp:sp modelId="{7FC13341-ECA4-4452-8063-38E06606A16C}">
      <dsp:nvSpPr>
        <dsp:cNvPr id="0" name=""/>
        <dsp:cNvSpPr/>
      </dsp:nvSpPr>
      <dsp:spPr>
        <a:xfrm>
          <a:off x="0" y="781928"/>
          <a:ext cx="449884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Redes Bayesianas</a:t>
          </a:r>
        </a:p>
      </dsp:txBody>
      <dsp:txXfrm>
        <a:off x="30442" y="812370"/>
        <a:ext cx="4437964" cy="562726"/>
      </dsp:txXfrm>
    </dsp:sp>
    <dsp:sp modelId="{8482989C-036D-40C5-8AC5-3777A9B42A26}">
      <dsp:nvSpPr>
        <dsp:cNvPr id="0" name=""/>
        <dsp:cNvSpPr/>
      </dsp:nvSpPr>
      <dsp:spPr>
        <a:xfrm>
          <a:off x="0" y="1480418"/>
          <a:ext cx="449884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Inferencia</a:t>
          </a:r>
        </a:p>
      </dsp:txBody>
      <dsp:txXfrm>
        <a:off x="30442" y="1510860"/>
        <a:ext cx="4437964" cy="562726"/>
      </dsp:txXfrm>
    </dsp:sp>
    <dsp:sp modelId="{E8F0084A-7A2C-4A16-AA6A-9B935D0F766B}">
      <dsp:nvSpPr>
        <dsp:cNvPr id="0" name=""/>
        <dsp:cNvSpPr/>
      </dsp:nvSpPr>
      <dsp:spPr>
        <a:xfrm>
          <a:off x="0" y="2178909"/>
          <a:ext cx="449884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Redes de decisión</a:t>
          </a:r>
        </a:p>
      </dsp:txBody>
      <dsp:txXfrm>
        <a:off x="30442" y="2209351"/>
        <a:ext cx="4437964" cy="562726"/>
      </dsp:txXfrm>
    </dsp:sp>
    <dsp:sp modelId="{C1386B93-8F4D-46D3-8AF6-E91E8A50AE62}">
      <dsp:nvSpPr>
        <dsp:cNvPr id="0" name=""/>
        <dsp:cNvSpPr/>
      </dsp:nvSpPr>
      <dsp:spPr>
        <a:xfrm>
          <a:off x="0" y="2877399"/>
          <a:ext cx="449884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Modelos ocultos de </a:t>
          </a:r>
          <a:r>
            <a:rPr lang="es-MX" sz="2600" kern="1200" dirty="0" err="1"/>
            <a:t>Markov</a:t>
          </a:r>
          <a:endParaRPr lang="es-MX" sz="2600" kern="1200" dirty="0"/>
        </a:p>
      </dsp:txBody>
      <dsp:txXfrm>
        <a:off x="30442" y="2907841"/>
        <a:ext cx="4437964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0-20T21:31:35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1005 9719 0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7254316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20: redes de decisión y modelos ocultos de </a:t>
            </a:r>
            <a:r>
              <a:rPr lang="es-MX" sz="2000" dirty="0" err="1">
                <a:solidFill>
                  <a:schemeClr val="bg1"/>
                </a:solidFill>
              </a:rPr>
              <a:t>Markov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3D5158-CC3F-3B3A-5AF7-8D962781DB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67374-0CBA-4967-B94F-6BBD8D4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El valor de la información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3F154DD-06EF-F17D-71BE-6E12F0493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500"/>
                  <a:t>Idea: calcular el valor de adquirir evidencia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500"/>
                  <a:t>Puede obtenerse directamente de la red de decisión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500"/>
                  <a:t>Ejemplo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500"/>
                  <a:t>Comprar los derechos para extraer petróleo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500"/>
                  <a:t>Dos secciones A y B, solo una tiene petróleo con valor k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500"/>
                  <a:t>La probabilidad a priori es 0.5 para cada una y excluyente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500"/>
                  <a:t>Perforar en A o B tiene utilidad esperada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15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500" b="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s-MX" sz="15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MX" sz="1500"/>
                  <a:t> y MUE=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15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500" b="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s-MX" sz="15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MX" sz="1500"/>
              </a:p>
              <a:p>
                <a:pPr>
                  <a:lnSpc>
                    <a:spcPct val="100000"/>
                  </a:lnSpc>
                </a:pPr>
                <a:r>
                  <a:rPr lang="es-MX" sz="1500"/>
                  <a:t>Pregunta: ¿cuál es el valor de la información?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500"/>
                  <a:t>Valor de saber cual sección tiene petróleo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3F154DD-06EF-F17D-71BE-6E12F0493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305" t="-3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E0FC70A9-A795-4120-A33E-B045F0D4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14" y="1437443"/>
            <a:ext cx="4097657" cy="388252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5C2622-2311-5B8A-283C-33BDFD03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3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B9A24A-1E7A-DB66-45CE-8C41BCFA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Ejemplo del clima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2DE90F2-C540-C4D6-BCCD-1CD2B95CC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293" y="2091095"/>
            <a:ext cx="8808879" cy="42062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4BAD08-41AD-B6DF-610D-2DF64430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33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D0D9C-F8F6-91BC-C76D-7BBA3462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El valor de la información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F969921-A2E9-E3A3-F191-7467583AF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300"/>
                  <a:t>Supongamos que tenemos evidencia </a:t>
                </a:r>
                <a14:m>
                  <m:oMath xmlns:m="http://schemas.openxmlformats.org/officeDocument/2006/math">
                    <m:r>
                      <a:rPr lang="es-MX" sz="1300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MX" sz="13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300" b="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s-MX" sz="130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300" b="0" i="1">
                          <a:latin typeface="Cambria Math" panose="02040503050406030204" pitchFamily="18" charset="0"/>
                        </a:rPr>
                        <m:t>𝑀𝑉𝐸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s-MX" sz="13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MX" sz="13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MX" sz="1300" b="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MX" sz="13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MX" sz="13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3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s-MX" sz="1300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MX" sz="1300"/>
              </a:p>
              <a:p>
                <a:pPr>
                  <a:lnSpc>
                    <a:spcPct val="100000"/>
                  </a:lnSpc>
                </a:pPr>
                <a:r>
                  <a:rPr lang="es-MX" sz="1300"/>
                  <a:t>Supongamos que vemos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3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3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s-MX" sz="13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MX" sz="13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3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3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MX" sz="13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s-MX" sz="1300" b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300" b="0" i="1">
                          <a:latin typeface="Cambria Math" panose="02040503050406030204" pitchFamily="18" charset="0"/>
                        </a:rPr>
                        <m:t>𝑀𝑉𝐸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′)=</m:t>
                      </m:r>
                      <m:func>
                        <m:funcPr>
                          <m:ctrlPr>
                            <a:rPr lang="es-MX" sz="13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MX" sz="13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MX" sz="1300" b="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MX" sz="13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MX" sz="13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3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s-MX" sz="1300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s-MX" sz="13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MX" sz="1300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s-MX" sz="13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MX" sz="1300" b="0"/>
              </a:p>
              <a:p>
                <a:pPr>
                  <a:lnSpc>
                    <a:spcPct val="100000"/>
                  </a:lnSpc>
                </a:pPr>
                <a:r>
                  <a:rPr lang="es-MX" sz="1300"/>
                  <a:t>Pero </a:t>
                </a:r>
                <a14:m>
                  <m:oMath xmlns:m="http://schemas.openxmlformats.org/officeDocument/2006/math">
                    <m:r>
                      <a:rPr lang="es-MX" sz="1300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MX" sz="13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MX" sz="1300"/>
                  <a:t> es una variable aleatoria cuyo valor desconocemos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300"/>
                  <a:t>El valor esperado si </a:t>
                </a:r>
                <a14:m>
                  <m:oMath xmlns:m="http://schemas.openxmlformats.org/officeDocument/2006/math">
                    <m:r>
                      <a:rPr lang="es-MX" sz="1300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MX" sz="13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MX" sz="1300"/>
                  <a:t> se revela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300" b="0" i="1">
                          <a:latin typeface="Cambria Math" panose="02040503050406030204" pitchFamily="18" charset="0"/>
                        </a:rPr>
                        <m:t>𝑀𝑉𝐸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′)=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sz="13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s-MX" sz="13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s-MX" sz="13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13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13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300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13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s-MX" sz="1300" b="0" i="1">
                              <a:latin typeface="Cambria Math" panose="02040503050406030204" pitchFamily="18" charset="0"/>
                            </a:rPr>
                            <m:t>𝑀𝑉𝐸</m:t>
                          </m:r>
                          <m:d>
                            <m:dPr>
                              <m:ctrlPr>
                                <a:rPr lang="es-MX" sz="13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s-MX" sz="13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300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MX" sz="13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s-MX" sz="1300"/>
              </a:p>
              <a:p>
                <a:pPr>
                  <a:lnSpc>
                    <a:spcPct val="100000"/>
                  </a:lnSpc>
                </a:pPr>
                <a:r>
                  <a:rPr lang="es-MX" sz="1300"/>
                  <a:t>Valor de la información: cuanto sube MVE revelando </a:t>
                </a:r>
                <a14:m>
                  <m:oMath xmlns:m="http://schemas.openxmlformats.org/officeDocument/2006/math">
                    <m:r>
                      <a:rPr lang="es-MX" sz="1300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MX" sz="13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s-MX" sz="130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300" i="1">
                          <a:latin typeface="Cambria Math" panose="02040503050406030204" pitchFamily="18" charset="0"/>
                        </a:rPr>
                        <m:t>𝑉𝑃𝐼</m:t>
                      </m:r>
                      <m:d>
                        <m:dPr>
                          <m:ctrlPr>
                            <a:rPr lang="es-MX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13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s-MX" sz="13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MX" sz="13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𝑀𝑉𝐸</m:t>
                      </m:r>
                      <m:d>
                        <m:dPr>
                          <m:ctrlPr>
                            <a:rPr lang="es-MX" sz="13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300" b="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MX" sz="13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MX" sz="13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s-MX" sz="13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MX" sz="13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𝑀𝑉𝐸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sz="13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3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F969921-A2E9-E3A3-F191-7467583AF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t="-13014" b="-256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61E4901E-20A7-ABF3-095C-DA9935DA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247" y="630936"/>
            <a:ext cx="3956791" cy="549554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331FBE-993E-ADDC-1336-513A0859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0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00DC5-6A79-3C3C-2DB2-546E2D21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Propiedades del VPI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236920F-B265-C27C-C785-4C67D6EC22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MX" dirty="0"/>
                  <a:t>No negativo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𝑉𝑃𝐼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No aditivo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𝑉𝑃𝐼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𝑉𝑃𝐼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𝑉𝑃𝐼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Independiente del orden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𝑉𝑃𝐼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𝑉𝑃𝐼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𝑉𝑃𝐼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𝑉𝑃𝐼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𝑉𝑃𝐼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236920F-B265-C27C-C785-4C67D6EC2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6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09C62D-7D21-680C-C7C9-1404C708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1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4EF42-BD89-BC6E-8DC3-B4443206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55BE8-0361-6E44-3B58-DDE47411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sopa del día es de tortilla o de lentejas pero no ordenarían ninguna. ¿Cuál es el valor de saber cuál es?</a:t>
            </a:r>
          </a:p>
          <a:p>
            <a:r>
              <a:rPr lang="es-MX" dirty="0"/>
              <a:t>Hay dos tipos de tenedor en un picnic. Uno un poco más resistente. ¿Cuál es el valor de saber cuál?</a:t>
            </a:r>
          </a:p>
          <a:p>
            <a:r>
              <a:rPr lang="es-MX" dirty="0"/>
              <a:t>Están jugando a la lotería. El premio puede ser $0 o $100. Ustedes eligen un número entre 1 y 100. ¿Cuál es el valor de saber el número ganador?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D92572-EE76-E365-C4E1-ABE79A43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6EBAB-950A-75F9-E62B-1B3F14C4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valor de la información imperfecta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2C052-A949-3CAB-148E-713C56D9C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existe ese concepto</a:t>
            </a:r>
          </a:p>
          <a:p>
            <a:r>
              <a:rPr lang="es-MX" dirty="0"/>
              <a:t>La información corresponde a observaciones de un nodo en la red de decisión</a:t>
            </a:r>
          </a:p>
          <a:p>
            <a:r>
              <a:rPr lang="es-MX" dirty="0"/>
              <a:t>Si los datos son “ruidosos” solo significa que no observamos la variable original si no otra que contiene ruido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0FACC8-0237-993B-6122-598F0433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5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EC1E1-5546-3E2D-F4CF-B022E03A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Ejemplo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8A66F2B-F0A7-E158-3FBF-158CDAAE1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232" y="2091095"/>
            <a:ext cx="8763001" cy="42062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BA726A-998C-59A1-D84C-22AB226F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55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391792-5D3E-475B-F501-3298FC70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Modelos de Markov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40931C-079B-1B29-71B9-89D932468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/>
                  <a:t>El valor de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/>
                  <a:t> en un tiempo dado es llamado un estado</a:t>
                </a:r>
              </a:p>
              <a:p>
                <a:r>
                  <a:rPr lang="es-MX" sz="1800"/>
                  <a:t>Parámetros: llamadas transiciones de probabilidad o dinámica, especifica como el estado evoluciona con el tiempo</a:t>
                </a:r>
              </a:p>
              <a:p>
                <a:r>
                  <a:rPr lang="es-MX" sz="1800"/>
                  <a:t>Suposición de estacionalidad: las probabilidades de transición son las mismas en todos tiempos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40931C-079B-1B29-71B9-89D932468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2CD0FD9C-BAC2-F97D-FBAA-DB996948C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14" y="2733327"/>
            <a:ext cx="4097657" cy="129076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9550FF-7996-0A5A-7773-D3C6E2C3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2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303605-2729-6C20-5482-A7C6F2DC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Independencia condicional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83656-505D-E390-7822-B7E840498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s-MX" sz="1800"/>
              <a:t>El pasado y el futuro son independientes dado el presente</a:t>
            </a:r>
          </a:p>
          <a:p>
            <a:r>
              <a:rPr lang="es-MX" sz="1800"/>
              <a:t>Cada paso solo depende del estado anterior</a:t>
            </a:r>
          </a:p>
          <a:p>
            <a:r>
              <a:rPr lang="es-MX" sz="1800"/>
              <a:t>Primer orden de propiedad de Markov</a:t>
            </a:r>
          </a:p>
          <a:p>
            <a:r>
              <a:rPr lang="es-MX" sz="1800"/>
              <a:t>Es posible usar redes Bayesianas para razonar si se trunca la cadena a una longitud en particular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7F5936-7EC0-F116-B286-FED05A96D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2733327"/>
            <a:ext cx="4097657" cy="129076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07C77A-6383-78CF-2942-E4B379F7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1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57D10F-0841-9A03-13A5-03FF0551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Ejemplo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3555C23-60E0-63BD-C970-97601643C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293" y="2091095"/>
            <a:ext cx="8808879" cy="42062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E57F83-0BA7-F8FE-8A9A-1E68B2AB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9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Para el día de hoy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Redes de decisión</a:t>
            </a:r>
          </a:p>
          <a:p>
            <a:r>
              <a:rPr lang="es-MX" sz="1700" dirty="0"/>
              <a:t>Cadenas de </a:t>
            </a:r>
            <a:r>
              <a:rPr lang="es-MX" sz="1700" dirty="0" err="1"/>
              <a:t>Markov</a:t>
            </a:r>
            <a:endParaRPr lang="es-MX" sz="1700" dirty="0"/>
          </a:p>
          <a:p>
            <a:r>
              <a:rPr lang="es-MX" sz="1700" dirty="0"/>
              <a:t>Modelos ocultos de </a:t>
            </a:r>
            <a:r>
              <a:rPr lang="es-MX" sz="1700" dirty="0" err="1"/>
              <a:t>Markov</a:t>
            </a:r>
            <a:endParaRPr lang="es-MX" sz="900" dirty="0"/>
          </a:p>
          <a:p>
            <a:endParaRPr lang="es-MX" sz="1300" dirty="0"/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4264127E-4D1F-4B66-8816-EEE69FF54E04}"/>
                  </a:ext>
                </a:extLst>
              </p14:cNvPr>
              <p14:cNvContentPartPr/>
              <p14:nvPr/>
            </p14:nvContentPartPr>
            <p14:xfrm>
              <a:off x="361800" y="3498840"/>
              <a:ext cx="360" cy="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4264127E-4D1F-4B66-8816-EEE69FF54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440" y="3489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3564C8-9CF8-A0A9-6FF3-B62DC839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Mini algoritmo hacia adelante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15C87B4-4A5B-704A-EC0E-DC4656590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24796" y="498698"/>
                <a:ext cx="2893382" cy="118535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1800"/>
                  <a:t>¿Cuál 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/>
                  <a:t> en algún día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/>
                  <a:t>?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15C87B4-4A5B-704A-EC0E-DC4656590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24796" y="498698"/>
                <a:ext cx="2893382" cy="1185353"/>
              </a:xfrm>
              <a:blipFill>
                <a:blip r:embed="rId2"/>
                <a:stretch>
                  <a:fillRect l="-16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CFB948-9CA4-C479-A2C8-03B1525C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2" y="2091095"/>
            <a:ext cx="10385780" cy="42062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0BEC90-E753-FBF6-E30A-B49FD030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49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4CDFAE-8AD9-2C96-0D7E-04B9F867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s-MX" sz="3200"/>
              <a:t>Ejemplo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285369-EFFE-2E4A-F946-0BCA6798C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Distribución</a:t>
            </a:r>
            <a:r>
              <a:rPr lang="en-US" sz="1800" dirty="0"/>
              <a:t> </a:t>
            </a:r>
            <a:r>
              <a:rPr lang="en-US" sz="1800" dirty="0" err="1"/>
              <a:t>inicial</a:t>
            </a:r>
            <a:r>
              <a:rPr lang="en-US" sz="1800" dirty="0"/>
              <a:t>: 1.0 sun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E860D35-026C-6C7B-88DF-99C58EF3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44" y="2729397"/>
            <a:ext cx="2682581" cy="2271811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2EE51F5-A182-CC0B-7545-2DB2FE611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205" y="2555210"/>
            <a:ext cx="6381787" cy="392479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73C236-AC5C-9233-A475-5CFA070C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FC9E37B-F9D8-ABDE-2CB9-5355879C2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52" y="5064020"/>
            <a:ext cx="3365576" cy="13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3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4CB05-4BB5-CAE2-2134-2C1E5331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Distribuciones estacionarias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54132B1-E845-BA2C-D752-EF7F8757B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Para la mayoría de las cadenas</a:t>
                </a:r>
              </a:p>
              <a:p>
                <a:pPr lvl="1"/>
                <a:r>
                  <a:rPr lang="es-MX" dirty="0"/>
                  <a:t>La influencia de la distribución inicial influye menos y menos con el tiempo</a:t>
                </a:r>
              </a:p>
              <a:p>
                <a:pPr lvl="1"/>
                <a:r>
                  <a:rPr lang="es-MX" dirty="0"/>
                  <a:t>La distribución es independiente de la distribución inicial</a:t>
                </a:r>
              </a:p>
              <a:p>
                <a:r>
                  <a:rPr lang="es-MX" dirty="0"/>
                  <a:t>Distribución estacionaria</a:t>
                </a:r>
              </a:p>
              <a:p>
                <a:pPr lvl="1"/>
                <a:r>
                  <a:rPr lang="es-MX" dirty="0"/>
                  <a:t>La distribución final es llamada distribución estacionaria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Satisface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54132B1-E845-BA2C-D752-EF7F8757B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 r="-14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42DDEF-11E8-74AB-FD8B-C1346204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9D08DEA-0F4E-63A0-C214-32CD9B285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95" y="5749853"/>
            <a:ext cx="6335009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94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4D28FC-419B-D274-26E7-AD0FFCC7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Ejemplo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67958F8-FF72-1F3A-A6E0-77AC9CEE4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918" y="2091095"/>
            <a:ext cx="9505629" cy="42062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126465-0C0F-5C82-3B87-2A741526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17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A479EC-CBB6-5B45-F568-5AC1AB12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s-MX" dirty="0"/>
              <a:t>Otros ejemplos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2B97F9-4971-0BB1-499A-93028D6A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D87A3D2-790F-8DD1-E2A3-27591BDF1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770995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408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D6844F-2F63-2B26-F6C0-F372E0AB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Modelos ocultos de Markov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A77E9-33B8-023C-92A7-027F66F2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" y="2501390"/>
            <a:ext cx="4033647" cy="17546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A1C18-B136-0ECA-495C-FECD01E8A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es-MX" sz="1800"/>
              <a:t>Las cadenas de Markov no son útiles para la mayoría de los agentes</a:t>
            </a:r>
          </a:p>
          <a:p>
            <a:pPr lvl="1"/>
            <a:r>
              <a:rPr lang="es-MX" sz="1800"/>
              <a:t>Necesitamos observaciones para actualizar creencias </a:t>
            </a:r>
          </a:p>
          <a:p>
            <a:r>
              <a:rPr lang="es-MX" sz="1800"/>
              <a:t>Modelos ocultos de Markov</a:t>
            </a:r>
          </a:p>
          <a:p>
            <a:pPr lvl="1"/>
            <a:r>
              <a:rPr lang="es-MX" sz="1800"/>
              <a:t>Cadena de Markov sobre estados</a:t>
            </a:r>
          </a:p>
          <a:p>
            <a:pPr lvl="1"/>
            <a:r>
              <a:rPr lang="es-MX" sz="1800"/>
              <a:t>En cada paso se observan los efectos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598B33-91A1-FF48-BF3E-EEEB87D9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27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4CEB37-FC2B-D545-F8DF-0B815111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Ejemplo</a:t>
            </a: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F7E099F-3741-7F16-5F99-B0DF258D5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893" y="2091095"/>
            <a:ext cx="9045679" cy="42062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0E8204-2121-A423-9737-5FE49074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39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ECB058-9169-B899-9589-D05FFAAB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Independencia condicional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587CAD-55B2-9A67-5569-4DB74A54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" y="2541726"/>
            <a:ext cx="4033647" cy="16739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6E92C-C928-C666-255E-9837F3C0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es-MX" sz="1800"/>
              <a:t>Los modelos ocultos de Markov tienen dos propiedades importantes</a:t>
            </a:r>
          </a:p>
          <a:p>
            <a:pPr lvl="1"/>
            <a:r>
              <a:rPr lang="es-MX" sz="1800"/>
              <a:t>El futuro depende del pasado vía el presente</a:t>
            </a:r>
          </a:p>
          <a:p>
            <a:pPr lvl="1"/>
            <a:r>
              <a:rPr lang="es-MX" sz="1800"/>
              <a:t>La observación actual es independiente de todo dado al estado actual</a:t>
            </a:r>
          </a:p>
          <a:p>
            <a:pPr lvl="1"/>
            <a:r>
              <a:rPr lang="es-MX" sz="1800"/>
              <a:t>¿Se garantiza que las variables de evidencia sean independientes?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0D3D4F-8EB9-C0DC-D41B-F519D458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60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EA5A3-A754-C869-1391-50AA57BF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reales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1EE845-7C0A-7147-4A68-8BCF8D907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Reconocimiento de audio</a:t>
            </a:r>
          </a:p>
          <a:p>
            <a:pPr lvl="1"/>
            <a:r>
              <a:rPr lang="es-MX" dirty="0"/>
              <a:t>Observaciones: señales acústicas</a:t>
            </a:r>
          </a:p>
          <a:p>
            <a:pPr lvl="1"/>
            <a:r>
              <a:rPr lang="es-MX" dirty="0"/>
              <a:t>Estados: posiciones especificas en palabras</a:t>
            </a:r>
          </a:p>
          <a:p>
            <a:r>
              <a:rPr lang="es-MX" dirty="0"/>
              <a:t>Traducción</a:t>
            </a:r>
          </a:p>
          <a:p>
            <a:pPr lvl="1"/>
            <a:r>
              <a:rPr lang="es-MX" dirty="0"/>
              <a:t>Observaciones: palabras</a:t>
            </a:r>
          </a:p>
          <a:p>
            <a:pPr lvl="1"/>
            <a:r>
              <a:rPr lang="es-MX" dirty="0"/>
              <a:t>Estados: opciones de traducción</a:t>
            </a:r>
          </a:p>
          <a:p>
            <a:r>
              <a:rPr lang="es-MX" dirty="0"/>
              <a:t>Seguimiento de robots</a:t>
            </a:r>
          </a:p>
          <a:p>
            <a:pPr lvl="1"/>
            <a:r>
              <a:rPr lang="es-MX" dirty="0"/>
              <a:t>Observaciones: lecturas</a:t>
            </a:r>
          </a:p>
          <a:p>
            <a:pPr lvl="1"/>
            <a:r>
              <a:rPr lang="es-MX" dirty="0"/>
              <a:t>Estados: posiciones en un mapa</a:t>
            </a:r>
          </a:p>
          <a:p>
            <a:r>
              <a:rPr lang="es-MX" dirty="0"/>
              <a:t>Filtro de Kalman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783C8A-5753-9240-BA59-BBD916FE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5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C20BD-01C5-158D-A37C-92C56813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 dirty="0"/>
              <a:t>Agentes probabilísticos…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EB6F86C6-F074-3EFF-C11B-D128A40E9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10715"/>
              </p:ext>
            </p:extLst>
          </p:nvPr>
        </p:nvGraphicFramePr>
        <p:xfrm>
          <a:off x="411479" y="2688336"/>
          <a:ext cx="4498848" cy="358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uper Mario 3D All-Stars | Juegos de Nintendo Switch | Juegos | Nintendo">
            <a:extLst>
              <a:ext uri="{FF2B5EF4-FFF2-40B4-BE49-F238E27FC236}">
                <a16:creationId xmlns:a16="http://schemas.microsoft.com/office/drawing/2014/main" id="{93FCF586-FA86-EE44-5D7B-F85EA4894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9" r="14956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C9CBE-5D48-C801-A1E7-34DE53E3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4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8C8CCA-5066-1E3A-9B09-E3F6156A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Redes de decisión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BEEF4F0-FD8E-4BA7-55B3-EF80B31D0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446" y="2091095"/>
            <a:ext cx="9094573" cy="42062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4F0839-53B8-C8B8-7D47-A6DA7E49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68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61" y="416500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/>
              <a:t>Aprendizaje máquina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11CF27-A2EA-D923-0A4E-425A91EAA5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9B58B-778B-727A-DEA0-B9A71E06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Redes de decisión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8D4C7-D12D-E93E-59F8-733796F9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s-MX" sz="1700"/>
              <a:t>MVE: elige la acción que maximice la utilidad esperada dada la evidencia</a:t>
            </a:r>
          </a:p>
          <a:p>
            <a:r>
              <a:rPr lang="es-MX" sz="1700"/>
              <a:t>Puede operar con redes de decisión</a:t>
            </a:r>
          </a:p>
          <a:p>
            <a:pPr lvl="1"/>
            <a:r>
              <a:rPr lang="es-MX" sz="1700"/>
              <a:t>Las redes Bayesianas con nodos para utilidad y acciones</a:t>
            </a:r>
          </a:p>
          <a:p>
            <a:pPr lvl="1"/>
            <a:r>
              <a:rPr lang="es-MX" sz="1700"/>
              <a:t>Calculamos la utilidad esperada para cada acción</a:t>
            </a:r>
          </a:p>
          <a:p>
            <a:r>
              <a:rPr lang="es-MX" sz="1700"/>
              <a:t>Tipos de nodos</a:t>
            </a:r>
          </a:p>
          <a:p>
            <a:pPr lvl="1"/>
            <a:r>
              <a:rPr lang="es-MX" sz="1700"/>
              <a:t>Nodos de probabilidad</a:t>
            </a:r>
          </a:p>
          <a:p>
            <a:pPr lvl="1"/>
            <a:r>
              <a:rPr lang="es-MX" sz="1700"/>
              <a:t>Acciones (no pueden tener padres)</a:t>
            </a:r>
          </a:p>
          <a:p>
            <a:pPr lvl="1"/>
            <a:r>
              <a:rPr lang="es-MX" sz="1700"/>
              <a:t>Nodos de utilidad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F9D504-570F-D8DA-7173-6729FBBD4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899387"/>
            <a:ext cx="4097657" cy="495864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CDAEF6-9D21-DD3E-C639-7CC82A88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0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910B6F-F9E7-36A2-D70F-34303FEE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Selección de acciones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9AA57-A41E-A221-7C8E-ED19A855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s-MX" sz="1800"/>
              <a:t>Instanciar toda la evidencia</a:t>
            </a:r>
          </a:p>
          <a:p>
            <a:r>
              <a:rPr lang="es-MX" sz="1800"/>
              <a:t>Colocar las acciones de toda forma posible</a:t>
            </a:r>
          </a:p>
          <a:p>
            <a:r>
              <a:rPr lang="es-MX" sz="1800"/>
              <a:t>Calcular la posterior para todos los padres del nodo de utilidad dada la evidencia</a:t>
            </a:r>
          </a:p>
          <a:p>
            <a:r>
              <a:rPr lang="es-MX" sz="1800"/>
              <a:t>Calcular la utilidad esperada para cada acción</a:t>
            </a:r>
          </a:p>
          <a:p>
            <a:r>
              <a:rPr lang="es-MX" sz="1800"/>
              <a:t>Elegir la acción que maximice la utilidad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F4B3A9-4AB0-E73B-8ED3-2F1E41F7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899387"/>
            <a:ext cx="4097657" cy="495864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678176-E606-F82A-DBC6-4B3FB2E0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31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F34AFE-BEF7-488F-C4A0-764353DA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Ejemplo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203D41D-0596-4AC3-095E-1C69ED73D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748" y="2091095"/>
            <a:ext cx="9193969" cy="42062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DC6BA4-D0BE-77BA-9C9C-D8234864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9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85310E-7638-8B76-F4BA-92956ECD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Decisiones como árboles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886EE23-D60A-2790-0DBC-B18B20824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293" y="2091095"/>
            <a:ext cx="8808879" cy="42062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758085-FF95-5B37-4B18-4B0D9B92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08B1EC-920C-B2ED-1824-F66ABF05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Ejemplo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5653198-7A16-BEAC-D41F-90D32E928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684" y="2091095"/>
            <a:ext cx="8902097" cy="42062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B71A63-B6EA-6D5B-5BC8-AD237360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7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1E6EC1-F972-B55B-D2F1-2987ABA3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Decisiones como árboles II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993465D-3F26-BB1C-9FCE-E4690D1C9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027" y="2091095"/>
            <a:ext cx="9725410" cy="42062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52F0A9-92C8-15F1-AFD0-796DF0AC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748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8353</TotalTime>
  <Words>809</Words>
  <Application>Microsoft Office PowerPoint</Application>
  <PresentationFormat>Panorámica</PresentationFormat>
  <Paragraphs>150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Avenir Next LT Pro</vt:lpstr>
      <vt:lpstr>Calibri</vt:lpstr>
      <vt:lpstr>Cambria Math</vt:lpstr>
      <vt:lpstr>AccentBoxVTI</vt:lpstr>
      <vt:lpstr>Inteligencia Artificial</vt:lpstr>
      <vt:lpstr>Para el día de hoy</vt:lpstr>
      <vt:lpstr>Redes de decisión</vt:lpstr>
      <vt:lpstr>Redes de decisión</vt:lpstr>
      <vt:lpstr>Selección de acciones</vt:lpstr>
      <vt:lpstr>Ejemplo</vt:lpstr>
      <vt:lpstr>Decisiones como árboles</vt:lpstr>
      <vt:lpstr>Ejemplo 2</vt:lpstr>
      <vt:lpstr>Decisiones como árboles II</vt:lpstr>
      <vt:lpstr>El valor de la información</vt:lpstr>
      <vt:lpstr>Ejemplo del clima</vt:lpstr>
      <vt:lpstr>El valor de la información</vt:lpstr>
      <vt:lpstr>Propiedades del VPI</vt:lpstr>
      <vt:lpstr>Algunas preguntas</vt:lpstr>
      <vt:lpstr>El valor de la información imperfecta</vt:lpstr>
      <vt:lpstr>Ejemplo</vt:lpstr>
      <vt:lpstr>Modelos de Markov</vt:lpstr>
      <vt:lpstr>Independencia condicional</vt:lpstr>
      <vt:lpstr>Ejemplo</vt:lpstr>
      <vt:lpstr>Mini algoritmo hacia adelante</vt:lpstr>
      <vt:lpstr>Ejemplo</vt:lpstr>
      <vt:lpstr>Distribuciones estacionarias</vt:lpstr>
      <vt:lpstr>Ejemplo</vt:lpstr>
      <vt:lpstr>Otros ejemplos</vt:lpstr>
      <vt:lpstr>Modelos ocultos de Markov</vt:lpstr>
      <vt:lpstr>Ejemplo</vt:lpstr>
      <vt:lpstr>Independencia condicional</vt:lpstr>
      <vt:lpstr>Ejemplos reales</vt:lpstr>
      <vt:lpstr>Agentes probabilísticos…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83</cp:revision>
  <dcterms:created xsi:type="dcterms:W3CDTF">2020-02-18T20:29:21Z</dcterms:created>
  <dcterms:modified xsi:type="dcterms:W3CDTF">2022-10-20T22:32:47Z</dcterms:modified>
</cp:coreProperties>
</file>