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2"/>
  </p:notesMasterIdLst>
  <p:sldIdLst>
    <p:sldId id="329" r:id="rId2"/>
    <p:sldId id="295" r:id="rId3"/>
    <p:sldId id="320" r:id="rId4"/>
    <p:sldId id="296" r:id="rId5"/>
    <p:sldId id="297" r:id="rId6"/>
    <p:sldId id="323" r:id="rId7"/>
    <p:sldId id="324" r:id="rId8"/>
    <p:sldId id="326" r:id="rId9"/>
    <p:sldId id="327" r:id="rId10"/>
    <p:sldId id="308" r:id="rId11"/>
    <p:sldId id="309" r:id="rId12"/>
    <p:sldId id="310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0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43" r:id="rId37"/>
    <p:sldId id="368" r:id="rId38"/>
    <p:sldId id="335" r:id="rId39"/>
    <p:sldId id="340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FCC8F-5E59-4881-B6DE-802D00E5BB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01060E-95E2-4E54-B5C6-CBC5417DB02C}">
      <dgm:prSet/>
      <dgm:spPr/>
      <dgm:t>
        <a:bodyPr/>
        <a:lstStyle/>
        <a:p>
          <a:r>
            <a:rPr lang="es-MX"/>
            <a:t>Hasta ahora hemos visto el caso donde las variables de salida están en los reales</a:t>
          </a:r>
          <a:endParaRPr lang="en-US"/>
        </a:p>
      </dgm:t>
    </dgm:pt>
    <dgm:pt modelId="{0F7DF766-F1E4-44E0-BCBE-6F52BF2CCCDC}" type="parTrans" cxnId="{41F9F579-11EF-4560-BE1C-7DA99D0BA537}">
      <dgm:prSet/>
      <dgm:spPr/>
      <dgm:t>
        <a:bodyPr/>
        <a:lstStyle/>
        <a:p>
          <a:endParaRPr lang="en-US"/>
        </a:p>
      </dgm:t>
    </dgm:pt>
    <dgm:pt modelId="{96977D95-D28C-4502-9922-1F874BB6681C}" type="sibTrans" cxnId="{41F9F579-11EF-4560-BE1C-7DA99D0BA537}">
      <dgm:prSet/>
      <dgm:spPr/>
      <dgm:t>
        <a:bodyPr/>
        <a:lstStyle/>
        <a:p>
          <a:endParaRPr lang="en-US"/>
        </a:p>
      </dgm:t>
    </dgm:pt>
    <dgm:pt modelId="{9C2324D9-C8BF-484D-8A08-D82DFF82975C}">
      <dgm:prSet/>
      <dgm:spPr/>
      <dgm:t>
        <a:bodyPr/>
        <a:lstStyle/>
        <a:p>
          <a:r>
            <a:rPr lang="es-MX"/>
            <a:t>En muchos de los casos esto no es así y se encuentran dados por categorías</a:t>
          </a:r>
          <a:endParaRPr lang="en-US"/>
        </a:p>
      </dgm:t>
    </dgm:pt>
    <dgm:pt modelId="{42C8D895-0B9B-4ADD-9B66-D7F61F7BBAEA}" type="parTrans" cxnId="{BA5CA60D-69FF-4BBF-80C3-F3CE5906776E}">
      <dgm:prSet/>
      <dgm:spPr/>
      <dgm:t>
        <a:bodyPr/>
        <a:lstStyle/>
        <a:p>
          <a:endParaRPr lang="en-US"/>
        </a:p>
      </dgm:t>
    </dgm:pt>
    <dgm:pt modelId="{8128DA62-D162-463D-976D-DD4FDBD789FD}" type="sibTrans" cxnId="{BA5CA60D-69FF-4BBF-80C3-F3CE5906776E}">
      <dgm:prSet/>
      <dgm:spPr/>
      <dgm:t>
        <a:bodyPr/>
        <a:lstStyle/>
        <a:p>
          <a:endParaRPr lang="en-US"/>
        </a:p>
      </dgm:t>
    </dgm:pt>
    <dgm:pt modelId="{519BBBEE-71D8-49D9-9184-682AB27A5E08}">
      <dgm:prSet/>
      <dgm:spPr/>
      <dgm:t>
        <a:bodyPr/>
        <a:lstStyle/>
        <a:p>
          <a:r>
            <a:rPr lang="es-MX"/>
            <a:t>Este problema se conoce como clasificación</a:t>
          </a:r>
          <a:endParaRPr lang="en-US"/>
        </a:p>
      </dgm:t>
    </dgm:pt>
    <dgm:pt modelId="{C65EE86F-ACC6-4591-A13B-5E589E857E60}" type="parTrans" cxnId="{AA1A35D2-0658-43BC-8364-A4DAC3D146D5}">
      <dgm:prSet/>
      <dgm:spPr/>
      <dgm:t>
        <a:bodyPr/>
        <a:lstStyle/>
        <a:p>
          <a:endParaRPr lang="en-US"/>
        </a:p>
      </dgm:t>
    </dgm:pt>
    <dgm:pt modelId="{EA1C6C8B-E9A9-4E52-939A-3F51093BF6D4}" type="sibTrans" cxnId="{AA1A35D2-0658-43BC-8364-A4DAC3D146D5}">
      <dgm:prSet/>
      <dgm:spPr/>
      <dgm:t>
        <a:bodyPr/>
        <a:lstStyle/>
        <a:p>
          <a:endParaRPr lang="en-US"/>
        </a:p>
      </dgm:t>
    </dgm:pt>
    <dgm:pt modelId="{293955A3-CB51-4E7C-97FD-3E3E448497AD}" type="pres">
      <dgm:prSet presAssocID="{5A8FCC8F-5E59-4881-B6DE-802D00E5BBC4}" presName="linear" presStyleCnt="0">
        <dgm:presLayoutVars>
          <dgm:animLvl val="lvl"/>
          <dgm:resizeHandles val="exact"/>
        </dgm:presLayoutVars>
      </dgm:prSet>
      <dgm:spPr/>
    </dgm:pt>
    <dgm:pt modelId="{1CCFD0CB-C4FA-479F-B7B4-94718D7609F9}" type="pres">
      <dgm:prSet presAssocID="{3001060E-95E2-4E54-B5C6-CBC5417DB0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6C6197-C062-4535-AB43-0A503A784472}" type="pres">
      <dgm:prSet presAssocID="{96977D95-D28C-4502-9922-1F874BB6681C}" presName="spacer" presStyleCnt="0"/>
      <dgm:spPr/>
    </dgm:pt>
    <dgm:pt modelId="{684B10EB-F8D5-4DB2-A449-7F966F7D9F13}" type="pres">
      <dgm:prSet presAssocID="{9C2324D9-C8BF-484D-8A08-D82DFF8297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6195E9-45EC-4E04-A708-ABB8059C5325}" type="pres">
      <dgm:prSet presAssocID="{8128DA62-D162-463D-976D-DD4FDBD789FD}" presName="spacer" presStyleCnt="0"/>
      <dgm:spPr/>
    </dgm:pt>
    <dgm:pt modelId="{696B8B57-BC23-4610-8194-B798231CC127}" type="pres">
      <dgm:prSet presAssocID="{519BBBEE-71D8-49D9-9184-682AB27A5E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5CA60D-69FF-4BBF-80C3-F3CE5906776E}" srcId="{5A8FCC8F-5E59-4881-B6DE-802D00E5BBC4}" destId="{9C2324D9-C8BF-484D-8A08-D82DFF82975C}" srcOrd="1" destOrd="0" parTransId="{42C8D895-0B9B-4ADD-9B66-D7F61F7BBAEA}" sibTransId="{8128DA62-D162-463D-976D-DD4FDBD789FD}"/>
    <dgm:cxn modelId="{D87FC236-32D5-40CD-8D49-E76851875E54}" type="presOf" srcId="{519BBBEE-71D8-49D9-9184-682AB27A5E08}" destId="{696B8B57-BC23-4610-8194-B798231CC127}" srcOrd="0" destOrd="0" presId="urn:microsoft.com/office/officeart/2005/8/layout/vList2"/>
    <dgm:cxn modelId="{3AC37463-0CE9-4A3B-96F5-A6E3FAFD1434}" type="presOf" srcId="{3001060E-95E2-4E54-B5C6-CBC5417DB02C}" destId="{1CCFD0CB-C4FA-479F-B7B4-94718D7609F9}" srcOrd="0" destOrd="0" presId="urn:microsoft.com/office/officeart/2005/8/layout/vList2"/>
    <dgm:cxn modelId="{F66E5770-F6F6-4443-AEBB-27F566B708B9}" type="presOf" srcId="{5A8FCC8F-5E59-4881-B6DE-802D00E5BBC4}" destId="{293955A3-CB51-4E7C-97FD-3E3E448497AD}" srcOrd="0" destOrd="0" presId="urn:microsoft.com/office/officeart/2005/8/layout/vList2"/>
    <dgm:cxn modelId="{41F9F579-11EF-4560-BE1C-7DA99D0BA537}" srcId="{5A8FCC8F-5E59-4881-B6DE-802D00E5BBC4}" destId="{3001060E-95E2-4E54-B5C6-CBC5417DB02C}" srcOrd="0" destOrd="0" parTransId="{0F7DF766-F1E4-44E0-BCBE-6F52BF2CCCDC}" sibTransId="{96977D95-D28C-4502-9922-1F874BB6681C}"/>
    <dgm:cxn modelId="{AA1A35D2-0658-43BC-8364-A4DAC3D146D5}" srcId="{5A8FCC8F-5E59-4881-B6DE-802D00E5BBC4}" destId="{519BBBEE-71D8-49D9-9184-682AB27A5E08}" srcOrd="2" destOrd="0" parTransId="{C65EE86F-ACC6-4591-A13B-5E589E857E60}" sibTransId="{EA1C6C8B-E9A9-4E52-939A-3F51093BF6D4}"/>
    <dgm:cxn modelId="{EF8B9FF3-AC09-4B07-A050-48C4D0C2B411}" type="presOf" srcId="{9C2324D9-C8BF-484D-8A08-D82DFF82975C}" destId="{684B10EB-F8D5-4DB2-A449-7F966F7D9F13}" srcOrd="0" destOrd="0" presId="urn:microsoft.com/office/officeart/2005/8/layout/vList2"/>
    <dgm:cxn modelId="{F52CB4E2-B6D1-49CB-829C-696784180C8E}" type="presParOf" srcId="{293955A3-CB51-4E7C-97FD-3E3E448497AD}" destId="{1CCFD0CB-C4FA-479F-B7B4-94718D7609F9}" srcOrd="0" destOrd="0" presId="urn:microsoft.com/office/officeart/2005/8/layout/vList2"/>
    <dgm:cxn modelId="{A9EEC793-0BC6-47FE-8F6E-C657E2144D1C}" type="presParOf" srcId="{293955A3-CB51-4E7C-97FD-3E3E448497AD}" destId="{DF6C6197-C062-4535-AB43-0A503A784472}" srcOrd="1" destOrd="0" presId="urn:microsoft.com/office/officeart/2005/8/layout/vList2"/>
    <dgm:cxn modelId="{7A7F06E9-6A0E-4D3E-B39D-77598D4FD7B5}" type="presParOf" srcId="{293955A3-CB51-4E7C-97FD-3E3E448497AD}" destId="{684B10EB-F8D5-4DB2-A449-7F966F7D9F13}" srcOrd="2" destOrd="0" presId="urn:microsoft.com/office/officeart/2005/8/layout/vList2"/>
    <dgm:cxn modelId="{0573A664-C7CD-4BD7-B8E0-3D68751AA7F6}" type="presParOf" srcId="{293955A3-CB51-4E7C-97FD-3E3E448497AD}" destId="{3E6195E9-45EC-4E04-A708-ABB8059C5325}" srcOrd="3" destOrd="0" presId="urn:microsoft.com/office/officeart/2005/8/layout/vList2"/>
    <dgm:cxn modelId="{C77DD331-B5EB-436F-A8B5-99AF600CA991}" type="presParOf" srcId="{293955A3-CB51-4E7C-97FD-3E3E448497AD}" destId="{696B8B57-BC23-4610-8194-B798231CC1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D0CB-C4FA-479F-B7B4-94718D7609F9}">
      <dsp:nvSpPr>
        <dsp:cNvPr id="0" name=""/>
        <dsp:cNvSpPr/>
      </dsp:nvSpPr>
      <dsp:spPr>
        <a:xfrm>
          <a:off x="0" y="57239"/>
          <a:ext cx="6967728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Hasta ahora hemos visto el caso donde las variables de salida están en los reales</a:t>
          </a:r>
          <a:endParaRPr lang="en-US" sz="3200" kern="1200"/>
        </a:p>
      </dsp:txBody>
      <dsp:txXfrm>
        <a:off x="85900" y="143139"/>
        <a:ext cx="6795928" cy="1587880"/>
      </dsp:txXfrm>
    </dsp:sp>
    <dsp:sp modelId="{684B10EB-F8D5-4DB2-A449-7F966F7D9F13}">
      <dsp:nvSpPr>
        <dsp:cNvPr id="0" name=""/>
        <dsp:cNvSpPr/>
      </dsp:nvSpPr>
      <dsp:spPr>
        <a:xfrm>
          <a:off x="0" y="1909079"/>
          <a:ext cx="6967728" cy="1759680"/>
        </a:xfrm>
        <a:prstGeom prst="roundRect">
          <a:avLst/>
        </a:prstGeom>
        <a:solidFill>
          <a:schemeClr val="accent5">
            <a:hueOff val="-745832"/>
            <a:satOff val="-448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En muchos de los casos esto no es así y se encuentran dados por categorías</a:t>
          </a:r>
          <a:endParaRPr lang="en-US" sz="3200" kern="1200"/>
        </a:p>
      </dsp:txBody>
      <dsp:txXfrm>
        <a:off x="85900" y="1994979"/>
        <a:ext cx="6795928" cy="1587880"/>
      </dsp:txXfrm>
    </dsp:sp>
    <dsp:sp modelId="{696B8B57-BC23-4610-8194-B798231CC127}">
      <dsp:nvSpPr>
        <dsp:cNvPr id="0" name=""/>
        <dsp:cNvSpPr/>
      </dsp:nvSpPr>
      <dsp:spPr>
        <a:xfrm>
          <a:off x="0" y="3760920"/>
          <a:ext cx="6967728" cy="1759680"/>
        </a:xfrm>
        <a:prstGeom prst="roundRect">
          <a:avLst/>
        </a:prstGeom>
        <a:solidFill>
          <a:schemeClr val="accent5">
            <a:hueOff val="-1491664"/>
            <a:satOff val="-8976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Este problema se conoce como clasificación</a:t>
          </a:r>
          <a:endParaRPr lang="en-US" sz="3200" kern="1200"/>
        </a:p>
      </dsp:txBody>
      <dsp:txXfrm>
        <a:off x="85900" y="3846820"/>
        <a:ext cx="6795928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22: aprendizaje supervisado - clasificación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EC814C-6D77-9E1B-C36F-1DEBE28DB8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1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CE683-0C9E-43AA-AFD4-53CBAF7A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Métodos de búsqueda directa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A9751F2-5BC0-4EC6-87A9-700302F91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Eligen una dirección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800"/>
                  <a:t> y buscan en esa dirección desde algún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800"/>
                  <a:t> algún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MX" sz="1800"/>
                  <a:t> tal que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/>
                  <a:t>. La distancia a moverse puede encontrarse resolviendo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18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A9751F2-5BC0-4EC6-87A9-700302F91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  <a:blipFill>
                <a:blip r:embed="rId2"/>
                <a:stretch>
                  <a:fillRect l="-800" t="-484" r="-2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phere Function | BenchmarkFcns">
            <a:extLst>
              <a:ext uri="{FF2B5EF4-FFF2-40B4-BE49-F238E27FC236}">
                <a16:creationId xmlns:a16="http://schemas.microsoft.com/office/drawing/2014/main" id="{758CB358-38BB-41D2-AB3B-AA30E4D2E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r="11775" b="2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C5DA18-63AD-4327-BE34-09B95FF3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4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F35F2-7A0E-4EDF-8053-57EEEFD0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 dirty="0"/>
              <a:t>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92FC19-69F9-4637-A245-E232B1E71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La iteración está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s-MX" sz="1800" dirty="0"/>
                        <m:t>,</m:t>
                      </m:r>
                    </m:oMath>
                  </m:oMathPara>
                </a14:m>
                <a:endParaRPr lang="es-MX" sz="1800" dirty="0"/>
              </a:p>
              <a:p>
                <a:pPr marL="0" indent="0">
                  <a:buNone/>
                </a:pPr>
                <a:r>
                  <a:rPr lang="es-MX" sz="18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MX" sz="1800" dirty="0"/>
                  <a:t> es el tamaño de paso.</a:t>
                </a:r>
              </a:p>
              <a:p>
                <a:pPr marL="0" indent="0">
                  <a:buNone/>
                </a:pPr>
                <a:r>
                  <a:rPr lang="es-MX" sz="1800" dirty="0"/>
                  <a:t>Normalmente se requiere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800" dirty="0"/>
                  <a:t> sea una dirección descendente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s-MX" sz="1800" b="0" i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800" b="0" i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1800" b="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s-MX" sz="1800" b="0" i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MX" sz="1800" dirty="0"/>
                  <a:t>).</a:t>
                </a:r>
              </a:p>
              <a:p>
                <a:pPr marL="0" indent="0">
                  <a:buNone/>
                </a:pPr>
                <a:r>
                  <a:rPr lang="es-MX" sz="1800" dirty="0"/>
                  <a:t>La elección obvia es </a:t>
                </a:r>
                <a14:m>
                  <m:oMath xmlns:m="http://schemas.openxmlformats.org/officeDocument/2006/math">
                    <m:r>
                      <a:rPr lang="es-MX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800" dirty="0"/>
                  <a:t> que da a lugar al método de gradiente descendente.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92FC19-69F9-4637-A245-E232B1E71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814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5DDFC7D-1272-47B6-A635-EA9C9A5F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980383"/>
            <a:ext cx="4097657" cy="279665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00982-D1E7-429A-89B2-96E60323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1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C0F8-4204-43FA-999D-A53A9AE5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El algoritmo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2F68D0-287C-4849-85B1-FE247DBFD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458" y="3355848"/>
                <a:ext cx="6268770" cy="2825496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Dado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MX" sz="1800" b="0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800" dirty="0"/>
                  <a:t> </a:t>
                </a:r>
              </a:p>
              <a:p>
                <a:r>
                  <a:rPr lang="es-MX" sz="1800" dirty="0"/>
                  <a:t>Mientras </a:t>
                </a:r>
                <a:r>
                  <a:rPr lang="es-MX" sz="1800" dirty="0" err="1"/>
                  <a:t>condición_de_paro</a:t>
                </a:r>
                <a:r>
                  <a:rPr lang="es-MX" sz="1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MX" sz="1800" b="0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8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b="0" dirty="0"/>
              </a:p>
              <a:p>
                <a:pPr lvl="1"/>
                <a:r>
                  <a:rPr lang="es-MX" sz="1800" b="0" dirty="0"/>
                  <a:t>Calcular tamaño de paso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sz="1800" dirty="0"/>
              </a:p>
              <a:p>
                <a:r>
                  <a:rPr lang="es-MX" sz="1800" dirty="0"/>
                  <a:t>fin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2F68D0-287C-4849-85B1-FE247DBFD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458" y="3355848"/>
                <a:ext cx="6268770" cy="2825496"/>
              </a:xfrm>
              <a:blipFill>
                <a:blip r:embed="rId2"/>
                <a:stretch>
                  <a:fillRect l="-681" t="-864" b="-10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A2C395-9E16-4E27-9D59-24459830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5" descr="Script de ordenador en una pantalla">
            <a:extLst>
              <a:ext uri="{FF2B5EF4-FFF2-40B4-BE49-F238E27FC236}">
                <a16:creationId xmlns:a16="http://schemas.microsoft.com/office/drawing/2014/main" id="{8EAD5D30-C0B0-4CB4-9644-7AD41DB00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 r="47947" b="-1"/>
          <a:stretch/>
        </p:blipFill>
        <p:spPr>
          <a:xfrm>
            <a:off x="7732132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8030E-5A93-175D-3CAE-FBA7231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Redes </a:t>
            </a:r>
            <a:r>
              <a:rPr lang="en-US" sz="4400" dirty="0" err="1"/>
              <a:t>neuronales</a:t>
            </a:r>
            <a:endParaRPr lang="en-US" sz="44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FCADA3-1AF0-FCEB-7937-3F3D53DF2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329492"/>
            <a:ext cx="6846363" cy="404776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E12E9D-A221-FCFC-74FB-F0B3499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5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C55D-1037-36B4-C8C2-8B5CCD83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Red neuronal artificial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592F3A-9840-8AA5-7C15-BF2A53357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" r="2152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D6DD8-7C34-5F79-7785-835AF6CE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s-MX" sz="1800"/>
              <a:t>El objetivo es reflejar observaciones neurofisiológicas y no reproducir su dinámica</a:t>
            </a:r>
          </a:p>
          <a:p>
            <a:r>
              <a:rPr lang="es-MX" sz="1800"/>
              <a:t>Fácil de componer</a:t>
            </a:r>
          </a:p>
          <a:p>
            <a:r>
              <a:rPr lang="es-MX" sz="1800"/>
              <a:t>Representa computación simple</a:t>
            </a:r>
          </a:p>
          <a:p>
            <a:r>
              <a:rPr lang="es-MX" sz="1800"/>
              <a:t>Tiene conexiones para inhibir y excitar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CE6135-25F7-CBE7-F43E-F2E5A6AA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14411D-3C21-918C-02DA-593FD97E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Neurona artificial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9309683-B480-9422-5187-3209E12FD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97" b="-1"/>
          <a:stretch/>
        </p:blipFill>
        <p:spPr>
          <a:xfrm>
            <a:off x="4864608" y="1249195"/>
            <a:ext cx="6846363" cy="420835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AD0258-CB11-806A-4E2B-BD74F0F7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5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116958-BD34-9689-4EF0-C6ADF6F8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Capa lineal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C8F4B-3F7F-9440-31B7-5B0968D4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/>
              <a:t>En aprendizaje máquina linear en realidad quiere decir afin</a:t>
            </a:r>
          </a:p>
          <a:p>
            <a:r>
              <a:rPr lang="es-MX" sz="1700"/>
              <a:t>Las neuronas en una capa son llamadas unidad</a:t>
            </a:r>
          </a:p>
          <a:p>
            <a:r>
              <a:rPr lang="es-MX" sz="1700"/>
              <a:t>Los parámetros son llamados pesos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F5562C-3F41-AC0C-31BE-F0406722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016632"/>
            <a:ext cx="6440424" cy="276938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DACD25-6605-F558-2A61-8D045A40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B4225-7C5D-A776-BA5D-A617B755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es-MX" sz="2800"/>
              <a:t>Red neuronal de una capa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D41EA9-2F38-0AD5-9718-4D057265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028091"/>
            <a:ext cx="4233672" cy="1862815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D2376BF-BD4F-4F8C-363E-ACE49F490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249"/>
          <a:stretch/>
        </p:blipFill>
        <p:spPr>
          <a:xfrm>
            <a:off x="411480" y="3498253"/>
            <a:ext cx="4230116" cy="26001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1A8999-45F6-B87D-0E6F-A7E0F9D1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3429000"/>
          </a:xfrm>
        </p:spPr>
        <p:txBody>
          <a:bodyPr>
            <a:normAutofit/>
          </a:bodyPr>
          <a:lstStyle/>
          <a:p>
            <a:r>
              <a:rPr lang="en-US" sz="2000" dirty="0"/>
              <a:t>Las </a:t>
            </a:r>
            <a:r>
              <a:rPr lang="en-US" sz="2000" dirty="0" err="1"/>
              <a:t>funciones</a:t>
            </a:r>
            <a:r>
              <a:rPr lang="en-US" sz="2000" dirty="0"/>
              <a:t> de </a:t>
            </a:r>
            <a:r>
              <a:rPr lang="en-US" sz="2000" dirty="0" err="1"/>
              <a:t>activación</a:t>
            </a:r>
            <a:r>
              <a:rPr lang="en-US" sz="2000" dirty="0"/>
              <a:t> son </a:t>
            </a:r>
            <a:r>
              <a:rPr lang="en-US" sz="2000" dirty="0" err="1"/>
              <a:t>llamadas</a:t>
            </a:r>
            <a:r>
              <a:rPr lang="en-US" sz="2000" dirty="0"/>
              <a:t> no </a:t>
            </a:r>
            <a:r>
              <a:rPr lang="en-US" sz="2000" dirty="0" err="1"/>
              <a:t>linealidades</a:t>
            </a:r>
            <a:endParaRPr lang="en-US" sz="2000" dirty="0"/>
          </a:p>
          <a:p>
            <a:r>
              <a:rPr lang="en-US" sz="2000" dirty="0"/>
              <a:t>Las </a:t>
            </a:r>
            <a:r>
              <a:rPr lang="en-US" sz="2000" dirty="0" err="1"/>
              <a:t>funciones</a:t>
            </a:r>
            <a:r>
              <a:rPr lang="en-US" sz="2000" dirty="0"/>
              <a:t> de </a:t>
            </a:r>
            <a:r>
              <a:rPr lang="en-US" sz="2000" dirty="0" err="1"/>
              <a:t>activación</a:t>
            </a:r>
            <a:r>
              <a:rPr lang="en-US" sz="2000" dirty="0"/>
              <a:t> se </a:t>
            </a:r>
            <a:r>
              <a:rPr lang="en-US" sz="2000" dirty="0" err="1"/>
              <a:t>aplican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punto</a:t>
            </a:r>
          </a:p>
          <a:p>
            <a:r>
              <a:rPr lang="en-US" sz="2000" dirty="0" err="1"/>
              <a:t>Producen</a:t>
            </a:r>
            <a:r>
              <a:rPr lang="en-US" sz="2000" dirty="0"/>
              <a:t> </a:t>
            </a:r>
            <a:r>
              <a:rPr lang="en-US" sz="2000" dirty="0" err="1"/>
              <a:t>estimaciones</a:t>
            </a:r>
            <a:r>
              <a:rPr lang="en-US" sz="2000" dirty="0"/>
              <a:t> de </a:t>
            </a:r>
            <a:r>
              <a:rPr lang="en-US" sz="2000" dirty="0" err="1"/>
              <a:t>probabilidad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saturan</a:t>
            </a:r>
            <a:endParaRPr lang="en-US" sz="2000" dirty="0"/>
          </a:p>
          <a:p>
            <a:r>
              <a:rPr lang="en-US" sz="2000" dirty="0"/>
              <a:t>Las </a:t>
            </a:r>
            <a:r>
              <a:rPr lang="en-US" sz="2000" dirty="0" err="1"/>
              <a:t>derivadas</a:t>
            </a:r>
            <a:r>
              <a:rPr lang="en-US" sz="2000" dirty="0"/>
              <a:t> </a:t>
            </a:r>
            <a:r>
              <a:rPr lang="en-US" sz="2000" dirty="0" err="1"/>
              <a:t>desaparecen</a:t>
            </a:r>
            <a:endParaRPr lang="en-U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D623D3-F28E-EC05-E6E3-E9314A3D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379" y="6356350"/>
            <a:ext cx="16586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D3D5-6D9B-018A-39E4-78A1BD68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/>
              <a:t>Entropia</a:t>
            </a:r>
            <a:r>
              <a:rPr lang="es-MX" dirty="0"/>
              <a:t> cruzada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606099-0935-F785-E6EE-E93938F8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" r="1"/>
          <a:stretch/>
        </p:blipFill>
        <p:spPr>
          <a:xfrm>
            <a:off x="65314" y="2478024"/>
            <a:ext cx="7337781" cy="34896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75FD5-64E6-A871-027C-7FF3504F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s-MX" sz="1800"/>
              <a:t>La entropía cruzada también es llamada log verosimilitud negativa o pérdida logística</a:t>
            </a:r>
          </a:p>
          <a:p>
            <a:r>
              <a:rPr lang="es-MX" sz="1800"/>
              <a:t>Es numéricamente inestable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B7535-D9D1-BA31-4FED-426850E4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D7C5F-4FC7-C414-9E41-1193B261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/>
              <a:t>Softmax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5FD3B5-626E-2999-5B8D-6DCC9E9D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9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094B1-1183-B496-77E2-9FB6555E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s-MX" sz="1800"/>
              <a:t>Generalización de la sigmoide</a:t>
            </a:r>
          </a:p>
          <a:p>
            <a:r>
              <a:rPr lang="es-MX" sz="1800"/>
              <a:t>Produce estimación de probabilidad</a:t>
            </a:r>
          </a:p>
          <a:p>
            <a:r>
              <a:rPr lang="es-MX" sz="1800"/>
              <a:t>Se satura</a:t>
            </a:r>
          </a:p>
          <a:p>
            <a:r>
              <a:rPr lang="es-MX" sz="1800"/>
              <a:t>Las derivadas desaparecen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ADC160-708C-5706-850A-5553F56E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Para el día de hoy…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Regresión logística</a:t>
            </a:r>
          </a:p>
          <a:p>
            <a:r>
              <a:rPr lang="es-MX" sz="1700" dirty="0"/>
              <a:t>Redes neuronales</a:t>
            </a:r>
          </a:p>
          <a:p>
            <a:r>
              <a:rPr lang="es-MX" sz="1700" dirty="0"/>
              <a:t>Gradiente descendente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EB99A-C3F2-3F2C-7FB4-DD17C221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/>
              <a:t>Softmax</a:t>
            </a:r>
            <a:r>
              <a:rPr lang="es-MX" dirty="0"/>
              <a:t> + </a:t>
            </a:r>
            <a:r>
              <a:rPr lang="es-MX"/>
              <a:t>cross</a:t>
            </a:r>
            <a:r>
              <a:rPr lang="es-MX" dirty="0"/>
              <a:t> </a:t>
            </a:r>
            <a:r>
              <a:rPr lang="es-MX"/>
              <a:t>entropy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A4941-6BAC-3D4B-E5EB-91C8EFBBC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3" r="636" b="-4345"/>
          <a:stretch/>
        </p:blipFill>
        <p:spPr>
          <a:xfrm>
            <a:off x="167951" y="2478024"/>
            <a:ext cx="7893698" cy="36941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82FB4-4D10-2FBC-A0CB-12959647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698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s-MX" sz="1800" dirty="0"/>
              <a:t>Numéricamente estables</a:t>
            </a:r>
          </a:p>
          <a:p>
            <a:r>
              <a:rPr lang="es-MX" sz="1800" dirty="0"/>
              <a:t>Equivalente al modelo de regresión logística multinomial</a:t>
            </a:r>
          </a:p>
          <a:p>
            <a:r>
              <a:rPr lang="es-MX" sz="1800" dirty="0"/>
              <a:t>Muy utilizada en clasificación y RL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B57BD9-7323-CDD8-D209-0554D867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5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2402-22AD-696B-12C6-F109AA9A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Redes de dos capas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29A834-8980-F4E4-A47C-C6DD8A026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191964"/>
            <a:ext cx="5140661" cy="22949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1B005-41C8-323E-52D4-0C1EABF6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09" y="2399494"/>
            <a:ext cx="4251921" cy="387987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982D38-338B-3534-E24F-137EC150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C2D6-9CD1-808B-002E-66CA649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ejemplo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DFFC159-C351-8F8B-FD14-FFA8C619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25" y="2087186"/>
            <a:ext cx="9311950" cy="444409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3089DA-4417-BF32-24FF-29250736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4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DEC6D-D8B4-15AC-4172-EDBAC973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ejemplo II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E26797A-A5EB-EA5D-C72C-CB66C5FA4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53" y="2062461"/>
            <a:ext cx="9386596" cy="444167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20A3F9-3D55-6E99-B92B-01ADDC8C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D3A3E-1B91-92FF-D219-1EEA50BE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ejemplo III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3C10D81-428E-921C-C512-FF40F92C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326" y="2146389"/>
            <a:ext cx="9330611" cy="471161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80E925-2D9E-D9B0-A7A7-140105FE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6B09E-A092-A4F9-01E1-CE0CAEF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ejemplo IV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6804E7E-51F5-7C38-F4AB-56549B9D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49" y="2001743"/>
            <a:ext cx="9106678" cy="466134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3AAC5-8795-157C-8978-DF7CAED3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FEA771-B0E9-1CF1-66ED-F0FBBE9C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Para ver más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674043D-D090-4A4F-06B7-20C25AF1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322" y="1265843"/>
            <a:ext cx="7421977" cy="421197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72E95F-2C08-D3EB-8953-EC2F41FD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Gráfico de líneas&#10;&#10;Descripción generada automáticamente">
            <a:extLst>
              <a:ext uri="{FF2B5EF4-FFF2-40B4-BE49-F238E27FC236}">
                <a16:creationId xmlns:a16="http://schemas.microsoft.com/office/drawing/2014/main" id="{96FCD159-D3AD-47AB-B4C0-AEE4FD28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6" y="662679"/>
            <a:ext cx="2873667" cy="2183986"/>
          </a:xfrm>
          <a:prstGeom prst="rect">
            <a:avLst/>
          </a:prstGeom>
        </p:spPr>
      </p:pic>
      <p:pic>
        <p:nvPicPr>
          <p:cNvPr id="8" name="Imagen 7" descr="Gráfico, Texto&#10;&#10;Descripción generada automáticamente">
            <a:extLst>
              <a:ext uri="{FF2B5EF4-FFF2-40B4-BE49-F238E27FC236}">
                <a16:creationId xmlns:a16="http://schemas.microsoft.com/office/drawing/2014/main" id="{16EE8ED1-41BD-4AA4-9E43-833273B2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36" y="674080"/>
            <a:ext cx="2873667" cy="216118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C979019-838F-4175-B4BC-41835F4E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220" y="3122251"/>
            <a:ext cx="4752037" cy="305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86DE8-C7ED-43F0-A92D-6C2A1CFA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>
            <a:normAutofit/>
          </a:bodyPr>
          <a:lstStyle/>
          <a:p>
            <a:r>
              <a:rPr lang="es-MX" sz="2800"/>
              <a:t>Aprendizaje en línea 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7395D25-DFDA-49ED-9F49-D88207C73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3516" y="2359152"/>
                <a:ext cx="4056530" cy="3429000"/>
              </a:xfrm>
            </p:spPr>
            <p:txBody>
              <a:bodyPr>
                <a:normAutofit/>
              </a:bodyPr>
              <a:lstStyle/>
              <a:p>
                <a:r>
                  <a:rPr lang="es-MX" sz="1700"/>
                  <a:t>Batch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sz="17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7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1700"/>
              </a:p>
              <a:p>
                <a:r>
                  <a:rPr lang="es-MX" sz="1700"/>
                  <a:t>Online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sz="17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7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s-MX" sz="1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sz="17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s-MX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1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1700"/>
              </a:p>
              <a:p>
                <a:r>
                  <a:rPr lang="es-MX" sz="1700"/>
                  <a:t>Mini-batch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sz="17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7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sSubSup>
                            <m:sSubSup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1700"/>
              </a:p>
              <a:p>
                <a:endParaRPr lang="es-MX" sz="1700"/>
              </a:p>
              <a:p>
                <a:endParaRPr lang="es-MX" sz="17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7395D25-DFDA-49ED-9F49-D88207C73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3516" y="2359152"/>
                <a:ext cx="4056530" cy="3429000"/>
              </a:xfrm>
              <a:blipFill>
                <a:blip r:embed="rId5"/>
                <a:stretch>
                  <a:fillRect l="-752" t="-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6C2F15-8B77-420F-9C7D-88BB0AEA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2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9B2DD-8204-EC23-8DED-0781DD7E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aproximación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DACA089-A49B-FFA4-9A4B-5DFF70401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cualquier función continua desde un hipercubo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dirty="0"/>
                  <a:t> a los números reales, y para cualquier épsilon positivo, existe una red neuronal basada en sigmoide con una capa oculta que obtiene a lo más un error épsilon en el espacio de funciones</a:t>
                </a:r>
              </a:p>
              <a:p>
                <a:r>
                  <a:rPr lang="es-MX" dirty="0"/>
                  <a:t>Redes grandes puede aproximar pero no representar cualquier función suave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DACA089-A49B-FFA4-9A4B-5DFF70401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155" r="-19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CF1EC-02B1-9DAB-9941-696B4FAB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38B2-6259-CD2E-F498-2255566C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Intuición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B1FEADF-75FD-86B4-00DE-72BBE0AA2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151" y="656724"/>
            <a:ext cx="3675888" cy="23709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B003185-967E-EE4A-D8B3-C51BEC3F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075" y="3720603"/>
            <a:ext cx="3675888" cy="23525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44299F3-43BC-BF3E-AD3B-C5DD5AA3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51" y="3778967"/>
            <a:ext cx="3675888" cy="22147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144356-E2C1-E1D7-1295-43346938F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150" y="656724"/>
            <a:ext cx="3675888" cy="227905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6E9695-EC06-5AE4-5D09-C82AD499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62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AEA18-3D09-4412-8F80-8F57B2A2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s-MX" sz="3600"/>
              <a:t>Motivación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6FD8CC-8C73-40D7-AA7A-100CA976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3F9A5CE6-8DA4-4241-9D76-BFC8D0008D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528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82C1E-D000-43CA-9386-9CEBCB0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Hace 20 años…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D54AC-915C-420E-98DB-47857E50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/>
              <a:t>Solo se utilizaba una capa adicional al modelo de regresión logística</a:t>
            </a:r>
          </a:p>
          <a:p>
            <a:r>
              <a:rPr lang="es-MX" sz="1700"/>
              <a:t>El enfoque estaba en optimización convexa</a:t>
            </a:r>
          </a:p>
          <a:p>
            <a:r>
              <a:rPr lang="es-MX" sz="1700"/>
              <a:t>Uso de pocos datos</a:t>
            </a:r>
          </a:p>
        </p:txBody>
      </p:sp>
      <p:pic>
        <p:nvPicPr>
          <p:cNvPr id="1026" name="Picture 2" descr="A Long Time Ago eBook por Margaret Kennedy - 9781473513068 | Rakuten Kobo  México">
            <a:extLst>
              <a:ext uri="{FF2B5EF4-FFF2-40B4-BE49-F238E27FC236}">
                <a16:creationId xmlns:a16="http://schemas.microsoft.com/office/drawing/2014/main" id="{55740357-B74F-4547-A41A-5A8EB948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/>
          <a:stretch/>
        </p:blipFill>
        <p:spPr bwMode="auto">
          <a:xfrm>
            <a:off x="6787984" y="1282805"/>
            <a:ext cx="3636088" cy="48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075797-9E22-443C-91DF-C9466025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1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C3FDD-B9AC-333A-1D07-7D73362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Redes neuronales profundas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7CC2D2C-0812-FC1D-F092-364D46ACE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904148"/>
            <a:ext cx="11097349" cy="258013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FEB13-0579-D0F9-C6EF-0875505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53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8E2271-2E8E-B167-5AAF-13CCC367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Rectified Linear Unit (ReLU)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5C17F-707A-FE70-10A4-B39A6CCD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800"/>
              <a:t>Una de las funciones más utilizadas</a:t>
            </a:r>
          </a:p>
          <a:p>
            <a:pPr>
              <a:lnSpc>
                <a:spcPct val="100000"/>
              </a:lnSpc>
            </a:pPr>
            <a:r>
              <a:rPr lang="es-MX" sz="1800"/>
              <a:t>Las derivadas no desaparecen</a:t>
            </a:r>
          </a:p>
          <a:p>
            <a:pPr>
              <a:lnSpc>
                <a:spcPct val="100000"/>
              </a:lnSpc>
            </a:pPr>
            <a:r>
              <a:rPr lang="es-MX" sz="1800"/>
              <a:t>Puede ocurrir que neuronas mueran</a:t>
            </a:r>
          </a:p>
          <a:p>
            <a:pPr>
              <a:lnSpc>
                <a:spcPct val="100000"/>
              </a:lnSpc>
            </a:pPr>
            <a:r>
              <a:rPr lang="es-MX" sz="1800"/>
              <a:t>Técnicamente no es diferenciable en 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8FC433-38EB-B765-0E4E-92ACF4A3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02" y="2734056"/>
            <a:ext cx="8932987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F5C2DC-3F62-A9F7-EF6C-D0525B11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08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25CA8-4F80-A060-0019-71BB1866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Un ejemplo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15FE3-81B5-D7DE-045F-C06A9D87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16D8DB6-0087-B55B-D64C-9663AA1D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59396"/>
            <a:ext cx="11164824" cy="343318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C64D01-6016-7945-7D85-5082326E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50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D2632-033B-3DEB-F50F-AE18C3DE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Grafos computacionales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3BD077-72A6-BCDD-E526-2E2061B7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75FCFBA-F866-AD57-7353-B5CE383E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82693"/>
            <a:ext cx="11164824" cy="298658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294BF3-A1C7-5762-5A51-903ADD33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33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76F4-5A3F-D9C4-FBBA-A1E943C1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Aprendizaje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3FB78B-0C53-2F9E-3106-08EF33B7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91A584C-483B-A151-AAB0-959C1BA9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5" y="2734056"/>
            <a:ext cx="7741921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AA929-4679-D88A-3C44-2145D18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01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CDD6-F4B6-4DD4-9F7A-AD6E30C0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s-MX" sz="3400" dirty="0"/>
              <a:t>Modelo de composición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6F214C-62BF-4916-B99A-FB51E339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s-MX" sz="1800" dirty="0"/>
              <a:t>Se necesitan 3 funciones</a:t>
            </a:r>
          </a:p>
          <a:p>
            <a:pPr lvl="1"/>
            <a:r>
              <a:rPr lang="es-MX" sz="1800" dirty="0"/>
              <a:t>Forward</a:t>
            </a:r>
          </a:p>
          <a:p>
            <a:pPr lvl="1"/>
            <a:r>
              <a:rPr lang="es-MX" sz="1800" dirty="0" err="1"/>
              <a:t>Backward</a:t>
            </a:r>
            <a:endParaRPr lang="es-MX" sz="1800" dirty="0"/>
          </a:p>
          <a:p>
            <a:pPr lvl="1"/>
            <a:r>
              <a:rPr lang="es-MX" sz="1800" dirty="0"/>
              <a:t>Derivada</a:t>
            </a:r>
          </a:p>
          <a:p>
            <a:r>
              <a:rPr lang="es-MX" sz="1800" dirty="0"/>
              <a:t>¿Como componer las capas?</a:t>
            </a:r>
          </a:p>
          <a:p>
            <a:pPr lvl="1"/>
            <a:r>
              <a:rPr lang="es-MX" sz="1800" dirty="0"/>
              <a:t>Secuencial </a:t>
            </a:r>
          </a:p>
          <a:p>
            <a:pPr lvl="1"/>
            <a:r>
              <a:rPr lang="es-MX" sz="1800" dirty="0"/>
              <a:t>Recursivas</a:t>
            </a:r>
          </a:p>
          <a:p>
            <a:pPr lvl="1"/>
            <a:r>
              <a:rPr lang="es-MX" sz="1800" dirty="0"/>
              <a:t>Redes 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3A901DB8-4D24-415A-8C6A-F2D1FA13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9368" y="517600"/>
            <a:ext cx="2331719" cy="2743200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FC9E8F7-86EA-42EF-9721-C695B09636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1490" y="3429000"/>
            <a:ext cx="5127475" cy="27432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2ECDFD-C852-4C20-82A4-B02548BB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0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C3FDD-B9AC-333A-1D07-7D73362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Redes neuronales profundas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7CC2D2C-0812-FC1D-F092-364D46ACE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904148"/>
            <a:ext cx="11097349" cy="258013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FEB13-0579-D0F9-C6EF-0875505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31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D07A-44CE-4D96-B900-67A850ED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Indicadores de que tan bueno es nuestro clasificador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CD75D-A845-4CF1-93FA-283A9945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2" descr="All About ML — Part 4: Evaluation metrics in classification algorithms | by  Dharani J | All About ML | Medium">
            <a:extLst>
              <a:ext uri="{FF2B5EF4-FFF2-40B4-BE49-F238E27FC236}">
                <a16:creationId xmlns:a16="http://schemas.microsoft.com/office/drawing/2014/main" id="{37A97DEB-5512-4CE7-86D3-FA14483439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2727" y="2478088"/>
            <a:ext cx="4434509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11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AF8262-56DA-4F72-987D-9DD8F891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dirty="0"/>
              <a:t>El sesgo y la varianza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91CCD5-5F45-4A5A-8872-52AF79DE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152148"/>
            <a:ext cx="5596128" cy="4071183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5BB0973-1C3F-4A82-80A0-9536FE2A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0302" y="2515897"/>
            <a:ext cx="5596128" cy="334368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2ED0FA-A9FE-4CC7-9B19-B8793C97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2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EBA14-7D27-430E-B875-0988202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La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9B6F3-A901-4631-BDC1-5D93CA43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/>
              <a:t>Proveer de decisiones basadas en ejemplos que permitan que nuevas observaciones sean clasificadas. 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Esto puede ser visto como encontrar la “frontera” </a:t>
            </a:r>
          </a:p>
        </p:txBody>
      </p:sp>
      <p:pic>
        <p:nvPicPr>
          <p:cNvPr id="1026" name="Picture 2" descr="Free Triceratops Easy 1-20 Dot to Dot Printables For Kids | Kidadl">
            <a:extLst>
              <a:ext uri="{FF2B5EF4-FFF2-40B4-BE49-F238E27FC236}">
                <a16:creationId xmlns:a16="http://schemas.microsoft.com/office/drawing/2014/main" id="{BDB9A758-029B-47AB-86C5-8876A8FA3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6681" r="3545" b="16794"/>
          <a:stretch/>
        </p:blipFill>
        <p:spPr bwMode="auto">
          <a:xfrm>
            <a:off x="5385816" y="1610081"/>
            <a:ext cx="6440424" cy="358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B18A2-1378-4E35-B505-4BF21408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4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Aprendizaje no supervisado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79923-9907-4E09-BB2F-E0D3FDED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Un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29E3C08-C304-48E9-BF86-9D138408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r>
                  <a:rPr lang="es-MX" sz="1800" dirty="0"/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 dos clases de patrones. Cada observación es un vector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MX" sz="1800" b="0" dirty="0"/>
              </a:p>
              <a:p>
                <a:r>
                  <a:rPr lang="es-MX" sz="1800" dirty="0"/>
                  <a:t>Las dos poblaciones pueden ser separadas por una línea recta</a:t>
                </a:r>
              </a:p>
              <a:p>
                <a:r>
                  <a:rPr lang="es-MX" sz="1800" dirty="0"/>
                  <a:t>Sea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1800" dirty="0"/>
                  <a:t> dicha línea, entonces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1800" dirty="0"/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/>
                  <a:t> puede ser “ajustado” tal que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MX" sz="1800" dirty="0"/>
                  <a:t> para todo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MX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MX" sz="1800" dirty="0"/>
                  <a:t> para todo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800" b="0" dirty="0"/>
              </a:p>
              <a:p>
                <a:r>
                  <a:rPr lang="es-MX" sz="2200" b="0" dirty="0"/>
                  <a:t>Entonces,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200" dirty="0"/>
                  <a:t> es una función de decisión lineal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29E3C08-C304-48E9-BF86-9D138408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916" t="-514" r="-3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8EA1DF1-9EEA-4BB6-ADBE-BDE07276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756310"/>
            <a:ext cx="4097657" cy="324479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E5E9DC-B421-4FA9-892A-67485AA5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8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3024DC-70D0-4B8A-9582-257B0B1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/>
              <a:t>Función sigmoide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Ronny Restrepo">
            <a:extLst>
              <a:ext uri="{FF2B5EF4-FFF2-40B4-BE49-F238E27FC236}">
                <a16:creationId xmlns:a16="http://schemas.microsoft.com/office/drawing/2014/main" id="{4EEBE9FA-C94E-42E4-B920-F30D53664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r="8077" b="-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E18-90B3-4E7E-98CF-27907E4F7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𝑠𝑖𝑔𝑚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b="0" i="1">
                    <a:latin typeface="Cambria Math" panose="02040503050406030204" pitchFamily="18" charset="0"/>
                  </a:rPr>
                  <a:t> </a:t>
                </a:r>
                <a:r>
                  <a:rPr lang="es-MX" sz="1800" b="0">
                    <a:latin typeface="Cambria Math" panose="02040503050406030204" pitchFamily="18" charset="0"/>
                  </a:rPr>
                  <a:t>se le conoce como la función sigmoide, logísitca o logit:</a:t>
                </a:r>
                <a:endParaRPr lang="es-MX" sz="18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𝑠𝑖𝑔𝑚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s-MX" sz="1800" b="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MX" sz="1800" b="0" i="0">
                        <a:latin typeface="Cambria Math" panose="02040503050406030204" pitchFamily="18" charset="0"/>
                      </a:rPr>
                      <m:t>donde</m:t>
                    </m:r>
                    <m:r>
                      <a:rPr lang="es-MX" sz="18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1800" b="0"/>
                  <a:t> </a:t>
                </a:r>
              </a:p>
              <a:p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E18-90B3-4E7E-98CF-27907E4F7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5D3A50-9BA9-4267-9552-F5C75B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074A-C5CE-4D49-B299-2827CB3F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/>
              <a:t>Separación lineal del hiperplano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Logistic Regression - Roshan Talimi">
            <a:extLst>
              <a:ext uri="{FF2B5EF4-FFF2-40B4-BE49-F238E27FC236}">
                <a16:creationId xmlns:a16="http://schemas.microsoft.com/office/drawing/2014/main" id="{3658AEFD-3583-46E7-8B8A-FBBE28160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2204" b="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B05193-D570-46D7-B67B-76CA0B3F3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1800" b="0">
                    <a:latin typeface="Cambria Math" panose="02040503050406030204" pitchFamily="18" charset="0"/>
                  </a:rPr>
                  <a:t>La separación ocurre cuando: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𝑠𝑖𝑔𝑚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sz="18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1800" b="0"/>
              </a:p>
              <a:p>
                <a:r>
                  <a:rPr lang="es-MX" sz="1800"/>
                  <a:t>De forma equivalente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B05193-D570-46D7-B67B-76CA0B3F3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42CD51-E13C-478C-903D-36639AFC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05BE-B53F-4130-841C-A3113535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E3F71DB-9892-41A5-8678-C09C84523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s-MX" dirty="0"/>
                  <a:t>Especifica la probabilidad de una salida binaria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s-MX" dirty="0"/>
                  <a:t> dada la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𝐵𝑒𝑟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𝑠𝑖𝑔𝑚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Sustituyendo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MX" dirty="0"/>
                  <a:t> y sea </a:t>
                </a:r>
                <a14:m>
                  <m:oMath xmlns:m="http://schemas.openxmlformats.org/officeDocument/2006/math">
                    <m:r>
                      <a:rPr lang="es-MX" sz="29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MX" sz="29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s-MX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s-MX" dirty="0"/>
                  <a:t> entonces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E3F71DB-9892-41A5-8678-C09C84523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 t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EACC5F-E285-4310-83E6-DB3FCCB4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93AF8-62DF-4DDA-AF95-32400D9E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El gradiente y la hessiana de la regresión logística binaria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BC3DAA-826C-4785-A9D3-E26CA675E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</m:oMath>
                </a14:m>
                <a:endParaRPr lang="es-MX" b="0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𝑠𝑖𝑔𝑚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Es posible probar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MX" dirty="0"/>
                  <a:t> es positiva definida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BC3DAA-826C-4785-A9D3-E26CA675E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65C2C-4FDC-494C-B47B-5BC23456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26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831</Words>
  <Application>Microsoft Office PowerPoint</Application>
  <PresentationFormat>Panorámica</PresentationFormat>
  <Paragraphs>172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hoy…</vt:lpstr>
      <vt:lpstr>Motivación</vt:lpstr>
      <vt:lpstr>La tarea</vt:lpstr>
      <vt:lpstr>Un ejemplo</vt:lpstr>
      <vt:lpstr>Función sigmoide</vt:lpstr>
      <vt:lpstr>Separación lineal del hiperplano</vt:lpstr>
      <vt:lpstr>Regresión logística</vt:lpstr>
      <vt:lpstr>El gradiente y la hessiana de la regresión logística binaria</vt:lpstr>
      <vt:lpstr>Métodos de búsqueda directa</vt:lpstr>
      <vt:lpstr>Gradiente descendente</vt:lpstr>
      <vt:lpstr>El algoritmo</vt:lpstr>
      <vt:lpstr>Redes neuronales</vt:lpstr>
      <vt:lpstr>Red neuronal artificial</vt:lpstr>
      <vt:lpstr>Neurona artificial</vt:lpstr>
      <vt:lpstr>Capa lineal</vt:lpstr>
      <vt:lpstr>Red neuronal de una capa</vt:lpstr>
      <vt:lpstr>Entropia cruzada</vt:lpstr>
      <vt:lpstr>Softmax</vt:lpstr>
      <vt:lpstr>Softmax + cross entropy</vt:lpstr>
      <vt:lpstr>Redes de dos capas</vt:lpstr>
      <vt:lpstr>El ejemplo I</vt:lpstr>
      <vt:lpstr>El ejemplo II</vt:lpstr>
      <vt:lpstr>El ejemplo III</vt:lpstr>
      <vt:lpstr>El ejemplo IV</vt:lpstr>
      <vt:lpstr>Para ver más</vt:lpstr>
      <vt:lpstr>Aprendizaje en línea </vt:lpstr>
      <vt:lpstr>Teorema de aproximación universal</vt:lpstr>
      <vt:lpstr>Intuición</vt:lpstr>
      <vt:lpstr>Hace 20 años…</vt:lpstr>
      <vt:lpstr>Redes neuronales profundas</vt:lpstr>
      <vt:lpstr>Rectified Linear Unit (ReLU)</vt:lpstr>
      <vt:lpstr>Un ejemplo</vt:lpstr>
      <vt:lpstr>Grafos computacionales</vt:lpstr>
      <vt:lpstr>Aprendizaje</vt:lpstr>
      <vt:lpstr>Modelo de composición</vt:lpstr>
      <vt:lpstr>Redes neuronales profundas</vt:lpstr>
      <vt:lpstr>Indicadores de que tan bueno es nuestro clasificador</vt:lpstr>
      <vt:lpstr>El sesgo y la varianza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27</cp:revision>
  <dcterms:created xsi:type="dcterms:W3CDTF">2020-02-18T20:29:21Z</dcterms:created>
  <dcterms:modified xsi:type="dcterms:W3CDTF">2022-10-28T04:26:05Z</dcterms:modified>
</cp:coreProperties>
</file>