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sldIdLst>
    <p:sldId id="256" r:id="rId2"/>
    <p:sldId id="372" r:id="rId3"/>
    <p:sldId id="336" r:id="rId4"/>
    <p:sldId id="295" r:id="rId5"/>
    <p:sldId id="371" r:id="rId6"/>
    <p:sldId id="373" r:id="rId7"/>
    <p:sldId id="364" r:id="rId8"/>
    <p:sldId id="349" r:id="rId9"/>
    <p:sldId id="350" r:id="rId10"/>
    <p:sldId id="352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5" r:id="rId22"/>
    <p:sldId id="362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96551-4EF5-4287-9C52-242C151C0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3059542-C0D6-47E2-8D50-786A8AAAFC27}">
      <dgm:prSet/>
      <dgm:spPr/>
      <dgm:t>
        <a:bodyPr/>
        <a:lstStyle/>
        <a:p>
          <a:r>
            <a:rPr lang="es-MX"/>
            <a:t>Decisión</a:t>
          </a:r>
          <a:endParaRPr lang="en-US"/>
        </a:p>
      </dgm:t>
    </dgm:pt>
    <dgm:pt modelId="{697B0D05-3F4C-4C55-8958-9AD089C401B5}" type="parTrans" cxnId="{AA47F38E-1609-484E-81C8-EC5128C81D4D}">
      <dgm:prSet/>
      <dgm:spPr/>
      <dgm:t>
        <a:bodyPr/>
        <a:lstStyle/>
        <a:p>
          <a:endParaRPr lang="en-US"/>
        </a:p>
      </dgm:t>
    </dgm:pt>
    <dgm:pt modelId="{0EC0DAC9-BAB4-4506-8257-233169DF63F4}" type="sibTrans" cxnId="{AA47F38E-1609-484E-81C8-EC5128C81D4D}">
      <dgm:prSet/>
      <dgm:spPr/>
      <dgm:t>
        <a:bodyPr/>
        <a:lstStyle/>
        <a:p>
          <a:endParaRPr lang="en-US"/>
        </a:p>
      </dgm:t>
    </dgm:pt>
    <dgm:pt modelId="{A17F4BFE-5062-4F45-A8C3-1C287A76AD86}">
      <dgm:prSet/>
      <dgm:spPr/>
      <dgm:t>
        <a:bodyPr/>
        <a:lstStyle/>
        <a:p>
          <a:r>
            <a:rPr lang="es-MX"/>
            <a:t>Búsqueda</a:t>
          </a:r>
          <a:endParaRPr lang="en-US"/>
        </a:p>
      </dgm:t>
    </dgm:pt>
    <dgm:pt modelId="{45ADE9EF-C1F1-449A-B256-B6E41BB184D8}" type="parTrans" cxnId="{57590F20-66FB-4E92-A319-3BBA004D8A56}">
      <dgm:prSet/>
      <dgm:spPr/>
      <dgm:t>
        <a:bodyPr/>
        <a:lstStyle/>
        <a:p>
          <a:endParaRPr lang="en-US"/>
        </a:p>
      </dgm:t>
    </dgm:pt>
    <dgm:pt modelId="{AD34EE1C-BE85-4967-87AF-81C9D2FB4927}" type="sibTrans" cxnId="{57590F20-66FB-4E92-A319-3BBA004D8A56}">
      <dgm:prSet/>
      <dgm:spPr/>
      <dgm:t>
        <a:bodyPr/>
        <a:lstStyle/>
        <a:p>
          <a:endParaRPr lang="en-US"/>
        </a:p>
      </dgm:t>
    </dgm:pt>
    <dgm:pt modelId="{4644DD0F-88EE-49D9-8083-5AE3D9EDB283}">
      <dgm:prSet/>
      <dgm:spPr/>
      <dgm:t>
        <a:bodyPr/>
        <a:lstStyle/>
        <a:p>
          <a:r>
            <a:rPr lang="es-MX"/>
            <a:t>Optimización</a:t>
          </a:r>
          <a:endParaRPr lang="en-US"/>
        </a:p>
      </dgm:t>
    </dgm:pt>
    <dgm:pt modelId="{C2669695-1D9F-4474-9201-F81A4B56152D}" type="parTrans" cxnId="{D2921C6E-16FB-49D9-85B6-4574E09F8FBF}">
      <dgm:prSet/>
      <dgm:spPr/>
      <dgm:t>
        <a:bodyPr/>
        <a:lstStyle/>
        <a:p>
          <a:endParaRPr lang="en-US"/>
        </a:p>
      </dgm:t>
    </dgm:pt>
    <dgm:pt modelId="{76EEC92E-7A62-47B8-B295-181ECC36AC72}" type="sibTrans" cxnId="{D2921C6E-16FB-49D9-85B6-4574E09F8FBF}">
      <dgm:prSet/>
      <dgm:spPr/>
      <dgm:t>
        <a:bodyPr/>
        <a:lstStyle/>
        <a:p>
          <a:endParaRPr lang="en-US"/>
        </a:p>
      </dgm:t>
    </dgm:pt>
    <dgm:pt modelId="{A4BC3AB0-B706-4394-841B-C18237195E60}" type="pres">
      <dgm:prSet presAssocID="{23F96551-4EF5-4287-9C52-242C151C0C02}" presName="root" presStyleCnt="0">
        <dgm:presLayoutVars>
          <dgm:dir/>
          <dgm:resizeHandles val="exact"/>
        </dgm:presLayoutVars>
      </dgm:prSet>
      <dgm:spPr/>
    </dgm:pt>
    <dgm:pt modelId="{455E0E8C-EE72-4224-84CF-24135F8DA733}" type="pres">
      <dgm:prSet presAssocID="{D3059542-C0D6-47E2-8D50-786A8AAAFC27}" presName="compNode" presStyleCnt="0"/>
      <dgm:spPr/>
    </dgm:pt>
    <dgm:pt modelId="{48AF387F-63BE-4FFE-BD1A-53148B32CC57}" type="pres">
      <dgm:prSet presAssocID="{D3059542-C0D6-47E2-8D50-786A8AAAFC27}" presName="bgRect" presStyleLbl="bgShp" presStyleIdx="0" presStyleCnt="3"/>
      <dgm:spPr/>
    </dgm:pt>
    <dgm:pt modelId="{F47C8058-DD3D-4327-806A-9983207737DC}" type="pres">
      <dgm:prSet presAssocID="{D3059542-C0D6-47E2-8D50-786A8AAAFC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5F5B651-BF4D-4C5B-A90E-8E797D33875B}" type="pres">
      <dgm:prSet presAssocID="{D3059542-C0D6-47E2-8D50-786A8AAAFC27}" presName="spaceRect" presStyleCnt="0"/>
      <dgm:spPr/>
    </dgm:pt>
    <dgm:pt modelId="{C0787997-DD5B-4603-86BD-40BCEC1F9840}" type="pres">
      <dgm:prSet presAssocID="{D3059542-C0D6-47E2-8D50-786A8AAAFC27}" presName="parTx" presStyleLbl="revTx" presStyleIdx="0" presStyleCnt="3">
        <dgm:presLayoutVars>
          <dgm:chMax val="0"/>
          <dgm:chPref val="0"/>
        </dgm:presLayoutVars>
      </dgm:prSet>
      <dgm:spPr/>
    </dgm:pt>
    <dgm:pt modelId="{C574B545-8DD7-4B43-AC98-DFCA4D0D01B3}" type="pres">
      <dgm:prSet presAssocID="{0EC0DAC9-BAB4-4506-8257-233169DF63F4}" presName="sibTrans" presStyleCnt="0"/>
      <dgm:spPr/>
    </dgm:pt>
    <dgm:pt modelId="{B3493AF4-4E33-4401-AD17-18BF7C7FD3D9}" type="pres">
      <dgm:prSet presAssocID="{A17F4BFE-5062-4F45-A8C3-1C287A76AD86}" presName="compNode" presStyleCnt="0"/>
      <dgm:spPr/>
    </dgm:pt>
    <dgm:pt modelId="{2E78B439-1DBC-4882-A66C-2A80EDE3CD46}" type="pres">
      <dgm:prSet presAssocID="{A17F4BFE-5062-4F45-A8C3-1C287A76AD86}" presName="bgRect" presStyleLbl="bgShp" presStyleIdx="1" presStyleCnt="3"/>
      <dgm:spPr/>
    </dgm:pt>
    <dgm:pt modelId="{A9D77724-DF0B-4813-99AE-6D54430EFBFF}" type="pres">
      <dgm:prSet presAssocID="{A17F4BFE-5062-4F45-A8C3-1C287A76AD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es"/>
        </a:ext>
      </dgm:extLst>
    </dgm:pt>
    <dgm:pt modelId="{D8251A02-2111-4D7C-A63E-D3E1A6C0AA43}" type="pres">
      <dgm:prSet presAssocID="{A17F4BFE-5062-4F45-A8C3-1C287A76AD86}" presName="spaceRect" presStyleCnt="0"/>
      <dgm:spPr/>
    </dgm:pt>
    <dgm:pt modelId="{9372390A-A6C4-4130-84C0-3F7CC2F2D89A}" type="pres">
      <dgm:prSet presAssocID="{A17F4BFE-5062-4F45-A8C3-1C287A76AD86}" presName="parTx" presStyleLbl="revTx" presStyleIdx="1" presStyleCnt="3">
        <dgm:presLayoutVars>
          <dgm:chMax val="0"/>
          <dgm:chPref val="0"/>
        </dgm:presLayoutVars>
      </dgm:prSet>
      <dgm:spPr/>
    </dgm:pt>
    <dgm:pt modelId="{0E48D950-BAAE-4C2F-8986-D22F7022C3F3}" type="pres">
      <dgm:prSet presAssocID="{AD34EE1C-BE85-4967-87AF-81C9D2FB4927}" presName="sibTrans" presStyleCnt="0"/>
      <dgm:spPr/>
    </dgm:pt>
    <dgm:pt modelId="{D27CDD49-12BC-479B-85A4-6DD6B1FA8EA8}" type="pres">
      <dgm:prSet presAssocID="{4644DD0F-88EE-49D9-8083-5AE3D9EDB283}" presName="compNode" presStyleCnt="0"/>
      <dgm:spPr/>
    </dgm:pt>
    <dgm:pt modelId="{D4057A32-49E8-47C6-B21E-514C56454CB1}" type="pres">
      <dgm:prSet presAssocID="{4644DD0F-88EE-49D9-8083-5AE3D9EDB283}" presName="bgRect" presStyleLbl="bgShp" presStyleIdx="2" presStyleCnt="3"/>
      <dgm:spPr/>
    </dgm:pt>
    <dgm:pt modelId="{6A852827-5474-4E33-8F4C-D9EA6FA54091}" type="pres">
      <dgm:prSet presAssocID="{4644DD0F-88EE-49D9-8083-5AE3D9EDB2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4C00047-AE48-4577-8646-0F6D46E61504}" type="pres">
      <dgm:prSet presAssocID="{4644DD0F-88EE-49D9-8083-5AE3D9EDB283}" presName="spaceRect" presStyleCnt="0"/>
      <dgm:spPr/>
    </dgm:pt>
    <dgm:pt modelId="{E0522BFA-A5BC-4746-9546-F540BC39A209}" type="pres">
      <dgm:prSet presAssocID="{4644DD0F-88EE-49D9-8083-5AE3D9EDB2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590F20-66FB-4E92-A319-3BBA004D8A56}" srcId="{23F96551-4EF5-4287-9C52-242C151C0C02}" destId="{A17F4BFE-5062-4F45-A8C3-1C287A76AD86}" srcOrd="1" destOrd="0" parTransId="{45ADE9EF-C1F1-449A-B256-B6E41BB184D8}" sibTransId="{AD34EE1C-BE85-4967-87AF-81C9D2FB4927}"/>
    <dgm:cxn modelId="{D2921C6E-16FB-49D9-85B6-4574E09F8FBF}" srcId="{23F96551-4EF5-4287-9C52-242C151C0C02}" destId="{4644DD0F-88EE-49D9-8083-5AE3D9EDB283}" srcOrd="2" destOrd="0" parTransId="{C2669695-1D9F-4474-9201-F81A4B56152D}" sibTransId="{76EEC92E-7A62-47B8-B295-181ECC36AC72}"/>
    <dgm:cxn modelId="{AA47F38E-1609-484E-81C8-EC5128C81D4D}" srcId="{23F96551-4EF5-4287-9C52-242C151C0C02}" destId="{D3059542-C0D6-47E2-8D50-786A8AAAFC27}" srcOrd="0" destOrd="0" parTransId="{697B0D05-3F4C-4C55-8958-9AD089C401B5}" sibTransId="{0EC0DAC9-BAB4-4506-8257-233169DF63F4}"/>
    <dgm:cxn modelId="{C31140BF-7E35-4827-99B7-864EEC3E2DBD}" type="presOf" srcId="{23F96551-4EF5-4287-9C52-242C151C0C02}" destId="{A4BC3AB0-B706-4394-841B-C18237195E60}" srcOrd="0" destOrd="0" presId="urn:microsoft.com/office/officeart/2018/2/layout/IconVerticalSolidList"/>
    <dgm:cxn modelId="{D59E7CCC-D635-4290-8100-D13FEED68E9D}" type="presOf" srcId="{D3059542-C0D6-47E2-8D50-786A8AAAFC27}" destId="{C0787997-DD5B-4603-86BD-40BCEC1F9840}" srcOrd="0" destOrd="0" presId="urn:microsoft.com/office/officeart/2018/2/layout/IconVerticalSolidList"/>
    <dgm:cxn modelId="{E85CF6F6-2E69-4CC6-A525-D556302E078D}" type="presOf" srcId="{A17F4BFE-5062-4F45-A8C3-1C287A76AD86}" destId="{9372390A-A6C4-4130-84C0-3F7CC2F2D89A}" srcOrd="0" destOrd="0" presId="urn:microsoft.com/office/officeart/2018/2/layout/IconVerticalSolidList"/>
    <dgm:cxn modelId="{AE0CD3FF-6E21-4138-B345-6BAD37B2E06F}" type="presOf" srcId="{4644DD0F-88EE-49D9-8083-5AE3D9EDB283}" destId="{E0522BFA-A5BC-4746-9546-F540BC39A209}" srcOrd="0" destOrd="0" presId="urn:microsoft.com/office/officeart/2018/2/layout/IconVerticalSolidList"/>
    <dgm:cxn modelId="{1AB1DCB0-147B-42DA-B546-86CE50735501}" type="presParOf" srcId="{A4BC3AB0-B706-4394-841B-C18237195E60}" destId="{455E0E8C-EE72-4224-84CF-24135F8DA733}" srcOrd="0" destOrd="0" presId="urn:microsoft.com/office/officeart/2018/2/layout/IconVerticalSolidList"/>
    <dgm:cxn modelId="{DB61ED75-FF80-46CA-B5BB-A012BFF10EC3}" type="presParOf" srcId="{455E0E8C-EE72-4224-84CF-24135F8DA733}" destId="{48AF387F-63BE-4FFE-BD1A-53148B32CC57}" srcOrd="0" destOrd="0" presId="urn:microsoft.com/office/officeart/2018/2/layout/IconVerticalSolidList"/>
    <dgm:cxn modelId="{41AF8CD6-4E15-410E-B6FC-0E63FDBA32B2}" type="presParOf" srcId="{455E0E8C-EE72-4224-84CF-24135F8DA733}" destId="{F47C8058-DD3D-4327-806A-9983207737DC}" srcOrd="1" destOrd="0" presId="urn:microsoft.com/office/officeart/2018/2/layout/IconVerticalSolidList"/>
    <dgm:cxn modelId="{36DA1893-32E3-44EE-B1F0-947C54BF4EBC}" type="presParOf" srcId="{455E0E8C-EE72-4224-84CF-24135F8DA733}" destId="{05F5B651-BF4D-4C5B-A90E-8E797D33875B}" srcOrd="2" destOrd="0" presId="urn:microsoft.com/office/officeart/2018/2/layout/IconVerticalSolidList"/>
    <dgm:cxn modelId="{230564F7-6B5B-432D-ADBE-D09C3CFC8AC2}" type="presParOf" srcId="{455E0E8C-EE72-4224-84CF-24135F8DA733}" destId="{C0787997-DD5B-4603-86BD-40BCEC1F9840}" srcOrd="3" destOrd="0" presId="urn:microsoft.com/office/officeart/2018/2/layout/IconVerticalSolidList"/>
    <dgm:cxn modelId="{1CDAED62-F6C2-45A0-8481-C0CB47532E3B}" type="presParOf" srcId="{A4BC3AB0-B706-4394-841B-C18237195E60}" destId="{C574B545-8DD7-4B43-AC98-DFCA4D0D01B3}" srcOrd="1" destOrd="0" presId="urn:microsoft.com/office/officeart/2018/2/layout/IconVerticalSolidList"/>
    <dgm:cxn modelId="{E307F99C-C58B-4FC7-B2FA-1BEDAA00CC18}" type="presParOf" srcId="{A4BC3AB0-B706-4394-841B-C18237195E60}" destId="{B3493AF4-4E33-4401-AD17-18BF7C7FD3D9}" srcOrd="2" destOrd="0" presId="urn:microsoft.com/office/officeart/2018/2/layout/IconVerticalSolidList"/>
    <dgm:cxn modelId="{7F6EED4D-9F6A-4791-BE1F-434970C458A3}" type="presParOf" srcId="{B3493AF4-4E33-4401-AD17-18BF7C7FD3D9}" destId="{2E78B439-1DBC-4882-A66C-2A80EDE3CD46}" srcOrd="0" destOrd="0" presId="urn:microsoft.com/office/officeart/2018/2/layout/IconVerticalSolidList"/>
    <dgm:cxn modelId="{CCBB98C9-BB98-4F81-905F-193727D7E3A9}" type="presParOf" srcId="{B3493AF4-4E33-4401-AD17-18BF7C7FD3D9}" destId="{A9D77724-DF0B-4813-99AE-6D54430EFBFF}" srcOrd="1" destOrd="0" presId="urn:microsoft.com/office/officeart/2018/2/layout/IconVerticalSolidList"/>
    <dgm:cxn modelId="{B9B71210-6696-4ED1-BD5B-7E5963511A6D}" type="presParOf" srcId="{B3493AF4-4E33-4401-AD17-18BF7C7FD3D9}" destId="{D8251A02-2111-4D7C-A63E-D3E1A6C0AA43}" srcOrd="2" destOrd="0" presId="urn:microsoft.com/office/officeart/2018/2/layout/IconVerticalSolidList"/>
    <dgm:cxn modelId="{078E115A-4E99-4941-BE35-D84417F82141}" type="presParOf" srcId="{B3493AF4-4E33-4401-AD17-18BF7C7FD3D9}" destId="{9372390A-A6C4-4130-84C0-3F7CC2F2D89A}" srcOrd="3" destOrd="0" presId="urn:microsoft.com/office/officeart/2018/2/layout/IconVerticalSolidList"/>
    <dgm:cxn modelId="{B9524D81-6595-4787-9C09-65A3B5DAE946}" type="presParOf" srcId="{A4BC3AB0-B706-4394-841B-C18237195E60}" destId="{0E48D950-BAAE-4C2F-8986-D22F7022C3F3}" srcOrd="3" destOrd="0" presId="urn:microsoft.com/office/officeart/2018/2/layout/IconVerticalSolidList"/>
    <dgm:cxn modelId="{BC3311F4-D46E-4697-BCF8-47CF818CD5E0}" type="presParOf" srcId="{A4BC3AB0-B706-4394-841B-C18237195E60}" destId="{D27CDD49-12BC-479B-85A4-6DD6B1FA8EA8}" srcOrd="4" destOrd="0" presId="urn:microsoft.com/office/officeart/2018/2/layout/IconVerticalSolidList"/>
    <dgm:cxn modelId="{D7077258-EE3F-482F-8D98-8A8E696AD0F9}" type="presParOf" srcId="{D27CDD49-12BC-479B-85A4-6DD6B1FA8EA8}" destId="{D4057A32-49E8-47C6-B21E-514C56454CB1}" srcOrd="0" destOrd="0" presId="urn:microsoft.com/office/officeart/2018/2/layout/IconVerticalSolidList"/>
    <dgm:cxn modelId="{86BE75E4-F778-4C67-BB2B-91205D256724}" type="presParOf" srcId="{D27CDD49-12BC-479B-85A4-6DD6B1FA8EA8}" destId="{6A852827-5474-4E33-8F4C-D9EA6FA54091}" srcOrd="1" destOrd="0" presId="urn:microsoft.com/office/officeart/2018/2/layout/IconVerticalSolidList"/>
    <dgm:cxn modelId="{4AD2D917-02A6-4E7A-9DA1-4E762245ABF3}" type="presParOf" srcId="{D27CDD49-12BC-479B-85A4-6DD6B1FA8EA8}" destId="{C4C00047-AE48-4577-8646-0F6D46E61504}" srcOrd="2" destOrd="0" presId="urn:microsoft.com/office/officeart/2018/2/layout/IconVerticalSolidList"/>
    <dgm:cxn modelId="{FED52E83-A34C-44ED-8606-C1BD3ADFC6C5}" type="presParOf" srcId="{D27CDD49-12BC-479B-85A4-6DD6B1FA8EA8}" destId="{E0522BFA-A5BC-4746-9546-F540BC39A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F387F-63BE-4FFE-BD1A-53148B32CC57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C8058-DD3D-4327-806A-9983207737DC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87997-DD5B-4603-86BD-40BCEC1F9840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Decisión</a:t>
          </a:r>
          <a:endParaRPr lang="en-US" sz="2500" kern="1200"/>
        </a:p>
      </dsp:txBody>
      <dsp:txXfrm>
        <a:off x="1819120" y="673"/>
        <a:ext cx="4545103" cy="1574995"/>
      </dsp:txXfrm>
    </dsp:sp>
    <dsp:sp modelId="{2E78B439-1DBC-4882-A66C-2A80EDE3CD46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77724-DF0B-4813-99AE-6D54430EFBF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2390A-A6C4-4130-84C0-3F7CC2F2D89A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Búsqueda</a:t>
          </a:r>
          <a:endParaRPr lang="en-US" sz="2500" kern="1200"/>
        </a:p>
      </dsp:txBody>
      <dsp:txXfrm>
        <a:off x="1819120" y="1969418"/>
        <a:ext cx="4545103" cy="1574995"/>
      </dsp:txXfrm>
    </dsp:sp>
    <dsp:sp modelId="{D4057A32-49E8-47C6-B21E-514C56454CB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52827-5474-4E33-8F4C-D9EA6FA54091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22BFA-A5BC-4746-9546-F540BC39A209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Optimización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194688" cy="120814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Clase 3: </a:t>
            </a:r>
            <a:r>
              <a:rPr lang="es-MX" sz="2000" dirty="0">
                <a:solidFill>
                  <a:schemeClr val="bg1"/>
                </a:solidFill>
              </a:rPr>
              <a:t>Algoritmos de búsqueda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 descr="Oferta Académica | UNAM">
            <a:extLst>
              <a:ext uri="{FF2B5EF4-FFF2-40B4-BE49-F238E27FC236}">
                <a16:creationId xmlns:a16="http://schemas.microsoft.com/office/drawing/2014/main" id="{8E4D61F3-B44E-46A7-A589-BEA8155F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03" y="5184978"/>
            <a:ext cx="1634576" cy="18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-unam | UNAM Global">
            <a:extLst>
              <a:ext uri="{FF2B5EF4-FFF2-40B4-BE49-F238E27FC236}">
                <a16:creationId xmlns:a16="http://schemas.microsoft.com/office/drawing/2014/main" id="{A04DEBF2-7BA8-41B4-8925-7FF320B6F5F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" y="5355230"/>
            <a:ext cx="1303200" cy="14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D5995-803E-4801-AD7A-FB327F8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s-MX" sz="2400"/>
              <a:t>Algoritmo general para buscar en un árbol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AA70CCD9-FB05-4CCF-8D25-AA736CAD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356626"/>
            <a:ext cx="6647688" cy="2044164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B9C7313-DE6E-4EC0-B7BA-76176CD9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s-MX" sz="1700" dirty="0"/>
              <a:t>Ideas importantes</a:t>
            </a:r>
          </a:p>
          <a:p>
            <a:pPr lvl="1"/>
            <a:r>
              <a:rPr lang="es-MX" sz="1300" dirty="0" err="1"/>
              <a:t>Fringe</a:t>
            </a:r>
            <a:r>
              <a:rPr lang="es-MX" sz="1300" dirty="0"/>
              <a:t> (la frontera)</a:t>
            </a:r>
          </a:p>
          <a:p>
            <a:pPr lvl="1"/>
            <a:r>
              <a:rPr lang="es-MX" sz="1300" dirty="0"/>
              <a:t>Expansión</a:t>
            </a:r>
          </a:p>
          <a:p>
            <a:pPr lvl="1"/>
            <a:r>
              <a:rPr lang="es-MX" sz="1300" dirty="0"/>
              <a:t>Estrategia de exploración</a:t>
            </a:r>
          </a:p>
          <a:p>
            <a:pPr marL="0" indent="0">
              <a:buNone/>
            </a:pPr>
            <a:r>
              <a:rPr lang="es-MX" sz="2400" dirty="0"/>
              <a:t>¿Cuál nodo de la frontera explorar?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FD7DA5-EDF2-4C35-B986-9CF25160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2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3EF58E-2482-453D-B834-0E27486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Buscando en un árbol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Diagrama, Gráfico radial&#10;&#10;Descripción generada automáticamente">
            <a:extLst>
              <a:ext uri="{FF2B5EF4-FFF2-40B4-BE49-F238E27FC236}">
                <a16:creationId xmlns:a16="http://schemas.microsoft.com/office/drawing/2014/main" id="{AB01718C-4065-4E29-8EF1-58E50C99D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1D042-DC27-4FB7-9F90-DF624F77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09CAD-10ED-448E-B535-30FB3525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EE709-4788-44A7-BA30-84EFDE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Búsqueda en profundidad (DFS)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DF2F8E13-CDA4-4382-8768-D71D298E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B1DA0-03F2-45A8-950C-880C9FC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9509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Se </a:t>
            </a:r>
            <a:r>
              <a:rPr lang="en-US" sz="1800" dirty="0" err="1"/>
              <a:t>extiende</a:t>
            </a:r>
            <a:r>
              <a:rPr lang="en-US" sz="1800" dirty="0"/>
              <a:t> primero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nodo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profundo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F5FB5-3185-4FB1-8DEE-CFB838B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EE709-4788-44A7-BA30-84EFDE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Propiedades de búsqueda en profundidad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DF2F8E13-CDA4-4382-8768-D71D298E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B1DA0-03F2-45A8-950C-880C9FC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Completo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una </a:t>
            </a:r>
            <a:r>
              <a:rPr lang="en-US" sz="1800" dirty="0" err="1"/>
              <a:t>solución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Optimo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camino</a:t>
            </a:r>
            <a:r>
              <a:rPr lang="en-US" sz="1800" dirty="0"/>
              <a:t> con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costo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espacio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F5FB5-3185-4FB1-8DEE-CFB838B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E709-4788-44A7-BA30-84EFDE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Búsqueda en anchura (BFS)</a:t>
            </a:r>
          </a:p>
        </p:txBody>
      </p:sp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DF2F8E13-CDA4-4382-8768-D71D298E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B1DA0-03F2-45A8-950C-880C9FC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9509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Se </a:t>
            </a:r>
            <a:r>
              <a:rPr lang="en-US" sz="1800" dirty="0" err="1"/>
              <a:t>extiende</a:t>
            </a:r>
            <a:r>
              <a:rPr lang="en-US" sz="1800" dirty="0"/>
              <a:t> primero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nodo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superficial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F5FB5-3185-4FB1-8DEE-CFB838B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E709-4788-44A7-BA30-84EFDE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Propiedades de búsqueda en anchura</a:t>
            </a:r>
          </a:p>
        </p:txBody>
      </p:sp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DF2F8E13-CDA4-4382-8768-D71D298E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B1DA0-03F2-45A8-950C-880C9FC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Completo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una </a:t>
            </a:r>
            <a:r>
              <a:rPr lang="en-US" sz="1800" dirty="0" err="1"/>
              <a:t>solución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Optimo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camino</a:t>
            </a:r>
            <a:r>
              <a:rPr lang="en-US" sz="1800" dirty="0"/>
              <a:t> con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costo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espacio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F5FB5-3185-4FB1-8DEE-CFB838B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BAEC74-D88B-4794-8AF5-933D5FBB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DFS vs BFS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29896-6A01-4B35-AAC8-A5FE8623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¿Cuándo sería mejor utilizar cada algoritmos?</a:t>
            </a:r>
          </a:p>
        </p:txBody>
      </p:sp>
      <p:pic>
        <p:nvPicPr>
          <p:cNvPr id="6146" name="Picture 2" descr="versus en youtube: sasel vs profesor gamer ~ CitroGamers">
            <a:extLst>
              <a:ext uri="{FF2B5EF4-FFF2-40B4-BE49-F238E27FC236}">
                <a16:creationId xmlns:a16="http://schemas.microsoft.com/office/drawing/2014/main" id="{EB66F0C5-8142-4299-A7E5-07870EAD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992" y="1368974"/>
            <a:ext cx="7053626" cy="396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12AA7A-67AE-41F0-9CF0-7AF95A46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1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EE709-4788-44A7-BA30-84EFDE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Búsqueda en profundidad iterativa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DF2F8E13-CDA4-4382-8768-D71D298E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B1DA0-03F2-45A8-950C-880C9FC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Idea: usar las </a:t>
            </a:r>
            <a:r>
              <a:rPr lang="en-US" sz="1800" dirty="0" err="1"/>
              <a:t>ventajas</a:t>
            </a:r>
            <a:r>
              <a:rPr lang="en-US" sz="1800" dirty="0"/>
              <a:t> de DFS y BFS</a:t>
            </a:r>
          </a:p>
          <a:p>
            <a:pPr lvl="1"/>
            <a:r>
              <a:rPr lang="en-US" sz="1800" dirty="0" err="1"/>
              <a:t>Ejecutar</a:t>
            </a:r>
            <a:r>
              <a:rPr lang="en-US" sz="1800" dirty="0"/>
              <a:t> DFS con </a:t>
            </a:r>
            <a:r>
              <a:rPr lang="en-US" sz="1800" dirty="0" err="1"/>
              <a:t>limite</a:t>
            </a:r>
            <a:r>
              <a:rPr lang="en-US" sz="1800" dirty="0"/>
              <a:t> 1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produndidad</a:t>
            </a:r>
            <a:endParaRPr lang="en-US" sz="1800" dirty="0"/>
          </a:p>
          <a:p>
            <a:pPr lvl="1"/>
            <a:r>
              <a:rPr lang="en-US" sz="1800" dirty="0" err="1"/>
              <a:t>Ejecutar</a:t>
            </a:r>
            <a:r>
              <a:rPr lang="en-US" sz="1800" dirty="0"/>
              <a:t> DFS con </a:t>
            </a:r>
            <a:r>
              <a:rPr lang="en-US" sz="1800" dirty="0" err="1"/>
              <a:t>limite</a:t>
            </a:r>
            <a:r>
              <a:rPr lang="en-US" sz="1800" dirty="0"/>
              <a:t> 2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produndidad</a:t>
            </a:r>
            <a:endParaRPr lang="en-US" sz="1800" dirty="0"/>
          </a:p>
          <a:p>
            <a:pPr lvl="1"/>
            <a:r>
              <a:rPr lang="en-US" sz="1800" dirty="0" err="1"/>
              <a:t>Ejecutar</a:t>
            </a:r>
            <a:r>
              <a:rPr lang="en-US" sz="1800" dirty="0"/>
              <a:t> DFS con </a:t>
            </a:r>
            <a:r>
              <a:rPr lang="en-US" sz="1800" dirty="0" err="1"/>
              <a:t>limite</a:t>
            </a:r>
            <a:r>
              <a:rPr lang="en-US" sz="1800" dirty="0"/>
              <a:t> 3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produndidad</a:t>
            </a:r>
            <a:r>
              <a:rPr lang="en-US" sz="1800" dirty="0"/>
              <a:t>…</a:t>
            </a:r>
          </a:p>
          <a:p>
            <a:pPr lvl="1"/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F5FB5-3185-4FB1-8DEE-CFB838B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E709-4788-44A7-BA30-84EFDEC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s-MX" dirty="0"/>
              <a:t>Propiedades de búsqueda en profundidad iterativa</a:t>
            </a:r>
          </a:p>
        </p:txBody>
      </p:sp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DF2F8E13-CDA4-4382-8768-D71D298E7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8B1DA0-03F2-45A8-950C-880C9FC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Completo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una </a:t>
            </a:r>
            <a:r>
              <a:rPr lang="en-US" sz="1800" dirty="0" err="1"/>
              <a:t>solución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Optimo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camino</a:t>
            </a:r>
            <a:r>
              <a:rPr lang="en-US" sz="1800" dirty="0"/>
              <a:t> con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costo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espacio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8F5FB5-3185-4FB1-8DEE-CFB838BF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8CA63-FD4F-4DB5-B54A-656D5D70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Búsqueda de costo uniforme</a:t>
            </a:r>
          </a:p>
        </p:txBody>
      </p:sp>
      <p:pic>
        <p:nvPicPr>
          <p:cNvPr id="5" name="Marcador de contenido 4" descr="Diagrama, Gráfico radial&#10;&#10;Descripción generada automáticamente">
            <a:extLst>
              <a:ext uri="{FF2B5EF4-FFF2-40B4-BE49-F238E27FC236}">
                <a16:creationId xmlns:a16="http://schemas.microsoft.com/office/drawing/2014/main" id="{EA862398-2BA9-462F-A080-B8A19E85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019B7F-9788-4CB6-A0C6-4BA3CEC9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950976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Expandir</a:t>
            </a:r>
            <a:r>
              <a:rPr lang="en-US" sz="1800" dirty="0"/>
              <a:t> primero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nodo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barato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DE20C3-4464-4867-AABF-C80F93CC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641AB7-04D0-CCFE-9830-1B590F92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Antes de empezar…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25FA8-5D0C-0517-D151-62584394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/>
              <a:t>Classroom</a:t>
            </a:r>
          </a:p>
          <a:p>
            <a:pPr lvl="1"/>
            <a:r>
              <a:rPr lang="es-MX" sz="1700"/>
              <a:t>Hay 16 personas en classroom y 17 inscritos</a:t>
            </a:r>
          </a:p>
          <a:p>
            <a:pPr lvl="1"/>
            <a:r>
              <a:rPr lang="es-MX" sz="1700"/>
              <a:t>Código de clase: ne4cx45</a:t>
            </a:r>
          </a:p>
          <a:p>
            <a:r>
              <a:rPr lang="es-MX" sz="1700"/>
              <a:t>Comentarios tarea 0</a:t>
            </a:r>
          </a:p>
          <a:p>
            <a:pPr lvl="1"/>
            <a:endParaRPr lang="es-MX" sz="17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4C924B-796B-6FCD-0A7C-7B692718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71327"/>
            <a:ext cx="6440424" cy="445999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80B730-9D30-C893-205C-740527BA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1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8CA63-FD4F-4DB5-B54A-656D5D70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s-MX" dirty="0"/>
              <a:t>Propiedades de búsqueda de costo uniforme</a:t>
            </a:r>
          </a:p>
        </p:txBody>
      </p:sp>
      <p:pic>
        <p:nvPicPr>
          <p:cNvPr id="5" name="Marcador de contenido 4" descr="Diagrama, Gráfico radial&#10;&#10;Descripción generada automáticamente">
            <a:extLst>
              <a:ext uri="{FF2B5EF4-FFF2-40B4-BE49-F238E27FC236}">
                <a16:creationId xmlns:a16="http://schemas.microsoft.com/office/drawing/2014/main" id="{EA862398-2BA9-462F-A080-B8A19E85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019B7F-9788-4CB6-A0C6-4BA3CEC9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Completo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una </a:t>
            </a:r>
            <a:r>
              <a:rPr lang="en-US" sz="1800" dirty="0" err="1"/>
              <a:t>solución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Optimo</a:t>
            </a:r>
            <a:r>
              <a:rPr lang="en-US" sz="1800" dirty="0"/>
              <a:t>: ¿</a:t>
            </a:r>
            <a:r>
              <a:rPr lang="en-US" sz="1800" dirty="0" err="1"/>
              <a:t>garantiza</a:t>
            </a:r>
            <a:r>
              <a:rPr lang="en-US" sz="1800" dirty="0"/>
              <a:t> que </a:t>
            </a:r>
            <a:r>
              <a:rPr lang="en-US" sz="1800" dirty="0" err="1"/>
              <a:t>encuentra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camino</a:t>
            </a:r>
            <a:r>
              <a:rPr lang="en-US" sz="1800" dirty="0"/>
              <a:t> con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costo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?</a:t>
            </a:r>
          </a:p>
          <a:p>
            <a:r>
              <a:rPr lang="en-US" sz="1800" dirty="0"/>
              <a:t>¿</a:t>
            </a:r>
            <a:r>
              <a:rPr lang="en-US" sz="1800" dirty="0" err="1"/>
              <a:t>Complejidad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espacio</a:t>
            </a:r>
            <a:r>
              <a:rPr lang="en-US" sz="1800" dirty="0"/>
              <a:t>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DE20C3-4464-4867-AABF-C80F93CC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9C4BA-4238-476A-8EAD-0EE3CAC9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¿Y la implementación?</a:t>
            </a:r>
          </a:p>
        </p:txBody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4463F541-BD64-4CD2-8C81-DBF9410F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414356" y="1550889"/>
            <a:ext cx="6408836" cy="360497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1F2FA-2698-40D8-8DD0-B24DD61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0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B89FF-E02D-4BF7-B31B-2900E809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s-MX" sz="3200" dirty="0"/>
              <a:t>La estrategia única </a:t>
            </a:r>
          </a:p>
        </p:txBody>
      </p:sp>
      <p:pic>
        <p:nvPicPr>
          <p:cNvPr id="8196" name="Picture 4" descr="Epiloguers en Twitter: &amp;quot;17 years ago today: We watched the Battle Of The  Pelennor Fields and the siege of Gondor. We saw Eowyn take down the Witch  King Of Angmar AND his">
            <a:extLst>
              <a:ext uri="{FF2B5EF4-FFF2-40B4-BE49-F238E27FC236}">
                <a16:creationId xmlns:a16="http://schemas.microsoft.com/office/drawing/2014/main" id="{8FD63AD1-746B-44BB-B647-81C46350E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63" r="5340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Marcador de contenido 2">
            <a:extLst>
              <a:ext uri="{FF2B5EF4-FFF2-40B4-BE49-F238E27FC236}">
                <a16:creationId xmlns:a16="http://schemas.microsoft.com/office/drawing/2014/main" id="{59CEABCA-38BA-46C1-9EDA-EED038EE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s-MX" sz="1700" dirty="0"/>
              <a:t>Todos los algoritmos pueden ser implementados solo cambiando la estrategia en la frontera</a:t>
            </a:r>
          </a:p>
          <a:p>
            <a:r>
              <a:rPr lang="es-MX" sz="1700" dirty="0"/>
              <a:t>Recomendación: ¡usar una cola de prioridad!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D80CCC-89ED-4956-94FF-B655E0A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543" y="6356350"/>
            <a:ext cx="10391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sz="1800" dirty="0"/>
              <a:t>Más allá de búsqueda clásica</a:t>
            </a:r>
            <a:endParaRPr lang="en-U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En la clase anterior…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Agentes racionales</a:t>
            </a:r>
          </a:p>
          <a:p>
            <a:r>
              <a:rPr lang="es-MX" sz="1700" dirty="0"/>
              <a:t>Tipos de agentes</a:t>
            </a:r>
          </a:p>
          <a:p>
            <a:r>
              <a:rPr lang="es-MX" sz="1700" dirty="0"/>
              <a:t>Problemas de búsqueda </a:t>
            </a:r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Búsqueda en…</a:t>
            </a:r>
          </a:p>
          <a:p>
            <a:pPr lvl="1"/>
            <a:r>
              <a:rPr lang="es-MX" sz="1300" dirty="0"/>
              <a:t>profundidad</a:t>
            </a:r>
          </a:p>
          <a:p>
            <a:pPr lvl="1"/>
            <a:r>
              <a:rPr lang="es-MX" sz="1300" dirty="0"/>
              <a:t>anchura</a:t>
            </a:r>
          </a:p>
          <a:p>
            <a:pPr lvl="1"/>
            <a:r>
              <a:rPr lang="es-MX" sz="1300" dirty="0"/>
              <a:t>profundidad iterativa</a:t>
            </a:r>
          </a:p>
          <a:p>
            <a:pPr lvl="1"/>
            <a:r>
              <a:rPr lang="es-MX" sz="1300" dirty="0"/>
              <a:t>Costo uniforme</a:t>
            </a:r>
          </a:p>
          <a:p>
            <a:pPr lvl="1"/>
            <a:r>
              <a:rPr lang="es-MX" sz="1300" dirty="0"/>
              <a:t>Voraz</a:t>
            </a:r>
          </a:p>
          <a:p>
            <a:pPr lvl="1"/>
            <a:r>
              <a:rPr lang="es-MX" sz="1300" dirty="0"/>
              <a:t>A*</a:t>
            </a:r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036F8-A8FD-6FBC-2B08-FD87250B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dirty="0"/>
              <a:t>Los problemas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355549-049C-E974-45BB-D76CCE75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64803D9A-F84C-AAA6-D2FB-88CFCFAB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72714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8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882B7-231A-D2BD-176F-2D33E4B4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Agente</a:t>
            </a:r>
            <a:r>
              <a:rPr lang="en-US" sz="4800" dirty="0"/>
              <a:t> </a:t>
            </a:r>
            <a:r>
              <a:rPr lang="en-US" sz="4800" dirty="0" err="1"/>
              <a:t>por</a:t>
            </a:r>
            <a:r>
              <a:rPr lang="en-US" sz="4800" dirty="0"/>
              <a:t> </a:t>
            </a:r>
            <a:r>
              <a:rPr lang="en-US" sz="4800" dirty="0" err="1"/>
              <a:t>reflejo</a:t>
            </a:r>
            <a:r>
              <a:rPr lang="en-US" sz="4800" dirty="0"/>
              <a:t> simple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72FA3C5-67E5-A61F-000B-9BBD19DB7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302547"/>
            <a:ext cx="6408836" cy="410165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2603A-96B1-9906-A783-6D77141C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3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F4E21-A1A1-477F-A55B-C57BFCDB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Las preguntas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79428-A038-481F-B051-B27264D8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/>
              <a:t>¿Es correcto?</a:t>
            </a:r>
          </a:p>
          <a:p>
            <a:r>
              <a:rPr lang="en-US" sz="1700"/>
              <a:t>¿Se puede hacer mejor?</a:t>
            </a:r>
          </a:p>
          <a:p>
            <a:r>
              <a:rPr lang="en-US" sz="1700"/>
              <a:t>¿Complejidad en tiempo?</a:t>
            </a:r>
          </a:p>
          <a:p>
            <a:r>
              <a:rPr lang="en-US" sz="1700"/>
              <a:t>¿Complejidad en espacio?</a:t>
            </a:r>
          </a:p>
          <a:p>
            <a:pPr marL="0" indent="0">
              <a:buNone/>
            </a:pPr>
            <a:endParaRPr lang="es-MX" sz="1700"/>
          </a:p>
        </p:txBody>
      </p:sp>
      <p:pic>
        <p:nvPicPr>
          <p:cNvPr id="1026" name="Picture 2" descr="Enlightenment, Heaven &amp;amp; Nirvana | Futurism">
            <a:extLst>
              <a:ext uri="{FF2B5EF4-FFF2-40B4-BE49-F238E27FC236}">
                <a16:creationId xmlns:a16="http://schemas.microsoft.com/office/drawing/2014/main" id="{F7BFB95D-AE13-493B-AA33-4F71AEC1E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2" r="10257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A21524-65F4-4ACD-A32E-96E44B60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0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3765BA-C122-430B-98FF-98EF7706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MX" sz="2800"/>
              <a:t>Búsqueda en arboles</a:t>
            </a:r>
            <a:endParaRPr lang="es-MX" sz="2800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8" name="Rectangle 513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CD268-E18A-4B94-B4BA-06F647B3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s-MX" sz="1700"/>
              <a:t>El estado inicial es la raíz</a:t>
            </a:r>
          </a:p>
          <a:p>
            <a:r>
              <a:rPr lang="es-MX" sz="1700"/>
              <a:t>Los hijos corresponden a los sucesores</a:t>
            </a:r>
          </a:p>
          <a:p>
            <a:r>
              <a:rPr lang="es-MX" sz="1700"/>
              <a:t>Los nodos muestran los estados pero corresponden a planes que alcanzan esos estados</a:t>
            </a:r>
          </a:p>
          <a:p>
            <a:r>
              <a:rPr lang="es-MX" sz="1700"/>
              <a:t>Rara vez se puede construir todo el árbol </a:t>
            </a:r>
            <a:endParaRPr lang="es-MX" sz="1700" dirty="0"/>
          </a:p>
        </p:txBody>
      </p:sp>
      <p:pic>
        <p:nvPicPr>
          <p:cNvPr id="5122" name="Picture 2" descr="Search-1">
            <a:extLst>
              <a:ext uri="{FF2B5EF4-FFF2-40B4-BE49-F238E27FC236}">
                <a16:creationId xmlns:a16="http://schemas.microsoft.com/office/drawing/2014/main" id="{2CE1B4F1-F34A-45AE-9087-464979D4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107064"/>
            <a:ext cx="6656832" cy="45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5B62DC-6FFE-4390-8915-A768B58C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1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D85391-DC79-435D-82CE-B97BED8B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2400"/>
              <a:t>Grafos de espacio de estados vs árboles de búsqueda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4A80BA-DD5B-4014-B8DB-4626F624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 dirty="0"/>
              <a:t>¿Qué tan grande es el árbol de búsqueda?</a:t>
            </a:r>
          </a:p>
        </p:txBody>
      </p:sp>
      <p:pic>
        <p:nvPicPr>
          <p:cNvPr id="6" name="Marcador de contenido 5" descr="Diagrama, Forma&#10;&#10;Descripción generada automáticamente">
            <a:extLst>
              <a:ext uri="{FF2B5EF4-FFF2-40B4-BE49-F238E27FC236}">
                <a16:creationId xmlns:a16="http://schemas.microsoft.com/office/drawing/2014/main" id="{18E4A83E-5618-4490-83EC-5390E4936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17813"/>
            <a:ext cx="6440424" cy="536702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88DE2A-427E-4980-B6DE-5059BC25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04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465</Words>
  <Application>Microsoft Office PowerPoint</Application>
  <PresentationFormat>Panorámica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Calibri</vt:lpstr>
      <vt:lpstr>AccentBoxVTI</vt:lpstr>
      <vt:lpstr>Inteligencia Artificial</vt:lpstr>
      <vt:lpstr>Antes de empezar…</vt:lpstr>
      <vt:lpstr>En la clase anterior…</vt:lpstr>
      <vt:lpstr>Para el día de hoy</vt:lpstr>
      <vt:lpstr>Los problemas</vt:lpstr>
      <vt:lpstr>Agente por reflejo simple</vt:lpstr>
      <vt:lpstr>Las preguntas</vt:lpstr>
      <vt:lpstr>Búsqueda en arboles</vt:lpstr>
      <vt:lpstr>Grafos de espacio de estados vs árboles de búsqueda </vt:lpstr>
      <vt:lpstr>Algoritmo general para buscar en un árbol</vt:lpstr>
      <vt:lpstr>Buscando en un árbol </vt:lpstr>
      <vt:lpstr>Búsqueda en profundidad (DFS)</vt:lpstr>
      <vt:lpstr>Propiedades de búsqueda en profundidad</vt:lpstr>
      <vt:lpstr>Búsqueda en anchura (BFS)</vt:lpstr>
      <vt:lpstr>Propiedades de búsqueda en anchura</vt:lpstr>
      <vt:lpstr>DFS vs BFS</vt:lpstr>
      <vt:lpstr>Búsqueda en profundidad iterativa</vt:lpstr>
      <vt:lpstr>Propiedades de búsqueda en profundidad iterativa</vt:lpstr>
      <vt:lpstr>Búsqueda de costo uniforme</vt:lpstr>
      <vt:lpstr>Propiedades de búsqueda de costo uniforme</vt:lpstr>
      <vt:lpstr>¿Y la implementación?</vt:lpstr>
      <vt:lpstr>La estrategia única 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31</cp:revision>
  <dcterms:created xsi:type="dcterms:W3CDTF">2020-02-18T20:29:21Z</dcterms:created>
  <dcterms:modified xsi:type="dcterms:W3CDTF">2022-08-16T22:46:37Z</dcterms:modified>
</cp:coreProperties>
</file>