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6"/>
  </p:notesMasterIdLst>
  <p:sldIdLst>
    <p:sldId id="256" r:id="rId2"/>
    <p:sldId id="295" r:id="rId3"/>
    <p:sldId id="377" r:id="rId4"/>
    <p:sldId id="378" r:id="rId5"/>
    <p:sldId id="360" r:id="rId6"/>
    <p:sldId id="379" r:id="rId7"/>
    <p:sldId id="366" r:id="rId8"/>
    <p:sldId id="367" r:id="rId9"/>
    <p:sldId id="368" r:id="rId10"/>
    <p:sldId id="369" r:id="rId11"/>
    <p:sldId id="380" r:id="rId12"/>
    <p:sldId id="370" r:id="rId13"/>
    <p:sldId id="382" r:id="rId14"/>
    <p:sldId id="383" r:id="rId15"/>
    <p:sldId id="372" r:id="rId16"/>
    <p:sldId id="373" r:id="rId17"/>
    <p:sldId id="384" r:id="rId18"/>
    <p:sldId id="385" r:id="rId19"/>
    <p:sldId id="374" r:id="rId20"/>
    <p:sldId id="375" r:id="rId21"/>
    <p:sldId id="376" r:id="rId22"/>
    <p:sldId id="363" r:id="rId23"/>
    <p:sldId id="381" r:id="rId24"/>
    <p:sldId id="29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5" d="100"/>
          <a:sy n="45" d="100"/>
        </p:scale>
        <p:origin x="78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AC80F8-4635-42A5-84FD-0C03E41EEC5A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37DDFC3-4E1C-4A4F-9048-B3EB3278FEB7}">
      <dgm:prSet/>
      <dgm:spPr/>
      <dgm:t>
        <a:bodyPr/>
        <a:lstStyle/>
        <a:p>
          <a:r>
            <a:rPr lang="es-MX"/>
            <a:t>Problema de búsqueda</a:t>
          </a:r>
          <a:endParaRPr lang="en-US"/>
        </a:p>
      </dgm:t>
    </dgm:pt>
    <dgm:pt modelId="{DB607039-B95B-427B-BF06-96539C2397F1}" type="parTrans" cxnId="{802CB883-58C2-45DB-8385-A3F393327181}">
      <dgm:prSet/>
      <dgm:spPr/>
      <dgm:t>
        <a:bodyPr/>
        <a:lstStyle/>
        <a:p>
          <a:endParaRPr lang="en-US"/>
        </a:p>
      </dgm:t>
    </dgm:pt>
    <dgm:pt modelId="{EDAE3CA3-43AB-432A-98FD-C00959853658}" type="sibTrans" cxnId="{802CB883-58C2-45DB-8385-A3F393327181}">
      <dgm:prSet/>
      <dgm:spPr/>
      <dgm:t>
        <a:bodyPr/>
        <a:lstStyle/>
        <a:p>
          <a:endParaRPr lang="en-US"/>
        </a:p>
      </dgm:t>
    </dgm:pt>
    <dgm:pt modelId="{FA3B685B-9DBA-4D55-AE54-0BA02A6F3EEB}">
      <dgm:prSet/>
      <dgm:spPr/>
      <dgm:t>
        <a:bodyPr/>
        <a:lstStyle/>
        <a:p>
          <a:r>
            <a:rPr lang="es-MX"/>
            <a:t>Estados</a:t>
          </a:r>
          <a:endParaRPr lang="en-US"/>
        </a:p>
      </dgm:t>
    </dgm:pt>
    <dgm:pt modelId="{40604509-F90B-4362-8326-49E081781C32}" type="parTrans" cxnId="{5FDF2C7F-B283-49D8-9D7A-4315238FEDFD}">
      <dgm:prSet/>
      <dgm:spPr/>
      <dgm:t>
        <a:bodyPr/>
        <a:lstStyle/>
        <a:p>
          <a:endParaRPr lang="en-US"/>
        </a:p>
      </dgm:t>
    </dgm:pt>
    <dgm:pt modelId="{DF3AA31A-8B9E-47DA-9085-06A0F2FDE18F}" type="sibTrans" cxnId="{5FDF2C7F-B283-49D8-9D7A-4315238FEDFD}">
      <dgm:prSet/>
      <dgm:spPr/>
      <dgm:t>
        <a:bodyPr/>
        <a:lstStyle/>
        <a:p>
          <a:endParaRPr lang="en-US"/>
        </a:p>
      </dgm:t>
    </dgm:pt>
    <dgm:pt modelId="{7C7BC796-2A89-4581-BF77-A19F2999A3AF}">
      <dgm:prSet/>
      <dgm:spPr/>
      <dgm:t>
        <a:bodyPr/>
        <a:lstStyle/>
        <a:p>
          <a:r>
            <a:rPr lang="es-MX"/>
            <a:t>Acciones y costos</a:t>
          </a:r>
          <a:endParaRPr lang="en-US"/>
        </a:p>
      </dgm:t>
    </dgm:pt>
    <dgm:pt modelId="{EF5022E1-1F5D-47DA-A497-336C4BE7A230}" type="parTrans" cxnId="{F88090FB-8C62-4254-9706-84854F6061DB}">
      <dgm:prSet/>
      <dgm:spPr/>
      <dgm:t>
        <a:bodyPr/>
        <a:lstStyle/>
        <a:p>
          <a:endParaRPr lang="en-US"/>
        </a:p>
      </dgm:t>
    </dgm:pt>
    <dgm:pt modelId="{DA51DBF9-821D-407D-AE90-022C702B4954}" type="sibTrans" cxnId="{F88090FB-8C62-4254-9706-84854F6061DB}">
      <dgm:prSet/>
      <dgm:spPr/>
      <dgm:t>
        <a:bodyPr/>
        <a:lstStyle/>
        <a:p>
          <a:endParaRPr lang="en-US"/>
        </a:p>
      </dgm:t>
    </dgm:pt>
    <dgm:pt modelId="{3DF41DEC-D67F-4602-96FD-2DAF61E12944}">
      <dgm:prSet/>
      <dgm:spPr/>
      <dgm:t>
        <a:bodyPr/>
        <a:lstStyle/>
        <a:p>
          <a:r>
            <a:rPr lang="es-MX"/>
            <a:t>Función sucesor</a:t>
          </a:r>
          <a:endParaRPr lang="en-US"/>
        </a:p>
      </dgm:t>
    </dgm:pt>
    <dgm:pt modelId="{6C6244BA-63DB-4312-B9C3-8BD560D20280}" type="parTrans" cxnId="{F222C06D-CE9D-485F-BA2E-CE3C1A070038}">
      <dgm:prSet/>
      <dgm:spPr/>
      <dgm:t>
        <a:bodyPr/>
        <a:lstStyle/>
        <a:p>
          <a:endParaRPr lang="en-US"/>
        </a:p>
      </dgm:t>
    </dgm:pt>
    <dgm:pt modelId="{0E9954C4-1C47-462C-A2B5-87A786977120}" type="sibTrans" cxnId="{F222C06D-CE9D-485F-BA2E-CE3C1A070038}">
      <dgm:prSet/>
      <dgm:spPr/>
      <dgm:t>
        <a:bodyPr/>
        <a:lstStyle/>
        <a:p>
          <a:endParaRPr lang="en-US"/>
        </a:p>
      </dgm:t>
    </dgm:pt>
    <dgm:pt modelId="{37EE8026-46F0-4BAE-BF38-ACC02B73B7C0}">
      <dgm:prSet/>
      <dgm:spPr/>
      <dgm:t>
        <a:bodyPr/>
        <a:lstStyle/>
        <a:p>
          <a:r>
            <a:rPr lang="es-MX"/>
            <a:t>Estado inicial y prueba de meta</a:t>
          </a:r>
          <a:endParaRPr lang="en-US"/>
        </a:p>
      </dgm:t>
    </dgm:pt>
    <dgm:pt modelId="{A655E9A6-3B24-4C11-A4E9-484CA6021586}" type="parTrans" cxnId="{33D4CAF7-F9A6-402B-8183-34843E13EFF2}">
      <dgm:prSet/>
      <dgm:spPr/>
      <dgm:t>
        <a:bodyPr/>
        <a:lstStyle/>
        <a:p>
          <a:endParaRPr lang="en-US"/>
        </a:p>
      </dgm:t>
    </dgm:pt>
    <dgm:pt modelId="{54BF3EAB-F9ED-40E4-94DC-AF8C9611B9C9}" type="sibTrans" cxnId="{33D4CAF7-F9A6-402B-8183-34843E13EFF2}">
      <dgm:prSet/>
      <dgm:spPr/>
      <dgm:t>
        <a:bodyPr/>
        <a:lstStyle/>
        <a:p>
          <a:endParaRPr lang="en-US"/>
        </a:p>
      </dgm:t>
    </dgm:pt>
    <dgm:pt modelId="{C71DA8DF-21D9-4015-A793-90EADAEF059A}">
      <dgm:prSet/>
      <dgm:spPr/>
      <dgm:t>
        <a:bodyPr/>
        <a:lstStyle/>
        <a:p>
          <a:r>
            <a:rPr lang="es-MX"/>
            <a:t>Árbol de búsqueda</a:t>
          </a:r>
          <a:endParaRPr lang="en-US"/>
        </a:p>
      </dgm:t>
    </dgm:pt>
    <dgm:pt modelId="{36A79D45-A4C0-41C8-9F41-796A25D594A8}" type="parTrans" cxnId="{64052A08-E139-45F2-A99F-4FE311FFE7EB}">
      <dgm:prSet/>
      <dgm:spPr/>
      <dgm:t>
        <a:bodyPr/>
        <a:lstStyle/>
        <a:p>
          <a:endParaRPr lang="en-US"/>
        </a:p>
      </dgm:t>
    </dgm:pt>
    <dgm:pt modelId="{EAACCAEA-AB84-4A12-9A9A-DA5891179D27}" type="sibTrans" cxnId="{64052A08-E139-45F2-A99F-4FE311FFE7EB}">
      <dgm:prSet/>
      <dgm:spPr/>
      <dgm:t>
        <a:bodyPr/>
        <a:lstStyle/>
        <a:p>
          <a:endParaRPr lang="en-US"/>
        </a:p>
      </dgm:t>
    </dgm:pt>
    <dgm:pt modelId="{0DC8A205-6589-4E56-A51E-1140BD761ECA}">
      <dgm:prSet/>
      <dgm:spPr/>
      <dgm:t>
        <a:bodyPr/>
        <a:lstStyle/>
        <a:p>
          <a:r>
            <a:rPr lang="es-MX"/>
            <a:t>Nodos: representan planes para alcanzar estados</a:t>
          </a:r>
          <a:endParaRPr lang="en-US"/>
        </a:p>
      </dgm:t>
    </dgm:pt>
    <dgm:pt modelId="{D1F31E26-01BD-445C-BD0E-61E1F8B8360C}" type="parTrans" cxnId="{0F41ACC6-2468-4442-8B8C-9328AC1B3521}">
      <dgm:prSet/>
      <dgm:spPr/>
      <dgm:t>
        <a:bodyPr/>
        <a:lstStyle/>
        <a:p>
          <a:endParaRPr lang="en-US"/>
        </a:p>
      </dgm:t>
    </dgm:pt>
    <dgm:pt modelId="{B2783983-BBA1-4F95-AAB9-78FF599B3111}" type="sibTrans" cxnId="{0F41ACC6-2468-4442-8B8C-9328AC1B3521}">
      <dgm:prSet/>
      <dgm:spPr/>
      <dgm:t>
        <a:bodyPr/>
        <a:lstStyle/>
        <a:p>
          <a:endParaRPr lang="en-US"/>
        </a:p>
      </dgm:t>
    </dgm:pt>
    <dgm:pt modelId="{163ED9B0-A1E4-4BA8-8A3C-A99F24DB6DB0}">
      <dgm:prSet/>
      <dgm:spPr/>
      <dgm:t>
        <a:bodyPr/>
        <a:lstStyle/>
        <a:p>
          <a:r>
            <a:rPr lang="es-MX"/>
            <a:t>Planes que tienen costos</a:t>
          </a:r>
          <a:endParaRPr lang="en-US"/>
        </a:p>
      </dgm:t>
    </dgm:pt>
    <dgm:pt modelId="{956E0BA8-DDE7-45D6-83A4-C0FD0EAC4399}" type="parTrans" cxnId="{930FEB8A-17FD-4A06-8F41-73A61A6E8640}">
      <dgm:prSet/>
      <dgm:spPr/>
      <dgm:t>
        <a:bodyPr/>
        <a:lstStyle/>
        <a:p>
          <a:endParaRPr lang="en-US"/>
        </a:p>
      </dgm:t>
    </dgm:pt>
    <dgm:pt modelId="{6CC3A2C2-DDCE-4B46-B693-7EBC2544F889}" type="sibTrans" cxnId="{930FEB8A-17FD-4A06-8F41-73A61A6E8640}">
      <dgm:prSet/>
      <dgm:spPr/>
      <dgm:t>
        <a:bodyPr/>
        <a:lstStyle/>
        <a:p>
          <a:endParaRPr lang="en-US"/>
        </a:p>
      </dgm:t>
    </dgm:pt>
    <dgm:pt modelId="{DFB01D9E-B5A8-416E-AF94-BE0565362252}">
      <dgm:prSet/>
      <dgm:spPr/>
      <dgm:t>
        <a:bodyPr/>
        <a:lstStyle/>
        <a:p>
          <a:r>
            <a:rPr lang="es-MX"/>
            <a:t>Algoritmos de búsqueda</a:t>
          </a:r>
          <a:endParaRPr lang="en-US"/>
        </a:p>
      </dgm:t>
    </dgm:pt>
    <dgm:pt modelId="{5DCE62E7-4428-412C-BEBD-90F119974AF1}" type="parTrans" cxnId="{745C172A-C093-4865-A33E-130EDFC57622}">
      <dgm:prSet/>
      <dgm:spPr/>
      <dgm:t>
        <a:bodyPr/>
        <a:lstStyle/>
        <a:p>
          <a:endParaRPr lang="en-US"/>
        </a:p>
      </dgm:t>
    </dgm:pt>
    <dgm:pt modelId="{A8F248BA-0381-4DCF-9EC6-FCED66F33BD6}" type="sibTrans" cxnId="{745C172A-C093-4865-A33E-130EDFC57622}">
      <dgm:prSet/>
      <dgm:spPr/>
      <dgm:t>
        <a:bodyPr/>
        <a:lstStyle/>
        <a:p>
          <a:endParaRPr lang="en-US"/>
        </a:p>
      </dgm:t>
    </dgm:pt>
    <dgm:pt modelId="{DF32BFFD-30BF-40D9-9FD6-4615210EAC9E}">
      <dgm:prSet/>
      <dgm:spPr/>
      <dgm:t>
        <a:bodyPr/>
        <a:lstStyle/>
        <a:p>
          <a:r>
            <a:rPr lang="es-MX"/>
            <a:t>Sistemáticamente construyen un árbol de búsqueda </a:t>
          </a:r>
          <a:endParaRPr lang="en-US"/>
        </a:p>
      </dgm:t>
    </dgm:pt>
    <dgm:pt modelId="{168EB632-1FAC-4053-8681-24F082EF6A11}" type="parTrans" cxnId="{FB9D0F93-EDF8-45F9-B367-102990A227F5}">
      <dgm:prSet/>
      <dgm:spPr/>
      <dgm:t>
        <a:bodyPr/>
        <a:lstStyle/>
        <a:p>
          <a:endParaRPr lang="en-US"/>
        </a:p>
      </dgm:t>
    </dgm:pt>
    <dgm:pt modelId="{F6DA254C-2F1D-437F-8155-DCB5C5FC5007}" type="sibTrans" cxnId="{FB9D0F93-EDF8-45F9-B367-102990A227F5}">
      <dgm:prSet/>
      <dgm:spPr/>
      <dgm:t>
        <a:bodyPr/>
        <a:lstStyle/>
        <a:p>
          <a:endParaRPr lang="en-US"/>
        </a:p>
      </dgm:t>
    </dgm:pt>
    <dgm:pt modelId="{25C61AF3-033E-475D-87F4-E8927A49F8F7}">
      <dgm:prSet/>
      <dgm:spPr/>
      <dgm:t>
        <a:bodyPr/>
        <a:lstStyle/>
        <a:p>
          <a:r>
            <a:rPr lang="es-MX"/>
            <a:t>Eligen un ordenamiento de la frontera</a:t>
          </a:r>
          <a:endParaRPr lang="en-US"/>
        </a:p>
      </dgm:t>
    </dgm:pt>
    <dgm:pt modelId="{84B0DD6D-844D-4790-9E94-FBEF1D540A51}" type="parTrans" cxnId="{189B66F2-3AE5-4B00-AE09-669991ECAC2C}">
      <dgm:prSet/>
      <dgm:spPr/>
      <dgm:t>
        <a:bodyPr/>
        <a:lstStyle/>
        <a:p>
          <a:endParaRPr lang="en-US"/>
        </a:p>
      </dgm:t>
    </dgm:pt>
    <dgm:pt modelId="{3A4D7025-24BA-4FC8-A9B7-01E300D8EF16}" type="sibTrans" cxnId="{189B66F2-3AE5-4B00-AE09-669991ECAC2C}">
      <dgm:prSet/>
      <dgm:spPr/>
      <dgm:t>
        <a:bodyPr/>
        <a:lstStyle/>
        <a:p>
          <a:endParaRPr lang="en-US"/>
        </a:p>
      </dgm:t>
    </dgm:pt>
    <dgm:pt modelId="{C8487A5A-2801-4C67-89D6-B8FFB82A5C83}">
      <dgm:prSet/>
      <dgm:spPr/>
      <dgm:t>
        <a:bodyPr/>
        <a:lstStyle/>
        <a:p>
          <a:r>
            <a:rPr lang="es-MX"/>
            <a:t>Óptimos: eligen el plan con el menor costo</a:t>
          </a:r>
          <a:endParaRPr lang="en-US"/>
        </a:p>
      </dgm:t>
    </dgm:pt>
    <dgm:pt modelId="{3C25C826-65A6-4C0B-BF28-6AC5FEB54268}" type="parTrans" cxnId="{DED20073-4EA8-4336-980C-018A560CBF2A}">
      <dgm:prSet/>
      <dgm:spPr/>
      <dgm:t>
        <a:bodyPr/>
        <a:lstStyle/>
        <a:p>
          <a:endParaRPr lang="en-US"/>
        </a:p>
      </dgm:t>
    </dgm:pt>
    <dgm:pt modelId="{FE4D632C-A73E-4477-A787-41B8B62485D7}" type="sibTrans" cxnId="{DED20073-4EA8-4336-980C-018A560CBF2A}">
      <dgm:prSet/>
      <dgm:spPr/>
      <dgm:t>
        <a:bodyPr/>
        <a:lstStyle/>
        <a:p>
          <a:endParaRPr lang="en-US"/>
        </a:p>
      </dgm:t>
    </dgm:pt>
    <dgm:pt modelId="{2469C439-1759-4864-87A3-B4282C2CCEB2}" type="pres">
      <dgm:prSet presAssocID="{4BAC80F8-4635-42A5-84FD-0C03E41EEC5A}" presName="linear" presStyleCnt="0">
        <dgm:presLayoutVars>
          <dgm:animLvl val="lvl"/>
          <dgm:resizeHandles val="exact"/>
        </dgm:presLayoutVars>
      </dgm:prSet>
      <dgm:spPr/>
    </dgm:pt>
    <dgm:pt modelId="{5EA3C019-8F90-4C18-926B-BEE43B65640B}" type="pres">
      <dgm:prSet presAssocID="{F37DDFC3-4E1C-4A4F-9048-B3EB3278FEB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3AFB0B5-A2E4-4BBE-ACCF-7A801C50C7E6}" type="pres">
      <dgm:prSet presAssocID="{F37DDFC3-4E1C-4A4F-9048-B3EB3278FEB7}" presName="childText" presStyleLbl="revTx" presStyleIdx="0" presStyleCnt="3">
        <dgm:presLayoutVars>
          <dgm:bulletEnabled val="1"/>
        </dgm:presLayoutVars>
      </dgm:prSet>
      <dgm:spPr/>
    </dgm:pt>
    <dgm:pt modelId="{CA96DBFF-EB84-44AB-BCD7-E3D04D407B76}" type="pres">
      <dgm:prSet presAssocID="{C71DA8DF-21D9-4015-A793-90EADAEF059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91C920B-95AB-4347-A866-4E308783EFE5}" type="pres">
      <dgm:prSet presAssocID="{C71DA8DF-21D9-4015-A793-90EADAEF059A}" presName="childText" presStyleLbl="revTx" presStyleIdx="1" presStyleCnt="3">
        <dgm:presLayoutVars>
          <dgm:bulletEnabled val="1"/>
        </dgm:presLayoutVars>
      </dgm:prSet>
      <dgm:spPr/>
    </dgm:pt>
    <dgm:pt modelId="{81E67765-8B73-47CD-9456-D75FFAA5A6B9}" type="pres">
      <dgm:prSet presAssocID="{DFB01D9E-B5A8-416E-AF94-BE056536225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AABC8D5-43F2-4F6B-BF0D-4750978E0035}" type="pres">
      <dgm:prSet presAssocID="{DFB01D9E-B5A8-416E-AF94-BE0565362252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4052A08-E139-45F2-A99F-4FE311FFE7EB}" srcId="{4BAC80F8-4635-42A5-84FD-0C03E41EEC5A}" destId="{C71DA8DF-21D9-4015-A793-90EADAEF059A}" srcOrd="1" destOrd="0" parTransId="{36A79D45-A4C0-41C8-9F41-796A25D594A8}" sibTransId="{EAACCAEA-AB84-4A12-9A9A-DA5891179D27}"/>
    <dgm:cxn modelId="{EF2FF50B-A2A9-4CAA-AAB4-34BF7B0A28A1}" type="presOf" srcId="{7C7BC796-2A89-4581-BF77-A19F2999A3AF}" destId="{73AFB0B5-A2E4-4BBE-ACCF-7A801C50C7E6}" srcOrd="0" destOrd="1" presId="urn:microsoft.com/office/officeart/2005/8/layout/vList2"/>
    <dgm:cxn modelId="{745C172A-C093-4865-A33E-130EDFC57622}" srcId="{4BAC80F8-4635-42A5-84FD-0C03E41EEC5A}" destId="{DFB01D9E-B5A8-416E-AF94-BE0565362252}" srcOrd="2" destOrd="0" parTransId="{5DCE62E7-4428-412C-BEBD-90F119974AF1}" sibTransId="{A8F248BA-0381-4DCF-9EC6-FCED66F33BD6}"/>
    <dgm:cxn modelId="{2696062D-BF38-42AA-B3FB-C674EBAEAB77}" type="presOf" srcId="{C8487A5A-2801-4C67-89D6-B8FFB82A5C83}" destId="{BAABC8D5-43F2-4F6B-BF0D-4750978E0035}" srcOrd="0" destOrd="2" presId="urn:microsoft.com/office/officeart/2005/8/layout/vList2"/>
    <dgm:cxn modelId="{6F1A7134-1BB8-47C2-9D86-95FEE0C159C6}" type="presOf" srcId="{3DF41DEC-D67F-4602-96FD-2DAF61E12944}" destId="{73AFB0B5-A2E4-4BBE-ACCF-7A801C50C7E6}" srcOrd="0" destOrd="2" presId="urn:microsoft.com/office/officeart/2005/8/layout/vList2"/>
    <dgm:cxn modelId="{D013733B-9F83-4D89-896E-5D7473E787EC}" type="presOf" srcId="{25C61AF3-033E-475D-87F4-E8927A49F8F7}" destId="{BAABC8D5-43F2-4F6B-BF0D-4750978E0035}" srcOrd="0" destOrd="1" presId="urn:microsoft.com/office/officeart/2005/8/layout/vList2"/>
    <dgm:cxn modelId="{9CC0115D-4281-4E05-BA5A-281DCA62E3B6}" type="presOf" srcId="{DFB01D9E-B5A8-416E-AF94-BE0565362252}" destId="{81E67765-8B73-47CD-9456-D75FFAA5A6B9}" srcOrd="0" destOrd="0" presId="urn:microsoft.com/office/officeart/2005/8/layout/vList2"/>
    <dgm:cxn modelId="{6BFE5E4D-D1AB-4676-A1AB-4FA3A1A6546E}" type="presOf" srcId="{FA3B685B-9DBA-4D55-AE54-0BA02A6F3EEB}" destId="{73AFB0B5-A2E4-4BBE-ACCF-7A801C50C7E6}" srcOrd="0" destOrd="0" presId="urn:microsoft.com/office/officeart/2005/8/layout/vList2"/>
    <dgm:cxn modelId="{F222C06D-CE9D-485F-BA2E-CE3C1A070038}" srcId="{F37DDFC3-4E1C-4A4F-9048-B3EB3278FEB7}" destId="{3DF41DEC-D67F-4602-96FD-2DAF61E12944}" srcOrd="2" destOrd="0" parTransId="{6C6244BA-63DB-4312-B9C3-8BD560D20280}" sibTransId="{0E9954C4-1C47-462C-A2B5-87A786977120}"/>
    <dgm:cxn modelId="{DED20073-4EA8-4336-980C-018A560CBF2A}" srcId="{DFB01D9E-B5A8-416E-AF94-BE0565362252}" destId="{C8487A5A-2801-4C67-89D6-B8FFB82A5C83}" srcOrd="2" destOrd="0" parTransId="{3C25C826-65A6-4C0B-BF28-6AC5FEB54268}" sibTransId="{FE4D632C-A73E-4477-A787-41B8B62485D7}"/>
    <dgm:cxn modelId="{E61FCF79-A629-45C2-8409-80123FE5044D}" type="presOf" srcId="{4BAC80F8-4635-42A5-84FD-0C03E41EEC5A}" destId="{2469C439-1759-4864-87A3-B4282C2CCEB2}" srcOrd="0" destOrd="0" presId="urn:microsoft.com/office/officeart/2005/8/layout/vList2"/>
    <dgm:cxn modelId="{5FDF2C7F-B283-49D8-9D7A-4315238FEDFD}" srcId="{F37DDFC3-4E1C-4A4F-9048-B3EB3278FEB7}" destId="{FA3B685B-9DBA-4D55-AE54-0BA02A6F3EEB}" srcOrd="0" destOrd="0" parTransId="{40604509-F90B-4362-8326-49E081781C32}" sibTransId="{DF3AA31A-8B9E-47DA-9085-06A0F2FDE18F}"/>
    <dgm:cxn modelId="{802CB883-58C2-45DB-8385-A3F393327181}" srcId="{4BAC80F8-4635-42A5-84FD-0C03E41EEC5A}" destId="{F37DDFC3-4E1C-4A4F-9048-B3EB3278FEB7}" srcOrd="0" destOrd="0" parTransId="{DB607039-B95B-427B-BF06-96539C2397F1}" sibTransId="{EDAE3CA3-43AB-432A-98FD-C00959853658}"/>
    <dgm:cxn modelId="{930FEB8A-17FD-4A06-8F41-73A61A6E8640}" srcId="{C71DA8DF-21D9-4015-A793-90EADAEF059A}" destId="{163ED9B0-A1E4-4BA8-8A3C-A99F24DB6DB0}" srcOrd="1" destOrd="0" parTransId="{956E0BA8-DDE7-45D6-83A4-C0FD0EAC4399}" sibTransId="{6CC3A2C2-DDCE-4B46-B693-7EBC2544F889}"/>
    <dgm:cxn modelId="{FB9D0F93-EDF8-45F9-B367-102990A227F5}" srcId="{DFB01D9E-B5A8-416E-AF94-BE0565362252}" destId="{DF32BFFD-30BF-40D9-9FD6-4615210EAC9E}" srcOrd="0" destOrd="0" parTransId="{168EB632-1FAC-4053-8681-24F082EF6A11}" sibTransId="{F6DA254C-2F1D-437F-8155-DCB5C5FC5007}"/>
    <dgm:cxn modelId="{F234A696-9946-4C08-B745-888F68A05DFF}" type="presOf" srcId="{37EE8026-46F0-4BAE-BF38-ACC02B73B7C0}" destId="{73AFB0B5-A2E4-4BBE-ACCF-7A801C50C7E6}" srcOrd="0" destOrd="3" presId="urn:microsoft.com/office/officeart/2005/8/layout/vList2"/>
    <dgm:cxn modelId="{D2DA5B98-9A53-4470-836B-BA707B1E664B}" type="presOf" srcId="{F37DDFC3-4E1C-4A4F-9048-B3EB3278FEB7}" destId="{5EA3C019-8F90-4C18-926B-BEE43B65640B}" srcOrd="0" destOrd="0" presId="urn:microsoft.com/office/officeart/2005/8/layout/vList2"/>
    <dgm:cxn modelId="{29F0CFA2-1A19-456F-8CEE-A52430AF0621}" type="presOf" srcId="{163ED9B0-A1E4-4BA8-8A3C-A99F24DB6DB0}" destId="{191C920B-95AB-4347-A866-4E308783EFE5}" srcOrd="0" destOrd="1" presId="urn:microsoft.com/office/officeart/2005/8/layout/vList2"/>
    <dgm:cxn modelId="{40D7C4A9-AEDE-42F1-9DA0-348A935A9B85}" type="presOf" srcId="{DF32BFFD-30BF-40D9-9FD6-4615210EAC9E}" destId="{BAABC8D5-43F2-4F6B-BF0D-4750978E0035}" srcOrd="0" destOrd="0" presId="urn:microsoft.com/office/officeart/2005/8/layout/vList2"/>
    <dgm:cxn modelId="{E4AC8AB7-585F-49C9-A09A-7042B55FDED6}" type="presOf" srcId="{0DC8A205-6589-4E56-A51E-1140BD761ECA}" destId="{191C920B-95AB-4347-A866-4E308783EFE5}" srcOrd="0" destOrd="0" presId="urn:microsoft.com/office/officeart/2005/8/layout/vList2"/>
    <dgm:cxn modelId="{0F41ACC6-2468-4442-8B8C-9328AC1B3521}" srcId="{C71DA8DF-21D9-4015-A793-90EADAEF059A}" destId="{0DC8A205-6589-4E56-A51E-1140BD761ECA}" srcOrd="0" destOrd="0" parTransId="{D1F31E26-01BD-445C-BD0E-61E1F8B8360C}" sibTransId="{B2783983-BBA1-4F95-AAB9-78FF599B3111}"/>
    <dgm:cxn modelId="{189B66F2-3AE5-4B00-AE09-669991ECAC2C}" srcId="{DFB01D9E-B5A8-416E-AF94-BE0565362252}" destId="{25C61AF3-033E-475D-87F4-E8927A49F8F7}" srcOrd="1" destOrd="0" parTransId="{84B0DD6D-844D-4790-9E94-FBEF1D540A51}" sibTransId="{3A4D7025-24BA-4FC8-A9B7-01E300D8EF16}"/>
    <dgm:cxn modelId="{2015A0F5-842B-4ECB-89B0-E1CE4AA7248F}" type="presOf" srcId="{C71DA8DF-21D9-4015-A793-90EADAEF059A}" destId="{CA96DBFF-EB84-44AB-BCD7-E3D04D407B76}" srcOrd="0" destOrd="0" presId="urn:microsoft.com/office/officeart/2005/8/layout/vList2"/>
    <dgm:cxn modelId="{33D4CAF7-F9A6-402B-8183-34843E13EFF2}" srcId="{F37DDFC3-4E1C-4A4F-9048-B3EB3278FEB7}" destId="{37EE8026-46F0-4BAE-BF38-ACC02B73B7C0}" srcOrd="3" destOrd="0" parTransId="{A655E9A6-3B24-4C11-A4E9-484CA6021586}" sibTransId="{54BF3EAB-F9ED-40E4-94DC-AF8C9611B9C9}"/>
    <dgm:cxn modelId="{F88090FB-8C62-4254-9706-84854F6061DB}" srcId="{F37DDFC3-4E1C-4A4F-9048-B3EB3278FEB7}" destId="{7C7BC796-2A89-4581-BF77-A19F2999A3AF}" srcOrd="1" destOrd="0" parTransId="{EF5022E1-1F5D-47DA-A497-336C4BE7A230}" sibTransId="{DA51DBF9-821D-407D-AE90-022C702B4954}"/>
    <dgm:cxn modelId="{46B8E493-C0A8-4D92-A498-DACDDC99DE91}" type="presParOf" srcId="{2469C439-1759-4864-87A3-B4282C2CCEB2}" destId="{5EA3C019-8F90-4C18-926B-BEE43B65640B}" srcOrd="0" destOrd="0" presId="urn:microsoft.com/office/officeart/2005/8/layout/vList2"/>
    <dgm:cxn modelId="{344F2F1E-07DC-47C8-B3E6-F0C238B4A087}" type="presParOf" srcId="{2469C439-1759-4864-87A3-B4282C2CCEB2}" destId="{73AFB0B5-A2E4-4BBE-ACCF-7A801C50C7E6}" srcOrd="1" destOrd="0" presId="urn:microsoft.com/office/officeart/2005/8/layout/vList2"/>
    <dgm:cxn modelId="{49332287-B0A8-461B-B2D8-547E026E9203}" type="presParOf" srcId="{2469C439-1759-4864-87A3-B4282C2CCEB2}" destId="{CA96DBFF-EB84-44AB-BCD7-E3D04D407B76}" srcOrd="2" destOrd="0" presId="urn:microsoft.com/office/officeart/2005/8/layout/vList2"/>
    <dgm:cxn modelId="{A567FBD8-DD90-4212-9C06-A16E791D971F}" type="presParOf" srcId="{2469C439-1759-4864-87A3-B4282C2CCEB2}" destId="{191C920B-95AB-4347-A866-4E308783EFE5}" srcOrd="3" destOrd="0" presId="urn:microsoft.com/office/officeart/2005/8/layout/vList2"/>
    <dgm:cxn modelId="{CD9C8C6C-B4C4-4B0D-8905-DC8DB0A80F12}" type="presParOf" srcId="{2469C439-1759-4864-87A3-B4282C2CCEB2}" destId="{81E67765-8B73-47CD-9456-D75FFAA5A6B9}" srcOrd="4" destOrd="0" presId="urn:microsoft.com/office/officeart/2005/8/layout/vList2"/>
    <dgm:cxn modelId="{295C2C01-7865-4690-9896-D9AF2E68938F}" type="presParOf" srcId="{2469C439-1759-4864-87A3-B4282C2CCEB2}" destId="{BAABC8D5-43F2-4F6B-BF0D-4750978E003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8CDC4A-189B-46E7-BE22-7548CBB3000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F919728-7B48-440E-9002-F8487FCB240F}">
      <dgm:prSet/>
      <dgm:spPr/>
      <dgm:t>
        <a:bodyPr/>
        <a:lstStyle/>
        <a:p>
          <a:r>
            <a:rPr lang="es-MX"/>
            <a:t>Es normalmente el punto más importante en el diseño de un heurística </a:t>
          </a:r>
          <a:endParaRPr lang="en-US"/>
        </a:p>
      </dgm:t>
    </dgm:pt>
    <dgm:pt modelId="{1B7E2157-DC00-43E8-BDED-6889CC82E0D0}" type="parTrans" cxnId="{39E2861C-60A7-43AB-99F9-4655391D8719}">
      <dgm:prSet/>
      <dgm:spPr/>
      <dgm:t>
        <a:bodyPr/>
        <a:lstStyle/>
        <a:p>
          <a:endParaRPr lang="en-US"/>
        </a:p>
      </dgm:t>
    </dgm:pt>
    <dgm:pt modelId="{56D58A1E-3226-45F1-816F-4ADAB8B3CD6B}" type="sibTrans" cxnId="{39E2861C-60A7-43AB-99F9-4655391D8719}">
      <dgm:prSet/>
      <dgm:spPr/>
      <dgm:t>
        <a:bodyPr/>
        <a:lstStyle/>
        <a:p>
          <a:endParaRPr lang="en-US"/>
        </a:p>
      </dgm:t>
    </dgm:pt>
    <dgm:pt modelId="{80AFC7CE-11D0-4BD7-9662-8234CC20E411}">
      <dgm:prSet/>
      <dgm:spPr/>
      <dgm:t>
        <a:bodyPr/>
        <a:lstStyle/>
        <a:p>
          <a:r>
            <a:rPr lang="es-MX"/>
            <a:t>Normalmente son soluciones de un problema relajado</a:t>
          </a:r>
          <a:endParaRPr lang="en-US"/>
        </a:p>
      </dgm:t>
    </dgm:pt>
    <dgm:pt modelId="{6EA836B3-6C8B-4B71-A960-7AF6A6A422E5}" type="parTrans" cxnId="{3F887148-6695-4833-AD58-3A0AE5B2C532}">
      <dgm:prSet/>
      <dgm:spPr/>
      <dgm:t>
        <a:bodyPr/>
        <a:lstStyle/>
        <a:p>
          <a:endParaRPr lang="en-US"/>
        </a:p>
      </dgm:t>
    </dgm:pt>
    <dgm:pt modelId="{666DB1E1-5101-4DDD-9B99-0F7395B924E9}" type="sibTrans" cxnId="{3F887148-6695-4833-AD58-3A0AE5B2C532}">
      <dgm:prSet/>
      <dgm:spPr/>
      <dgm:t>
        <a:bodyPr/>
        <a:lstStyle/>
        <a:p>
          <a:endParaRPr lang="en-US"/>
        </a:p>
      </dgm:t>
    </dgm:pt>
    <dgm:pt modelId="{5255E786-F0A1-4C43-A766-05E1223C77A8}">
      <dgm:prSet/>
      <dgm:spPr/>
      <dgm:t>
        <a:bodyPr/>
        <a:lstStyle/>
        <a:p>
          <a:r>
            <a:rPr lang="es-MX"/>
            <a:t>Una heurística inadmisible puede ayudar en ocasiones</a:t>
          </a:r>
          <a:endParaRPr lang="en-US"/>
        </a:p>
      </dgm:t>
    </dgm:pt>
    <dgm:pt modelId="{D093AA4C-75CA-468E-A377-C46361154609}" type="parTrans" cxnId="{B0E3A8EC-9143-4D39-A6E7-A38288E6300C}">
      <dgm:prSet/>
      <dgm:spPr/>
      <dgm:t>
        <a:bodyPr/>
        <a:lstStyle/>
        <a:p>
          <a:endParaRPr lang="en-US"/>
        </a:p>
      </dgm:t>
    </dgm:pt>
    <dgm:pt modelId="{937504D0-FAE8-4070-9CD4-8B84614D505F}" type="sibTrans" cxnId="{B0E3A8EC-9143-4D39-A6E7-A38288E6300C}">
      <dgm:prSet/>
      <dgm:spPr/>
      <dgm:t>
        <a:bodyPr/>
        <a:lstStyle/>
        <a:p>
          <a:endParaRPr lang="en-US"/>
        </a:p>
      </dgm:t>
    </dgm:pt>
    <dgm:pt modelId="{02E48717-83EC-4121-AACB-D43012AB0193}" type="pres">
      <dgm:prSet presAssocID="{078CDC4A-189B-46E7-BE22-7548CBB30008}" presName="root" presStyleCnt="0">
        <dgm:presLayoutVars>
          <dgm:dir/>
          <dgm:resizeHandles val="exact"/>
        </dgm:presLayoutVars>
      </dgm:prSet>
      <dgm:spPr/>
    </dgm:pt>
    <dgm:pt modelId="{00C043B0-B4CA-43FE-BA5E-5620CE0F0B39}" type="pres">
      <dgm:prSet presAssocID="{8F919728-7B48-440E-9002-F8487FCB240F}" presName="compNode" presStyleCnt="0"/>
      <dgm:spPr/>
    </dgm:pt>
    <dgm:pt modelId="{8B16F5D2-74CD-41F4-9EBE-8066377FB496}" type="pres">
      <dgm:prSet presAssocID="{8F919728-7B48-440E-9002-F8487FCB240F}" presName="bgRect" presStyleLbl="bgShp" presStyleIdx="0" presStyleCnt="3"/>
      <dgm:spPr/>
    </dgm:pt>
    <dgm:pt modelId="{83D0995C-4BF6-4CDF-8B33-928DD9B1EB10}" type="pres">
      <dgm:prSet presAssocID="{8F919728-7B48-440E-9002-F8487FCB240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96E259C4-CA99-4D87-82C7-8F555948C8FE}" type="pres">
      <dgm:prSet presAssocID="{8F919728-7B48-440E-9002-F8487FCB240F}" presName="spaceRect" presStyleCnt="0"/>
      <dgm:spPr/>
    </dgm:pt>
    <dgm:pt modelId="{6D99FB07-D48C-4CA3-AD31-EDC26CCF54B7}" type="pres">
      <dgm:prSet presAssocID="{8F919728-7B48-440E-9002-F8487FCB240F}" presName="parTx" presStyleLbl="revTx" presStyleIdx="0" presStyleCnt="3">
        <dgm:presLayoutVars>
          <dgm:chMax val="0"/>
          <dgm:chPref val="0"/>
        </dgm:presLayoutVars>
      </dgm:prSet>
      <dgm:spPr/>
    </dgm:pt>
    <dgm:pt modelId="{15A03260-4CE0-40F2-9F45-F36CA3328C6E}" type="pres">
      <dgm:prSet presAssocID="{56D58A1E-3226-45F1-816F-4ADAB8B3CD6B}" presName="sibTrans" presStyleCnt="0"/>
      <dgm:spPr/>
    </dgm:pt>
    <dgm:pt modelId="{6B9BFF45-9B44-446D-9E50-3675963675C8}" type="pres">
      <dgm:prSet presAssocID="{80AFC7CE-11D0-4BD7-9662-8234CC20E411}" presName="compNode" presStyleCnt="0"/>
      <dgm:spPr/>
    </dgm:pt>
    <dgm:pt modelId="{708B429A-6507-45EB-B0ED-456CEF11747A}" type="pres">
      <dgm:prSet presAssocID="{80AFC7CE-11D0-4BD7-9662-8234CC20E411}" presName="bgRect" presStyleLbl="bgShp" presStyleIdx="1" presStyleCnt="3"/>
      <dgm:spPr/>
    </dgm:pt>
    <dgm:pt modelId="{36171862-09D4-4829-B1E5-42C6B8D3B5DC}" type="pres">
      <dgm:prSet presAssocID="{80AFC7CE-11D0-4BD7-9662-8234CC20E41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encia"/>
        </a:ext>
      </dgm:extLst>
    </dgm:pt>
    <dgm:pt modelId="{7E0CA940-0584-4B9F-B3EE-011AA8D50E1D}" type="pres">
      <dgm:prSet presAssocID="{80AFC7CE-11D0-4BD7-9662-8234CC20E411}" presName="spaceRect" presStyleCnt="0"/>
      <dgm:spPr/>
    </dgm:pt>
    <dgm:pt modelId="{5318C098-9652-48AB-BB25-30CC201A7B88}" type="pres">
      <dgm:prSet presAssocID="{80AFC7CE-11D0-4BD7-9662-8234CC20E411}" presName="parTx" presStyleLbl="revTx" presStyleIdx="1" presStyleCnt="3">
        <dgm:presLayoutVars>
          <dgm:chMax val="0"/>
          <dgm:chPref val="0"/>
        </dgm:presLayoutVars>
      </dgm:prSet>
      <dgm:spPr/>
    </dgm:pt>
    <dgm:pt modelId="{813BD3CA-BD1F-478C-B112-5B4E8227AA7D}" type="pres">
      <dgm:prSet presAssocID="{666DB1E1-5101-4DDD-9B99-0F7395B924E9}" presName="sibTrans" presStyleCnt="0"/>
      <dgm:spPr/>
    </dgm:pt>
    <dgm:pt modelId="{7A7EDC60-A4A6-4338-93A4-F49C688A12D2}" type="pres">
      <dgm:prSet presAssocID="{5255E786-F0A1-4C43-A766-05E1223C77A8}" presName="compNode" presStyleCnt="0"/>
      <dgm:spPr/>
    </dgm:pt>
    <dgm:pt modelId="{E09A1624-CBEF-4B55-8770-E9521E9DCB2D}" type="pres">
      <dgm:prSet presAssocID="{5255E786-F0A1-4C43-A766-05E1223C77A8}" presName="bgRect" presStyleLbl="bgShp" presStyleIdx="2" presStyleCnt="3"/>
      <dgm:spPr/>
    </dgm:pt>
    <dgm:pt modelId="{944CD03F-E76C-468F-9EEF-136B96B795CF}" type="pres">
      <dgm:prSet presAssocID="{5255E786-F0A1-4C43-A766-05E1223C77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1B175B3B-4BD1-4EB9-9DA9-8E211FEEE606}" type="pres">
      <dgm:prSet presAssocID="{5255E786-F0A1-4C43-A766-05E1223C77A8}" presName="spaceRect" presStyleCnt="0"/>
      <dgm:spPr/>
    </dgm:pt>
    <dgm:pt modelId="{2A3D554E-C38F-43ED-BFE0-D76A6EB2ECF1}" type="pres">
      <dgm:prSet presAssocID="{5255E786-F0A1-4C43-A766-05E1223C77A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B8B050F-BE5C-4636-80D9-1BCA2F1D69BA}" type="presOf" srcId="{078CDC4A-189B-46E7-BE22-7548CBB30008}" destId="{02E48717-83EC-4121-AACB-D43012AB0193}" srcOrd="0" destOrd="0" presId="urn:microsoft.com/office/officeart/2018/2/layout/IconVerticalSolidList"/>
    <dgm:cxn modelId="{39E2861C-60A7-43AB-99F9-4655391D8719}" srcId="{078CDC4A-189B-46E7-BE22-7548CBB30008}" destId="{8F919728-7B48-440E-9002-F8487FCB240F}" srcOrd="0" destOrd="0" parTransId="{1B7E2157-DC00-43E8-BDED-6889CC82E0D0}" sibTransId="{56D58A1E-3226-45F1-816F-4ADAB8B3CD6B}"/>
    <dgm:cxn modelId="{A00E921F-BF47-4D7A-9A1E-3FA1CF87DE50}" type="presOf" srcId="{80AFC7CE-11D0-4BD7-9662-8234CC20E411}" destId="{5318C098-9652-48AB-BB25-30CC201A7B88}" srcOrd="0" destOrd="0" presId="urn:microsoft.com/office/officeart/2018/2/layout/IconVerticalSolidList"/>
    <dgm:cxn modelId="{3F887148-6695-4833-AD58-3A0AE5B2C532}" srcId="{078CDC4A-189B-46E7-BE22-7548CBB30008}" destId="{80AFC7CE-11D0-4BD7-9662-8234CC20E411}" srcOrd="1" destOrd="0" parTransId="{6EA836B3-6C8B-4B71-A960-7AF6A6A422E5}" sibTransId="{666DB1E1-5101-4DDD-9B99-0F7395B924E9}"/>
    <dgm:cxn modelId="{B5790476-6239-4B75-BBC8-203E971AAC8A}" type="presOf" srcId="{5255E786-F0A1-4C43-A766-05E1223C77A8}" destId="{2A3D554E-C38F-43ED-BFE0-D76A6EB2ECF1}" srcOrd="0" destOrd="0" presId="urn:microsoft.com/office/officeart/2018/2/layout/IconVerticalSolidList"/>
    <dgm:cxn modelId="{590640A4-DC6A-4A2C-AFE8-89ECB184F8F4}" type="presOf" srcId="{8F919728-7B48-440E-9002-F8487FCB240F}" destId="{6D99FB07-D48C-4CA3-AD31-EDC26CCF54B7}" srcOrd="0" destOrd="0" presId="urn:microsoft.com/office/officeart/2018/2/layout/IconVerticalSolidList"/>
    <dgm:cxn modelId="{B0E3A8EC-9143-4D39-A6E7-A38288E6300C}" srcId="{078CDC4A-189B-46E7-BE22-7548CBB30008}" destId="{5255E786-F0A1-4C43-A766-05E1223C77A8}" srcOrd="2" destOrd="0" parTransId="{D093AA4C-75CA-468E-A377-C46361154609}" sibTransId="{937504D0-FAE8-4070-9CD4-8B84614D505F}"/>
    <dgm:cxn modelId="{69B516D1-8529-4A6A-AC61-477C9CFEAAB7}" type="presParOf" srcId="{02E48717-83EC-4121-AACB-D43012AB0193}" destId="{00C043B0-B4CA-43FE-BA5E-5620CE0F0B39}" srcOrd="0" destOrd="0" presId="urn:microsoft.com/office/officeart/2018/2/layout/IconVerticalSolidList"/>
    <dgm:cxn modelId="{82AFEF55-9006-4011-B5A1-BF37BC63DED7}" type="presParOf" srcId="{00C043B0-B4CA-43FE-BA5E-5620CE0F0B39}" destId="{8B16F5D2-74CD-41F4-9EBE-8066377FB496}" srcOrd="0" destOrd="0" presId="urn:microsoft.com/office/officeart/2018/2/layout/IconVerticalSolidList"/>
    <dgm:cxn modelId="{5BA676C6-2755-4D54-A163-F031A1348346}" type="presParOf" srcId="{00C043B0-B4CA-43FE-BA5E-5620CE0F0B39}" destId="{83D0995C-4BF6-4CDF-8B33-928DD9B1EB10}" srcOrd="1" destOrd="0" presId="urn:microsoft.com/office/officeart/2018/2/layout/IconVerticalSolidList"/>
    <dgm:cxn modelId="{D6BB300D-EDEA-4149-A300-61CF53117D43}" type="presParOf" srcId="{00C043B0-B4CA-43FE-BA5E-5620CE0F0B39}" destId="{96E259C4-CA99-4D87-82C7-8F555948C8FE}" srcOrd="2" destOrd="0" presId="urn:microsoft.com/office/officeart/2018/2/layout/IconVerticalSolidList"/>
    <dgm:cxn modelId="{7F9B8DC9-F5A0-4C0B-AE61-BBD7E1F83A84}" type="presParOf" srcId="{00C043B0-B4CA-43FE-BA5E-5620CE0F0B39}" destId="{6D99FB07-D48C-4CA3-AD31-EDC26CCF54B7}" srcOrd="3" destOrd="0" presId="urn:microsoft.com/office/officeart/2018/2/layout/IconVerticalSolidList"/>
    <dgm:cxn modelId="{FC0B4272-2E07-495C-93EC-9B2B16B12AB8}" type="presParOf" srcId="{02E48717-83EC-4121-AACB-D43012AB0193}" destId="{15A03260-4CE0-40F2-9F45-F36CA3328C6E}" srcOrd="1" destOrd="0" presId="urn:microsoft.com/office/officeart/2018/2/layout/IconVerticalSolidList"/>
    <dgm:cxn modelId="{F5658E31-9493-4837-8332-F48506447A12}" type="presParOf" srcId="{02E48717-83EC-4121-AACB-D43012AB0193}" destId="{6B9BFF45-9B44-446D-9E50-3675963675C8}" srcOrd="2" destOrd="0" presId="urn:microsoft.com/office/officeart/2018/2/layout/IconVerticalSolidList"/>
    <dgm:cxn modelId="{F56183B9-2853-42BB-9407-8034DF52BA13}" type="presParOf" srcId="{6B9BFF45-9B44-446D-9E50-3675963675C8}" destId="{708B429A-6507-45EB-B0ED-456CEF11747A}" srcOrd="0" destOrd="0" presId="urn:microsoft.com/office/officeart/2018/2/layout/IconVerticalSolidList"/>
    <dgm:cxn modelId="{DCB79F0B-DE9C-489D-99EA-099C07B192A5}" type="presParOf" srcId="{6B9BFF45-9B44-446D-9E50-3675963675C8}" destId="{36171862-09D4-4829-B1E5-42C6B8D3B5DC}" srcOrd="1" destOrd="0" presId="urn:microsoft.com/office/officeart/2018/2/layout/IconVerticalSolidList"/>
    <dgm:cxn modelId="{BB468B61-0CD7-434D-96E7-35EB699D9143}" type="presParOf" srcId="{6B9BFF45-9B44-446D-9E50-3675963675C8}" destId="{7E0CA940-0584-4B9F-B3EE-011AA8D50E1D}" srcOrd="2" destOrd="0" presId="urn:microsoft.com/office/officeart/2018/2/layout/IconVerticalSolidList"/>
    <dgm:cxn modelId="{EAC280C7-21CC-4718-8493-72AB2D7BAE1D}" type="presParOf" srcId="{6B9BFF45-9B44-446D-9E50-3675963675C8}" destId="{5318C098-9652-48AB-BB25-30CC201A7B88}" srcOrd="3" destOrd="0" presId="urn:microsoft.com/office/officeart/2018/2/layout/IconVerticalSolidList"/>
    <dgm:cxn modelId="{9770CA8D-04D2-409C-B208-D5D5D36B9EFB}" type="presParOf" srcId="{02E48717-83EC-4121-AACB-D43012AB0193}" destId="{813BD3CA-BD1F-478C-B112-5B4E8227AA7D}" srcOrd="3" destOrd="0" presId="urn:microsoft.com/office/officeart/2018/2/layout/IconVerticalSolidList"/>
    <dgm:cxn modelId="{21F08AD7-2353-4C6D-B606-F3389F83100E}" type="presParOf" srcId="{02E48717-83EC-4121-AACB-D43012AB0193}" destId="{7A7EDC60-A4A6-4338-93A4-F49C688A12D2}" srcOrd="4" destOrd="0" presId="urn:microsoft.com/office/officeart/2018/2/layout/IconVerticalSolidList"/>
    <dgm:cxn modelId="{8ACEED27-6AFC-4319-869F-47DFB584F04A}" type="presParOf" srcId="{7A7EDC60-A4A6-4338-93A4-F49C688A12D2}" destId="{E09A1624-CBEF-4B55-8770-E9521E9DCB2D}" srcOrd="0" destOrd="0" presId="urn:microsoft.com/office/officeart/2018/2/layout/IconVerticalSolidList"/>
    <dgm:cxn modelId="{56091F94-ECA6-4F6D-8163-086CEF9077B7}" type="presParOf" srcId="{7A7EDC60-A4A6-4338-93A4-F49C688A12D2}" destId="{944CD03F-E76C-468F-9EEF-136B96B795CF}" srcOrd="1" destOrd="0" presId="urn:microsoft.com/office/officeart/2018/2/layout/IconVerticalSolidList"/>
    <dgm:cxn modelId="{5B91E8D5-2077-4C42-BA2A-63E167BD4F71}" type="presParOf" srcId="{7A7EDC60-A4A6-4338-93A4-F49C688A12D2}" destId="{1B175B3B-4BD1-4EB9-9DA9-8E211FEEE606}" srcOrd="2" destOrd="0" presId="urn:microsoft.com/office/officeart/2018/2/layout/IconVerticalSolidList"/>
    <dgm:cxn modelId="{0709410A-2B1D-47C4-AF6D-66C6A727C14C}" type="presParOf" srcId="{7A7EDC60-A4A6-4338-93A4-F49C688A12D2}" destId="{2A3D554E-C38F-43ED-BFE0-D76A6EB2EC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3C019-8F90-4C18-926B-BEE43B65640B}">
      <dsp:nvSpPr>
        <dsp:cNvPr id="0" name=""/>
        <dsp:cNvSpPr/>
      </dsp:nvSpPr>
      <dsp:spPr>
        <a:xfrm>
          <a:off x="0" y="103245"/>
          <a:ext cx="3412219" cy="3837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Problema de búsqueda</a:t>
          </a:r>
          <a:endParaRPr lang="en-US" sz="1600" kern="1200"/>
        </a:p>
      </dsp:txBody>
      <dsp:txXfrm>
        <a:off x="18734" y="121979"/>
        <a:ext cx="3374751" cy="346292"/>
      </dsp:txXfrm>
    </dsp:sp>
    <dsp:sp modelId="{73AFB0B5-A2E4-4BBE-ACCF-7A801C50C7E6}">
      <dsp:nvSpPr>
        <dsp:cNvPr id="0" name=""/>
        <dsp:cNvSpPr/>
      </dsp:nvSpPr>
      <dsp:spPr>
        <a:xfrm>
          <a:off x="0" y="487005"/>
          <a:ext cx="3412219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38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200" kern="1200"/>
            <a:t>Estados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200" kern="1200"/>
            <a:t>Acciones y costos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200" kern="1200"/>
            <a:t>Función sucesor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200" kern="1200"/>
            <a:t>Estado inicial y prueba de meta</a:t>
          </a:r>
          <a:endParaRPr lang="en-US" sz="1200" kern="1200"/>
        </a:p>
      </dsp:txBody>
      <dsp:txXfrm>
        <a:off x="0" y="487005"/>
        <a:ext cx="3412219" cy="828000"/>
      </dsp:txXfrm>
    </dsp:sp>
    <dsp:sp modelId="{CA96DBFF-EB84-44AB-BCD7-E3D04D407B76}">
      <dsp:nvSpPr>
        <dsp:cNvPr id="0" name=""/>
        <dsp:cNvSpPr/>
      </dsp:nvSpPr>
      <dsp:spPr>
        <a:xfrm>
          <a:off x="0" y="1315005"/>
          <a:ext cx="3412219" cy="383760"/>
        </a:xfrm>
        <a:prstGeom prst="roundRect">
          <a:avLst/>
        </a:prstGeom>
        <a:gradFill rotWithShape="0">
          <a:gsLst>
            <a:gs pos="0">
              <a:schemeClr val="accent5">
                <a:hueOff val="-745832"/>
                <a:satOff val="-448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45832"/>
                <a:satOff val="-448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45832"/>
                <a:satOff val="-448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Árbol de búsqueda</a:t>
          </a:r>
          <a:endParaRPr lang="en-US" sz="1600" kern="1200"/>
        </a:p>
      </dsp:txBody>
      <dsp:txXfrm>
        <a:off x="18734" y="1333739"/>
        <a:ext cx="3374751" cy="346292"/>
      </dsp:txXfrm>
    </dsp:sp>
    <dsp:sp modelId="{191C920B-95AB-4347-A866-4E308783EFE5}">
      <dsp:nvSpPr>
        <dsp:cNvPr id="0" name=""/>
        <dsp:cNvSpPr/>
      </dsp:nvSpPr>
      <dsp:spPr>
        <a:xfrm>
          <a:off x="0" y="1698765"/>
          <a:ext cx="3412219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38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200" kern="1200"/>
            <a:t>Nodos: representan planes para alcanzar estados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200" kern="1200"/>
            <a:t>Planes que tienen costos</a:t>
          </a:r>
          <a:endParaRPr lang="en-US" sz="1200" kern="1200"/>
        </a:p>
      </dsp:txBody>
      <dsp:txXfrm>
        <a:off x="0" y="1698765"/>
        <a:ext cx="3412219" cy="579600"/>
      </dsp:txXfrm>
    </dsp:sp>
    <dsp:sp modelId="{81E67765-8B73-47CD-9456-D75FFAA5A6B9}">
      <dsp:nvSpPr>
        <dsp:cNvPr id="0" name=""/>
        <dsp:cNvSpPr/>
      </dsp:nvSpPr>
      <dsp:spPr>
        <a:xfrm>
          <a:off x="0" y="2278365"/>
          <a:ext cx="3412219" cy="383760"/>
        </a:xfrm>
        <a:prstGeom prst="roundRect">
          <a:avLst/>
        </a:prstGeom>
        <a:gradFill rotWithShape="0">
          <a:gsLst>
            <a:gs pos="0">
              <a:schemeClr val="accent5">
                <a:hueOff val="-1491664"/>
                <a:satOff val="-8976"/>
                <a:lumOff val="35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491664"/>
                <a:satOff val="-8976"/>
                <a:lumOff val="35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491664"/>
                <a:satOff val="-8976"/>
                <a:lumOff val="35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Algoritmos de búsqueda</a:t>
          </a:r>
          <a:endParaRPr lang="en-US" sz="1600" kern="1200"/>
        </a:p>
      </dsp:txBody>
      <dsp:txXfrm>
        <a:off x="18734" y="2297099"/>
        <a:ext cx="3374751" cy="346292"/>
      </dsp:txXfrm>
    </dsp:sp>
    <dsp:sp modelId="{BAABC8D5-43F2-4F6B-BF0D-4750978E0035}">
      <dsp:nvSpPr>
        <dsp:cNvPr id="0" name=""/>
        <dsp:cNvSpPr/>
      </dsp:nvSpPr>
      <dsp:spPr>
        <a:xfrm>
          <a:off x="0" y="2662125"/>
          <a:ext cx="3412219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38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200" kern="1200"/>
            <a:t>Sistemáticamente construyen un árbol de búsqueda 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200" kern="1200"/>
            <a:t>Eligen un ordenamiento de la frontera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200" kern="1200"/>
            <a:t>Óptimos: eligen el plan con el menor costo</a:t>
          </a:r>
          <a:endParaRPr lang="en-US" sz="1200" kern="1200"/>
        </a:p>
      </dsp:txBody>
      <dsp:txXfrm>
        <a:off x="0" y="2662125"/>
        <a:ext cx="3412219" cy="794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6F5D2-74CD-41F4-9EBE-8066377FB496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0995C-4BF6-4CDF-8B33-928DD9B1EB10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9FB07-D48C-4CA3-AD31-EDC26CCF54B7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Es normalmente el punto más importante en el diseño de un heurística </a:t>
          </a:r>
          <a:endParaRPr lang="en-US" sz="2500" kern="1200"/>
        </a:p>
      </dsp:txBody>
      <dsp:txXfrm>
        <a:off x="1819120" y="673"/>
        <a:ext cx="4545103" cy="1574995"/>
      </dsp:txXfrm>
    </dsp:sp>
    <dsp:sp modelId="{708B429A-6507-45EB-B0ED-456CEF11747A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171862-09D4-4829-B1E5-42C6B8D3B5DC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8C098-9652-48AB-BB25-30CC201A7B88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Normalmente son soluciones de un problema relajado</a:t>
          </a:r>
          <a:endParaRPr lang="en-US" sz="2500" kern="1200"/>
        </a:p>
      </dsp:txBody>
      <dsp:txXfrm>
        <a:off x="1819120" y="1969418"/>
        <a:ext cx="4545103" cy="1574995"/>
      </dsp:txXfrm>
    </dsp:sp>
    <dsp:sp modelId="{E09A1624-CBEF-4B55-8770-E9521E9DCB2D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CD03F-E76C-468F-9EEF-136B96B795CF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D554E-C38F-43ED-BFE0-D76A6EB2ECF1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Una heurística inadmisible puede ayudar en ocasiones</a:t>
          </a:r>
          <a:endParaRPr lang="en-US" sz="2500" kern="1200"/>
        </a:p>
      </dsp:txBody>
      <dsp:txXfrm>
        <a:off x="1819120" y="3938162"/>
        <a:ext cx="4545103" cy="157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B1FE7-BCFE-4B16-9FC4-92EA195CFD26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D0072-197D-4377-AE4B-AB0628525C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6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C1B0F346-3EC6-4ABB-8871-3C719881B1C3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9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066-6B65-4861-8973-655A7D28585B}" type="datetime1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9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6E7-1F10-4F2B-B1D7-E91FF5B2EA10}" type="datetime1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E9096F93-51DB-40A1-AB3F-E08D1E8020AE}" type="datetime1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3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759D-947B-4F79-84AE-A9FD7B91B29B}" type="datetime1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3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2D85BB6-F816-41EC-89B1-F7E2CA5C84DE}" type="datetime1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6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D328BF1-47BA-4DF0-B78F-A7A3C00DF520}" type="datetime1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132A-B598-4A5B-B225-58EFABDF61E1}" type="datetime1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7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B708-8422-4787-836C-E89F87307183}" type="datetime1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8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EFD2487D-B7AD-4CFF-B129-E37628181E29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1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1C9EDEC-CDC2-40C2-B81C-89E7AB693662}" type="datetime1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3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98017-14D2-4EFA-BF12-E6A183C3AC83}" type="datetime1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3" r:id="rId5"/>
    <p:sldLayoutId id="2147483737" r:id="rId6"/>
    <p:sldLayoutId id="2147483738" r:id="rId7"/>
    <p:sldLayoutId id="2147483739" r:id="rId8"/>
    <p:sldLayoutId id="2147483742" r:id="rId9"/>
    <p:sldLayoutId id="2147483740" r:id="rId10"/>
    <p:sldLayoutId id="214748374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AI-Network / Artificial Intelligence Association | LinkedIn">
            <a:extLst>
              <a:ext uri="{FF2B5EF4-FFF2-40B4-BE49-F238E27FC236}">
                <a16:creationId xmlns:a16="http://schemas.microsoft.com/office/drawing/2014/main" id="{75AFF6EA-0CFD-456D-A8AD-2B3A44EB7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0" b="1153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126D4-97F4-46E6-92D8-2134FAAD8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MX" sz="4800" dirty="0">
                <a:solidFill>
                  <a:schemeClr val="bg1"/>
                </a:solidFill>
              </a:rPr>
              <a:t>Inteligencia Artificial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68AAF2-5C42-4108-A5DB-2D59903DB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379246" cy="1208141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Clase 4: Búsqueda con información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BEAA8C4-46E2-213B-5ED5-FF541DBC18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1"/>
          <a:stretch/>
        </p:blipFill>
        <p:spPr>
          <a:xfrm>
            <a:off x="477980" y="5413367"/>
            <a:ext cx="1801372" cy="1208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99331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6ED0BA-7B56-439D-B22A-B9545296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800"/>
              <a:t>Búsqueda voraz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BA7DD21-9753-459F-BBBF-9C8B9D181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 err="1"/>
              <a:t>Expandir</a:t>
            </a:r>
            <a:r>
              <a:rPr lang="en-US" sz="1700" dirty="0"/>
              <a:t> </a:t>
            </a:r>
            <a:r>
              <a:rPr lang="en-US" sz="1700" dirty="0" err="1"/>
              <a:t>el</a:t>
            </a:r>
            <a:r>
              <a:rPr lang="en-US" sz="1700" dirty="0"/>
              <a:t> </a:t>
            </a:r>
            <a:r>
              <a:rPr lang="en-US" sz="1700" dirty="0" err="1"/>
              <a:t>nodo</a:t>
            </a:r>
            <a:r>
              <a:rPr lang="en-US" sz="1700" dirty="0"/>
              <a:t> que se </a:t>
            </a:r>
            <a:r>
              <a:rPr lang="en-US" sz="1700" dirty="0" err="1"/>
              <a:t>ve</a:t>
            </a:r>
            <a:r>
              <a:rPr lang="en-US" sz="1700" dirty="0"/>
              <a:t> </a:t>
            </a:r>
            <a:r>
              <a:rPr lang="en-US" sz="1700" dirty="0" err="1"/>
              <a:t>más</a:t>
            </a:r>
            <a:r>
              <a:rPr lang="en-US" sz="1700" dirty="0"/>
              <a:t> </a:t>
            </a:r>
            <a:r>
              <a:rPr lang="en-US" sz="1700" dirty="0" err="1"/>
              <a:t>cerca</a:t>
            </a:r>
            <a:endParaRPr lang="en-US" sz="1700" dirty="0"/>
          </a:p>
          <a:p>
            <a:r>
              <a:rPr lang="en-US" sz="1700" dirty="0"/>
              <a:t>¿</a:t>
            </a:r>
            <a:r>
              <a:rPr lang="en-US" sz="1700" dirty="0" err="1"/>
              <a:t>Qué</a:t>
            </a:r>
            <a:r>
              <a:rPr lang="en-US" sz="1700" dirty="0"/>
              <a:t> </a:t>
            </a:r>
            <a:r>
              <a:rPr lang="en-US" sz="1700" dirty="0" err="1"/>
              <a:t>puede</a:t>
            </a:r>
            <a:r>
              <a:rPr lang="en-US" sz="1700" dirty="0"/>
              <a:t> </a:t>
            </a:r>
            <a:r>
              <a:rPr lang="en-US" sz="1700" dirty="0" err="1"/>
              <a:t>salir</a:t>
            </a:r>
            <a:r>
              <a:rPr lang="en-US" sz="1700" dirty="0"/>
              <a:t> mal?</a:t>
            </a:r>
          </a:p>
          <a:p>
            <a:r>
              <a:rPr lang="en-US" sz="1700" dirty="0" err="1"/>
              <a:t>Peor</a:t>
            </a:r>
            <a:r>
              <a:rPr lang="en-US" sz="1700" dirty="0"/>
              <a:t> scenario: </a:t>
            </a:r>
            <a:r>
              <a:rPr lang="en-US" sz="1700" dirty="0" err="1"/>
              <a:t>búsqueda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profundidad</a:t>
            </a:r>
            <a:r>
              <a:rPr lang="en-US" sz="1700" dirty="0"/>
              <a:t> mal </a:t>
            </a:r>
            <a:r>
              <a:rPr lang="en-US" sz="1700" dirty="0" err="1"/>
              <a:t>guiado</a:t>
            </a:r>
            <a:endParaRPr lang="en-US" sz="1700" dirty="0"/>
          </a:p>
        </p:txBody>
      </p:sp>
      <p:pic>
        <p:nvPicPr>
          <p:cNvPr id="5" name="Marcador de contenido 5" descr="Gráfico, Gráfico radial&#10;&#10;Descripción generada automáticamente">
            <a:extLst>
              <a:ext uri="{FF2B5EF4-FFF2-40B4-BE49-F238E27FC236}">
                <a16:creationId xmlns:a16="http://schemas.microsoft.com/office/drawing/2014/main" id="{C1A240D2-334E-40E5-A3E2-A854C7C7A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967" y="1709873"/>
            <a:ext cx="6921940" cy="3547494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14817C-9ABB-495F-BE98-3410E6F5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0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8A808-7424-610A-3EA4-71D18E58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podemos hacer?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298B0A3-50F1-CC4C-2C8F-182392B36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735" y="2837202"/>
            <a:ext cx="6039693" cy="2410161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ACC017-5120-DAD9-00F0-239778BA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A05E46D-5BF1-69D9-9789-B6B5B23B5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856" y="2665728"/>
            <a:ext cx="2962688" cy="2753109"/>
          </a:xfrm>
          <a:prstGeom prst="rect">
            <a:avLst/>
          </a:prstGeom>
        </p:spPr>
      </p:pic>
      <p:sp>
        <p:nvSpPr>
          <p:cNvPr id="9" name="Signo más 8">
            <a:extLst>
              <a:ext uri="{FF2B5EF4-FFF2-40B4-BE49-F238E27FC236}">
                <a16:creationId xmlns:a16="http://schemas.microsoft.com/office/drawing/2014/main" id="{5DBFBBEA-5D81-068A-B1E0-183C86A139EF}"/>
              </a:ext>
            </a:extLst>
          </p:cNvPr>
          <p:cNvSpPr/>
          <p:nvPr/>
        </p:nvSpPr>
        <p:spPr>
          <a:xfrm>
            <a:off x="3657600" y="3612776"/>
            <a:ext cx="1255059" cy="114748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s igual a 9">
            <a:extLst>
              <a:ext uri="{FF2B5EF4-FFF2-40B4-BE49-F238E27FC236}">
                <a16:creationId xmlns:a16="http://schemas.microsoft.com/office/drawing/2014/main" id="{D2B09FF1-9F8F-F025-197C-3EDBD7B08EB7}"/>
              </a:ext>
            </a:extLst>
          </p:cNvPr>
          <p:cNvSpPr/>
          <p:nvPr/>
        </p:nvSpPr>
        <p:spPr>
          <a:xfrm>
            <a:off x="6651253" y="3702423"/>
            <a:ext cx="1255059" cy="105783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79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8302E-BB81-46E8-A047-E6F6E3418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rmAutofit/>
          </a:bodyPr>
          <a:lstStyle/>
          <a:p>
            <a:r>
              <a:rPr lang="es-MX" sz="2800"/>
              <a:t>A* = Costo uniforme + voraz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1EFEEC9-3725-423D-B397-C8137A506B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4" y="2359152"/>
                <a:ext cx="6007608" cy="3429000"/>
              </a:xfrm>
            </p:spPr>
            <p:txBody>
              <a:bodyPr>
                <a:normAutofit/>
              </a:bodyPr>
              <a:lstStyle/>
              <a:p>
                <a:r>
                  <a:rPr lang="es-MX" sz="2000"/>
                  <a:t>Ordena la búsqueda de acuerdo a la suma 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MX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000" b="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MX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MX" sz="20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000" b="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MX" sz="2000" b="0"/>
              </a:p>
              <a:p>
                <a:r>
                  <a:rPr lang="es-MX" sz="2000" b="0"/>
                  <a:t>Donde: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sz="2000" b="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MX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MX" sz="2000" b="0"/>
                  <a:t> es el costo utilizado por costo uniforme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2000" b="0"/>
                  <a:t> es el costo utilizado por la búsqueda voraz</a:t>
                </a:r>
              </a:p>
              <a:p>
                <a:endParaRPr lang="es-MX" sz="200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1EFEEC9-3725-423D-B397-C8137A506B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4" y="2359152"/>
                <a:ext cx="6007608" cy="3429000"/>
              </a:xfrm>
              <a:blipFill>
                <a:blip r:embed="rId2"/>
                <a:stretch>
                  <a:fillRect l="-914" t="-533" r="-10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 descr="Diagrama, Esquemático&#10;&#10;Descripción generada automáticamente">
            <a:extLst>
              <a:ext uri="{FF2B5EF4-FFF2-40B4-BE49-F238E27FC236}">
                <a16:creationId xmlns:a16="http://schemas.microsoft.com/office/drawing/2014/main" id="{B6D78A60-CF56-4B26-8223-31AFE8AA2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874620"/>
            <a:ext cx="4233672" cy="2169757"/>
          </a:xfrm>
          <a:prstGeom prst="rect">
            <a:avLst/>
          </a:prstGeom>
        </p:spPr>
      </p:pic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80D0CCBA-18B4-4321-BF72-488BFE015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35" y="3472468"/>
            <a:ext cx="2928165" cy="265176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1EBC89-95FD-400B-A8B4-9C292F71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3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2EE90-2188-6407-CB65-ED272291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Otro ejemplo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47D41BC-277E-80A3-392A-33855095B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1056" y="2596115"/>
            <a:ext cx="6277851" cy="3458058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C92BF5-0C68-7D15-7276-B75C5B24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94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45F12-C865-10C4-4746-1B495342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Uno más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30EA61F-54E2-F293-32F7-604F4BBDB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239" y="2562773"/>
            <a:ext cx="7773485" cy="3524742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0ED9FC-D49F-B70F-E084-3B3A0683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12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612F22-F7A7-4B67-A6D1-65309525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MX" sz="2800"/>
              <a:t>Heurísticas admisibles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105A8BA-F091-418D-9BF0-4311EF036A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094" y="2718054"/>
                <a:ext cx="3438906" cy="3207258"/>
              </a:xfrm>
            </p:spPr>
            <p:txBody>
              <a:bodyPr anchor="t">
                <a:normAutofit/>
              </a:bodyPr>
              <a:lstStyle/>
              <a:p>
                <a:r>
                  <a:rPr lang="es-MX" sz="1700" dirty="0"/>
                  <a:t>Una heurística h es admisible si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700" b="0" i="1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s-MX" sz="1700" b="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sz="17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MX" sz="1700" b="0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s-MX" sz="17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s-MX" sz="17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MX" sz="1700" b="0" dirty="0"/>
              </a:p>
              <a:p>
                <a:pPr marL="0" indent="0">
                  <a:buNone/>
                </a:pPr>
                <a:r>
                  <a:rPr lang="es-MX" sz="1700" dirty="0"/>
                  <a:t>Donde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MX" sz="1700" dirty="0"/>
                  <a:t> es el costo verdadero a la meta más cercana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105A8BA-F091-418D-9BF0-4311EF036A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094" y="2718054"/>
                <a:ext cx="3438906" cy="3207258"/>
              </a:xfrm>
              <a:blipFill>
                <a:blip r:embed="rId3"/>
                <a:stretch>
                  <a:fillRect l="-1241" t="-380" r="-88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2A294F15-1FF8-D374-D6DE-6E0B941CA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184" y="1056590"/>
            <a:ext cx="6922008" cy="4845404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485E06-619C-4896-8103-5F8165FE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5688" y="6356350"/>
            <a:ext cx="21214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74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5A2FFD-7D50-4377-8493-1836AA952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3" y="1238250"/>
            <a:ext cx="7003107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/>
              <a:t>¿Es A* óptimo?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005EF5-E8E8-401F-B2C8-67454752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1907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96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1EA8A0-EFE0-5F2E-086C-A423F93E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s-MX" sz="5200"/>
              <a:t>Optimalidad de A*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D1452EE-2F80-D638-3093-37403FB9D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en-US" sz="1800" dirty="0" err="1"/>
              <a:t>Supongamos</a:t>
            </a:r>
            <a:r>
              <a:rPr lang="en-US" sz="1800" dirty="0"/>
              <a:t> que</a:t>
            </a:r>
          </a:p>
          <a:p>
            <a:pPr lvl="1"/>
            <a:r>
              <a:rPr lang="en-US" sz="1800" dirty="0"/>
              <a:t>A es un </a:t>
            </a:r>
            <a:r>
              <a:rPr lang="en-US" sz="1800" dirty="0" err="1"/>
              <a:t>nodo</a:t>
            </a:r>
            <a:r>
              <a:rPr lang="en-US" sz="1800" dirty="0"/>
              <a:t> meta </a:t>
            </a:r>
            <a:r>
              <a:rPr lang="en-US" sz="1800" dirty="0" err="1"/>
              <a:t>óptimo</a:t>
            </a:r>
            <a:endParaRPr lang="en-US" sz="1800" dirty="0"/>
          </a:p>
          <a:p>
            <a:pPr lvl="1"/>
            <a:r>
              <a:rPr lang="en-US" sz="1800" dirty="0"/>
              <a:t>B es un </a:t>
            </a:r>
            <a:r>
              <a:rPr lang="en-US" sz="1800" dirty="0" err="1"/>
              <a:t>nodo</a:t>
            </a:r>
            <a:r>
              <a:rPr lang="en-US" sz="1800" dirty="0"/>
              <a:t> meta </a:t>
            </a:r>
            <a:r>
              <a:rPr lang="en-US" sz="1800" dirty="0" err="1"/>
              <a:t>suboptimo</a:t>
            </a:r>
            <a:endParaRPr lang="en-US" sz="1800" dirty="0"/>
          </a:p>
          <a:p>
            <a:pPr lvl="1"/>
            <a:r>
              <a:rPr lang="en-US" sz="1800" dirty="0"/>
              <a:t>H es admissible</a:t>
            </a:r>
          </a:p>
          <a:p>
            <a:r>
              <a:rPr lang="en-US" sz="1800" dirty="0" err="1"/>
              <a:t>Entonces</a:t>
            </a:r>
            <a:endParaRPr lang="en-US" sz="1800" dirty="0"/>
          </a:p>
          <a:p>
            <a:pPr lvl="1"/>
            <a:r>
              <a:rPr lang="en-US" sz="1800" dirty="0"/>
              <a:t>A </a:t>
            </a:r>
            <a:r>
              <a:rPr lang="en-US" sz="1800" dirty="0" err="1"/>
              <a:t>saldrá</a:t>
            </a:r>
            <a:r>
              <a:rPr lang="en-US" sz="1800" dirty="0"/>
              <a:t> de la </a:t>
            </a:r>
            <a:r>
              <a:rPr lang="en-US" sz="1800" dirty="0" err="1"/>
              <a:t>frontera</a:t>
            </a:r>
            <a:r>
              <a:rPr lang="en-US" sz="1800" dirty="0"/>
              <a:t> antes que B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CAC4C83-DD33-154A-1355-F68E38D79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066" y="1656244"/>
            <a:ext cx="4237686" cy="3469989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1947AD-2FA3-6B79-EF1C-D1ACEDE6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6424" y="6356350"/>
            <a:ext cx="28529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056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1EA8A0-EFE0-5F2E-086C-A423F93E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s-MX" sz="5200"/>
              <a:t>Optimalidad de A*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4D1452EE-2F80-D638-3093-37403FB9D2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648" y="3355848"/>
                <a:ext cx="6268770" cy="2825496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Demostración</a:t>
                </a:r>
              </a:p>
              <a:p>
                <a:pPr lvl="1"/>
                <a:r>
                  <a:rPr lang="en-US" sz="1800" dirty="0" err="1"/>
                  <a:t>Supongamos</a:t>
                </a:r>
                <a:r>
                  <a:rPr lang="en-US" sz="1800" dirty="0"/>
                  <a:t> que B </a:t>
                </a:r>
                <a:r>
                  <a:rPr lang="en-US" sz="1800" dirty="0" err="1"/>
                  <a:t>está</a:t>
                </a:r>
                <a:r>
                  <a:rPr lang="en-US" sz="1800" dirty="0"/>
                  <a:t> </a:t>
                </a:r>
                <a:r>
                  <a:rPr lang="en-US" sz="1800" dirty="0" err="1"/>
                  <a:t>en</a:t>
                </a:r>
                <a:r>
                  <a:rPr lang="en-US" sz="1800" dirty="0"/>
                  <a:t> la </a:t>
                </a:r>
                <a:r>
                  <a:rPr lang="en-US" sz="1800" dirty="0" err="1"/>
                  <a:t>frontera</a:t>
                </a:r>
                <a:endParaRPr lang="en-US" sz="1800" dirty="0"/>
              </a:p>
              <a:p>
                <a:pPr lvl="1"/>
                <a:r>
                  <a:rPr lang="en-US" sz="1800" dirty="0" err="1"/>
                  <a:t>Algún</a:t>
                </a:r>
                <a:r>
                  <a:rPr lang="en-US" sz="1800" dirty="0"/>
                  <a:t> ancestor  n de A </a:t>
                </a:r>
                <a:r>
                  <a:rPr lang="en-US" sz="1800" dirty="0" err="1"/>
                  <a:t>está</a:t>
                </a:r>
                <a:r>
                  <a:rPr lang="en-US" sz="1800" dirty="0"/>
                  <a:t> </a:t>
                </a:r>
                <a:r>
                  <a:rPr lang="en-US" sz="1800" dirty="0" err="1"/>
                  <a:t>en</a:t>
                </a:r>
                <a:r>
                  <a:rPr lang="en-US" sz="1800" dirty="0"/>
                  <a:t> la </a:t>
                </a:r>
                <a:r>
                  <a:rPr lang="en-US" sz="1800" dirty="0" err="1"/>
                  <a:t>frontera</a:t>
                </a:r>
                <a:r>
                  <a:rPr lang="en-US" sz="1800" dirty="0"/>
                  <a:t> (o A)</a:t>
                </a:r>
              </a:p>
              <a:p>
                <a:r>
                  <a:rPr lang="en-US" sz="1800" dirty="0" err="1"/>
                  <a:t>Entonces</a:t>
                </a:r>
                <a:r>
                  <a:rPr lang="en-US" sz="1800" dirty="0"/>
                  <a:t>: n </a:t>
                </a:r>
                <a:r>
                  <a:rPr lang="en-US" sz="1800" dirty="0" err="1"/>
                  <a:t>saldrá</a:t>
                </a:r>
                <a:r>
                  <a:rPr lang="en-US" sz="1800" dirty="0"/>
                  <a:t> antes que B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MX" sz="1800" b="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MX" sz="1800" b="0" i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s-MX" sz="1800" b="0" i="0">
                        <a:latin typeface="Cambria Math" panose="02040503050406030204" pitchFamily="18" charset="0"/>
                      </a:rPr>
                      <m:t>f</m:t>
                    </m:r>
                    <m:r>
                      <a:rPr lang="es-MX" sz="1800" b="0" i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MX" sz="1800" b="0" i="0">
                        <a:latin typeface="Cambria Math" panose="02040503050406030204" pitchFamily="18" charset="0"/>
                      </a:rPr>
                      <m:t>B</m:t>
                    </m:r>
                    <m:r>
                      <a:rPr lang="es-MX" sz="1800" b="0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se </a:t>
                </a:r>
                <a:r>
                  <a:rPr lang="en-US" sz="1800" dirty="0" err="1"/>
                  <a:t>expande</a:t>
                </a:r>
                <a:r>
                  <a:rPr lang="en-US" sz="1800" dirty="0"/>
                  <a:t> antes que B (</a:t>
                </a:r>
                <a14:m>
                  <m:oMath xmlns:m="http://schemas.openxmlformats.org/officeDocument/2006/math"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lvl="1"/>
                <a:endParaRPr lang="en-US" sz="1800" dirty="0"/>
              </a:p>
            </p:txBody>
          </p:sp>
        </mc:Choice>
        <mc:Fallback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4D1452EE-2F80-D638-3093-37403FB9D2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48" y="3355848"/>
                <a:ext cx="6268770" cy="2825496"/>
              </a:xfrm>
              <a:blipFill>
                <a:blip r:embed="rId2"/>
                <a:stretch>
                  <a:fillRect l="-681" t="-86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1E104482-1019-3282-0A49-987039574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066" y="1776882"/>
            <a:ext cx="4237686" cy="3228712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1947AD-2FA3-6B79-EF1C-D1ACEDE6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6424" y="6356350"/>
            <a:ext cx="28529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84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B1658-4978-421C-AB1E-5DC5FA17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s-MX" dirty="0"/>
              <a:t>Creando heurísticas </a:t>
            </a:r>
            <a:r>
              <a:rPr lang="es-MX"/>
              <a:t>adminisibles</a:t>
            </a: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7700DD-BCE1-441B-9E23-B1D92A38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49D0D10D-824F-4FB4-ACFF-3F67A7C773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495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lases online: estas son las mejores plataformas para darlas">
            <a:extLst>
              <a:ext uri="{FF2B5EF4-FFF2-40B4-BE49-F238E27FC236}">
                <a16:creationId xmlns:a16="http://schemas.microsoft.com/office/drawing/2014/main" id="{2281CDC8-B34A-4101-A5C2-877DB64BB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2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D19E14-0CFE-4F7E-A53D-B7CB7D2E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800" dirty="0"/>
              <a:t>Para el día de hoy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C60DD62-6541-44B0-9FEE-EE99482D1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MX" sz="1700" dirty="0"/>
              <a:t>Búsqueda en…</a:t>
            </a:r>
          </a:p>
          <a:p>
            <a:pPr lvl="1"/>
            <a:r>
              <a:rPr lang="es-MX" sz="1300" dirty="0"/>
              <a:t>Costo uniforme</a:t>
            </a:r>
          </a:p>
          <a:p>
            <a:pPr lvl="1"/>
            <a:r>
              <a:rPr lang="es-MX" sz="1300" dirty="0"/>
              <a:t>Voraz</a:t>
            </a:r>
          </a:p>
          <a:p>
            <a:pPr lvl="1"/>
            <a:r>
              <a:rPr lang="es-MX" sz="1300" dirty="0"/>
              <a:t>A*</a:t>
            </a:r>
          </a:p>
          <a:p>
            <a:r>
              <a:rPr lang="es-MX" sz="1700" dirty="0"/>
              <a:t>Código: </a:t>
            </a:r>
            <a:r>
              <a:rPr lang="es-MX" sz="3200" dirty="0"/>
              <a:t>ne4cx45</a:t>
            </a:r>
          </a:p>
          <a:p>
            <a:endParaRPr lang="es-MX" sz="17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5A7DF7-1DD1-4E94-961F-DA0D695E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111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3C4A2-3E8E-413D-AF5D-7C4579DFB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s-MX" sz="2800"/>
              <a:t>Búsqueda en grafos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F0DEDB-ACCC-45F8-B4BA-8C1E157AD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 fontScale="92500"/>
          </a:bodyPr>
          <a:lstStyle/>
          <a:p>
            <a:r>
              <a:rPr lang="es-MX" sz="1700" dirty="0"/>
              <a:t>Nunca expandir un estados dos veces</a:t>
            </a:r>
          </a:p>
          <a:p>
            <a:r>
              <a:rPr lang="es-MX" sz="1700" dirty="0"/>
              <a:t>Implementación</a:t>
            </a:r>
          </a:p>
          <a:p>
            <a:pPr lvl="1"/>
            <a:r>
              <a:rPr lang="es-MX" sz="1700" dirty="0"/>
              <a:t>Búsqueda en árbol + conjunto de estados que han sido expendidos</a:t>
            </a:r>
          </a:p>
          <a:p>
            <a:pPr lvl="1"/>
            <a:r>
              <a:rPr lang="es-MX" sz="1700" dirty="0"/>
              <a:t>Búsqueda en árbol normal pero antes de expandir un nodo revisar que no ha sido expandido antes</a:t>
            </a:r>
          </a:p>
          <a:p>
            <a:r>
              <a:rPr lang="es-MX" sz="2100" dirty="0"/>
              <a:t>¡Necesitamos consistencia!</a:t>
            </a:r>
          </a:p>
          <a:p>
            <a:endParaRPr lang="es-MX" sz="1700" dirty="0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1154E936-BB47-4D0D-8708-A6824DE64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922526"/>
            <a:ext cx="6656832" cy="2912364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570206-FE53-4D00-BE15-0CB43821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449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64CC1-4131-42BE-B9F4-6BD4F7675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/>
              <a:t>Consistencia en heurísticas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66D7E52-B065-4217-BD87-13626A4D11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MX" sz="1800" dirty="0"/>
                  <a:t>El costo estimado de una heurística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s-MX" sz="1800" dirty="0"/>
                  <a:t> que el costo real</a:t>
                </a:r>
              </a:p>
              <a:p>
                <a:pPr lvl="1"/>
                <a:r>
                  <a:rPr lang="es-MX" sz="1800" dirty="0"/>
                  <a:t>Admisible</a:t>
                </a:r>
              </a:p>
              <a:p>
                <a:pPr lvl="2"/>
                <a:r>
                  <a:rPr lang="es-MX" sz="1800" dirty="0"/>
                  <a:t>Costo de heurística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s-MX" sz="1800" dirty="0"/>
                  <a:t> costo real a la meta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MX" sz="1800" b="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𝑐𝑜𝑠𝑡𝑜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𝑟𝑒𝑎𝑙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s-MX" sz="1800" dirty="0"/>
              </a:p>
              <a:p>
                <a:pPr lvl="1"/>
                <a:r>
                  <a:rPr lang="es-MX" sz="1800" dirty="0"/>
                  <a:t>Consistencia</a:t>
                </a:r>
              </a:p>
              <a:p>
                <a:pPr lvl="2"/>
                <a:r>
                  <a:rPr lang="es-MX" sz="1800" dirty="0"/>
                  <a:t>Costo heurístico  de un arco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s-MX" sz="1800" dirty="0"/>
                  <a:t> costo de cada arco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MX" sz="1800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s-MX" sz="1800" b="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𝑐𝑜𝑠𝑡𝑜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1800" dirty="0"/>
              </a:p>
              <a:p>
                <a:r>
                  <a:rPr lang="es-MX" sz="2600" dirty="0"/>
                  <a:t>¡A* es óptimo!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66D7E52-B065-4217-BD87-13626A4D11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  <a:blipFill>
                <a:blip r:embed="rId2"/>
                <a:stretch>
                  <a:fillRect l="-1526" t="-856" b="-325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 descr="Diagrama, Esquemático&#10;&#10;Descripción generada automáticamente">
            <a:extLst>
              <a:ext uri="{FF2B5EF4-FFF2-40B4-BE49-F238E27FC236}">
                <a16:creationId xmlns:a16="http://schemas.microsoft.com/office/drawing/2014/main" id="{93B4C57F-CA9C-47D8-8BDC-9CBC2F46F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814" y="954473"/>
            <a:ext cx="4097657" cy="484847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F9BD12-8350-4D7F-A631-43DD5D39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217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7" name="Rectangle 9226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1B2146-2DB6-4F13-9E99-E8FEF6C5E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s-MX" sz="5200"/>
              <a:t>Algunos comentarios</a:t>
            </a:r>
          </a:p>
        </p:txBody>
      </p:sp>
      <p:sp>
        <p:nvSpPr>
          <p:cNvPr id="9229" name="Rectangle 9228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31" name="Rectangle 9230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22" name="Content Placeholder 9221">
            <a:extLst>
              <a:ext uri="{FF2B5EF4-FFF2-40B4-BE49-F238E27FC236}">
                <a16:creationId xmlns:a16="http://schemas.microsoft.com/office/drawing/2014/main" id="{5C81E859-5EC6-43A8-B559-5A44ADF3F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es-MX" sz="1800" dirty="0"/>
              <a:t>No olviden quitar nodos que ya visitaron (usar un conjunto)</a:t>
            </a:r>
          </a:p>
          <a:p>
            <a:r>
              <a:rPr lang="es-MX" sz="1800" dirty="0"/>
              <a:t>El agente no prueba todos los planes en el mundo real</a:t>
            </a:r>
          </a:p>
          <a:p>
            <a:r>
              <a:rPr lang="es-MX" sz="1800" dirty="0"/>
              <a:t>Planear es acerca de similar</a:t>
            </a:r>
          </a:p>
          <a:p>
            <a:r>
              <a:rPr lang="es-MX" sz="1800" dirty="0"/>
              <a:t>La búsqueda es tan Buena como lo sea el modelo</a:t>
            </a:r>
          </a:p>
          <a:p>
            <a:r>
              <a:rPr lang="es-MX" sz="1800" dirty="0"/>
              <a:t>Y los errores pasan…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336DA26-6940-4E51-A94B-206B92D35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74"/>
          <a:stretch/>
        </p:blipFill>
        <p:spPr bwMode="auto">
          <a:xfrm>
            <a:off x="7892082" y="601133"/>
            <a:ext cx="3441654" cy="558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E37061-ABB0-4EB5-B8BB-D451AAC5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6424" y="6356350"/>
            <a:ext cx="28529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04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0AF349-A28D-BC56-5470-7FDD4425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s-MX" dirty="0"/>
              <a:t>Tarea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08D144-5FF4-0C36-0DF6-0FCC975B2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36525"/>
            <a:ext cx="6869431" cy="633094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1400" dirty="0"/>
              <a:t>Parte 1 (25 puntos): Escribir una critica al artículo </a:t>
            </a:r>
            <a:r>
              <a:rPr lang="en-US" sz="1400" dirty="0"/>
              <a:t>Alan Turing, Computing machinery and Intelligence, Mind, </a:t>
            </a:r>
            <a:r>
              <a:rPr lang="en-US" sz="1400" dirty="0" err="1"/>
              <a:t>Octubre</a:t>
            </a:r>
            <a:r>
              <a:rPr lang="en-US" sz="1400" dirty="0"/>
              <a:t>, 1950, 59:433-460</a:t>
            </a:r>
            <a:endParaRPr lang="es-MX" sz="1400" b="0" i="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s-MX" sz="1400" b="0" i="0" dirty="0">
                <a:effectLst/>
              </a:rPr>
              <a:t>Parte 2</a:t>
            </a:r>
            <a:r>
              <a:rPr lang="es-MX" sz="1400" dirty="0"/>
              <a:t> (25 puntos)</a:t>
            </a:r>
            <a:r>
              <a:rPr lang="es-MX" sz="1400" b="0" i="0" dirty="0">
                <a:effectLst/>
              </a:rPr>
              <a:t>: Implementar en el lenguaje de programación de su preferencia</a:t>
            </a:r>
            <a:br>
              <a:rPr lang="es-MX" sz="1400" dirty="0"/>
            </a:br>
            <a:r>
              <a:rPr lang="es-MX" sz="1400" b="0" i="0" dirty="0">
                <a:effectLst/>
              </a:rPr>
              <a:t>   1)Búsqueda en anchura</a:t>
            </a:r>
            <a:br>
              <a:rPr lang="es-MX" sz="1400" dirty="0"/>
            </a:br>
            <a:r>
              <a:rPr lang="es-MX" sz="1400" b="0" i="0" dirty="0">
                <a:effectLst/>
              </a:rPr>
              <a:t>   2)Búsqueda en profundidad</a:t>
            </a:r>
            <a:br>
              <a:rPr lang="es-MX" sz="1400" dirty="0"/>
            </a:br>
            <a:r>
              <a:rPr lang="es-MX" sz="1400" b="0" i="0" dirty="0">
                <a:effectLst/>
              </a:rPr>
              <a:t>   3)Búsqueda iterativa</a:t>
            </a:r>
            <a:br>
              <a:rPr lang="es-MX" sz="1400" dirty="0"/>
            </a:br>
            <a:r>
              <a:rPr lang="es-MX" sz="1400" b="0" i="0" dirty="0">
                <a:effectLst/>
              </a:rPr>
              <a:t>   4)Búsqueda de costo uniforme</a:t>
            </a:r>
            <a:br>
              <a:rPr lang="es-MX" sz="1400" dirty="0"/>
            </a:br>
            <a:r>
              <a:rPr lang="es-MX" sz="1400" b="0" i="0" dirty="0">
                <a:effectLst/>
              </a:rPr>
              <a:t>   5)Búsqueda voraz</a:t>
            </a:r>
            <a:br>
              <a:rPr lang="es-MX" sz="1400" dirty="0"/>
            </a:br>
            <a:r>
              <a:rPr lang="es-MX" sz="1400" b="0" i="0" dirty="0">
                <a:effectLst/>
              </a:rPr>
              <a:t>   6)Búsqueda A*</a:t>
            </a:r>
          </a:p>
          <a:p>
            <a:pPr>
              <a:lnSpc>
                <a:spcPct val="100000"/>
              </a:lnSpc>
            </a:pPr>
            <a:r>
              <a:rPr lang="es-MX" sz="1400" b="0" i="0" dirty="0">
                <a:effectLst/>
              </a:rPr>
              <a:t>Parte 3</a:t>
            </a:r>
            <a:r>
              <a:rPr lang="es-MX" sz="1400" dirty="0"/>
              <a:t> (25 puntos)</a:t>
            </a:r>
            <a:r>
              <a:rPr lang="es-MX" sz="1400" b="0" i="0" dirty="0">
                <a:effectLst/>
              </a:rPr>
              <a:t>: realizar en análisis del algoritmo de búsqueda voraz para las siguientes preguntas:</a:t>
            </a:r>
            <a:br>
              <a:rPr lang="es-MX" sz="1400" dirty="0"/>
            </a:br>
            <a:r>
              <a:rPr lang="es-MX" sz="1400" b="0" i="0" dirty="0">
                <a:effectLst/>
              </a:rPr>
              <a:t>   - ¿Es completo?</a:t>
            </a:r>
            <a:br>
              <a:rPr lang="es-MX" sz="1400" dirty="0"/>
            </a:br>
            <a:r>
              <a:rPr lang="es-MX" sz="1400" b="0" i="0" dirty="0">
                <a:effectLst/>
              </a:rPr>
              <a:t>   - ¿Es óptimo?</a:t>
            </a:r>
            <a:br>
              <a:rPr lang="es-MX" sz="1400" dirty="0"/>
            </a:br>
            <a:r>
              <a:rPr lang="es-MX" sz="1400" b="0" i="0" dirty="0">
                <a:effectLst/>
              </a:rPr>
              <a:t>   - Complejidad en tiempo</a:t>
            </a:r>
            <a:br>
              <a:rPr lang="es-MX" sz="1400" dirty="0"/>
            </a:br>
            <a:r>
              <a:rPr lang="es-MX" sz="1400" b="0" i="0" dirty="0">
                <a:effectLst/>
              </a:rPr>
              <a:t>   - Complejidad en espacio</a:t>
            </a:r>
          </a:p>
          <a:p>
            <a:pPr>
              <a:lnSpc>
                <a:spcPct val="100000"/>
              </a:lnSpc>
            </a:pPr>
            <a:r>
              <a:rPr lang="es-MX" sz="1400" b="0" i="0" dirty="0">
                <a:effectLst/>
              </a:rPr>
              <a:t>Parte 4</a:t>
            </a:r>
            <a:r>
              <a:rPr lang="es-MX" sz="1400" dirty="0"/>
              <a:t> (25 puntos)</a:t>
            </a:r>
            <a:r>
              <a:rPr lang="es-MX" sz="1400" b="0" i="0" dirty="0">
                <a:effectLst/>
              </a:rPr>
              <a:t>: problema de la mochila   </a:t>
            </a:r>
            <a:br>
              <a:rPr lang="es-MX" sz="1400" b="0" i="0" dirty="0">
                <a:effectLst/>
              </a:rPr>
            </a:br>
            <a:r>
              <a:rPr lang="es-MX" sz="1400" b="0" i="0" dirty="0">
                <a:effectLst/>
              </a:rPr>
              <a:t>    - utilizar los datos del problema de la mochila y utilizarlos en el algoritmo de su preferencia para resolver el problema para 19 elementos. </a:t>
            </a:r>
            <a:br>
              <a:rPr lang="es-MX" sz="1400" dirty="0"/>
            </a:br>
            <a:r>
              <a:rPr lang="es-MX" sz="1400" dirty="0"/>
              <a:t>    </a:t>
            </a:r>
            <a:r>
              <a:rPr lang="es-MX" sz="1400" b="0" i="0" dirty="0">
                <a:effectLst/>
              </a:rPr>
              <a:t>- reportar el mejor valor encontrado para cada instancia</a:t>
            </a:r>
          </a:p>
          <a:p>
            <a:pPr>
              <a:lnSpc>
                <a:spcPct val="100000"/>
              </a:lnSpc>
            </a:pPr>
            <a:r>
              <a:rPr lang="es-MX" sz="1400" dirty="0"/>
              <a:t>Parte 5 (10 puntos): bono</a:t>
            </a:r>
            <a:br>
              <a:rPr lang="es-MX" sz="1400" dirty="0"/>
            </a:br>
            <a:r>
              <a:rPr lang="es-MX" sz="1400" b="0" i="0" dirty="0">
                <a:effectLst/>
              </a:rPr>
              <a:t>   - la instancia de ks_10000_0 será utilizada para la tabla de líderes</a:t>
            </a:r>
            <a:br>
              <a:rPr lang="es-MX" sz="1400" dirty="0"/>
            </a:br>
            <a:r>
              <a:rPr lang="es-MX" sz="1400" b="0" i="0" dirty="0">
                <a:effectLst/>
              </a:rPr>
              <a:t>   - Los archivos se componen de: el número de elementos, la capacidad de la mochila y de la segunda fila a la última contienen el valor y el peso de cada elemento</a:t>
            </a:r>
          </a:p>
          <a:p>
            <a:pPr>
              <a:lnSpc>
                <a:spcPct val="100000"/>
              </a:lnSpc>
            </a:pPr>
            <a:endParaRPr lang="es-MX" sz="11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350586-AB2F-8113-47CD-3EF2BE37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56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D2097C-D53E-44D1-96D4-CD4DFB8BC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2" r="13505"/>
          <a:stretch/>
        </p:blipFill>
        <p:spPr>
          <a:xfrm>
            <a:off x="4883023" y="10"/>
            <a:ext cx="7308978" cy="6857990"/>
          </a:xfrm>
          <a:custGeom>
            <a:avLst/>
            <a:gdLst>
              <a:gd name="connsiteX0" fmla="*/ 0 w 7308978"/>
              <a:gd name="connsiteY0" fmla="*/ 0 h 6858000"/>
              <a:gd name="connsiteX1" fmla="*/ 7308978 w 7308978"/>
              <a:gd name="connsiteY1" fmla="*/ 0 h 6858000"/>
              <a:gd name="connsiteX2" fmla="*/ 7308978 w 7308978"/>
              <a:gd name="connsiteY2" fmla="*/ 6858000 h 6858000"/>
              <a:gd name="connsiteX3" fmla="*/ 0 w 7308978"/>
              <a:gd name="connsiteY3" fmla="*/ 6858000 h 6858000"/>
              <a:gd name="connsiteX4" fmla="*/ 62983 w 7308978"/>
              <a:gd name="connsiteY4" fmla="*/ 6788730 h 6858000"/>
              <a:gd name="connsiteX5" fmla="*/ 1212978 w 7308978"/>
              <a:gd name="connsiteY5" fmla="*/ 3429000 h 6858000"/>
              <a:gd name="connsiteX6" fmla="*/ 62983 w 7308978"/>
              <a:gd name="connsiteY6" fmla="*/ 692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E0702B-04E7-4304-B694-F83AF281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173761"/>
          </a:xfrm>
        </p:spPr>
        <p:txBody>
          <a:bodyPr anchor="b">
            <a:normAutofit/>
          </a:bodyPr>
          <a:lstStyle/>
          <a:p>
            <a:r>
              <a:rPr lang="es-MX" sz="3400" dirty="0"/>
              <a:t>Para la otra vez…</a:t>
            </a:r>
            <a:endParaRPr lang="en-US" sz="3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6C1C6E-7C1B-457C-A153-9609F95E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s-MX" sz="1800" dirty="0"/>
              <a:t>Problemas de satisfacción de restricciones</a:t>
            </a:r>
            <a:endParaRPr lang="en-US" sz="1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7F24E9-F254-442A-B11B-1046C735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5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224935-954A-8F40-AB07-88B068B9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s-MX" sz="2800"/>
              <a:t>Complejidad en tiempo y espacio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6D97737-C2CC-55F0-3C69-EFE30A883C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3412219" cy="3560251"/>
              </a:xfrm>
            </p:spPr>
            <p:txBody>
              <a:bodyPr>
                <a:normAutofit/>
              </a:bodyPr>
              <a:lstStyle/>
              <a:p>
                <a:r>
                  <a:rPr lang="en-US" sz="1700" dirty="0"/>
                  <a:t>Búsqueda </a:t>
                </a:r>
                <a:r>
                  <a:rPr lang="en-US" sz="1700" dirty="0" err="1"/>
                  <a:t>en</a:t>
                </a:r>
                <a:r>
                  <a:rPr lang="en-US" sz="1700" dirty="0"/>
                  <a:t> </a:t>
                </a:r>
                <a:r>
                  <a:rPr lang="en-US" sz="1700" dirty="0" err="1"/>
                  <a:t>profundidad</a:t>
                </a:r>
                <a:endParaRPr lang="en-US" sz="1700" dirty="0"/>
              </a:p>
              <a:p>
                <a:pPr lvl="1"/>
                <a:r>
                  <a:rPr lang="en-US" sz="1300" dirty="0" err="1"/>
                  <a:t>Tiempo</a:t>
                </a:r>
                <a:r>
                  <a:rPr lang="en-US" sz="1300" dirty="0"/>
                  <a:t>: </a:t>
                </a:r>
                <a14:m>
                  <m:oMath xmlns:m="http://schemas.openxmlformats.org/officeDocument/2006/math">
                    <m:r>
                      <a:rPr lang="es-MX" sz="13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MX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sz="1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3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s-MX" sz="1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endParaRPr lang="es-MX" sz="1300" b="0" dirty="0"/>
              </a:p>
              <a:p>
                <a:pPr lvl="1"/>
                <a:r>
                  <a:rPr lang="en-US" sz="1300" dirty="0"/>
                  <a:t>Espacio: </a:t>
                </a:r>
                <a14:m>
                  <m:oMath xmlns:m="http://schemas.openxmlformats.org/officeDocument/2006/math">
                    <m:r>
                      <a:rPr lang="es-MX" sz="13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MX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300" b="0" i="1" smtClean="0">
                            <a:latin typeface="Cambria Math" panose="02040503050406030204" pitchFamily="18" charset="0"/>
                          </a:rPr>
                          <m:t>𝑏𝑚</m:t>
                        </m:r>
                      </m:e>
                    </m:d>
                  </m:oMath>
                </a14:m>
                <a:endParaRPr lang="es-MX" sz="1300" b="0" dirty="0"/>
              </a:p>
              <a:p>
                <a:r>
                  <a:rPr lang="en-US" sz="1700" dirty="0" err="1"/>
                  <a:t>Búsqueda</a:t>
                </a:r>
                <a:r>
                  <a:rPr lang="en-US" sz="1700" dirty="0"/>
                  <a:t> </a:t>
                </a:r>
                <a:r>
                  <a:rPr lang="en-US" sz="1700" dirty="0" err="1"/>
                  <a:t>en</a:t>
                </a:r>
                <a:r>
                  <a:rPr lang="en-US" sz="1700" dirty="0"/>
                  <a:t> </a:t>
                </a:r>
                <a:r>
                  <a:rPr lang="en-US" sz="1700" dirty="0" err="1"/>
                  <a:t>anchura</a:t>
                </a:r>
                <a:endParaRPr lang="en-US" sz="1700" dirty="0"/>
              </a:p>
              <a:p>
                <a:pPr lvl="1"/>
                <a:r>
                  <a:rPr lang="en-US" sz="1300" dirty="0" err="1"/>
                  <a:t>Tiempo</a:t>
                </a:r>
                <a:r>
                  <a:rPr lang="en-US" sz="1300" dirty="0"/>
                  <a:t>: </a:t>
                </a:r>
                <a14:m>
                  <m:oMath xmlns:m="http://schemas.openxmlformats.org/officeDocument/2006/math">
                    <m:r>
                      <a:rPr lang="es-MX" sz="13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MX" sz="13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MX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3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MX" sz="13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s-MX" sz="1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300" dirty="0"/>
                  <a:t>,</a:t>
                </a:r>
              </a:p>
              <a:p>
                <a:pPr lvl="1"/>
                <a:r>
                  <a:rPr lang="en-US" sz="1300" dirty="0"/>
                  <a:t>Espacio: </a:t>
                </a:r>
                <a14:m>
                  <m:oMath xmlns:m="http://schemas.openxmlformats.org/officeDocument/2006/math">
                    <m:r>
                      <a:rPr lang="es-MX" sz="13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MX" sz="13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MX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3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MX" sz="13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s-MX" sz="1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300" dirty="0"/>
              </a:p>
              <a:p>
                <a:pPr lvl="1"/>
                <a:r>
                  <a:rPr lang="en-US" sz="1300" dirty="0" err="1"/>
                  <a:t>Donde</a:t>
                </a:r>
                <a:r>
                  <a:rPr lang="en-US" sz="1300" dirty="0"/>
                  <a:t> </a:t>
                </a:r>
                <a14:m>
                  <m:oMath xmlns:m="http://schemas.openxmlformats.org/officeDocument/2006/math">
                    <m:r>
                      <a:rPr lang="es-MX" sz="13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300" dirty="0"/>
                  <a:t> es la primer meta</a:t>
                </a:r>
              </a:p>
              <a:p>
                <a:r>
                  <a:rPr lang="en-US" sz="1700" dirty="0" err="1"/>
                  <a:t>Búsqueda</a:t>
                </a:r>
                <a:r>
                  <a:rPr lang="en-US" sz="1700" dirty="0"/>
                  <a:t> iterative</a:t>
                </a:r>
              </a:p>
              <a:p>
                <a:pPr lvl="1"/>
                <a:r>
                  <a:rPr lang="en-US" sz="1300" dirty="0"/>
                  <a:t>Tiempo: </a:t>
                </a:r>
                <a14:m>
                  <m:oMath xmlns:m="http://schemas.openxmlformats.org/officeDocument/2006/math">
                    <m:r>
                      <a:rPr lang="es-MX" sz="13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MX" sz="13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MX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3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MX" sz="13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s-MX" sz="1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300" dirty="0"/>
                  <a:t>,</a:t>
                </a:r>
              </a:p>
              <a:p>
                <a:pPr lvl="1"/>
                <a:r>
                  <a:rPr lang="en-US" sz="1300" dirty="0"/>
                  <a:t>Espacio:</a:t>
                </a:r>
                <a14:m>
                  <m:oMath xmlns:m="http://schemas.openxmlformats.org/officeDocument/2006/math">
                    <m:r>
                      <a:rPr lang="es-MX" sz="13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MX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3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MX" sz="13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1300" dirty="0"/>
              </a:p>
              <a:p>
                <a:pPr lvl="1"/>
                <a:r>
                  <a:rPr lang="en-US" sz="1300" dirty="0" err="1"/>
                  <a:t>Donde</a:t>
                </a:r>
                <a:r>
                  <a:rPr lang="en-US" sz="1300" dirty="0"/>
                  <a:t> </a:t>
                </a:r>
                <a14:m>
                  <m:oMath xmlns:m="http://schemas.openxmlformats.org/officeDocument/2006/math">
                    <m:r>
                      <a:rPr lang="es-MX" sz="13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300" dirty="0"/>
                  <a:t> es la primer meta</a:t>
                </a:r>
              </a:p>
            </p:txBody>
          </p:sp>
        </mc:Choice>
        <mc:Fallback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6D97737-C2CC-55F0-3C69-EFE30A883C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3412219" cy="3560251"/>
              </a:xfrm>
              <a:blipFill>
                <a:blip r:embed="rId2"/>
                <a:stretch>
                  <a:fillRect l="-893" t="-34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B24E5E6-0E93-C84B-E3E3-1FBE8E920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1622968"/>
            <a:ext cx="6656832" cy="3511479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47D191-2095-3AFB-4CBC-FEF7D98A9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53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A9BADB-D295-AAC5-6A52-B94205AE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Búsqueda de costo uniforme</a:t>
            </a: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53D3C51-B750-8913-CAB9-385B4861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867919"/>
            <a:ext cx="5140661" cy="2943027"/>
          </a:xfrm>
          <a:prstGeom prst="rect">
            <a:avLst/>
          </a:prstGeo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4C397544-3DFB-8CD9-4433-EA3FFF790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13142" y="2771533"/>
            <a:ext cx="5140656" cy="3135799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05141C-67D9-CF97-EB65-4C5883FB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5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68CA63-FD4F-4DB5-B54A-656D5D702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s-MX" sz="2800"/>
              <a:t>Búsqueda de costo uniforme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5019B7F-9788-4CB6-A0C6-4BA3CEC9D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3412219" cy="356025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1700" dirty="0"/>
                  <a:t>El </a:t>
                </a:r>
                <a:r>
                  <a:rPr lang="en-US" sz="1700" dirty="0" err="1"/>
                  <a:t>algoritmo</a:t>
                </a:r>
                <a:r>
                  <a:rPr lang="en-US" sz="1700" dirty="0"/>
                  <a:t> </a:t>
                </a:r>
                <a:r>
                  <a:rPr lang="en-US" sz="1700" dirty="0" err="1"/>
                  <a:t>procesa</a:t>
                </a:r>
                <a:r>
                  <a:rPr lang="en-US" sz="1700" dirty="0"/>
                  <a:t> </a:t>
                </a:r>
                <a:r>
                  <a:rPr lang="en-US" sz="1700" dirty="0" err="1"/>
                  <a:t>todos</a:t>
                </a:r>
                <a:r>
                  <a:rPr lang="en-US" sz="1700" dirty="0"/>
                  <a:t> </a:t>
                </a:r>
                <a:r>
                  <a:rPr lang="en-US" sz="1700" dirty="0" err="1"/>
                  <a:t>los</a:t>
                </a:r>
                <a:r>
                  <a:rPr lang="en-US" sz="1700" dirty="0"/>
                  <a:t> </a:t>
                </a:r>
                <a:r>
                  <a:rPr lang="en-US" sz="1700" dirty="0" err="1"/>
                  <a:t>nodos</a:t>
                </a:r>
                <a:r>
                  <a:rPr lang="en-US" sz="1700" dirty="0"/>
                  <a:t> que </a:t>
                </a:r>
                <a:r>
                  <a:rPr lang="en-US" sz="1700" dirty="0" err="1"/>
                  <a:t>sean</a:t>
                </a:r>
                <a:r>
                  <a:rPr lang="en-US" sz="1700" dirty="0"/>
                  <a:t> </a:t>
                </a:r>
                <a:r>
                  <a:rPr lang="en-US" sz="1700" dirty="0" err="1"/>
                  <a:t>más</a:t>
                </a:r>
                <a:r>
                  <a:rPr lang="en-US" sz="1700" dirty="0"/>
                  <a:t> </a:t>
                </a:r>
                <a:r>
                  <a:rPr lang="en-US" sz="1700" dirty="0" err="1"/>
                  <a:t>baratos</a:t>
                </a:r>
                <a:r>
                  <a:rPr lang="en-US" sz="1700" dirty="0"/>
                  <a:t> que la </a:t>
                </a:r>
                <a:r>
                  <a:rPr lang="en-US" sz="1700" dirty="0" err="1"/>
                  <a:t>solución</a:t>
                </a:r>
                <a:r>
                  <a:rPr lang="en-US" sz="1700" dirty="0"/>
                  <a:t> </a:t>
                </a:r>
                <a:r>
                  <a:rPr lang="en-US" sz="1700" dirty="0" err="1"/>
                  <a:t>más</a:t>
                </a:r>
                <a:r>
                  <a:rPr lang="en-US" sz="1700" dirty="0"/>
                  <a:t> </a:t>
                </a:r>
                <a:r>
                  <a:rPr lang="en-US" sz="1700" dirty="0" err="1"/>
                  <a:t>barata</a:t>
                </a:r>
                <a:endParaRPr lang="en-US" sz="1700" dirty="0"/>
              </a:p>
              <a:p>
                <a:r>
                  <a:rPr lang="en-US" sz="1700" dirty="0"/>
                  <a:t>Sea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7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s-MX" sz="1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700" dirty="0"/>
                  <a:t> </a:t>
                </a:r>
                <a:r>
                  <a:rPr lang="en-US" sz="1700" dirty="0" err="1"/>
                  <a:t>el</a:t>
                </a:r>
                <a:r>
                  <a:rPr lang="en-US" sz="1700" dirty="0"/>
                  <a:t> </a:t>
                </a:r>
                <a:r>
                  <a:rPr lang="en-US" sz="1700" dirty="0" err="1"/>
                  <a:t>costo</a:t>
                </a:r>
                <a:r>
                  <a:rPr lang="en-US" sz="1700" dirty="0"/>
                  <a:t> de la </a:t>
                </a:r>
                <a:r>
                  <a:rPr lang="en-US" sz="1700" dirty="0" err="1"/>
                  <a:t>solución</a:t>
                </a:r>
                <a:r>
                  <a:rPr lang="en-US" sz="1700" dirty="0"/>
                  <a:t> y </a:t>
                </a:r>
                <a:r>
                  <a:rPr lang="en-US" sz="1700" dirty="0" err="1"/>
                  <a:t>el</a:t>
                </a:r>
                <a:r>
                  <a:rPr lang="en-US" sz="1700" dirty="0"/>
                  <a:t> </a:t>
                </a:r>
                <a:r>
                  <a:rPr lang="en-US" sz="1700" dirty="0" err="1"/>
                  <a:t>costo</a:t>
                </a:r>
                <a:r>
                  <a:rPr lang="en-US" sz="1700" dirty="0"/>
                  <a:t> del arco al </a:t>
                </a:r>
                <a:r>
                  <a:rPr lang="en-US" sz="1700" dirty="0" err="1"/>
                  <a:t>menos</a:t>
                </a:r>
                <a:r>
                  <a:rPr lang="en-US" sz="1700" dirty="0"/>
                  <a:t> </a:t>
                </a:r>
                <a14:m>
                  <m:oMath xmlns:m="http://schemas.openxmlformats.org/officeDocument/2006/math">
                    <m:r>
                      <a:rPr lang="es-MX" sz="17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700" dirty="0"/>
                  <a:t> </a:t>
                </a:r>
                <a:r>
                  <a:rPr lang="en-US" sz="1700" dirty="0" err="1"/>
                  <a:t>entonces</a:t>
                </a:r>
                <a:r>
                  <a:rPr lang="en-US" sz="1700" dirty="0"/>
                  <a:t> la </a:t>
                </a:r>
                <a:r>
                  <a:rPr lang="en-US" sz="1700" dirty="0" err="1"/>
                  <a:t>profundidad</a:t>
                </a:r>
                <a:r>
                  <a:rPr lang="en-US" sz="1700" dirty="0"/>
                  <a:t> “</a:t>
                </a:r>
                <a:r>
                  <a:rPr lang="en-US" sz="1700" dirty="0" err="1"/>
                  <a:t>efectiva</a:t>
                </a:r>
                <a:r>
                  <a:rPr lang="en-US" sz="1700" dirty="0"/>
                  <a:t>” </a:t>
                </a:r>
                <a:r>
                  <a:rPr lang="en-US" sz="1700" dirty="0" err="1"/>
                  <a:t>sería</a:t>
                </a:r>
                <a:r>
                  <a:rPr lang="en-US" sz="17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17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MX" sz="17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7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s-MX" sz="17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es-MX" sz="17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endParaRPr lang="en-US" sz="1700" dirty="0"/>
              </a:p>
              <a:p>
                <a:r>
                  <a:rPr lang="en-US" sz="1700" dirty="0" err="1"/>
                  <a:t>Complejidad</a:t>
                </a:r>
                <a:endParaRPr lang="en-US" sz="1700" dirty="0"/>
              </a:p>
              <a:p>
                <a:pPr lvl="1"/>
                <a:r>
                  <a:rPr lang="en-US" sz="1700" dirty="0" err="1"/>
                  <a:t>Tiempo</a:t>
                </a:r>
                <a:r>
                  <a:rPr lang="en-US" sz="1700" dirty="0"/>
                  <a:t>: </a:t>
                </a:r>
                <a14:m>
                  <m:oMath xmlns:m="http://schemas.openxmlformats.org/officeDocument/2006/math">
                    <m:r>
                      <a:rPr lang="es-MX" sz="17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MX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sz="17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7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f>
                              <m:fPr>
                                <m:ctrlPr>
                                  <a:rPr lang="es-MX" sz="1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s-MX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17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s-MX" sz="17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s-MX" sz="17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US" sz="1700" dirty="0"/>
                  <a:t> </a:t>
                </a:r>
              </a:p>
              <a:p>
                <a:pPr lvl="1"/>
                <a:r>
                  <a:rPr lang="en-US" sz="1700" dirty="0"/>
                  <a:t>Espacio: </a:t>
                </a:r>
                <a14:m>
                  <m:oMath xmlns:m="http://schemas.openxmlformats.org/officeDocument/2006/math">
                    <m:r>
                      <a:rPr lang="es-MX" sz="17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MX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sz="17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7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f>
                              <m:fPr>
                                <m:ctrlPr>
                                  <a:rPr lang="es-MX" sz="1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s-MX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17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s-MX" sz="17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s-MX" sz="17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US" sz="1700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5019B7F-9788-4CB6-A0C6-4BA3CEC9D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3412219" cy="3560251"/>
              </a:xfrm>
              <a:blipFill>
                <a:blip r:embed="rId2"/>
                <a:stretch>
                  <a:fillRect l="-893" t="-514" r="-71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D0CB5F6D-C364-D4FE-CF10-4AE20D44A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1764426"/>
            <a:ext cx="6656832" cy="3228563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DE20C3-4464-4867-AABF-C80F93CC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71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FDC6E9-C621-6A5D-010B-544AD3244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s-MX" sz="2800"/>
              <a:t>Hasta ahora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B515DF6-D9D7-7AC8-4F58-1F0D12F8F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864279"/>
            <a:ext cx="6656832" cy="3028858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AD156D-ACFC-43F1-6FCC-688A9C65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5D4B5D02-11D2-17F2-1858-E222B928EB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166715"/>
              </p:ext>
            </p:extLst>
          </p:nvPr>
        </p:nvGraphicFramePr>
        <p:xfrm>
          <a:off x="841248" y="2252870"/>
          <a:ext cx="3412219" cy="3560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4247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E74F86-C3DB-498F-833D-26B47A56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/>
              <a:t>Búsqueda informada y heurísticas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6721C0-8958-43AE-A1BB-187E94371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s-MX" sz="1800"/>
              <a:t>¡No hemos utilizado información del espacio de búsqueda!</a:t>
            </a:r>
          </a:p>
          <a:p>
            <a:r>
              <a:rPr lang="es-MX" sz="1800"/>
              <a:t>Una heurística es:</a:t>
            </a:r>
          </a:p>
          <a:p>
            <a:pPr lvl="1"/>
            <a:r>
              <a:rPr lang="es-MX" sz="1800"/>
              <a:t>Una función que estima que tan cerca estamos de la meta</a:t>
            </a:r>
          </a:p>
          <a:p>
            <a:pPr lvl="1"/>
            <a:r>
              <a:rPr lang="es-MX" sz="1800"/>
              <a:t>Se diseña por problema</a:t>
            </a:r>
          </a:p>
          <a:p>
            <a:pPr lvl="1"/>
            <a:r>
              <a:rPr lang="es-MX" sz="1800"/>
              <a:t>Ejemplo: distancia entre dos ciudades</a:t>
            </a:r>
          </a:p>
          <a:p>
            <a:pPr lvl="1"/>
            <a:endParaRPr lang="es-MX" sz="180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763A804-9C6D-1A8A-9DB8-9A7EFBC84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377" y="630936"/>
            <a:ext cx="3970530" cy="5495544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06D030-DFF5-495F-A986-8072B61D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692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DE5360-11D5-4732-B591-BF3EF563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400"/>
              <a:t>Ejemplo en el problema de ciudades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2FC2FD-6BF6-4DD4-8D22-DEE225E87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</p:txBody>
      </p:sp>
      <p:pic>
        <p:nvPicPr>
          <p:cNvPr id="6" name="Marcador de contenido 5" descr="Gráfico, Gráfico radial&#10;&#10;Descripción generada automáticamente">
            <a:extLst>
              <a:ext uri="{FF2B5EF4-FFF2-40B4-BE49-F238E27FC236}">
                <a16:creationId xmlns:a16="http://schemas.microsoft.com/office/drawing/2014/main" id="{6E1254A0-53E1-4A56-9610-4C30DAE3E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967" y="1709873"/>
            <a:ext cx="6921940" cy="3547494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4E10AA-33C4-4B7C-9726-A8C44AE6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25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90C313-CC70-4EB5-A093-E83945F50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Otro ejemplo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Marcador de contenido 7">
            <a:extLst>
              <a:ext uri="{FF2B5EF4-FFF2-40B4-BE49-F238E27FC236}">
                <a16:creationId xmlns:a16="http://schemas.microsoft.com/office/drawing/2014/main" id="{A90D9BC4-AC16-188C-663F-BA8273023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1385044"/>
            <a:ext cx="6846363" cy="3936658"/>
          </a:xfrm>
          <a:prstGeom prst="rect">
            <a:avLst/>
          </a:prstGeom>
        </p:spPr>
      </p:pic>
      <p:pic>
        <p:nvPicPr>
          <p:cNvPr id="6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87E2ECB9-EDC4-43EA-988F-56A6E5AC6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64608" y="1444950"/>
            <a:ext cx="6846363" cy="381684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CB5BDC-F7E0-4327-95BC-8B58E8DC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233E32"/>
      </a:dk2>
      <a:lt2>
        <a:srgbClr val="E5E8EA"/>
      </a:lt2>
      <a:accent1>
        <a:srgbClr val="D96C37"/>
      </a:accent1>
      <a:accent2>
        <a:srgbClr val="C82937"/>
      </a:accent2>
      <a:accent3>
        <a:srgbClr val="D93789"/>
      </a:accent3>
      <a:accent4>
        <a:srgbClr val="C725BB"/>
      </a:accent4>
      <a:accent5>
        <a:srgbClr val="A237D9"/>
      </a:accent5>
      <a:accent6>
        <a:srgbClr val="7050D2"/>
      </a:accent6>
      <a:hlink>
        <a:srgbClr val="3B8BB2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891</Words>
  <Application>Microsoft Office PowerPoint</Application>
  <PresentationFormat>Panorámica</PresentationFormat>
  <Paragraphs>137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Avenir Next LT Pro</vt:lpstr>
      <vt:lpstr>Calibri</vt:lpstr>
      <vt:lpstr>Cambria Math</vt:lpstr>
      <vt:lpstr>AccentBoxVTI</vt:lpstr>
      <vt:lpstr>Inteligencia Artificial</vt:lpstr>
      <vt:lpstr>Para el día de hoy</vt:lpstr>
      <vt:lpstr>Complejidad en tiempo y espacio</vt:lpstr>
      <vt:lpstr>Búsqueda de costo uniforme</vt:lpstr>
      <vt:lpstr>Búsqueda de costo uniforme</vt:lpstr>
      <vt:lpstr>Hasta ahora</vt:lpstr>
      <vt:lpstr>Búsqueda informada y heurísticas </vt:lpstr>
      <vt:lpstr>Ejemplo en el problema de ciudades</vt:lpstr>
      <vt:lpstr>Otro ejemplo</vt:lpstr>
      <vt:lpstr>Búsqueda voraz </vt:lpstr>
      <vt:lpstr>¿Qué podemos hacer?</vt:lpstr>
      <vt:lpstr>A* = Costo uniforme + voraz</vt:lpstr>
      <vt:lpstr>Otro ejemplo</vt:lpstr>
      <vt:lpstr>Uno más</vt:lpstr>
      <vt:lpstr>Heurísticas admisibles</vt:lpstr>
      <vt:lpstr>¿Es A* óptimo?</vt:lpstr>
      <vt:lpstr>Optimalidad de A*</vt:lpstr>
      <vt:lpstr>Optimalidad de A*</vt:lpstr>
      <vt:lpstr>Creando heurísticas adminisibles</vt:lpstr>
      <vt:lpstr>Búsqueda en grafos</vt:lpstr>
      <vt:lpstr>Consistencia en heurísticas </vt:lpstr>
      <vt:lpstr>Algunos comentarios</vt:lpstr>
      <vt:lpstr>Tarea 1</vt:lpstr>
      <vt:lpstr>Para la otra vez…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poco de…</dc:title>
  <dc:creator>Carlos Hernandez</dc:creator>
  <cp:lastModifiedBy>Carlos Hernández</cp:lastModifiedBy>
  <cp:revision>30</cp:revision>
  <dcterms:created xsi:type="dcterms:W3CDTF">2020-02-18T20:29:21Z</dcterms:created>
  <dcterms:modified xsi:type="dcterms:W3CDTF">2022-08-18T23:44:04Z</dcterms:modified>
</cp:coreProperties>
</file>