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7"/>
  </p:notesMasterIdLst>
  <p:sldIdLst>
    <p:sldId id="256" r:id="rId2"/>
    <p:sldId id="322" r:id="rId3"/>
    <p:sldId id="295" r:id="rId4"/>
    <p:sldId id="374" r:id="rId5"/>
    <p:sldId id="377" r:id="rId6"/>
    <p:sldId id="378" r:id="rId7"/>
    <p:sldId id="379" r:id="rId8"/>
    <p:sldId id="380" r:id="rId9"/>
    <p:sldId id="381" r:id="rId10"/>
    <p:sldId id="394" r:id="rId11"/>
    <p:sldId id="382" r:id="rId12"/>
    <p:sldId id="383" r:id="rId13"/>
    <p:sldId id="390" r:id="rId14"/>
    <p:sldId id="384" r:id="rId15"/>
    <p:sldId id="395" r:id="rId16"/>
    <p:sldId id="385" r:id="rId17"/>
    <p:sldId id="386" r:id="rId18"/>
    <p:sldId id="389" r:id="rId19"/>
    <p:sldId id="387" r:id="rId20"/>
    <p:sldId id="396" r:id="rId21"/>
    <p:sldId id="388" r:id="rId22"/>
    <p:sldId id="391" r:id="rId23"/>
    <p:sldId id="392" r:id="rId24"/>
    <p:sldId id="297" r:id="rId25"/>
    <p:sldId id="29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4" autoAdjust="0"/>
    <p:restoredTop sz="96349" autoAdjust="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outlineViewPr>
    <p:cViewPr>
      <p:scale>
        <a:sx n="33" d="100"/>
        <a:sy n="33" d="100"/>
      </p:scale>
      <p:origin x="0" y="-4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B1FE7-BCFE-4B16-9FC4-92EA195CFD26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D0072-197D-4377-AE4B-AB0628525C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86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C1B0F346-3EC6-4ABB-8871-3C719881B1C3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9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066-6B65-4861-8973-655A7D28585B}" type="datetime1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9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6E7-1F10-4F2B-B1D7-E91FF5B2EA10}" type="datetime1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E9096F93-51DB-40A1-AB3F-E08D1E8020AE}" type="datetime1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3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759D-947B-4F79-84AE-A9FD7B91B29B}" type="datetime1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3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62D85BB6-F816-41EC-89B1-F7E2CA5C84DE}" type="datetime1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6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3D328BF1-47BA-4DF0-B78F-A7A3C00DF520}" type="datetime1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132A-B598-4A5B-B225-58EFABDF61E1}" type="datetime1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7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B708-8422-4787-836C-E89F87307183}" type="datetime1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8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EFD2487D-B7AD-4CFF-B129-E37628181E29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1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71C9EDEC-CDC2-40C2-B81C-89E7AB693662}" type="datetime1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3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98017-14D2-4EFA-BF12-E6A183C3AC83}" type="datetime1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8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43" r:id="rId5"/>
    <p:sldLayoutId id="2147483737" r:id="rId6"/>
    <p:sldLayoutId id="2147483738" r:id="rId7"/>
    <p:sldLayoutId id="2147483739" r:id="rId8"/>
    <p:sldLayoutId id="2147483742" r:id="rId9"/>
    <p:sldLayoutId id="2147483740" r:id="rId10"/>
    <p:sldLayoutId id="214748374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AI-Network / Artificial Intelligence Association | LinkedIn">
            <a:extLst>
              <a:ext uri="{FF2B5EF4-FFF2-40B4-BE49-F238E27FC236}">
                <a16:creationId xmlns:a16="http://schemas.microsoft.com/office/drawing/2014/main" id="{75AFF6EA-0CFD-456D-A8AD-2B3A44EB7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0" b="1153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126D4-97F4-46E6-92D8-2134FAAD8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s-MX" sz="4800" dirty="0">
                <a:solidFill>
                  <a:schemeClr val="bg1"/>
                </a:solidFill>
              </a:rPr>
              <a:t>Inteligencia Artificial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68AAF2-5C42-4108-A5DB-2D59903DB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9" y="4872922"/>
            <a:ext cx="4815915" cy="1208141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Clase 4: Satisfacción de restricciones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C298BF-A586-46E6-8362-15B139CA65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21"/>
          <a:stretch/>
        </p:blipFill>
        <p:spPr>
          <a:xfrm>
            <a:off x="477979" y="5419327"/>
            <a:ext cx="1801372" cy="12081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99331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EC299-8F18-4958-911B-87DE14F50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/>
              <a:t>Ejemplo: N-reinas</a:t>
            </a:r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ED52614A-0DA2-4D34-B293-BF455E9B3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n-US" sz="1800" dirty="0"/>
              <a:t>Variables: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Dominio</a:t>
            </a:r>
            <a:r>
              <a:rPr lang="en-US" sz="1800" dirty="0"/>
              <a:t>: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Restricciones</a:t>
            </a:r>
            <a:r>
              <a:rPr lang="en-US" sz="1800" dirty="0"/>
              <a:t>:</a:t>
            </a:r>
          </a:p>
        </p:txBody>
      </p:sp>
      <p:pic>
        <p:nvPicPr>
          <p:cNvPr id="3074" name="Picture 2" descr="Efficient N-Queens solution. Summary: recently I was asked to solve… | by  Guy Argo | Medium">
            <a:extLst>
              <a:ext uri="{FF2B5EF4-FFF2-40B4-BE49-F238E27FC236}">
                <a16:creationId xmlns:a16="http://schemas.microsoft.com/office/drawing/2014/main" id="{400E50FC-AEEF-46FE-9BC2-0C4535322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9814" y="1314397"/>
            <a:ext cx="4097657" cy="412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07EF8C-FFFD-485E-A16C-91C84CC2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657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B1A1D3-D3F6-46BF-87FE-682E5D97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2700"/>
              <a:t>Tipos de problemas de satisfacción de restricciones (CSP)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A4D2E9F-F142-4482-8CFE-03351D10F6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</p:spPr>
            <p:txBody>
              <a:bodyPr>
                <a:normAutofit/>
              </a:bodyPr>
              <a:lstStyle/>
              <a:p>
                <a:r>
                  <a:rPr lang="es-MX" sz="1800" dirty="0"/>
                  <a:t>Variables discretas</a:t>
                </a:r>
              </a:p>
              <a:p>
                <a:pPr lvl="1"/>
                <a:r>
                  <a:rPr lang="es-MX" sz="1800" dirty="0"/>
                  <a:t>Dominios finitos: </a:t>
                </a: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sz="1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s-MX" sz="1800" dirty="0"/>
                  <a:t> para </a:t>
                </a: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s-MX" sz="1800" dirty="0"/>
                  <a:t> opciones y </a:t>
                </a: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sz="1800" dirty="0"/>
                  <a:t> variables (satisfactibilidad booleana)</a:t>
                </a:r>
              </a:p>
              <a:p>
                <a:pPr lvl="1"/>
                <a:r>
                  <a:rPr lang="es-MX" sz="1800" dirty="0"/>
                  <a:t>Dominios infinitos: enteros, cadenas, etc. (calendarización de trabajos)</a:t>
                </a:r>
              </a:p>
              <a:p>
                <a:r>
                  <a:rPr lang="es-MX" sz="1800" dirty="0"/>
                  <a:t>Variables continuas</a:t>
                </a:r>
              </a:p>
              <a:p>
                <a:pPr lvl="1"/>
                <a:r>
                  <a:rPr lang="es-MX" sz="1800" dirty="0"/>
                  <a:t>Problemas lineales (programación/optimización lineal)</a:t>
                </a:r>
              </a:p>
              <a:p>
                <a:pPr lvl="1"/>
                <a:r>
                  <a:rPr lang="es-MX" sz="1800" dirty="0"/>
                  <a:t>Problemas no lineales (programación/optimización no </a:t>
                </a:r>
                <a:r>
                  <a:rPr lang="es-MX" sz="1800" dirty="0" err="1"/>
                  <a:t>líneal</a:t>
                </a:r>
                <a:r>
                  <a:rPr lang="es-MX" sz="1800" dirty="0"/>
                  <a:t>)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A4D2E9F-F142-4482-8CFE-03351D10F6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  <a:blipFill>
                <a:blip r:embed="rId2"/>
                <a:stretch>
                  <a:fillRect l="-610" t="-685" b="-34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SAS Help Center: Example 3.11 10×10 Job Shop Scheduling Problem">
            <a:extLst>
              <a:ext uri="{FF2B5EF4-FFF2-40B4-BE49-F238E27FC236}">
                <a16:creationId xmlns:a16="http://schemas.microsoft.com/office/drawing/2014/main" id="{85D26CA6-361D-44C0-9875-31FD45787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9814" y="1842087"/>
            <a:ext cx="4097657" cy="307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92942C-ED0B-4783-8FF7-3986B9DF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131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421C64-F02A-402B-A0D6-D8883ED1D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anchor="b">
            <a:normAutofit/>
          </a:bodyPr>
          <a:lstStyle/>
          <a:p>
            <a:r>
              <a:rPr lang="es-MX" sz="3600"/>
              <a:t>Tipos de restricciones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BCFC163-4B31-48EB-9817-4965CE27B6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2055327"/>
                <a:ext cx="4571999" cy="37769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s-MX" sz="1800" dirty="0"/>
                  <a:t>Fuertes</a:t>
                </a:r>
              </a:p>
              <a:p>
                <a:pPr lvl="1"/>
                <a:r>
                  <a:rPr lang="es-MX" sz="1400" dirty="0"/>
                  <a:t>Unarias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s-MX" sz="1400" b="0" i="1">
                        <a:latin typeface="Cambria Math" panose="02040503050406030204" pitchFamily="18" charset="0"/>
                      </a:rPr>
                      <m:t>𝑐𝑖𝑢𝑑𝑎</m:t>
                    </m:r>
                    <m:sSub>
                      <m:sSubPr>
                        <m:ctrlPr>
                          <a:rPr lang="es-MX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400" b="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𝑎𝑧𝑢𝑙</m:t>
                    </m:r>
                  </m:oMath>
                </a14:m>
                <a:endParaRPr lang="es-MX" sz="1400" dirty="0"/>
              </a:p>
              <a:p>
                <a:pPr lvl="1"/>
                <a:r>
                  <a:rPr lang="es-MX" sz="1400" dirty="0"/>
                  <a:t>Binarias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s-MX" sz="1400" b="0" i="1">
                        <a:latin typeface="Cambria Math" panose="02040503050406030204" pitchFamily="18" charset="0"/>
                      </a:rPr>
                      <m:t>𝑐𝑖𝑢𝑑𝑎</m:t>
                    </m:r>
                    <m:sSub>
                      <m:sSubPr>
                        <m:ctrlPr>
                          <a:rPr lang="es-MX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400" b="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𝑐𝑖𝑢𝑑𝑎</m:t>
                    </m:r>
                    <m:sSub>
                      <m:sSubPr>
                        <m:ctrlPr>
                          <a:rPr lang="es-MX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MX" sz="1400" dirty="0"/>
              </a:p>
              <a:p>
                <a:pPr lvl="1"/>
                <a:r>
                  <a:rPr lang="es-MX" sz="1400" dirty="0"/>
                  <a:t>De alto orden</a:t>
                </a:r>
              </a:p>
              <a:p>
                <a:pPr lvl="2"/>
                <a:r>
                  <a:rPr lang="es-MX" sz="1400" dirty="0"/>
                  <a:t>Todos deben ser diferentes</a:t>
                </a:r>
              </a:p>
              <a:p>
                <a:r>
                  <a:rPr lang="es-MX" sz="2200" dirty="0"/>
                  <a:t>Suaves</a:t>
                </a:r>
              </a:p>
              <a:p>
                <a:pPr lvl="1"/>
                <a:r>
                  <a:rPr lang="es-MX" sz="1800" dirty="0"/>
                  <a:t>Rojo es mejor que verde</a:t>
                </a:r>
              </a:p>
              <a:p>
                <a:pPr lvl="1"/>
                <a:r>
                  <a:rPr lang="es-MX" sz="1800" dirty="0"/>
                  <a:t>Representan el costo de la asignación</a:t>
                </a:r>
              </a:p>
              <a:p>
                <a:pPr lvl="1"/>
                <a:r>
                  <a:rPr lang="es-MX" sz="1800" dirty="0"/>
                  <a:t>Le dan problemas a </a:t>
                </a:r>
                <a:r>
                  <a:rPr lang="es-MX" sz="1800" dirty="0" err="1"/>
                  <a:t>CSPs</a:t>
                </a:r>
                <a:r>
                  <a:rPr lang="es-MX" sz="1800" dirty="0"/>
                  <a:t> 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BCFC163-4B31-48EB-9817-4965CE27B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055327"/>
                <a:ext cx="4571999" cy="3776975"/>
              </a:xfrm>
              <a:blipFill>
                <a:blip r:embed="rId2"/>
                <a:stretch>
                  <a:fillRect l="-1067" t="-32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Nuevas restricciones. Vigentes desde el sábado 22 de mayo a las 0 hs hasta  el domingo 30 de mayo a las 24 hs. – FE.CE.CO">
            <a:extLst>
              <a:ext uri="{FF2B5EF4-FFF2-40B4-BE49-F238E27FC236}">
                <a16:creationId xmlns:a16="http://schemas.microsoft.com/office/drawing/2014/main" id="{D837A4EA-CAFC-40AD-98B1-C3F62BE550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8" r="35852"/>
          <a:stretch/>
        </p:blipFill>
        <p:spPr bwMode="auto">
          <a:xfrm>
            <a:off x="6190488" y="566928"/>
            <a:ext cx="5157216" cy="528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781557-EBF9-4011-8FD4-73FA0421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5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226566-71BE-4EED-BCF4-C929983BD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s-MX" sz="3400"/>
              <a:t>Aplicaciones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826881-D783-4EFB-AA83-F1E870BC7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s-MX" sz="1700" dirty="0"/>
              <a:t>Problemas de calendarización</a:t>
            </a:r>
          </a:p>
          <a:p>
            <a:r>
              <a:rPr lang="es-MX" sz="1700" dirty="0"/>
              <a:t>Problemas de tiempos</a:t>
            </a:r>
          </a:p>
          <a:p>
            <a:r>
              <a:rPr lang="es-MX" sz="1700" dirty="0"/>
              <a:t>Problemas de asignación</a:t>
            </a:r>
          </a:p>
          <a:p>
            <a:r>
              <a:rPr lang="es-MX" sz="1700" dirty="0"/>
              <a:t>Transporte</a:t>
            </a:r>
          </a:p>
          <a:p>
            <a:r>
              <a:rPr lang="es-MX" sz="1700" dirty="0"/>
              <a:t>Calendarización en fábricas</a:t>
            </a:r>
          </a:p>
          <a:p>
            <a:r>
              <a:rPr lang="es-MX" sz="1700" dirty="0"/>
              <a:t>Etc. etc. etc. </a:t>
            </a:r>
          </a:p>
        </p:txBody>
      </p:sp>
      <p:pic>
        <p:nvPicPr>
          <p:cNvPr id="6" name="Picture 5" descr="Rompecabezas blanco con una pieza roja">
            <a:extLst>
              <a:ext uri="{FF2B5EF4-FFF2-40B4-BE49-F238E27FC236}">
                <a16:creationId xmlns:a16="http://schemas.microsoft.com/office/drawing/2014/main" id="{F74FAA29-D9D4-44D3-AF2B-612D31CE45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71" r="20967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65E1B0-6E19-4D1A-A4A9-48404686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614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AA4D35-9716-4816-9EB0-6F0789C7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/>
              <a:t>Formulando un CSP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6879FA-A99D-4021-9F8B-382A4CA79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s-MX" sz="1800"/>
              <a:t>Estados definidos por los valores asignado hasta ahora</a:t>
            </a:r>
          </a:p>
          <a:p>
            <a:pPr lvl="1"/>
            <a:r>
              <a:rPr lang="es-MX" sz="1800"/>
              <a:t>Estado inicial: {}</a:t>
            </a:r>
          </a:p>
          <a:p>
            <a:pPr lvl="1"/>
            <a:r>
              <a:rPr lang="es-MX" sz="1800"/>
              <a:t>Función sucesor: asignar un valor a una variable no asignada</a:t>
            </a:r>
          </a:p>
          <a:p>
            <a:pPr lvl="1"/>
            <a:r>
              <a:rPr lang="es-MX" sz="1800"/>
              <a:t>Prueba de meta: la asignación esta completa y satisface todas las restricciones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015D9FD-1AA9-0864-21B2-602FCD17C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814" y="2323561"/>
            <a:ext cx="4097657" cy="2110293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BD6C05-E225-4FA2-ACC2-E6ABF7B6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648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10062E-E0C9-24D6-51FA-D67DE669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Nuestro ejemplo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9DAD2BE-4CCF-9553-4FDC-4FBA77B0D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1415" y="625683"/>
            <a:ext cx="6572748" cy="545538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F63A64-B8C8-3E80-BF6E-3A4697DF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069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alculadora y herramientas matemáticas en una superficie">
            <a:extLst>
              <a:ext uri="{FF2B5EF4-FFF2-40B4-BE49-F238E27FC236}">
                <a16:creationId xmlns:a16="http://schemas.microsoft.com/office/drawing/2014/main" id="{CA4521E7-9223-4D27-BFF3-C891085EFF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0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2EA41D-2C1C-4C92-B92A-83A71ABE3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Las </a:t>
            </a:r>
            <a:r>
              <a:rPr lang="en-US" sz="4800" dirty="0" err="1">
                <a:solidFill>
                  <a:schemeClr val="bg1"/>
                </a:solidFill>
              </a:rPr>
              <a:t>nuevas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herramientas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09A33D-A073-412A-AC3C-E0129C58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0138" y="6356350"/>
            <a:ext cx="72182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56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6926AD-1BCE-4E21-A90D-B82073E49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s-MX" sz="5200"/>
              <a:t>Backtracking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F4EEE8E-A90B-42CD-B122-09D2A7E9A7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648" y="3355848"/>
                <a:ext cx="6268770" cy="282549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MX" sz="1500"/>
                  <a:t>Una variable a la vez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MX" sz="1500"/>
                  <a:t>Fijar el orden dado que las variables son conmutativas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MX" sz="1500"/>
                  <a:t>En cada paso solo se fija una variable</a:t>
                </a:r>
              </a:p>
              <a:p>
                <a:pPr>
                  <a:lnSpc>
                    <a:spcPct val="100000"/>
                  </a:lnSpc>
                </a:pPr>
                <a:r>
                  <a:rPr lang="es-MX" sz="1500"/>
                  <a:t>Revisar las restricciones en cada paso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MX" sz="1500"/>
                  <a:t>Considerar valores que no tienen conflicto con asignaciones previas</a:t>
                </a:r>
              </a:p>
              <a:p>
                <a:pPr>
                  <a:lnSpc>
                    <a:spcPct val="100000"/>
                  </a:lnSpc>
                </a:pPr>
                <a:r>
                  <a:rPr lang="es-MX" sz="1500"/>
                  <a:t>Búsqueda en profundidad con estos elementos se llama búsqueda con backtracking</a:t>
                </a:r>
              </a:p>
              <a:p>
                <a:pPr>
                  <a:lnSpc>
                    <a:spcPct val="100000"/>
                  </a:lnSpc>
                </a:pPr>
                <a:r>
                  <a:rPr lang="es-MX" sz="1500"/>
                  <a:t>Puede resolver el problema de n-reinas para </a:t>
                </a:r>
                <a14:m>
                  <m:oMath xmlns:m="http://schemas.openxmlformats.org/officeDocument/2006/math">
                    <m:r>
                      <a:rPr lang="es-MX" sz="15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sz="1500" b="0" i="1">
                        <a:latin typeface="Cambria Math" panose="02040503050406030204" pitchFamily="18" charset="0"/>
                      </a:rPr>
                      <m:t>≈25</m:t>
                    </m:r>
                  </m:oMath>
                </a14:m>
                <a:endParaRPr lang="es-MX" sz="150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F4EEE8E-A90B-42CD-B122-09D2A7E9A7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648" y="3355848"/>
                <a:ext cx="6268770" cy="2825496"/>
              </a:xfrm>
              <a:blipFill>
                <a:blip r:embed="rId2"/>
                <a:stretch>
                  <a:fillRect l="-292" t="-432" r="-29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D8455085-0DB9-1326-5CD6-4646C2E46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066" y="1860375"/>
            <a:ext cx="4237686" cy="3061727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7019FE-3FFF-4531-9838-D4AD7E6B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6424" y="6356350"/>
            <a:ext cx="28529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577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3D343B-E49E-488D-827B-E55435162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s-MX" sz="3400" dirty="0"/>
              <a:t>Mejorando </a:t>
            </a:r>
            <a:r>
              <a:rPr lang="es-MX" sz="3400" dirty="0" err="1"/>
              <a:t>backtracking</a:t>
            </a:r>
            <a:endParaRPr lang="es-MX" sz="34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9EDB37-A2C8-4EDA-9717-484BC22D6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s-MX" sz="1700"/>
              <a:t>¿Cuál variable debemos trabajar?</a:t>
            </a:r>
          </a:p>
          <a:p>
            <a:r>
              <a:rPr lang="es-MX" sz="1700"/>
              <a:t>¿En qué orden debemos intentar?</a:t>
            </a:r>
          </a:p>
          <a:p>
            <a:r>
              <a:rPr lang="es-MX" sz="1700"/>
              <a:t>¿Podemos detectar fallos rápido?</a:t>
            </a:r>
          </a:p>
          <a:p>
            <a:r>
              <a:rPr lang="es-MX" sz="1700"/>
              <a:t>¿Podemos explotar la estructura del problema?</a:t>
            </a:r>
          </a:p>
        </p:txBody>
      </p:sp>
      <p:pic>
        <p:nvPicPr>
          <p:cNvPr id="7170" name="Picture 2" descr="15 preguntas que debes hacerte antes de abrir un negocio - Think Big  Empresas">
            <a:extLst>
              <a:ext uri="{FF2B5EF4-FFF2-40B4-BE49-F238E27FC236}">
                <a16:creationId xmlns:a16="http://schemas.microsoft.com/office/drawing/2014/main" id="{B13BC907-2089-4859-93E2-0F8DCFA436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6" r="25898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E5ED83-2947-48F6-B936-2D67B1DB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42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6926AD-1BCE-4E21-A90D-B82073E49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s-MX" sz="3400"/>
              <a:t>Filtrado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F4EEE8E-A90B-42CD-B122-09D2A7E9A7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1480" y="2684095"/>
                <a:ext cx="4443154" cy="3492868"/>
              </a:xfrm>
            </p:spPr>
            <p:txBody>
              <a:bodyPr>
                <a:normAutofit/>
              </a:bodyPr>
              <a:lstStyle/>
              <a:p>
                <a:r>
                  <a:rPr lang="es-MX" sz="1700" dirty="0"/>
                  <a:t>Mantener un registro de los dominios de cada variable y eliminar malas opciones</a:t>
                </a:r>
              </a:p>
              <a:p>
                <a:r>
                  <a:rPr lang="es-MX" sz="1700" dirty="0"/>
                  <a:t>Quitar valores que violan alguna restricción cuando son añadidos a una asignación</a:t>
                </a:r>
              </a:p>
              <a:p>
                <a:r>
                  <a:rPr lang="es-MX" sz="1700" dirty="0"/>
                  <a:t>Consistencia: un arco </a:t>
                </a:r>
                <a14:m>
                  <m:oMath xmlns:m="http://schemas.openxmlformats.org/officeDocument/2006/math">
                    <m:r>
                      <a:rPr lang="es-MX" sz="17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sz="17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MX" sz="17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sz="1700" dirty="0"/>
                  <a:t> es consistente si y solo si para cada </a:t>
                </a:r>
                <a14:m>
                  <m:oMath xmlns:m="http://schemas.openxmlformats.org/officeDocument/2006/math">
                    <m:r>
                      <a:rPr lang="es-MX" sz="17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sz="1700" dirty="0"/>
                  <a:t> en la cola existe algún </a:t>
                </a:r>
                <a14:m>
                  <m:oMath xmlns:m="http://schemas.openxmlformats.org/officeDocument/2006/math">
                    <m:r>
                      <a:rPr lang="es-MX" sz="17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MX" sz="1700" dirty="0"/>
                  <a:t> en la cabeza que puede ser asignado sin violar una restricción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F4EEE8E-A90B-42CD-B122-09D2A7E9A7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480" y="2684095"/>
                <a:ext cx="4443154" cy="3492868"/>
              </a:xfrm>
              <a:blipFill>
                <a:blip r:embed="rId2"/>
                <a:stretch>
                  <a:fillRect l="-687" t="-175" r="-178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A30595B0-A8D9-DB61-21E8-8BDA6FD12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816" y="2370855"/>
            <a:ext cx="6440424" cy="2060935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7019FE-3FFF-4531-9838-D4AD7E6B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01B8DD4-B093-C3B0-6E93-124213391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278" y="4430529"/>
            <a:ext cx="6135500" cy="130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1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CF8340-D76A-215E-A325-7155DEB5C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MX" sz="3600"/>
              <a:t>Antes de empezar…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Creo que el coco está en la casa | Facebook">
            <a:extLst>
              <a:ext uri="{FF2B5EF4-FFF2-40B4-BE49-F238E27FC236}">
                <a16:creationId xmlns:a16="http://schemas.microsoft.com/office/drawing/2014/main" id="{8A5BD168-16E1-B676-A8E4-E8A656A1B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768" y="2100925"/>
            <a:ext cx="6702552" cy="375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F14DBD-0246-61EE-8CD2-11117C2B4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s-MX" sz="1700"/>
              <a:t>Dudas de tarea 1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148132-B410-C594-71C7-863466AD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536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699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4D3D6-6369-B835-7645-B0A8C171D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Filtrado II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D738DB1-7EF5-4583-6996-C329988DA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9027" y="625683"/>
            <a:ext cx="5697525" cy="545538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216D2D-A687-7E05-1B89-81CC4CE11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022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58B18A-2888-423C-9E27-ED22D95D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s-MX" sz="3400"/>
              <a:t>Ordenamiento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044604-087F-470F-AA04-EE9F4EDB3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s-MX" sz="1700"/>
              <a:t>Elegir la variable con más restricciones</a:t>
            </a:r>
          </a:p>
          <a:p>
            <a:r>
              <a:rPr lang="es-MX" sz="1700"/>
              <a:t>Es decir, el lugar donde hay menos valores disponibles, o</a:t>
            </a:r>
          </a:p>
          <a:p>
            <a:r>
              <a:rPr lang="es-MX" sz="1700"/>
              <a:t>Elegir la variable con menos restricciones, aquella que quita menos valores a las otras variables</a:t>
            </a:r>
          </a:p>
          <a:p>
            <a:r>
              <a:rPr lang="es-MX" sz="1700"/>
              <a:t>¿Por qué?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5DF022-A0CE-427E-948B-A14F9AE9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771D701-DE13-873B-14FD-7050BD34B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2370855"/>
            <a:ext cx="6440424" cy="206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10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6213FE-04CF-41DE-B2F7-ED2583960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/>
              <a:t>Para saber más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29AB97-9D13-422F-AC2A-2BACC53AB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s-MX" sz="1800" dirty="0"/>
              <a:t>Software y bibliotecas</a:t>
            </a:r>
          </a:p>
          <a:p>
            <a:pPr lvl="1"/>
            <a:r>
              <a:rPr lang="es-MX" sz="1800" dirty="0" err="1"/>
              <a:t>Minizinc</a:t>
            </a:r>
            <a:endParaRPr lang="es-MX" sz="1800" dirty="0"/>
          </a:p>
          <a:p>
            <a:pPr lvl="1"/>
            <a:r>
              <a:rPr lang="es-MX" sz="1800" dirty="0"/>
              <a:t>OR Tools</a:t>
            </a:r>
          </a:p>
          <a:p>
            <a:pPr lvl="1"/>
            <a:r>
              <a:rPr lang="es-MX" sz="1800" dirty="0"/>
              <a:t>CPLEX</a:t>
            </a:r>
          </a:p>
          <a:p>
            <a:pPr lvl="1"/>
            <a:r>
              <a:rPr lang="es-MX" sz="1800" dirty="0" err="1"/>
              <a:t>Gurobi</a:t>
            </a:r>
            <a:endParaRPr lang="es-MX" sz="1800" dirty="0"/>
          </a:p>
          <a:p>
            <a:pPr lvl="1"/>
            <a:r>
              <a:rPr lang="es-MX" sz="1800" dirty="0" err="1"/>
              <a:t>Gecode</a:t>
            </a:r>
            <a:endParaRPr lang="es-MX" sz="1800" dirty="0"/>
          </a:p>
          <a:p>
            <a:pPr lvl="1"/>
            <a:r>
              <a:rPr lang="es-MX" sz="1800" dirty="0" err="1"/>
              <a:t>Chuffed</a:t>
            </a:r>
            <a:endParaRPr lang="es-MX" sz="1800" dirty="0"/>
          </a:p>
        </p:txBody>
      </p:sp>
      <p:pic>
        <p:nvPicPr>
          <p:cNvPr id="8194" name="Picture 2" descr="Constraint Satisfaction Problems: CSP Formalisms and Techniques | Wiley">
            <a:extLst>
              <a:ext uri="{FF2B5EF4-FFF2-40B4-BE49-F238E27FC236}">
                <a16:creationId xmlns:a16="http://schemas.microsoft.com/office/drawing/2014/main" id="{7BAD52C3-5918-441A-8558-41A12B739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08244" y="630936"/>
            <a:ext cx="3640797" cy="549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2543DA-8420-4570-8A59-CAD7A708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675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A93C27-B337-40D4-9EBC-1D57E0D3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Ahora si… resolvamos el sudoku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Marcador de contenido 5" descr="Imagen que contiene Tabla&#10;&#10;Descripción generada automáticamente">
            <a:extLst>
              <a:ext uri="{FF2B5EF4-FFF2-40B4-BE49-F238E27FC236}">
                <a16:creationId xmlns:a16="http://schemas.microsoft.com/office/drawing/2014/main" id="{2BF4595E-07F4-4671-8871-D51EFE39B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3529" y="625683"/>
            <a:ext cx="5548520" cy="545538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8769A0-2CC0-4AF5-9FF2-D40EBC04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821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B4818-773D-4ACF-AE2A-4FB3A4FE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1268958"/>
          </a:xfrm>
        </p:spPr>
        <p:txBody>
          <a:bodyPr anchor="b">
            <a:normAutofit/>
          </a:bodyPr>
          <a:lstStyle/>
          <a:p>
            <a:r>
              <a:rPr lang="es-MX" sz="3200"/>
              <a:t>Búsqueda local</a:t>
            </a:r>
          </a:p>
        </p:txBody>
      </p:sp>
      <p:pic>
        <p:nvPicPr>
          <p:cNvPr id="3074" name="Picture 2" descr="Dante&amp;#39;s Inferno: Gates of Hell by Txikimorin on DeviantArt">
            <a:extLst>
              <a:ext uri="{FF2B5EF4-FFF2-40B4-BE49-F238E27FC236}">
                <a16:creationId xmlns:a16="http://schemas.microsoft.com/office/drawing/2014/main" id="{7156260F-E609-465F-997F-C82D5A15EC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03" b="12092"/>
          <a:stretch/>
        </p:blipFill>
        <p:spPr bwMode="auto"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noFill/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17948B-04E8-449D-8919-E5C38483E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557587"/>
            <a:ext cx="4314645" cy="3717317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1300"/>
              <a:t>Mover las configuraciones haciendo movimientos locales</a:t>
            </a:r>
          </a:p>
          <a:p>
            <a:pPr>
              <a:lnSpc>
                <a:spcPct val="100000"/>
              </a:lnSpc>
            </a:pPr>
            <a:r>
              <a:rPr lang="es-MX" sz="1300"/>
              <a:t>Trabaja con asignaciones completas</a:t>
            </a:r>
          </a:p>
          <a:p>
            <a:pPr>
              <a:lnSpc>
                <a:spcPct val="100000"/>
              </a:lnSpc>
            </a:pPr>
            <a:r>
              <a:rPr lang="es-MX" sz="1300"/>
              <a:t>Generalmente más rápido y eficiente en memoria</a:t>
            </a:r>
          </a:p>
          <a:p>
            <a:pPr>
              <a:lnSpc>
                <a:spcPct val="100000"/>
              </a:lnSpc>
            </a:pPr>
            <a:r>
              <a:rPr lang="es-MX" sz="1300"/>
              <a:t>Incompleto y suboptimo</a:t>
            </a:r>
          </a:p>
          <a:p>
            <a:pPr>
              <a:lnSpc>
                <a:spcPct val="100000"/>
              </a:lnSpc>
            </a:pPr>
            <a:endParaRPr lang="es-MX" sz="1300"/>
          </a:p>
          <a:p>
            <a:pPr>
              <a:lnSpc>
                <a:spcPct val="100000"/>
              </a:lnSpc>
            </a:pPr>
            <a:r>
              <a:rPr lang="es-MX" sz="1300"/>
              <a:t>Problemas de satisfacción</a:t>
            </a:r>
          </a:p>
          <a:p>
            <a:pPr lvl="1">
              <a:lnSpc>
                <a:spcPct val="100000"/>
              </a:lnSpc>
            </a:pPr>
            <a:r>
              <a:rPr lang="es-MX" sz="1300"/>
              <a:t>Iniciar con una configuración no factible</a:t>
            </a:r>
          </a:p>
          <a:p>
            <a:pPr lvl="1">
              <a:lnSpc>
                <a:spcPct val="100000"/>
              </a:lnSpc>
            </a:pPr>
            <a:r>
              <a:rPr lang="es-MX" sz="1300"/>
              <a:t>Moverse hacia una solución factible</a:t>
            </a:r>
          </a:p>
          <a:p>
            <a:pPr>
              <a:lnSpc>
                <a:spcPct val="100000"/>
              </a:lnSpc>
            </a:pPr>
            <a:r>
              <a:rPr lang="es-MX" sz="1300"/>
              <a:t>Optimización</a:t>
            </a:r>
          </a:p>
          <a:p>
            <a:pPr lvl="1">
              <a:lnSpc>
                <a:spcPct val="100000"/>
              </a:lnSpc>
            </a:pPr>
            <a:r>
              <a:rPr lang="es-MX" sz="1300"/>
              <a:t>Iniciar con soluciones subóptimas</a:t>
            </a:r>
          </a:p>
          <a:p>
            <a:pPr lvl="1">
              <a:lnSpc>
                <a:spcPct val="100000"/>
              </a:lnSpc>
            </a:pPr>
            <a:r>
              <a:rPr lang="es-MX" sz="1300"/>
              <a:t>Moverse hacia una solución optima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8415F-CC02-4A1C-9083-4D78B8AE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2543" y="6356350"/>
            <a:ext cx="103911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12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D2097C-D53E-44D1-96D4-CD4DFB8BCD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2" r="13505"/>
          <a:stretch/>
        </p:blipFill>
        <p:spPr>
          <a:xfrm>
            <a:off x="4883023" y="10"/>
            <a:ext cx="7308978" cy="6857990"/>
          </a:xfrm>
          <a:custGeom>
            <a:avLst/>
            <a:gdLst>
              <a:gd name="connsiteX0" fmla="*/ 0 w 7308978"/>
              <a:gd name="connsiteY0" fmla="*/ 0 h 6858000"/>
              <a:gd name="connsiteX1" fmla="*/ 7308978 w 7308978"/>
              <a:gd name="connsiteY1" fmla="*/ 0 h 6858000"/>
              <a:gd name="connsiteX2" fmla="*/ 7308978 w 7308978"/>
              <a:gd name="connsiteY2" fmla="*/ 6858000 h 6858000"/>
              <a:gd name="connsiteX3" fmla="*/ 0 w 7308978"/>
              <a:gd name="connsiteY3" fmla="*/ 6858000 h 6858000"/>
              <a:gd name="connsiteX4" fmla="*/ 62983 w 7308978"/>
              <a:gd name="connsiteY4" fmla="*/ 6788730 h 6858000"/>
              <a:gd name="connsiteX5" fmla="*/ 1212978 w 7308978"/>
              <a:gd name="connsiteY5" fmla="*/ 3429000 h 6858000"/>
              <a:gd name="connsiteX6" fmla="*/ 62983 w 7308978"/>
              <a:gd name="connsiteY6" fmla="*/ 692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E0702B-04E7-4304-B694-F83AF281E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173761"/>
          </a:xfrm>
        </p:spPr>
        <p:txBody>
          <a:bodyPr anchor="b">
            <a:normAutofit/>
          </a:bodyPr>
          <a:lstStyle/>
          <a:p>
            <a:r>
              <a:rPr lang="es-MX" sz="3400" dirty="0"/>
              <a:t>Para la otra vez…</a:t>
            </a:r>
            <a:endParaRPr lang="en-US" sz="3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6C1C6E-7C1B-457C-A153-9609F95E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r>
              <a:rPr lang="es-MX" sz="1800" dirty="0"/>
              <a:t>Búsqueda local</a:t>
            </a:r>
          </a:p>
          <a:p>
            <a:r>
              <a:rPr lang="es-MX" sz="1800" dirty="0"/>
              <a:t>Búsqueda en espacios continuos</a:t>
            </a:r>
            <a:endParaRPr lang="en-US" sz="1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7F24E9-F254-442A-B11B-1046C735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EAF0C24-D744-A890-2CA4-EE33A0C7BB9B}"/>
              </a:ext>
            </a:extLst>
          </p:cNvPr>
          <p:cNvSpPr txBox="1">
            <a:spLocks/>
          </p:cNvSpPr>
          <p:nvPr/>
        </p:nvSpPr>
        <p:spPr>
          <a:xfrm>
            <a:off x="374904" y="2530061"/>
            <a:ext cx="5065776" cy="34023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/>
              <a:t>Búsqueda local</a:t>
            </a:r>
          </a:p>
          <a:p>
            <a:r>
              <a:rPr lang="es-MX" sz="1800"/>
              <a:t>Búsqueda en espacios continuos</a:t>
            </a:r>
            <a:endParaRPr lang="en-US" sz="18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85213E7-7008-EC41-C855-36EDA8D893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21"/>
          <a:stretch/>
        </p:blipFill>
        <p:spPr>
          <a:xfrm>
            <a:off x="483570" y="5279883"/>
            <a:ext cx="1801372" cy="12081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9715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lases online: estas son las mejores plataformas para darlas">
            <a:extLst>
              <a:ext uri="{FF2B5EF4-FFF2-40B4-BE49-F238E27FC236}">
                <a16:creationId xmlns:a16="http://schemas.microsoft.com/office/drawing/2014/main" id="{2281CDC8-B34A-4101-A5C2-877DB64BB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2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D19E14-0CFE-4F7E-A53D-B7CB7D2E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MX" sz="2800" dirty="0"/>
              <a:t>Para el día de hoy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C60DD62-6541-44B0-9FEE-EE99482D1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MX" sz="1700" dirty="0"/>
              <a:t>Problemas de satisfacción de restricciones</a:t>
            </a:r>
          </a:p>
          <a:p>
            <a:endParaRPr lang="es-MX" sz="1300" dirty="0"/>
          </a:p>
          <a:p>
            <a:endParaRPr lang="es-MX" sz="1700" dirty="0"/>
          </a:p>
          <a:p>
            <a:endParaRPr lang="es-MX" sz="17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5A7DF7-1DD1-4E94-961F-DA0D695E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11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A25E0A-D124-4F8F-A86C-7D6B123B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 fontScale="90000"/>
          </a:bodyPr>
          <a:lstStyle/>
          <a:p>
            <a:r>
              <a:rPr lang="es-MX" sz="2800" dirty="0"/>
              <a:t>Ahora relajémonos y resolvamos un sudoku…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B687B64-71C4-404A-9BB5-12C3E9B7E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 dirty="0"/>
              <a:t>¿</a:t>
            </a:r>
            <a:r>
              <a:rPr lang="en-US" sz="1700" dirty="0" err="1"/>
              <a:t>Búsqueda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anchura</a:t>
            </a:r>
            <a:r>
              <a:rPr lang="en-US" sz="1700" dirty="0"/>
              <a:t>?</a:t>
            </a:r>
          </a:p>
          <a:p>
            <a:r>
              <a:rPr lang="en-US" sz="1700" dirty="0"/>
              <a:t>¿</a:t>
            </a:r>
            <a:r>
              <a:rPr lang="en-US" sz="1700" dirty="0" err="1"/>
              <a:t>Búsqueda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profundidad</a:t>
            </a:r>
            <a:r>
              <a:rPr lang="en-US" sz="1700" dirty="0"/>
              <a:t>?</a:t>
            </a:r>
          </a:p>
          <a:p>
            <a:r>
              <a:rPr lang="en-US" sz="1700" dirty="0"/>
              <a:t>¿A*?</a:t>
            </a:r>
          </a:p>
        </p:txBody>
      </p:sp>
      <p:pic>
        <p:nvPicPr>
          <p:cNvPr id="6" name="Marcador de contenido 5" descr="Imagen que contiene Tabla&#10;&#10;Descripción generada automáticamente">
            <a:extLst>
              <a:ext uri="{FF2B5EF4-FFF2-40B4-BE49-F238E27FC236}">
                <a16:creationId xmlns:a16="http://schemas.microsoft.com/office/drawing/2014/main" id="{3CB8C06C-DA1D-42AA-99F6-ABC396D3E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371" y="630936"/>
            <a:ext cx="5589369" cy="5495544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B04D79-FDD4-492A-A128-C3BEEDF7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1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E31EBD-FA28-442E-BCB1-BD9E578E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/>
              <a:t>Hmmm…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72D4A9-79E5-42B1-B3A1-1AF224EB7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1400"/>
              <a:t>Hemos tratado con las suposiciones que nuestro mundo es:</a:t>
            </a:r>
          </a:p>
          <a:p>
            <a:pPr lvl="1">
              <a:lnSpc>
                <a:spcPct val="100000"/>
              </a:lnSpc>
            </a:pPr>
            <a:r>
              <a:rPr lang="es-MX" sz="1400"/>
              <a:t>De un solo agente</a:t>
            </a:r>
          </a:p>
          <a:p>
            <a:pPr lvl="1">
              <a:lnSpc>
                <a:spcPct val="100000"/>
              </a:lnSpc>
            </a:pPr>
            <a:r>
              <a:rPr lang="es-MX" sz="1400"/>
              <a:t>Acciones deterministas</a:t>
            </a:r>
          </a:p>
          <a:p>
            <a:pPr lvl="1">
              <a:lnSpc>
                <a:spcPct val="100000"/>
              </a:lnSpc>
            </a:pPr>
            <a:r>
              <a:rPr lang="es-MX" sz="1400"/>
              <a:t>Totalmente observable</a:t>
            </a:r>
          </a:p>
          <a:p>
            <a:pPr lvl="1">
              <a:lnSpc>
                <a:spcPct val="100000"/>
              </a:lnSpc>
            </a:pPr>
            <a:r>
              <a:rPr lang="es-MX" sz="1400"/>
              <a:t>Espacio de estados discreto</a:t>
            </a:r>
          </a:p>
          <a:p>
            <a:pPr>
              <a:lnSpc>
                <a:spcPct val="100000"/>
              </a:lnSpc>
            </a:pPr>
            <a:r>
              <a:rPr lang="es-MX" sz="1400"/>
              <a:t>Hemos planeado una secuencia de opciones</a:t>
            </a:r>
          </a:p>
          <a:p>
            <a:pPr lvl="1">
              <a:lnSpc>
                <a:spcPct val="100000"/>
              </a:lnSpc>
            </a:pPr>
            <a:r>
              <a:rPr lang="es-MX" sz="1400"/>
              <a:t>El camino a la meta es lo más importante</a:t>
            </a:r>
          </a:p>
          <a:p>
            <a:pPr lvl="1">
              <a:lnSpc>
                <a:spcPct val="100000"/>
              </a:lnSpc>
            </a:pPr>
            <a:r>
              <a:rPr lang="es-MX" sz="1400"/>
              <a:t>Los caminos tienen costos y profundidades</a:t>
            </a:r>
          </a:p>
          <a:p>
            <a:pPr lvl="1">
              <a:lnSpc>
                <a:spcPct val="100000"/>
              </a:lnSpc>
            </a:pPr>
            <a:r>
              <a:rPr lang="es-MX" sz="1400"/>
              <a:t>Las heurísticas dan guía para problemas específicos</a:t>
            </a:r>
          </a:p>
          <a:p>
            <a:pPr>
              <a:lnSpc>
                <a:spcPct val="100000"/>
              </a:lnSpc>
            </a:pPr>
            <a:r>
              <a:rPr lang="es-MX" sz="1400"/>
              <a:t>Pero en sudoku…</a:t>
            </a:r>
          </a:p>
          <a:p>
            <a:pPr lvl="1">
              <a:lnSpc>
                <a:spcPct val="100000"/>
              </a:lnSpc>
            </a:pPr>
            <a:r>
              <a:rPr lang="es-MX" sz="1400"/>
              <a:t>La meta es lo importante (llenar el tablero)</a:t>
            </a:r>
          </a:p>
          <a:p>
            <a:pPr lvl="1">
              <a:lnSpc>
                <a:spcPct val="100000"/>
              </a:lnSpc>
            </a:pPr>
            <a:r>
              <a:rPr lang="es-MX" sz="1400"/>
              <a:t>Todos los caminos son de la misma profundidad</a:t>
            </a:r>
          </a:p>
          <a:p>
            <a:pPr lvl="1">
              <a:lnSpc>
                <a:spcPct val="100000"/>
              </a:lnSpc>
            </a:pPr>
            <a:endParaRPr lang="es-MX" sz="1400"/>
          </a:p>
        </p:txBody>
      </p:sp>
      <p:pic>
        <p:nvPicPr>
          <p:cNvPr id="1026" name="Picture 2" descr="Hmmm Squad - Fotos | Facebook">
            <a:extLst>
              <a:ext uri="{FF2B5EF4-FFF2-40B4-BE49-F238E27FC236}">
                <a16:creationId xmlns:a16="http://schemas.microsoft.com/office/drawing/2014/main" id="{DEF5952A-86D7-4AF5-B8A6-2497B30F0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9814" y="1329879"/>
            <a:ext cx="4097657" cy="409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6B01E4-E0E1-41D3-B5E9-673F1F78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4BF374-16CD-4801-9C73-4805C8601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s-MX" sz="2600"/>
              <a:t>Problemas de satisfacción de restricciones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43A8F90-E105-4819-A486-AAD163A6D6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1480" y="2684095"/>
                <a:ext cx="4443154" cy="3492868"/>
              </a:xfrm>
            </p:spPr>
            <p:txBody>
              <a:bodyPr>
                <a:normAutofit/>
              </a:bodyPr>
              <a:lstStyle/>
              <a:p>
                <a:r>
                  <a:rPr lang="es-MX" sz="1700"/>
                  <a:t>Un subconjunto de los problemas de búsqueda</a:t>
                </a:r>
              </a:p>
              <a:p>
                <a:r>
                  <a:rPr lang="es-MX" sz="1700"/>
                  <a:t>Los estados se definen por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sz="1700"/>
                  <a:t> con valores de un dominio </a:t>
                </a:r>
                <a14:m>
                  <m:oMath xmlns:m="http://schemas.openxmlformats.org/officeDocument/2006/math">
                    <m:r>
                      <a:rPr lang="es-MX" sz="1700" b="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s-MX" sz="1700"/>
              </a:p>
              <a:p>
                <a:r>
                  <a:rPr lang="es-MX" sz="1700"/>
                  <a:t>La prueba de la meta es un conjunto de restricciones especificando la combinación de valores para subconjuntos de las variables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43A8F90-E105-4819-A486-AAD163A6D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480" y="2684095"/>
                <a:ext cx="4443154" cy="3492868"/>
              </a:xfrm>
              <a:blipFill>
                <a:blip r:embed="rId2"/>
                <a:stretch>
                  <a:fillRect l="-687" t="-17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C337BA12-6E4F-8C9C-D718-DDAC33D5D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816" y="1662409"/>
            <a:ext cx="6440424" cy="3477828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3D01AF-865C-4C85-986C-69BABB0E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5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764972-808A-4A1D-AF4E-EB15803FD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/>
              <a:t>Ejemplo: sudoku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B526AD9-6757-4A65-96B1-576D784B3A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MX" sz="1800"/>
                  <a:t>Variables: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MX" sz="1800"/>
                  <a:t>Cada especio abierto</a:t>
                </a:r>
              </a:p>
              <a:p>
                <a:pPr>
                  <a:lnSpc>
                    <a:spcPct val="100000"/>
                  </a:lnSpc>
                </a:pPr>
                <a:r>
                  <a:rPr lang="es-MX" sz="1800"/>
                  <a:t>Dominio: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1,…,9</m:t>
                        </m:r>
                      </m:e>
                    </m:d>
                  </m:oMath>
                </a14:m>
                <a:endParaRPr lang="es-MX" sz="1800" b="0"/>
              </a:p>
              <a:p>
                <a:pPr>
                  <a:lnSpc>
                    <a:spcPct val="100000"/>
                  </a:lnSpc>
                </a:pPr>
                <a:r>
                  <a:rPr lang="es-MX" sz="1800"/>
                  <a:t>Restricciones: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MX" sz="1800"/>
                  <a:t>Cada columna debe tener un valor diferente del 1 al 9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MX" sz="1800"/>
                  <a:t>Cada fila debe tener un valor diferente del 1 al 9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MX" sz="1800"/>
                  <a:t>Cada región de 9 debe tener un valor diferente del 1 al 9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B526AD9-6757-4A65-96B1-576D784B3A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  <a:blipFill>
                <a:blip r:embed="rId2"/>
                <a:stretch>
                  <a:fillRect l="-610" t="-8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Marcador de contenido 5" descr="Imagen que contiene Tabla&#10;&#10;Descripción generada automáticamente">
            <a:extLst>
              <a:ext uri="{FF2B5EF4-FFF2-40B4-BE49-F238E27FC236}">
                <a16:creationId xmlns:a16="http://schemas.microsoft.com/office/drawing/2014/main" id="{069CFE9B-F889-4868-AF09-C881F33CB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814" y="1364272"/>
            <a:ext cx="4097657" cy="4028871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1FA390-53C9-47E9-BBA1-9C05D3C3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001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24C82B-D21C-4DAE-B988-46AF3740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/>
              <a:t>Ejemplo: coloreado de mapas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7E62C6D-565B-4E7E-83E4-A5E9C1E0AA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</p:spPr>
            <p:txBody>
              <a:bodyPr>
                <a:normAutofit/>
              </a:bodyPr>
              <a:lstStyle/>
              <a:p>
                <a:r>
                  <a:rPr lang="es-MX" sz="1800"/>
                  <a:t>Variables: ciudades/países/etc.</a:t>
                </a:r>
              </a:p>
              <a:p>
                <a:r>
                  <a:rPr lang="es-MX" sz="1800"/>
                  <a:t>Dominios: colores</a:t>
                </a:r>
              </a:p>
              <a:p>
                <a:r>
                  <a:rPr lang="es-MX" sz="1800"/>
                  <a:t>Restricciones</a:t>
                </a:r>
              </a:p>
              <a:p>
                <a:pPr lvl="1"/>
                <a:r>
                  <a:rPr lang="es-MX" sz="1800"/>
                  <a:t>Implícitas: </a:t>
                </a: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𝑒𝑠𝑡𝑎𝑑</m:t>
                    </m:r>
                    <m:sSub>
                      <m:sSub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800" b="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𝑒𝑠𝑡𝑎𝑑</m:t>
                    </m:r>
                    <m:sSub>
                      <m:sSub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MX" sz="1800" b="0"/>
              </a:p>
              <a:p>
                <a:pPr lvl="1"/>
                <a:r>
                  <a:rPr lang="es-MX" sz="1800"/>
                  <a:t>Explicitas: </a:t>
                </a: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𝑒𝑠𝑡𝑎𝑑</m:t>
                    </m:r>
                    <m:sSub>
                      <m:sSub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800" b="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𝑣𝑒𝑟𝑑𝑒</m:t>
                    </m:r>
                  </m:oMath>
                </a14:m>
                <a:endParaRPr lang="es-MX" sz="1800"/>
              </a:p>
              <a:p>
                <a:r>
                  <a:rPr lang="es-MX" sz="1800"/>
                  <a:t>La solución son asignaciones que satisfacen todas las restricciones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7E62C6D-565B-4E7E-83E4-A5E9C1E0AA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  <a:blipFill>
                <a:blip r:embed="rId2"/>
                <a:stretch>
                  <a:fillRect l="-610" t="-685" r="-111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Find a Four-Coloring of a Map of Europe: New in Mathematica 10">
            <a:extLst>
              <a:ext uri="{FF2B5EF4-FFF2-40B4-BE49-F238E27FC236}">
                <a16:creationId xmlns:a16="http://schemas.microsoft.com/office/drawing/2014/main" id="{DF2BFE70-7A56-4A06-A6B7-319B2E7E6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9814" y="1329879"/>
            <a:ext cx="4097657" cy="409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1D85A0-7292-49D8-B7DD-9DDBF14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30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3EC299-8F18-4958-911B-87DE14F50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s-MX" sz="5200"/>
              <a:t>Ejemplo: Criptoaritmética</a:t>
            </a: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ED52614A-0DA2-4D34-B293-BF455E9B3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Variables:</a:t>
            </a:r>
            <a:endParaRPr lang="en-US" sz="1800"/>
          </a:p>
          <a:p>
            <a:pPr>
              <a:lnSpc>
                <a:spcPct val="100000"/>
              </a:lnSpc>
            </a:pPr>
            <a:endParaRPr lang="en-US" sz="1800"/>
          </a:p>
          <a:p>
            <a:pPr>
              <a:lnSpc>
                <a:spcPct val="100000"/>
              </a:lnSpc>
            </a:pPr>
            <a:endParaRPr lang="en-US" sz="1800"/>
          </a:p>
          <a:p>
            <a:pPr>
              <a:lnSpc>
                <a:spcPct val="100000"/>
              </a:lnSpc>
            </a:pPr>
            <a:r>
              <a:rPr lang="en-US" sz="1800"/>
              <a:t>Dominio</a:t>
            </a:r>
            <a:r>
              <a:rPr lang="en-US" sz="1800" dirty="0"/>
              <a:t>:</a:t>
            </a:r>
            <a:endParaRPr lang="en-US" sz="1800"/>
          </a:p>
          <a:p>
            <a:pPr>
              <a:lnSpc>
                <a:spcPct val="100000"/>
              </a:lnSpc>
            </a:pPr>
            <a:endParaRPr lang="en-US" sz="1800"/>
          </a:p>
          <a:p>
            <a:pPr>
              <a:lnSpc>
                <a:spcPct val="100000"/>
              </a:lnSpc>
            </a:pPr>
            <a:endParaRPr lang="en-US" sz="1800"/>
          </a:p>
          <a:p>
            <a:pPr>
              <a:lnSpc>
                <a:spcPct val="100000"/>
              </a:lnSpc>
            </a:pPr>
            <a:r>
              <a:rPr lang="en-US" sz="1800"/>
              <a:t>Restricciones</a:t>
            </a:r>
            <a:r>
              <a:rPr lang="en-US" sz="1800" dirty="0"/>
              <a:t>:</a:t>
            </a:r>
            <a:endParaRPr lang="en-US" sz="1800"/>
          </a:p>
        </p:txBody>
      </p:sp>
      <p:pic>
        <p:nvPicPr>
          <p:cNvPr id="3" name="Marcador de contenido 5">
            <a:extLst>
              <a:ext uri="{FF2B5EF4-FFF2-40B4-BE49-F238E27FC236}">
                <a16:creationId xmlns:a16="http://schemas.microsoft.com/office/drawing/2014/main" id="{5FC46A9B-E4FC-5B42-3BCD-FB2394D60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066" y="1769408"/>
            <a:ext cx="4237686" cy="324366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07EF8C-FFFD-485E-A16C-91C84CC2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6424" y="6356350"/>
            <a:ext cx="28529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7841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233E32"/>
      </a:dk2>
      <a:lt2>
        <a:srgbClr val="E5E8EA"/>
      </a:lt2>
      <a:accent1>
        <a:srgbClr val="D96C37"/>
      </a:accent1>
      <a:accent2>
        <a:srgbClr val="C82937"/>
      </a:accent2>
      <a:accent3>
        <a:srgbClr val="D93789"/>
      </a:accent3>
      <a:accent4>
        <a:srgbClr val="C725BB"/>
      </a:accent4>
      <a:accent5>
        <a:srgbClr val="A237D9"/>
      </a:accent5>
      <a:accent6>
        <a:srgbClr val="7050D2"/>
      </a:accent6>
      <a:hlink>
        <a:srgbClr val="3B8BB2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</TotalTime>
  <Words>728</Words>
  <Application>Microsoft Office PowerPoint</Application>
  <PresentationFormat>Panorámica</PresentationFormat>
  <Paragraphs>166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Avenir Next LT Pro</vt:lpstr>
      <vt:lpstr>Calibri</vt:lpstr>
      <vt:lpstr>Cambria Math</vt:lpstr>
      <vt:lpstr>AccentBoxVTI</vt:lpstr>
      <vt:lpstr>Inteligencia Artificial</vt:lpstr>
      <vt:lpstr>Antes de empezar…</vt:lpstr>
      <vt:lpstr>Para el día de hoy</vt:lpstr>
      <vt:lpstr>Ahora relajémonos y resolvamos un sudoku…</vt:lpstr>
      <vt:lpstr>Hmmm…</vt:lpstr>
      <vt:lpstr>Problemas de satisfacción de restricciones</vt:lpstr>
      <vt:lpstr>Ejemplo: sudoku</vt:lpstr>
      <vt:lpstr>Ejemplo: coloreado de mapas</vt:lpstr>
      <vt:lpstr>Ejemplo: Criptoaritmética</vt:lpstr>
      <vt:lpstr>Ejemplo: N-reinas</vt:lpstr>
      <vt:lpstr>Tipos de problemas de satisfacción de restricciones (CSP)</vt:lpstr>
      <vt:lpstr>Tipos de restricciones</vt:lpstr>
      <vt:lpstr>Aplicaciones</vt:lpstr>
      <vt:lpstr>Formulando un CSP</vt:lpstr>
      <vt:lpstr>Nuestro ejemplo</vt:lpstr>
      <vt:lpstr>Las nuevas herramientas</vt:lpstr>
      <vt:lpstr>Backtracking</vt:lpstr>
      <vt:lpstr>Mejorando backtracking</vt:lpstr>
      <vt:lpstr>Filtrado</vt:lpstr>
      <vt:lpstr>Filtrado II</vt:lpstr>
      <vt:lpstr>Ordenamiento</vt:lpstr>
      <vt:lpstr>Para saber más</vt:lpstr>
      <vt:lpstr>Ahora si… resolvamos el sudoku</vt:lpstr>
      <vt:lpstr>Búsqueda local</vt:lpstr>
      <vt:lpstr>Para la otra vez…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poco de…</dc:title>
  <dc:creator>Carlos Hernandez</dc:creator>
  <cp:lastModifiedBy>Carlos Hernández</cp:lastModifiedBy>
  <cp:revision>31</cp:revision>
  <dcterms:created xsi:type="dcterms:W3CDTF">2020-02-18T20:29:21Z</dcterms:created>
  <dcterms:modified xsi:type="dcterms:W3CDTF">2022-08-23T22:28:02Z</dcterms:modified>
</cp:coreProperties>
</file>