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29"/>
  </p:notesMasterIdLst>
  <p:sldIdLst>
    <p:sldId id="256" r:id="rId2"/>
    <p:sldId id="324" r:id="rId3"/>
    <p:sldId id="295" r:id="rId4"/>
    <p:sldId id="296" r:id="rId5"/>
    <p:sldId id="297" r:id="rId6"/>
    <p:sldId id="308" r:id="rId7"/>
    <p:sldId id="298" r:id="rId8"/>
    <p:sldId id="299" r:id="rId9"/>
    <p:sldId id="300" r:id="rId10"/>
    <p:sldId id="301" r:id="rId11"/>
    <p:sldId id="302" r:id="rId12"/>
    <p:sldId id="303" r:id="rId13"/>
    <p:sldId id="305" r:id="rId14"/>
    <p:sldId id="306" r:id="rId15"/>
    <p:sldId id="307" r:id="rId16"/>
    <p:sldId id="309" r:id="rId17"/>
    <p:sldId id="310" r:id="rId18"/>
    <p:sldId id="312" r:id="rId19"/>
    <p:sldId id="320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29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4" autoAdjust="0"/>
    <p:restoredTop sz="96349" autoAdjust="0"/>
  </p:normalViewPr>
  <p:slideViewPr>
    <p:cSldViewPr snapToGrid="0">
      <p:cViewPr varScale="1">
        <p:scale>
          <a:sx n="60" d="100"/>
          <a:sy n="60" d="100"/>
        </p:scale>
        <p:origin x="72" y="1098"/>
      </p:cViewPr>
      <p:guideLst/>
    </p:cSldViewPr>
  </p:slideViewPr>
  <p:outlineViewPr>
    <p:cViewPr>
      <p:scale>
        <a:sx n="33" d="100"/>
        <a:sy n="33" d="100"/>
      </p:scale>
      <p:origin x="0" y="-43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98FFD1-ACB1-4B9A-A138-F7EC181A52A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F66E6F8-6CB1-4748-B260-ECED2AE8801D}">
      <dgm:prSet/>
      <dgm:spPr/>
      <dgm:t>
        <a:bodyPr/>
        <a:lstStyle/>
        <a:p>
          <a:r>
            <a:rPr lang="es-MX"/>
            <a:t>¿Completo?</a:t>
          </a:r>
          <a:endParaRPr lang="en-US"/>
        </a:p>
      </dgm:t>
    </dgm:pt>
    <dgm:pt modelId="{3B07C2FF-5E14-4EA4-91E3-0518AB7302A0}" type="parTrans" cxnId="{A7FF1089-BC42-456C-982F-7EA14CD8D61F}">
      <dgm:prSet/>
      <dgm:spPr/>
      <dgm:t>
        <a:bodyPr/>
        <a:lstStyle/>
        <a:p>
          <a:endParaRPr lang="en-US"/>
        </a:p>
      </dgm:t>
    </dgm:pt>
    <dgm:pt modelId="{A87BB2AD-3EBB-494D-B807-03CF492325EF}" type="sibTrans" cxnId="{A7FF1089-BC42-456C-982F-7EA14CD8D61F}">
      <dgm:prSet/>
      <dgm:spPr/>
      <dgm:t>
        <a:bodyPr/>
        <a:lstStyle/>
        <a:p>
          <a:endParaRPr lang="en-US"/>
        </a:p>
      </dgm:t>
    </dgm:pt>
    <dgm:pt modelId="{9C98E5B0-5D6C-4D17-8BC0-400DA6E78678}">
      <dgm:prSet/>
      <dgm:spPr/>
      <dgm:t>
        <a:bodyPr/>
        <a:lstStyle/>
        <a:p>
          <a:r>
            <a:rPr lang="es-MX"/>
            <a:t>¿Optimo?</a:t>
          </a:r>
          <a:endParaRPr lang="en-US"/>
        </a:p>
      </dgm:t>
    </dgm:pt>
    <dgm:pt modelId="{3AE94986-3EB3-4F6F-8A07-51B629D23FA8}" type="parTrans" cxnId="{315B5F60-30B6-482B-8E1F-C76EE396CBB1}">
      <dgm:prSet/>
      <dgm:spPr/>
      <dgm:t>
        <a:bodyPr/>
        <a:lstStyle/>
        <a:p>
          <a:endParaRPr lang="en-US"/>
        </a:p>
      </dgm:t>
    </dgm:pt>
    <dgm:pt modelId="{4C10DBCF-1446-43C6-B0B2-9FB2670E7026}" type="sibTrans" cxnId="{315B5F60-30B6-482B-8E1F-C76EE396CBB1}">
      <dgm:prSet/>
      <dgm:spPr/>
      <dgm:t>
        <a:bodyPr/>
        <a:lstStyle/>
        <a:p>
          <a:endParaRPr lang="en-US"/>
        </a:p>
      </dgm:t>
    </dgm:pt>
    <dgm:pt modelId="{D7511A79-78EC-4405-86C7-C6EB3997BFC3}">
      <dgm:prSet/>
      <dgm:spPr/>
      <dgm:t>
        <a:bodyPr/>
        <a:lstStyle/>
        <a:p>
          <a:r>
            <a:rPr lang="es-MX"/>
            <a:t>¿Complejidad de tiempo?</a:t>
          </a:r>
          <a:endParaRPr lang="en-US"/>
        </a:p>
      </dgm:t>
    </dgm:pt>
    <dgm:pt modelId="{3FCA344D-07A4-46CC-87EB-3BB5C87580F0}" type="parTrans" cxnId="{FA29583A-BEE1-4A03-8EB8-17624641918E}">
      <dgm:prSet/>
      <dgm:spPr/>
      <dgm:t>
        <a:bodyPr/>
        <a:lstStyle/>
        <a:p>
          <a:endParaRPr lang="en-US"/>
        </a:p>
      </dgm:t>
    </dgm:pt>
    <dgm:pt modelId="{6513C0B2-F2B4-477A-9A19-D957EF886B04}" type="sibTrans" cxnId="{FA29583A-BEE1-4A03-8EB8-17624641918E}">
      <dgm:prSet/>
      <dgm:spPr/>
      <dgm:t>
        <a:bodyPr/>
        <a:lstStyle/>
        <a:p>
          <a:endParaRPr lang="en-US"/>
        </a:p>
      </dgm:t>
    </dgm:pt>
    <dgm:pt modelId="{21BB9FC4-0845-4787-829F-BB324C298F5D}">
      <dgm:prSet/>
      <dgm:spPr/>
      <dgm:t>
        <a:bodyPr/>
        <a:lstStyle/>
        <a:p>
          <a:r>
            <a:rPr lang="es-MX"/>
            <a:t>¿Complejidad de espacio?</a:t>
          </a:r>
          <a:endParaRPr lang="en-US"/>
        </a:p>
      </dgm:t>
    </dgm:pt>
    <dgm:pt modelId="{AF1DAE17-F451-49A2-AC3C-7FBA37CCB52D}" type="parTrans" cxnId="{7CB7BB3C-2520-433C-9C67-6D53B5C09A54}">
      <dgm:prSet/>
      <dgm:spPr/>
      <dgm:t>
        <a:bodyPr/>
        <a:lstStyle/>
        <a:p>
          <a:endParaRPr lang="en-US"/>
        </a:p>
      </dgm:t>
    </dgm:pt>
    <dgm:pt modelId="{7A7C849F-61E8-4E00-89DD-225E6E443BA8}" type="sibTrans" cxnId="{7CB7BB3C-2520-433C-9C67-6D53B5C09A54}">
      <dgm:prSet/>
      <dgm:spPr/>
      <dgm:t>
        <a:bodyPr/>
        <a:lstStyle/>
        <a:p>
          <a:endParaRPr lang="en-US"/>
        </a:p>
      </dgm:t>
    </dgm:pt>
    <dgm:pt modelId="{4C9F021D-B5AC-452C-B281-4AF318D2FC5A}" type="pres">
      <dgm:prSet presAssocID="{BA98FFD1-ACB1-4B9A-A138-F7EC181A52A7}" presName="root" presStyleCnt="0">
        <dgm:presLayoutVars>
          <dgm:dir/>
          <dgm:resizeHandles val="exact"/>
        </dgm:presLayoutVars>
      </dgm:prSet>
      <dgm:spPr/>
    </dgm:pt>
    <dgm:pt modelId="{0881CFD4-C0B8-41F8-9863-CC0B45D364CF}" type="pres">
      <dgm:prSet presAssocID="{9F66E6F8-6CB1-4748-B260-ECED2AE8801D}" presName="compNode" presStyleCnt="0"/>
      <dgm:spPr/>
    </dgm:pt>
    <dgm:pt modelId="{EDF5117F-CA41-441A-B5E7-4BADE666FEA2}" type="pres">
      <dgm:prSet presAssocID="{9F66E6F8-6CB1-4748-B260-ECED2AE8801D}" presName="bgRect" presStyleLbl="bgShp" presStyleIdx="0" presStyleCnt="4"/>
      <dgm:spPr/>
    </dgm:pt>
    <dgm:pt modelId="{5A05FE24-E835-4189-A383-028BF4E9951A}" type="pres">
      <dgm:prSet presAssocID="{9F66E6F8-6CB1-4748-B260-ECED2AE8801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15CAACC4-9F67-4FA2-8230-F00985C8CE8E}" type="pres">
      <dgm:prSet presAssocID="{9F66E6F8-6CB1-4748-B260-ECED2AE8801D}" presName="spaceRect" presStyleCnt="0"/>
      <dgm:spPr/>
    </dgm:pt>
    <dgm:pt modelId="{9563F956-7973-44AF-BA94-6F9F5BB8E840}" type="pres">
      <dgm:prSet presAssocID="{9F66E6F8-6CB1-4748-B260-ECED2AE8801D}" presName="parTx" presStyleLbl="revTx" presStyleIdx="0" presStyleCnt="4">
        <dgm:presLayoutVars>
          <dgm:chMax val="0"/>
          <dgm:chPref val="0"/>
        </dgm:presLayoutVars>
      </dgm:prSet>
      <dgm:spPr/>
    </dgm:pt>
    <dgm:pt modelId="{06A80A75-EC77-40C3-B3DB-82575E892999}" type="pres">
      <dgm:prSet presAssocID="{A87BB2AD-3EBB-494D-B807-03CF492325EF}" presName="sibTrans" presStyleCnt="0"/>
      <dgm:spPr/>
    </dgm:pt>
    <dgm:pt modelId="{2139D3EF-EEA3-4934-A03E-CDE0D1F8B696}" type="pres">
      <dgm:prSet presAssocID="{9C98E5B0-5D6C-4D17-8BC0-400DA6E78678}" presName="compNode" presStyleCnt="0"/>
      <dgm:spPr/>
    </dgm:pt>
    <dgm:pt modelId="{EC4A6C26-2D46-4B28-B332-AA91199BE3B4}" type="pres">
      <dgm:prSet presAssocID="{9C98E5B0-5D6C-4D17-8BC0-400DA6E78678}" presName="bgRect" presStyleLbl="bgShp" presStyleIdx="1" presStyleCnt="4"/>
      <dgm:spPr/>
    </dgm:pt>
    <dgm:pt modelId="{0BAA1427-9EBD-4EC2-A96D-403281D44436}" type="pres">
      <dgm:prSet presAssocID="{9C98E5B0-5D6C-4D17-8BC0-400DA6E7867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ty Mask"/>
        </a:ext>
      </dgm:extLst>
    </dgm:pt>
    <dgm:pt modelId="{4D5F3A6D-27B6-461C-96AE-B98FAEEA11E7}" type="pres">
      <dgm:prSet presAssocID="{9C98E5B0-5D6C-4D17-8BC0-400DA6E78678}" presName="spaceRect" presStyleCnt="0"/>
      <dgm:spPr/>
    </dgm:pt>
    <dgm:pt modelId="{BEA424B4-3B9C-4C38-AE53-116B725460B7}" type="pres">
      <dgm:prSet presAssocID="{9C98E5B0-5D6C-4D17-8BC0-400DA6E78678}" presName="parTx" presStyleLbl="revTx" presStyleIdx="1" presStyleCnt="4">
        <dgm:presLayoutVars>
          <dgm:chMax val="0"/>
          <dgm:chPref val="0"/>
        </dgm:presLayoutVars>
      </dgm:prSet>
      <dgm:spPr/>
    </dgm:pt>
    <dgm:pt modelId="{D86ACA21-4CB1-401F-AC63-90AC0C2B3B30}" type="pres">
      <dgm:prSet presAssocID="{4C10DBCF-1446-43C6-B0B2-9FB2670E7026}" presName="sibTrans" presStyleCnt="0"/>
      <dgm:spPr/>
    </dgm:pt>
    <dgm:pt modelId="{603C205E-8540-4D68-9FE2-C8220BB46F58}" type="pres">
      <dgm:prSet presAssocID="{D7511A79-78EC-4405-86C7-C6EB3997BFC3}" presName="compNode" presStyleCnt="0"/>
      <dgm:spPr/>
    </dgm:pt>
    <dgm:pt modelId="{BCE33866-EC53-4375-BB53-2263C01340E6}" type="pres">
      <dgm:prSet presAssocID="{D7511A79-78EC-4405-86C7-C6EB3997BFC3}" presName="bgRect" presStyleLbl="bgShp" presStyleIdx="2" presStyleCnt="4"/>
      <dgm:spPr/>
    </dgm:pt>
    <dgm:pt modelId="{5A3457E7-F49F-4EFC-98C8-BB24DA73C80A}" type="pres">
      <dgm:prSet presAssocID="{D7511A79-78EC-4405-86C7-C6EB3997BFC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coíris"/>
        </a:ext>
      </dgm:extLst>
    </dgm:pt>
    <dgm:pt modelId="{0767C194-DFBC-4A15-88CA-3B9B3DABC1BF}" type="pres">
      <dgm:prSet presAssocID="{D7511A79-78EC-4405-86C7-C6EB3997BFC3}" presName="spaceRect" presStyleCnt="0"/>
      <dgm:spPr/>
    </dgm:pt>
    <dgm:pt modelId="{133FD83C-120F-4239-AD0A-E067D056F944}" type="pres">
      <dgm:prSet presAssocID="{D7511A79-78EC-4405-86C7-C6EB3997BFC3}" presName="parTx" presStyleLbl="revTx" presStyleIdx="2" presStyleCnt="4">
        <dgm:presLayoutVars>
          <dgm:chMax val="0"/>
          <dgm:chPref val="0"/>
        </dgm:presLayoutVars>
      </dgm:prSet>
      <dgm:spPr/>
    </dgm:pt>
    <dgm:pt modelId="{B1D34817-19CA-41F0-9818-C519E85940B4}" type="pres">
      <dgm:prSet presAssocID="{6513C0B2-F2B4-477A-9A19-D957EF886B04}" presName="sibTrans" presStyleCnt="0"/>
      <dgm:spPr/>
    </dgm:pt>
    <dgm:pt modelId="{397FF8A2-DF07-4296-9896-6CE791D52315}" type="pres">
      <dgm:prSet presAssocID="{21BB9FC4-0845-4787-829F-BB324C298F5D}" presName="compNode" presStyleCnt="0"/>
      <dgm:spPr/>
    </dgm:pt>
    <dgm:pt modelId="{40DD7CCB-7D2F-4B27-A93B-07F212E88D32}" type="pres">
      <dgm:prSet presAssocID="{21BB9FC4-0845-4787-829F-BB324C298F5D}" presName="bgRect" presStyleLbl="bgShp" presStyleIdx="3" presStyleCnt="4"/>
      <dgm:spPr/>
    </dgm:pt>
    <dgm:pt modelId="{2A778501-954F-44EC-9CA8-FBD7EE43D42B}" type="pres">
      <dgm:prSet presAssocID="{21BB9FC4-0845-4787-829F-BB324C298F5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8F71BB5D-1210-42BC-AE23-30E3B1F52C60}" type="pres">
      <dgm:prSet presAssocID="{21BB9FC4-0845-4787-829F-BB324C298F5D}" presName="spaceRect" presStyleCnt="0"/>
      <dgm:spPr/>
    </dgm:pt>
    <dgm:pt modelId="{91AA40D0-1568-43EC-B133-6FA013992615}" type="pres">
      <dgm:prSet presAssocID="{21BB9FC4-0845-4787-829F-BB324C298F5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2435902-90FB-4728-8C4E-FDD77617B77C}" type="presOf" srcId="{BA98FFD1-ACB1-4B9A-A138-F7EC181A52A7}" destId="{4C9F021D-B5AC-452C-B281-4AF318D2FC5A}" srcOrd="0" destOrd="0" presId="urn:microsoft.com/office/officeart/2018/2/layout/IconVerticalSolidList"/>
    <dgm:cxn modelId="{216E3222-C91F-4873-BA67-703C6116587C}" type="presOf" srcId="{21BB9FC4-0845-4787-829F-BB324C298F5D}" destId="{91AA40D0-1568-43EC-B133-6FA013992615}" srcOrd="0" destOrd="0" presId="urn:microsoft.com/office/officeart/2018/2/layout/IconVerticalSolidList"/>
    <dgm:cxn modelId="{FA29583A-BEE1-4A03-8EB8-17624641918E}" srcId="{BA98FFD1-ACB1-4B9A-A138-F7EC181A52A7}" destId="{D7511A79-78EC-4405-86C7-C6EB3997BFC3}" srcOrd="2" destOrd="0" parTransId="{3FCA344D-07A4-46CC-87EB-3BB5C87580F0}" sibTransId="{6513C0B2-F2B4-477A-9A19-D957EF886B04}"/>
    <dgm:cxn modelId="{7CB7BB3C-2520-433C-9C67-6D53B5C09A54}" srcId="{BA98FFD1-ACB1-4B9A-A138-F7EC181A52A7}" destId="{21BB9FC4-0845-4787-829F-BB324C298F5D}" srcOrd="3" destOrd="0" parTransId="{AF1DAE17-F451-49A2-AC3C-7FBA37CCB52D}" sibTransId="{7A7C849F-61E8-4E00-89DD-225E6E443BA8}"/>
    <dgm:cxn modelId="{315B5F60-30B6-482B-8E1F-C76EE396CBB1}" srcId="{BA98FFD1-ACB1-4B9A-A138-F7EC181A52A7}" destId="{9C98E5B0-5D6C-4D17-8BC0-400DA6E78678}" srcOrd="1" destOrd="0" parTransId="{3AE94986-3EB3-4F6F-8A07-51B629D23FA8}" sibTransId="{4C10DBCF-1446-43C6-B0B2-9FB2670E7026}"/>
    <dgm:cxn modelId="{A7FF1089-BC42-456C-982F-7EA14CD8D61F}" srcId="{BA98FFD1-ACB1-4B9A-A138-F7EC181A52A7}" destId="{9F66E6F8-6CB1-4748-B260-ECED2AE8801D}" srcOrd="0" destOrd="0" parTransId="{3B07C2FF-5E14-4EA4-91E3-0518AB7302A0}" sibTransId="{A87BB2AD-3EBB-494D-B807-03CF492325EF}"/>
    <dgm:cxn modelId="{B6709BA9-184A-4F08-A980-0258434AAE10}" type="presOf" srcId="{D7511A79-78EC-4405-86C7-C6EB3997BFC3}" destId="{133FD83C-120F-4239-AD0A-E067D056F944}" srcOrd="0" destOrd="0" presId="urn:microsoft.com/office/officeart/2018/2/layout/IconVerticalSolidList"/>
    <dgm:cxn modelId="{E32708C5-73D2-4FAC-811D-EE48CA453FAF}" type="presOf" srcId="{9C98E5B0-5D6C-4D17-8BC0-400DA6E78678}" destId="{BEA424B4-3B9C-4C38-AE53-116B725460B7}" srcOrd="0" destOrd="0" presId="urn:microsoft.com/office/officeart/2018/2/layout/IconVerticalSolidList"/>
    <dgm:cxn modelId="{2262B8FC-6205-4DF0-A1B8-B26876CCBBF5}" type="presOf" srcId="{9F66E6F8-6CB1-4748-B260-ECED2AE8801D}" destId="{9563F956-7973-44AF-BA94-6F9F5BB8E840}" srcOrd="0" destOrd="0" presId="urn:microsoft.com/office/officeart/2018/2/layout/IconVerticalSolidList"/>
    <dgm:cxn modelId="{493E185E-CE77-4152-A376-6F8BFD5F8CCB}" type="presParOf" srcId="{4C9F021D-B5AC-452C-B281-4AF318D2FC5A}" destId="{0881CFD4-C0B8-41F8-9863-CC0B45D364CF}" srcOrd="0" destOrd="0" presId="urn:microsoft.com/office/officeart/2018/2/layout/IconVerticalSolidList"/>
    <dgm:cxn modelId="{5C3BEB82-410A-4008-BEAC-340C05A25765}" type="presParOf" srcId="{0881CFD4-C0B8-41F8-9863-CC0B45D364CF}" destId="{EDF5117F-CA41-441A-B5E7-4BADE666FEA2}" srcOrd="0" destOrd="0" presId="urn:microsoft.com/office/officeart/2018/2/layout/IconVerticalSolidList"/>
    <dgm:cxn modelId="{508A3259-1680-4DF1-ABB8-AF2666D1F71D}" type="presParOf" srcId="{0881CFD4-C0B8-41F8-9863-CC0B45D364CF}" destId="{5A05FE24-E835-4189-A383-028BF4E9951A}" srcOrd="1" destOrd="0" presId="urn:microsoft.com/office/officeart/2018/2/layout/IconVerticalSolidList"/>
    <dgm:cxn modelId="{633FDAC7-E370-42FA-B4E2-E42FC9171911}" type="presParOf" srcId="{0881CFD4-C0B8-41F8-9863-CC0B45D364CF}" destId="{15CAACC4-9F67-4FA2-8230-F00985C8CE8E}" srcOrd="2" destOrd="0" presId="urn:microsoft.com/office/officeart/2018/2/layout/IconVerticalSolidList"/>
    <dgm:cxn modelId="{0A225451-DB0B-4271-B93F-6AE27DCAE296}" type="presParOf" srcId="{0881CFD4-C0B8-41F8-9863-CC0B45D364CF}" destId="{9563F956-7973-44AF-BA94-6F9F5BB8E840}" srcOrd="3" destOrd="0" presId="urn:microsoft.com/office/officeart/2018/2/layout/IconVerticalSolidList"/>
    <dgm:cxn modelId="{DA1A7B2B-E7A3-40F1-8C35-A6A48D83CE25}" type="presParOf" srcId="{4C9F021D-B5AC-452C-B281-4AF318D2FC5A}" destId="{06A80A75-EC77-40C3-B3DB-82575E892999}" srcOrd="1" destOrd="0" presId="urn:microsoft.com/office/officeart/2018/2/layout/IconVerticalSolidList"/>
    <dgm:cxn modelId="{A8AD238C-9B3B-447F-8D52-0753F19D98C5}" type="presParOf" srcId="{4C9F021D-B5AC-452C-B281-4AF318D2FC5A}" destId="{2139D3EF-EEA3-4934-A03E-CDE0D1F8B696}" srcOrd="2" destOrd="0" presId="urn:microsoft.com/office/officeart/2018/2/layout/IconVerticalSolidList"/>
    <dgm:cxn modelId="{390E791A-D425-4CF9-8F1D-C3157673BA8C}" type="presParOf" srcId="{2139D3EF-EEA3-4934-A03E-CDE0D1F8B696}" destId="{EC4A6C26-2D46-4B28-B332-AA91199BE3B4}" srcOrd="0" destOrd="0" presId="urn:microsoft.com/office/officeart/2018/2/layout/IconVerticalSolidList"/>
    <dgm:cxn modelId="{2FC8B5A4-5623-4C4E-97CA-31EA1D15BDED}" type="presParOf" srcId="{2139D3EF-EEA3-4934-A03E-CDE0D1F8B696}" destId="{0BAA1427-9EBD-4EC2-A96D-403281D44436}" srcOrd="1" destOrd="0" presId="urn:microsoft.com/office/officeart/2018/2/layout/IconVerticalSolidList"/>
    <dgm:cxn modelId="{1123A85B-DC7F-44CE-9E74-6D0D26BC90FD}" type="presParOf" srcId="{2139D3EF-EEA3-4934-A03E-CDE0D1F8B696}" destId="{4D5F3A6D-27B6-461C-96AE-B98FAEEA11E7}" srcOrd="2" destOrd="0" presId="urn:microsoft.com/office/officeart/2018/2/layout/IconVerticalSolidList"/>
    <dgm:cxn modelId="{C2F3FC06-974E-435D-BEEF-F10794D443CF}" type="presParOf" srcId="{2139D3EF-EEA3-4934-A03E-CDE0D1F8B696}" destId="{BEA424B4-3B9C-4C38-AE53-116B725460B7}" srcOrd="3" destOrd="0" presId="urn:microsoft.com/office/officeart/2018/2/layout/IconVerticalSolidList"/>
    <dgm:cxn modelId="{B5A2CFFC-3F81-4859-87F4-579BB508202E}" type="presParOf" srcId="{4C9F021D-B5AC-452C-B281-4AF318D2FC5A}" destId="{D86ACA21-4CB1-401F-AC63-90AC0C2B3B30}" srcOrd="3" destOrd="0" presId="urn:microsoft.com/office/officeart/2018/2/layout/IconVerticalSolidList"/>
    <dgm:cxn modelId="{B007925B-DECE-4798-BCBD-BF2584626E56}" type="presParOf" srcId="{4C9F021D-B5AC-452C-B281-4AF318D2FC5A}" destId="{603C205E-8540-4D68-9FE2-C8220BB46F58}" srcOrd="4" destOrd="0" presId="urn:microsoft.com/office/officeart/2018/2/layout/IconVerticalSolidList"/>
    <dgm:cxn modelId="{B642C657-7F35-4710-8843-C3DF2A469B14}" type="presParOf" srcId="{603C205E-8540-4D68-9FE2-C8220BB46F58}" destId="{BCE33866-EC53-4375-BB53-2263C01340E6}" srcOrd="0" destOrd="0" presId="urn:microsoft.com/office/officeart/2018/2/layout/IconVerticalSolidList"/>
    <dgm:cxn modelId="{91CE0C6F-2D96-4B07-8872-FB71EBCE2EF5}" type="presParOf" srcId="{603C205E-8540-4D68-9FE2-C8220BB46F58}" destId="{5A3457E7-F49F-4EFC-98C8-BB24DA73C80A}" srcOrd="1" destOrd="0" presId="urn:microsoft.com/office/officeart/2018/2/layout/IconVerticalSolidList"/>
    <dgm:cxn modelId="{EB4D226F-9459-4827-83F8-FC2AABA1AA49}" type="presParOf" srcId="{603C205E-8540-4D68-9FE2-C8220BB46F58}" destId="{0767C194-DFBC-4A15-88CA-3B9B3DABC1BF}" srcOrd="2" destOrd="0" presId="urn:microsoft.com/office/officeart/2018/2/layout/IconVerticalSolidList"/>
    <dgm:cxn modelId="{22BE2924-2735-482A-B0EC-4616D5E1A2ED}" type="presParOf" srcId="{603C205E-8540-4D68-9FE2-C8220BB46F58}" destId="{133FD83C-120F-4239-AD0A-E067D056F944}" srcOrd="3" destOrd="0" presId="urn:microsoft.com/office/officeart/2018/2/layout/IconVerticalSolidList"/>
    <dgm:cxn modelId="{1F01912A-FEA4-4FFF-9B76-799F0C51E5BA}" type="presParOf" srcId="{4C9F021D-B5AC-452C-B281-4AF318D2FC5A}" destId="{B1D34817-19CA-41F0-9818-C519E85940B4}" srcOrd="5" destOrd="0" presId="urn:microsoft.com/office/officeart/2018/2/layout/IconVerticalSolidList"/>
    <dgm:cxn modelId="{333FE86D-BCB9-4D42-A291-BB84670DC758}" type="presParOf" srcId="{4C9F021D-B5AC-452C-B281-4AF318D2FC5A}" destId="{397FF8A2-DF07-4296-9896-6CE791D52315}" srcOrd="6" destOrd="0" presId="urn:microsoft.com/office/officeart/2018/2/layout/IconVerticalSolidList"/>
    <dgm:cxn modelId="{C9C9EC24-788A-4BFB-888E-3708EDBC82AF}" type="presParOf" srcId="{397FF8A2-DF07-4296-9896-6CE791D52315}" destId="{40DD7CCB-7D2F-4B27-A93B-07F212E88D32}" srcOrd="0" destOrd="0" presId="urn:microsoft.com/office/officeart/2018/2/layout/IconVerticalSolidList"/>
    <dgm:cxn modelId="{0E958FA9-B2B3-4EC8-9833-105F01A2F5E4}" type="presParOf" srcId="{397FF8A2-DF07-4296-9896-6CE791D52315}" destId="{2A778501-954F-44EC-9CA8-FBD7EE43D42B}" srcOrd="1" destOrd="0" presId="urn:microsoft.com/office/officeart/2018/2/layout/IconVerticalSolidList"/>
    <dgm:cxn modelId="{0EBDDFF8-5C45-4048-B5F8-0FCCA7CBEDFC}" type="presParOf" srcId="{397FF8A2-DF07-4296-9896-6CE791D52315}" destId="{8F71BB5D-1210-42BC-AE23-30E3B1F52C60}" srcOrd="2" destOrd="0" presId="urn:microsoft.com/office/officeart/2018/2/layout/IconVerticalSolidList"/>
    <dgm:cxn modelId="{DC7688C2-5731-45AA-9E48-D437A279BF39}" type="presParOf" srcId="{397FF8A2-DF07-4296-9896-6CE791D52315}" destId="{91AA40D0-1568-43EC-B133-6FA01399261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F5117F-CA41-441A-B5E7-4BADE666FEA2}">
      <dsp:nvSpPr>
        <dsp:cNvPr id="0" name=""/>
        <dsp:cNvSpPr/>
      </dsp:nvSpPr>
      <dsp:spPr>
        <a:xfrm>
          <a:off x="0" y="2299"/>
          <a:ext cx="6812280" cy="11656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05FE24-E835-4189-A383-028BF4E9951A}">
      <dsp:nvSpPr>
        <dsp:cNvPr id="0" name=""/>
        <dsp:cNvSpPr/>
      </dsp:nvSpPr>
      <dsp:spPr>
        <a:xfrm>
          <a:off x="352598" y="264562"/>
          <a:ext cx="641087" cy="6410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63F956-7973-44AF-BA94-6F9F5BB8E840}">
      <dsp:nvSpPr>
        <dsp:cNvPr id="0" name=""/>
        <dsp:cNvSpPr/>
      </dsp:nvSpPr>
      <dsp:spPr>
        <a:xfrm>
          <a:off x="1346283" y="2299"/>
          <a:ext cx="5465996" cy="1165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361" tIns="123361" rIns="123361" bIns="12336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/>
            <a:t>¿Completo?</a:t>
          </a:r>
          <a:endParaRPr lang="en-US" sz="2200" kern="1200"/>
        </a:p>
      </dsp:txBody>
      <dsp:txXfrm>
        <a:off x="1346283" y="2299"/>
        <a:ext cx="5465996" cy="1165613"/>
      </dsp:txXfrm>
    </dsp:sp>
    <dsp:sp modelId="{EC4A6C26-2D46-4B28-B332-AA91199BE3B4}">
      <dsp:nvSpPr>
        <dsp:cNvPr id="0" name=""/>
        <dsp:cNvSpPr/>
      </dsp:nvSpPr>
      <dsp:spPr>
        <a:xfrm>
          <a:off x="0" y="1459316"/>
          <a:ext cx="6812280" cy="11656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AA1427-9EBD-4EC2-A96D-403281D44436}">
      <dsp:nvSpPr>
        <dsp:cNvPr id="0" name=""/>
        <dsp:cNvSpPr/>
      </dsp:nvSpPr>
      <dsp:spPr>
        <a:xfrm>
          <a:off x="352598" y="1721579"/>
          <a:ext cx="641087" cy="6410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A424B4-3B9C-4C38-AE53-116B725460B7}">
      <dsp:nvSpPr>
        <dsp:cNvPr id="0" name=""/>
        <dsp:cNvSpPr/>
      </dsp:nvSpPr>
      <dsp:spPr>
        <a:xfrm>
          <a:off x="1346283" y="1459316"/>
          <a:ext cx="5465996" cy="1165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361" tIns="123361" rIns="123361" bIns="12336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/>
            <a:t>¿Optimo?</a:t>
          </a:r>
          <a:endParaRPr lang="en-US" sz="2200" kern="1200"/>
        </a:p>
      </dsp:txBody>
      <dsp:txXfrm>
        <a:off x="1346283" y="1459316"/>
        <a:ext cx="5465996" cy="1165613"/>
      </dsp:txXfrm>
    </dsp:sp>
    <dsp:sp modelId="{BCE33866-EC53-4375-BB53-2263C01340E6}">
      <dsp:nvSpPr>
        <dsp:cNvPr id="0" name=""/>
        <dsp:cNvSpPr/>
      </dsp:nvSpPr>
      <dsp:spPr>
        <a:xfrm>
          <a:off x="0" y="2916333"/>
          <a:ext cx="6812280" cy="11656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3457E7-F49F-4EFC-98C8-BB24DA73C80A}">
      <dsp:nvSpPr>
        <dsp:cNvPr id="0" name=""/>
        <dsp:cNvSpPr/>
      </dsp:nvSpPr>
      <dsp:spPr>
        <a:xfrm>
          <a:off x="352598" y="3178596"/>
          <a:ext cx="641087" cy="6410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FD83C-120F-4239-AD0A-E067D056F944}">
      <dsp:nvSpPr>
        <dsp:cNvPr id="0" name=""/>
        <dsp:cNvSpPr/>
      </dsp:nvSpPr>
      <dsp:spPr>
        <a:xfrm>
          <a:off x="1346283" y="2916333"/>
          <a:ext cx="5465996" cy="1165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361" tIns="123361" rIns="123361" bIns="12336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/>
            <a:t>¿Complejidad de tiempo?</a:t>
          </a:r>
          <a:endParaRPr lang="en-US" sz="2200" kern="1200"/>
        </a:p>
      </dsp:txBody>
      <dsp:txXfrm>
        <a:off x="1346283" y="2916333"/>
        <a:ext cx="5465996" cy="1165613"/>
      </dsp:txXfrm>
    </dsp:sp>
    <dsp:sp modelId="{40DD7CCB-7D2F-4B27-A93B-07F212E88D32}">
      <dsp:nvSpPr>
        <dsp:cNvPr id="0" name=""/>
        <dsp:cNvSpPr/>
      </dsp:nvSpPr>
      <dsp:spPr>
        <a:xfrm>
          <a:off x="0" y="4373350"/>
          <a:ext cx="6812280" cy="11656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778501-954F-44EC-9CA8-FBD7EE43D42B}">
      <dsp:nvSpPr>
        <dsp:cNvPr id="0" name=""/>
        <dsp:cNvSpPr/>
      </dsp:nvSpPr>
      <dsp:spPr>
        <a:xfrm>
          <a:off x="352598" y="4635613"/>
          <a:ext cx="641087" cy="6410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AA40D0-1568-43EC-B133-6FA013992615}">
      <dsp:nvSpPr>
        <dsp:cNvPr id="0" name=""/>
        <dsp:cNvSpPr/>
      </dsp:nvSpPr>
      <dsp:spPr>
        <a:xfrm>
          <a:off x="1346283" y="4373350"/>
          <a:ext cx="5465996" cy="1165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361" tIns="123361" rIns="123361" bIns="12336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/>
            <a:t>¿Complejidad de espacio?</a:t>
          </a:r>
          <a:endParaRPr lang="en-US" sz="2200" kern="1200"/>
        </a:p>
      </dsp:txBody>
      <dsp:txXfrm>
        <a:off x="1346283" y="4373350"/>
        <a:ext cx="5465996" cy="11656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B1FE7-BCFE-4B16-9FC4-92EA195CFD2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D0072-197D-4377-AE4B-AB0628525C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86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C1B0F346-3EC6-4ABB-8871-3C719881B1C3}" type="datetime1">
              <a:rPr lang="en-US" smtClean="0"/>
              <a:t>8/30/2022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795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B066-6B65-4861-8973-655A7D28585B}" type="datetime1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9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26E7-1F10-4F2B-B1D7-E91FF5B2EA10}" type="datetime1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E9096F93-51DB-40A1-AB3F-E08D1E8020AE}" type="datetime1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31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759D-947B-4F79-84AE-A9FD7B91B29B}" type="datetime1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3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62D85BB6-F816-41EC-89B1-F7E2CA5C84DE}" type="datetime1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6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3D328BF1-47BA-4DF0-B78F-A7A3C00DF520}" type="datetime1">
              <a:rPr lang="en-US" smtClean="0"/>
              <a:t>8/30/2022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12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D132A-B598-4A5B-B225-58EFABDF61E1}" type="datetime1">
              <a:rPr lang="en-US" smtClean="0"/>
              <a:t>8/30/2022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79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B708-8422-4787-836C-E89F87307183}" type="datetime1">
              <a:rPr lang="en-US" smtClean="0"/>
              <a:t>8/30/2022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8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EFD2487D-B7AD-4CFF-B129-E37628181E29}" type="datetime1">
              <a:rPr lang="en-US" smtClean="0"/>
              <a:t>8/30/2022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1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71C9EDEC-CDC2-40C2-B81C-89E7AB693662}" type="datetime1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3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98017-14D2-4EFA-BF12-E6A183C3AC83}" type="datetime1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8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43" r:id="rId5"/>
    <p:sldLayoutId id="2147483737" r:id="rId6"/>
    <p:sldLayoutId id="2147483738" r:id="rId7"/>
    <p:sldLayoutId id="2147483739" r:id="rId8"/>
    <p:sldLayoutId id="2147483742" r:id="rId9"/>
    <p:sldLayoutId id="2147483740" r:id="rId10"/>
    <p:sldLayoutId id="214748374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AI-Network / Artificial Intelligence Association | LinkedIn">
            <a:extLst>
              <a:ext uri="{FF2B5EF4-FFF2-40B4-BE49-F238E27FC236}">
                <a16:creationId xmlns:a16="http://schemas.microsoft.com/office/drawing/2014/main" id="{75AFF6EA-0CFD-456D-A8AD-2B3A44EB76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0" b="1153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2126D4-97F4-46E6-92D8-2134FAAD8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s-MX" sz="4800" dirty="0">
                <a:solidFill>
                  <a:schemeClr val="bg1"/>
                </a:solidFill>
              </a:rPr>
              <a:t>Inteligencia Artificial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68AAF2-5C42-4108-A5DB-2D59903DB3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79" y="4872922"/>
            <a:ext cx="4815915" cy="1208141"/>
          </a:xfrm>
        </p:spPr>
        <p:txBody>
          <a:bodyPr>
            <a:normAutofit/>
          </a:bodyPr>
          <a:lstStyle/>
          <a:p>
            <a:r>
              <a:rPr lang="es-MX" sz="2000" dirty="0">
                <a:solidFill>
                  <a:schemeClr val="bg1"/>
                </a:solidFill>
              </a:rPr>
              <a:t>Clase 7: Búsqueda con adversarios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4530DE7-5330-6FF0-90ED-CDB5FA4AEE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21"/>
          <a:stretch/>
        </p:blipFill>
        <p:spPr>
          <a:xfrm>
            <a:off x="477980" y="5413367"/>
            <a:ext cx="1801372" cy="12081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99331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B47A3059-69F2-4E12-ACD8-A5FE28191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DAFA61-FBA1-47D4-95D9-E60FD25F4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5654" y="991443"/>
            <a:ext cx="4603001" cy="1087819"/>
          </a:xfrm>
        </p:spPr>
        <p:txBody>
          <a:bodyPr anchor="b">
            <a:normAutofit/>
          </a:bodyPr>
          <a:lstStyle/>
          <a:p>
            <a:r>
              <a:rPr lang="es-MX" sz="3400"/>
              <a:t>El valor de un estado</a:t>
            </a:r>
          </a:p>
        </p:txBody>
      </p:sp>
      <p:pic>
        <p:nvPicPr>
          <p:cNvPr id="165" name="Imagen 164">
            <a:extLst>
              <a:ext uri="{FF2B5EF4-FFF2-40B4-BE49-F238E27FC236}">
                <a16:creationId xmlns:a16="http://schemas.microsoft.com/office/drawing/2014/main" id="{DEDFD11B-D6FB-4046-A3DC-CD48C65FF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45" y="1698264"/>
            <a:ext cx="6250063" cy="3406118"/>
          </a:xfrm>
          <a:prstGeom prst="rect">
            <a:avLst/>
          </a:prstGeom>
        </p:spPr>
      </p:pic>
      <p:sp>
        <p:nvSpPr>
          <p:cNvPr id="108" name="Rectangle 107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383398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55" y="2285541"/>
            <a:ext cx="4526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B9113C2-A8FC-4F93-8D3A-A974FE2B65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45654" y="2684095"/>
                <a:ext cx="4603001" cy="34928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MX" sz="1700" dirty="0"/>
                  <a:t>Es el mejor resultado (utilidad) que se puede obtener desde ese estado</a:t>
                </a:r>
              </a:p>
              <a:p>
                <a:r>
                  <a:rPr lang="es-MX" sz="1700" dirty="0"/>
                  <a:t>En estados terminales: </a:t>
                </a:r>
                <a14:m>
                  <m:oMath xmlns:m="http://schemas.openxmlformats.org/officeDocument/2006/math">
                    <m:r>
                      <a:rPr lang="es-MX" sz="1700" b="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s-MX" sz="17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s-MX" sz="17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1700" b="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MX" sz="1700" dirty="0"/>
                  <a:t> donde x es un valor conocido</a:t>
                </a:r>
              </a:p>
              <a:p>
                <a:r>
                  <a:rPr lang="es-MX" sz="1700" dirty="0"/>
                  <a:t>En estados no terminales: </a:t>
                </a:r>
                <a14:m>
                  <m:oMath xmlns:m="http://schemas.openxmlformats.org/officeDocument/2006/math">
                    <m:r>
                      <a:rPr lang="es-MX" sz="1700" b="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s-MX" sz="17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s-MX" sz="1700" b="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s-MX" sz="1700" b="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s-MX" sz="1700" b="0" i="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sSup>
                          <m:sSupPr>
                            <m:ctrlPr>
                              <a:rPr lang="es-MX" sz="17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1700" b="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s-MX" sz="1700" b="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𝑐h</m:t>
                        </m:r>
                        <m:d>
                          <m:dPr>
                            <m:ctrlPr>
                              <a:rPr lang="es-MX" sz="17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sz="1700" b="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lim>
                    </m:limLow>
                    <m:r>
                      <a:rPr lang="es-MX" sz="1700" b="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s-MX" sz="1700" b="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s-MX" sz="17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MX" sz="17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sz="17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B9113C2-A8FC-4F93-8D3A-A974FE2B65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45654" y="2684095"/>
                <a:ext cx="4603001" cy="3492868"/>
              </a:xfrm>
              <a:blipFill>
                <a:blip r:embed="rId3"/>
                <a:stretch>
                  <a:fillRect l="-795" t="-175" r="-198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2EC4CD0-6A92-47CA-9FFC-D956905AE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8737" y="6356350"/>
            <a:ext cx="79991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29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" name="Rectangle 108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1" name="Freeform: Shape 110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3" name="Freeform: Shape 112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E6EF14-CB9B-4EC1-9A64-F209A9D5F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s-MX" sz="2800"/>
              <a:t>Árboles de juegos con adversarios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77C9E3-342A-476D-9371-4E42DD64A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s-MX" sz="1700"/>
              <a:t>No se tiene control del árbol completo</a:t>
            </a:r>
          </a:p>
          <a:p>
            <a:r>
              <a:rPr lang="es-MX" sz="1700"/>
              <a:t>Solo se puede seleccionar las decisiones propias</a:t>
            </a:r>
          </a:p>
          <a:p>
            <a:r>
              <a:rPr lang="es-MX" sz="1700"/>
              <a:t>Podemos suponer que lo peor va a suceder</a:t>
            </a:r>
          </a:p>
        </p:txBody>
      </p:sp>
      <p:pic>
        <p:nvPicPr>
          <p:cNvPr id="104" name="Imagen 103">
            <a:extLst>
              <a:ext uri="{FF2B5EF4-FFF2-40B4-BE49-F238E27FC236}">
                <a16:creationId xmlns:a16="http://schemas.microsoft.com/office/drawing/2014/main" id="{55D24F64-AFBA-4483-A98B-2FCD339BD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619002"/>
            <a:ext cx="6922008" cy="3720579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18CC89F-4F32-4E8D-92A9-A291D284C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95688" y="6356350"/>
            <a:ext cx="21214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270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5D9F76-193B-4F31-AEDA-63A844C56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s-MX" sz="2800"/>
              <a:t>Valores minimax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D81EA2F-EA78-4B6F-A33E-FC48100528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1248" y="2252870"/>
                <a:ext cx="3412219" cy="3560251"/>
              </a:xfrm>
            </p:spPr>
            <p:txBody>
              <a:bodyPr>
                <a:normAutofit/>
              </a:bodyPr>
              <a:lstStyle/>
              <a:p>
                <a:r>
                  <a:rPr lang="es-MX" sz="1700"/>
                  <a:t>Estados terminales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MX" sz="1700" b="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s-MX" sz="17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s-MX" sz="17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1700" b="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MX" sz="1700"/>
                  <a:t> donde x es conocido</a:t>
                </a:r>
              </a:p>
              <a:p>
                <a:r>
                  <a:rPr lang="es-MX" sz="1700"/>
                  <a:t>Estados bajo el control del oponente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700" b="0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s-MX" sz="17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MX" sz="17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17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MX" sz="1700" b="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s-MX" sz="1700" b="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MX" sz="1700" b="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MX" sz="1700" b="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MX" sz="1700" b="0" i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s-MX" sz="17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s-MX" sz="1700" b="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s-MX" sz="1700" b="0" i="1">
                                  <a:latin typeface="Cambria Math" panose="02040503050406030204" pitchFamily="18" charset="0"/>
                                </a:rPr>
                                <m:t>𝑠𝑢𝑐</m:t>
                              </m:r>
                              <m:d>
                                <m:dPr>
                                  <m:ctrlPr>
                                    <a:rPr lang="es-MX" sz="17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s-MX" sz="17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MX" sz="1700" b="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s-MX" sz="1700" b="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lim>
                          </m:limLow>
                        </m:fName>
                        <m:e>
                          <m:r>
                            <a:rPr lang="es-MX" sz="1700" b="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s-MX" sz="1700" b="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1700" b="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MX" sz="1700" b="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s-MX" sz="1700"/>
              </a:p>
              <a:p>
                <a:r>
                  <a:rPr lang="es-MX" sz="1700"/>
                  <a:t>Estados bajo el control del agente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700" b="0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s-MX" sz="17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700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MX" sz="1700" b="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MX" sz="1700" b="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MX" sz="1700" b="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MX" sz="1700" b="0" i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s-MX" sz="17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s-MX" sz="1700" b="0" i="1">
                                  <a:latin typeface="Cambria Math" panose="02040503050406030204" pitchFamily="18" charset="0"/>
                                </a:rPr>
                                <m:t>′∈</m:t>
                              </m:r>
                              <m:r>
                                <a:rPr lang="es-MX" sz="1700" b="0" i="1">
                                  <a:latin typeface="Cambria Math" panose="02040503050406030204" pitchFamily="18" charset="0"/>
                                </a:rPr>
                                <m:t>𝑠𝑢𝑐</m:t>
                              </m:r>
                              <m:r>
                                <a:rPr lang="es-MX" sz="1700" b="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MX" sz="17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s-MX" sz="1700" b="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r>
                            <a:rPr lang="es-MX" sz="1700" b="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s-MX" sz="1700" b="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1700" b="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MX" sz="1700" b="0" i="1">
                              <a:latin typeface="Cambria Math" panose="02040503050406030204" pitchFamily="18" charset="0"/>
                            </a:rPr>
                            <m:t>′)</m:t>
                          </m:r>
                        </m:e>
                      </m:func>
                    </m:oMath>
                  </m:oMathPara>
                </a14:m>
                <a:endParaRPr lang="es-MX" sz="1700"/>
              </a:p>
              <a:p>
                <a:pPr lvl="1"/>
                <a:endParaRPr lang="es-MX" sz="170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D81EA2F-EA78-4B6F-A33E-FC48100528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1248" y="2252870"/>
                <a:ext cx="3412219" cy="3560251"/>
              </a:xfrm>
              <a:blipFill>
                <a:blip r:embed="rId2"/>
                <a:stretch>
                  <a:fillRect l="-893" t="-34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AE07250C-20CA-4E9E-9089-617F0D599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640" y="2288652"/>
            <a:ext cx="6656832" cy="2180112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34F2C76-7AEA-4591-B1EA-1C876FBCE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726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05E505-A693-4EA0-BFB6-597B230C6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Un árbol para gato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9254F014-7FE8-463F-BF45-CC4E97CC6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4608" y="1419276"/>
            <a:ext cx="6846363" cy="3868194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D339CF-58C5-46EC-9B1E-EF5778749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6319" y="6356350"/>
            <a:ext cx="17876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65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E4EE4D-ABF5-4EF5-8564-8913DED5A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s-MX" sz="2600"/>
              <a:t>Búsqueda con adversarios (minimax)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4B207E-09EF-468C-9AD0-1DA116A03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s-MX" sz="1400"/>
              <a:t>Juegos deterministas con suma cero</a:t>
            </a:r>
          </a:p>
          <a:p>
            <a:pPr lvl="1">
              <a:lnSpc>
                <a:spcPct val="100000"/>
              </a:lnSpc>
            </a:pPr>
            <a:r>
              <a:rPr lang="es-MX" sz="1400"/>
              <a:t>Gato, ajedrez, damas inglesas</a:t>
            </a:r>
          </a:p>
          <a:p>
            <a:pPr lvl="1">
              <a:lnSpc>
                <a:spcPct val="100000"/>
              </a:lnSpc>
            </a:pPr>
            <a:r>
              <a:rPr lang="es-MX" sz="1400"/>
              <a:t>Un jugador maximiza su resultado</a:t>
            </a:r>
          </a:p>
          <a:p>
            <a:pPr lvl="1">
              <a:lnSpc>
                <a:spcPct val="100000"/>
              </a:lnSpc>
            </a:pPr>
            <a:r>
              <a:rPr lang="es-MX" sz="1400"/>
              <a:t>El otro jugador minimiza el resultado</a:t>
            </a:r>
          </a:p>
          <a:p>
            <a:pPr>
              <a:lnSpc>
                <a:spcPct val="100000"/>
              </a:lnSpc>
            </a:pPr>
            <a:r>
              <a:rPr lang="es-MX" sz="1400"/>
              <a:t>Minimax</a:t>
            </a:r>
          </a:p>
          <a:p>
            <a:pPr lvl="1">
              <a:lnSpc>
                <a:spcPct val="100000"/>
              </a:lnSpc>
            </a:pPr>
            <a:r>
              <a:rPr lang="es-MX" sz="1400"/>
              <a:t>El espacio de estados es un árbol</a:t>
            </a:r>
          </a:p>
          <a:p>
            <a:pPr lvl="1">
              <a:lnSpc>
                <a:spcPct val="100000"/>
              </a:lnSpc>
            </a:pPr>
            <a:r>
              <a:rPr lang="es-MX" sz="1400"/>
              <a:t>Cada jugador tiene un turno</a:t>
            </a:r>
          </a:p>
          <a:p>
            <a:pPr lvl="1">
              <a:lnSpc>
                <a:spcPct val="100000"/>
              </a:lnSpc>
            </a:pPr>
            <a:r>
              <a:rPr lang="es-MX" sz="1400"/>
              <a:t>Calcular el valor minimax para cada nodo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1547302-02BE-41FB-890F-D7FB58C6B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807" y="841248"/>
            <a:ext cx="5430761" cy="5276088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0097A97-7EFD-42B2-BBE0-886B042C0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95688" y="6356350"/>
            <a:ext cx="21214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07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ED57EE-EF2E-4231-B0CF-79812D77E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Implementación de </a:t>
            </a:r>
            <a:r>
              <a:rPr lang="es-MX" dirty="0" err="1"/>
              <a:t>minimax</a:t>
            </a:r>
            <a:endParaRPr lang="es-MX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56EA9A87-23B5-4815-9AF5-29931EA254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6013" y="3000258"/>
            <a:ext cx="10167937" cy="2649771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F6B6FAB-4FFD-4753-B6C5-444146F78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15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26414-3910-46F7-9D49-E580C29CC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err="1"/>
              <a:t>Minimax</a:t>
            </a:r>
            <a:r>
              <a:rPr lang="es-MX" dirty="0"/>
              <a:t> implementación con un </a:t>
            </a:r>
            <a:r>
              <a:rPr lang="es-MX" dirty="0" err="1"/>
              <a:t>desapachador</a:t>
            </a:r>
            <a:endParaRPr lang="es-MX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006CA599-036B-43D5-A6C8-5369AF2CA3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4868" y="2478088"/>
            <a:ext cx="8810226" cy="3694112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F26B68A-5B7D-4260-BE57-97AF2C46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57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63461A-90BF-4B26-9D90-F9C1C5A7C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</a:t>
            </a:r>
            <a:r>
              <a:rPr lang="es-MX" dirty="0" err="1"/>
              <a:t>minimax</a:t>
            </a:r>
            <a:endParaRPr lang="es-MX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3EBE3AB9-2D6C-4A33-9AA2-70667B7CCA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6028" y="2867615"/>
            <a:ext cx="8287907" cy="2915057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D876461-CE07-4DA6-B9BC-137D036C3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5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B16FCC-2923-48ED-9FC6-C9F011FD9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4" y="957447"/>
            <a:ext cx="3383280" cy="4943105"/>
          </a:xfrm>
        </p:spPr>
        <p:txBody>
          <a:bodyPr anchor="ctr">
            <a:normAutofit/>
          </a:bodyPr>
          <a:lstStyle/>
          <a:p>
            <a:r>
              <a:rPr lang="es-MX" dirty="0"/>
              <a:t>Propiedades de </a:t>
            </a:r>
            <a:r>
              <a:rPr lang="es-MX"/>
              <a:t>minimax</a:t>
            </a:r>
            <a:endParaRPr lang="es-MX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3236BC1-D79F-4466-9E03-0C2721184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0536" y="6356350"/>
            <a:ext cx="249021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92043D74-5B4D-4D3D-811D-6BA279BD85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5824261"/>
              </p:ext>
            </p:extLst>
          </p:nvPr>
        </p:nvGraphicFramePr>
        <p:xfrm>
          <a:off x="4553712" y="621792"/>
          <a:ext cx="6812280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4469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718EE8-961A-4D7A-825F-8FDBA5D45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s-MX" sz="3400"/>
              <a:t>Optimalidad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63EE22C-2565-4362-92EB-0173F7744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en-US" sz="1700" dirty="0"/>
              <a:t>¿</a:t>
            </a:r>
            <a:r>
              <a:rPr lang="en-US" sz="1700" dirty="0" err="1"/>
              <a:t>Cuál</a:t>
            </a:r>
            <a:r>
              <a:rPr lang="en-US" sz="1700" dirty="0"/>
              <a:t> </a:t>
            </a:r>
            <a:r>
              <a:rPr lang="en-US" sz="1700" dirty="0" err="1"/>
              <a:t>camino</a:t>
            </a:r>
            <a:r>
              <a:rPr lang="en-US" sz="1700" dirty="0"/>
              <a:t> </a:t>
            </a:r>
            <a:r>
              <a:rPr lang="en-US" sz="1700" dirty="0" err="1"/>
              <a:t>eligen</a:t>
            </a:r>
            <a:r>
              <a:rPr lang="en-US" sz="1700" dirty="0"/>
              <a:t>?</a:t>
            </a:r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1C60739F-B108-4986-8DF9-24D58449E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093" y="625683"/>
            <a:ext cx="6215869" cy="5551280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2D96665-146D-423D-AC07-5BC76324B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7321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73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42C8C3-09A7-A471-6063-93B08B37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Antes de empezar…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07669E-A664-17A8-C184-6E00BAEFB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Comentarios de tarea 1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30E7A2C-3F49-69BB-C44C-946630F49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6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52AA65-7E44-4FF6-AB3A-9D0A403F3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Regresemos a nuestro ejemplo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FB2185A7-FC39-480B-A94D-D3D9779890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7002" y="2881905"/>
            <a:ext cx="8125959" cy="2886478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DBBB341-48C9-48F4-95C9-190D7C43C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12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Freeform: Shape 7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76BB36-4144-4BBC-94E4-1421EF0CF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s-MX" sz="2800"/>
              <a:t>Algoritmo de podado alfa-beta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05242AE-5B5E-425E-9480-2E7B32919E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094" y="2718054"/>
                <a:ext cx="3438906" cy="3207258"/>
              </a:xfrm>
            </p:spPr>
            <p:txBody>
              <a:bodyPr anchor="t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MX" sz="1400"/>
                  <a:t>Se calcula el valor mínimo para algún nodo n</a:t>
                </a:r>
              </a:p>
              <a:p>
                <a:pPr>
                  <a:lnSpc>
                    <a:spcPct val="100000"/>
                  </a:lnSpc>
                </a:pPr>
                <a:r>
                  <a:rPr lang="es-MX" sz="1400"/>
                  <a:t>Se cicla para los hijos de n</a:t>
                </a:r>
              </a:p>
              <a:p>
                <a:pPr>
                  <a:lnSpc>
                    <a:spcPct val="100000"/>
                  </a:lnSpc>
                </a:pPr>
                <a:r>
                  <a:rPr lang="es-MX" sz="1400"/>
                  <a:t>El estimado del min de los hijos de n baja</a:t>
                </a:r>
              </a:p>
              <a:p>
                <a:pPr>
                  <a:lnSpc>
                    <a:spcPct val="100000"/>
                  </a:lnSpc>
                </a:pPr>
                <a:r>
                  <a:rPr lang="es-MX" sz="1400"/>
                  <a:t>Sea </a:t>
                </a:r>
                <a14:m>
                  <m:oMath xmlns:m="http://schemas.openxmlformats.org/officeDocument/2006/math">
                    <m:r>
                      <a:rPr lang="es-MX" sz="1400" b="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s-MX" sz="1400"/>
                  <a:t> el mejor valor que max puede obtener en el recorrido actual</a:t>
                </a:r>
              </a:p>
              <a:p>
                <a:pPr>
                  <a:lnSpc>
                    <a:spcPct val="100000"/>
                  </a:lnSpc>
                </a:pPr>
                <a:r>
                  <a:rPr lang="es-MX" sz="1400"/>
                  <a:t>Si n es peor que </a:t>
                </a:r>
                <a14:m>
                  <m:oMath xmlns:m="http://schemas.openxmlformats.org/officeDocument/2006/math">
                    <m:r>
                      <a:rPr lang="es-MX" sz="1400" b="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s-MX" sz="1400"/>
                  <a:t> max no lo va a considerar y podemos no explorar esa región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05242AE-5B5E-425E-9480-2E7B32919E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094" y="2718054"/>
                <a:ext cx="3438906" cy="3207258"/>
              </a:xfrm>
              <a:blipFill>
                <a:blip r:embed="rId2"/>
                <a:stretch>
                  <a:fillRect l="-355" t="-380" r="-141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Poda alfa-beta - Wikipedia, la enciclopedia libre">
            <a:extLst>
              <a:ext uri="{FF2B5EF4-FFF2-40B4-BE49-F238E27FC236}">
                <a16:creationId xmlns:a16="http://schemas.microsoft.com/office/drawing/2014/main" id="{EC997E0D-5A4C-4DE2-8857-B3D50292F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1184" y="1999713"/>
            <a:ext cx="6922008" cy="295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6C284C2-B619-4B88-8288-53558EA75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95688" y="6356350"/>
            <a:ext cx="21214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252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ADE413-4D07-48F1-8AFF-94600D78F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Implementación del algoritmo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E9A91F3D-DBEA-402F-B1F2-3D2E423D0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1384" y="2478088"/>
            <a:ext cx="8517194" cy="3694112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87C240B-3A75-4B61-9DF7-9EB855C87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72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96947D-C88D-4054-BF9B-5E88F91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s-MX" sz="2800"/>
              <a:t>Propiedades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452B41DB-12B3-42DB-9D0E-6DE744C7BF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094" y="2718054"/>
                <a:ext cx="3438906" cy="3207258"/>
              </a:xfrm>
            </p:spPr>
            <p:txBody>
              <a:bodyPr anchor="t">
                <a:normAutofit/>
              </a:bodyPr>
              <a:lstStyle/>
              <a:p>
                <a:r>
                  <a:rPr lang="es-MX" sz="1700" dirty="0"/>
                  <a:t>El podado no tiene efecto en el valor </a:t>
                </a:r>
                <a:r>
                  <a:rPr lang="es-MX" sz="1700" dirty="0" err="1"/>
                  <a:t>minimax</a:t>
                </a:r>
                <a:r>
                  <a:rPr lang="es-MX" sz="1700" dirty="0"/>
                  <a:t> de la raíz</a:t>
                </a:r>
              </a:p>
              <a:p>
                <a:r>
                  <a:rPr lang="es-MX" sz="1700" dirty="0"/>
                  <a:t>Los valores de nodos intermedio pueden tener errores</a:t>
                </a:r>
              </a:p>
              <a:p>
                <a:r>
                  <a:rPr lang="es-MX" sz="1700" dirty="0"/>
                  <a:t>Complejidad de tiempo </a:t>
                </a:r>
                <a14:m>
                  <m:oMath xmlns:m="http://schemas.openxmlformats.org/officeDocument/2006/math">
                    <m:r>
                      <a:rPr lang="es-MX" sz="1700" b="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MX" sz="1700" b="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s-MX" sz="17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f>
                          <m:fPr>
                            <m:ctrlPr>
                              <a:rPr lang="es-MX" sz="17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sz="1700" b="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s-MX" sz="17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s-MX" sz="17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sz="1700" dirty="0"/>
              </a:p>
              <a:p>
                <a:r>
                  <a:rPr lang="es-MX" sz="1700" dirty="0"/>
                  <a:t>El orden importa</a:t>
                </a:r>
              </a:p>
              <a:p>
                <a:endParaRPr lang="es-MX" sz="17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452B41DB-12B3-42DB-9D0E-6DE744C7BF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094" y="2718054"/>
                <a:ext cx="3438906" cy="3207258"/>
              </a:xfrm>
              <a:blipFill>
                <a:blip r:embed="rId2"/>
                <a:stretch>
                  <a:fillRect l="-887" t="-380" r="-17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8F7A8C6B-FA22-42A3-8AC1-06D31823D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411" y="841248"/>
            <a:ext cx="4863554" cy="5276088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F5B6D52-F64F-409D-9E71-0395DEA9B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95688" y="6356350"/>
            <a:ext cx="21214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23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569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6D917D-C163-4BAC-BFED-73D3D6F4B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Un ejercicio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8EF92CBD-D16B-437B-A04B-53F5A72F01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1555" y="2478088"/>
            <a:ext cx="6156853" cy="3694112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7C1A2BD-B165-4772-98C4-482CB5A98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028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94260-E619-49E2-9276-9B8D8B0BB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Limitantes en recursos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49CA06-040A-47D9-B86A-0415038E4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 juegos realistas, no se puede llegar a las hojas</a:t>
            </a:r>
          </a:p>
          <a:p>
            <a:r>
              <a:rPr lang="es-MX" dirty="0"/>
              <a:t>¿Ideas?</a:t>
            </a:r>
          </a:p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2AB370-7A18-4FFA-9F48-416A6515E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73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94260-E619-49E2-9276-9B8D8B0BB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Limitantes en recursos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49CA06-040A-47D9-B86A-0415038E4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/>
              <a:t>En juegos realistas, no se puede llegar a las hojas</a:t>
            </a:r>
          </a:p>
          <a:p>
            <a:r>
              <a:rPr lang="es-MX" dirty="0"/>
              <a:t>¿Ideas?</a:t>
            </a:r>
          </a:p>
          <a:p>
            <a:pPr lvl="1"/>
            <a:r>
              <a:rPr lang="es-MX" dirty="0"/>
              <a:t>Buscar solo a una profundidad definida</a:t>
            </a:r>
          </a:p>
          <a:p>
            <a:pPr lvl="1"/>
            <a:r>
              <a:rPr lang="es-MX" dirty="0"/>
              <a:t>Reemplazar utilidades terminales con una evaluación en nodos no terminales (similar al rol de una heurística en A*)</a:t>
            </a:r>
          </a:p>
          <a:p>
            <a:pPr lvl="1"/>
            <a:r>
              <a:rPr lang="es-MX" dirty="0"/>
              <a:t>Utilizar búsqueda iterativa</a:t>
            </a:r>
          </a:p>
          <a:p>
            <a:r>
              <a:rPr lang="es-MX" dirty="0"/>
              <a:t>Ejemplo</a:t>
            </a:r>
          </a:p>
          <a:p>
            <a:pPr lvl="1"/>
            <a:r>
              <a:rPr lang="es-MX" dirty="0"/>
              <a:t>Hacer búsqueda en ajedrez viendo “8 movimientos al futuro”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2AB370-7A18-4FFA-9F48-416A6515E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302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D2097C-D53E-44D1-96D4-CD4DFB8BCD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22" r="13505"/>
          <a:stretch/>
        </p:blipFill>
        <p:spPr>
          <a:xfrm>
            <a:off x="4883023" y="10"/>
            <a:ext cx="7308978" cy="6857990"/>
          </a:xfrm>
          <a:custGeom>
            <a:avLst/>
            <a:gdLst>
              <a:gd name="connsiteX0" fmla="*/ 0 w 7308978"/>
              <a:gd name="connsiteY0" fmla="*/ 0 h 6858000"/>
              <a:gd name="connsiteX1" fmla="*/ 7308978 w 7308978"/>
              <a:gd name="connsiteY1" fmla="*/ 0 h 6858000"/>
              <a:gd name="connsiteX2" fmla="*/ 7308978 w 7308978"/>
              <a:gd name="connsiteY2" fmla="*/ 6858000 h 6858000"/>
              <a:gd name="connsiteX3" fmla="*/ 0 w 7308978"/>
              <a:gd name="connsiteY3" fmla="*/ 6858000 h 6858000"/>
              <a:gd name="connsiteX4" fmla="*/ 62983 w 7308978"/>
              <a:gd name="connsiteY4" fmla="*/ 6788730 h 6858000"/>
              <a:gd name="connsiteX5" fmla="*/ 1212978 w 7308978"/>
              <a:gd name="connsiteY5" fmla="*/ 3429000 h 6858000"/>
              <a:gd name="connsiteX6" fmla="*/ 62983 w 7308978"/>
              <a:gd name="connsiteY6" fmla="*/ 6927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8E0702B-04E7-4304-B694-F83AF281E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173761"/>
          </a:xfrm>
        </p:spPr>
        <p:txBody>
          <a:bodyPr anchor="b">
            <a:normAutofit/>
          </a:bodyPr>
          <a:lstStyle/>
          <a:p>
            <a:r>
              <a:rPr lang="es-MX" sz="3400" dirty="0"/>
              <a:t>Para la otra vez…</a:t>
            </a:r>
            <a:endParaRPr lang="en-US" sz="3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6C1C6E-7C1B-457C-A153-9609F95EA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522949"/>
            <a:ext cx="5065776" cy="3402363"/>
          </a:xfrm>
        </p:spPr>
        <p:txBody>
          <a:bodyPr anchor="t">
            <a:normAutofit/>
          </a:bodyPr>
          <a:lstStyle/>
          <a:p>
            <a:r>
              <a:rPr lang="es-MX" sz="1800" dirty="0"/>
              <a:t>Incertidumbre</a:t>
            </a:r>
            <a:endParaRPr lang="en-US" sz="18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7F24E9-F254-442A-B11B-1046C7355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27</a:t>
            </a:fld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2151398-67E1-D52A-1D82-A130354EFC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21"/>
          <a:stretch/>
        </p:blipFill>
        <p:spPr>
          <a:xfrm>
            <a:off x="477980" y="5413367"/>
            <a:ext cx="1801372" cy="12081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97159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Clases online: estas son las mejores plataformas para darlas">
            <a:extLst>
              <a:ext uri="{FF2B5EF4-FFF2-40B4-BE49-F238E27FC236}">
                <a16:creationId xmlns:a16="http://schemas.microsoft.com/office/drawing/2014/main" id="{2281CDC8-B34A-4101-A5C2-877DB64BBD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24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D19E14-0CFE-4F7E-A53D-B7CB7D2E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s-MX" sz="2800" dirty="0"/>
              <a:t>Para el día de hoy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C60DD62-6541-44B0-9FEE-EE99482D1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s-MX" sz="1700" dirty="0"/>
              <a:t>Juegos</a:t>
            </a:r>
          </a:p>
          <a:p>
            <a:r>
              <a:rPr lang="es-MX" sz="1700" dirty="0" err="1"/>
              <a:t>Minmax</a:t>
            </a:r>
            <a:endParaRPr lang="es-MX" sz="1700" dirty="0"/>
          </a:p>
          <a:p>
            <a:r>
              <a:rPr lang="es-MX" sz="1700" dirty="0"/>
              <a:t>Búsqueda alfa-beta</a:t>
            </a:r>
          </a:p>
          <a:p>
            <a:r>
              <a:rPr lang="es-MX" sz="1700" dirty="0"/>
              <a:t>Funciones de evaluación</a:t>
            </a:r>
          </a:p>
          <a:p>
            <a:endParaRPr lang="es-MX" sz="1300" dirty="0"/>
          </a:p>
          <a:p>
            <a:endParaRPr lang="es-MX" sz="1700" dirty="0"/>
          </a:p>
          <a:p>
            <a:endParaRPr lang="es-MX" sz="17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5A7DF7-1DD1-4E94-961F-DA0D695EA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0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111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6C9F64E8-8F1D-4A06-B1A4-685E72C09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9073D962-D3D2-4A72-8593-65C213CBF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4" y="633619"/>
            <a:ext cx="4520912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7A9EDD-D864-42C5-961C-3C5FEF74A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8408"/>
            <a:ext cx="3721608" cy="1106424"/>
          </a:xfrm>
        </p:spPr>
        <p:txBody>
          <a:bodyPr>
            <a:normAutofit/>
          </a:bodyPr>
          <a:lstStyle/>
          <a:p>
            <a:r>
              <a:rPr lang="es-MX" sz="2800" dirty="0"/>
              <a:t>Al inicio…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387511B-F6E1-4929-AC90-94FB8B6B0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A58F78C-27AB-465F-AA33-15E08AF26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6" y="2185416"/>
            <a:ext cx="366674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4" name="Content Placeholder 1033">
            <a:extLst>
              <a:ext uri="{FF2B5EF4-FFF2-40B4-BE49-F238E27FC236}">
                <a16:creationId xmlns:a16="http://schemas.microsoft.com/office/drawing/2014/main" id="{CB4F3D0F-0049-4B1C-B489-8182701A7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8296"/>
            <a:ext cx="3721608" cy="3502152"/>
          </a:xfrm>
        </p:spPr>
        <p:txBody>
          <a:bodyPr>
            <a:normAutofit/>
          </a:bodyPr>
          <a:lstStyle/>
          <a:p>
            <a:r>
              <a:rPr lang="en-US" sz="1700" dirty="0" err="1"/>
              <a:t>Nuestros</a:t>
            </a:r>
            <a:r>
              <a:rPr lang="en-US" sz="1700" dirty="0"/>
              <a:t> </a:t>
            </a:r>
            <a:r>
              <a:rPr lang="en-US" sz="1700" dirty="0" err="1"/>
              <a:t>agentes</a:t>
            </a:r>
            <a:r>
              <a:rPr lang="en-US" sz="1700" dirty="0"/>
              <a:t> </a:t>
            </a:r>
            <a:r>
              <a:rPr lang="en-US" sz="1700" dirty="0" err="1"/>
              <a:t>estaban</a:t>
            </a:r>
            <a:r>
              <a:rPr lang="en-US" sz="1700" dirty="0"/>
              <a:t> solos sus ambientes</a:t>
            </a:r>
          </a:p>
          <a:p>
            <a:r>
              <a:rPr lang="en-US" sz="1700" dirty="0" err="1"/>
              <a:t>Depués</a:t>
            </a:r>
            <a:r>
              <a:rPr lang="en-US" sz="1700" dirty="0"/>
              <a:t> </a:t>
            </a:r>
            <a:r>
              <a:rPr lang="en-US" sz="1700" dirty="0" err="1"/>
              <a:t>vimos</a:t>
            </a:r>
            <a:r>
              <a:rPr lang="en-US" sz="1700" dirty="0"/>
              <a:t> que </a:t>
            </a:r>
            <a:r>
              <a:rPr lang="en-US" sz="1700" dirty="0" err="1"/>
              <a:t>podemos</a:t>
            </a:r>
            <a:r>
              <a:rPr lang="en-US" sz="1700" dirty="0"/>
              <a:t> </a:t>
            </a:r>
            <a:r>
              <a:rPr lang="en-US" sz="1700" dirty="0" err="1"/>
              <a:t>tener</a:t>
            </a:r>
            <a:r>
              <a:rPr lang="en-US" sz="1700" dirty="0"/>
              <a:t> una población de </a:t>
            </a:r>
            <a:r>
              <a:rPr lang="en-US" sz="1700" dirty="0" err="1"/>
              <a:t>individuos</a:t>
            </a:r>
            <a:r>
              <a:rPr lang="en-US" sz="1700" dirty="0"/>
              <a:t> que </a:t>
            </a:r>
            <a:r>
              <a:rPr lang="en-US" sz="1700" dirty="0" err="1"/>
              <a:t>resuelven</a:t>
            </a:r>
            <a:r>
              <a:rPr lang="en-US" sz="1700" dirty="0"/>
              <a:t> un </a:t>
            </a:r>
            <a:r>
              <a:rPr lang="en-US" sz="1700" dirty="0" err="1"/>
              <a:t>problema</a:t>
            </a:r>
            <a:endParaRPr lang="en-US" sz="1700" dirty="0"/>
          </a:p>
          <a:p>
            <a:r>
              <a:rPr lang="en-US" sz="1700" dirty="0" err="1"/>
              <a:t>Ahora</a:t>
            </a:r>
            <a:r>
              <a:rPr lang="en-US" sz="1700" dirty="0"/>
              <a:t>… </a:t>
            </a:r>
            <a:r>
              <a:rPr lang="en-US" sz="1700" dirty="0" err="1"/>
              <a:t>encontraremos</a:t>
            </a:r>
            <a:r>
              <a:rPr lang="en-US" sz="1700" dirty="0"/>
              <a:t> que </a:t>
            </a:r>
            <a:r>
              <a:rPr lang="en-US" sz="1700" dirty="0" err="1"/>
              <a:t>en</a:t>
            </a:r>
            <a:r>
              <a:rPr lang="en-US" sz="1700" dirty="0"/>
              <a:t> </a:t>
            </a:r>
            <a:r>
              <a:rPr lang="en-US" sz="1700" dirty="0" err="1"/>
              <a:t>el</a:t>
            </a:r>
            <a:r>
              <a:rPr lang="en-US" sz="1700" dirty="0"/>
              <a:t> </a:t>
            </a:r>
            <a:r>
              <a:rPr lang="en-US" sz="1700" dirty="0" err="1"/>
              <a:t>ambiente</a:t>
            </a:r>
            <a:r>
              <a:rPr lang="en-US" sz="1700" dirty="0"/>
              <a:t> ¡hay adversaries!</a:t>
            </a:r>
          </a:p>
        </p:txBody>
      </p:sp>
      <p:pic>
        <p:nvPicPr>
          <p:cNvPr id="1026" name="Picture 2" descr="Confusing words: alone, only &amp;amp; lonely - Yentelman">
            <a:extLst>
              <a:ext uri="{FF2B5EF4-FFF2-40B4-BE49-F238E27FC236}">
                <a16:creationId xmlns:a16="http://schemas.microsoft.com/office/drawing/2014/main" id="{6ABB3AB3-6681-4B8D-A9E2-3EAEE1E3A7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84" r="19847" b="-4"/>
          <a:stretch/>
        </p:blipFill>
        <p:spPr bwMode="auto">
          <a:xfrm>
            <a:off x="5171033" y="633618"/>
            <a:ext cx="2651760" cy="267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ifornia Center for Population Research | LinkedIn">
            <a:extLst>
              <a:ext uri="{FF2B5EF4-FFF2-40B4-BE49-F238E27FC236}">
                <a16:creationId xmlns:a16="http://schemas.microsoft.com/office/drawing/2014/main" id="{0116A927-A380-4EB2-833B-A37D27C779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54" r="21784" b="4"/>
          <a:stretch/>
        </p:blipFill>
        <p:spPr bwMode="auto">
          <a:xfrm>
            <a:off x="5171033" y="3450349"/>
            <a:ext cx="2651760" cy="267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4,506 Adversary Stock Photos and Images - 123RF">
            <a:extLst>
              <a:ext uri="{FF2B5EF4-FFF2-40B4-BE49-F238E27FC236}">
                <a16:creationId xmlns:a16="http://schemas.microsoft.com/office/drawing/2014/main" id="{52524C15-44EC-42CE-9B5F-74A7C3F089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7" r="21383" b="-1"/>
          <a:stretch/>
        </p:blipFill>
        <p:spPr bwMode="auto">
          <a:xfrm>
            <a:off x="8001000" y="633616"/>
            <a:ext cx="3781427" cy="549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1F7469A-5496-42AF-AAA0-75C8F735B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78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Game Theory in Real-Life Partnerships">
            <a:extLst>
              <a:ext uri="{FF2B5EF4-FFF2-40B4-BE49-F238E27FC236}">
                <a16:creationId xmlns:a16="http://schemas.microsoft.com/office/drawing/2014/main" id="{0841EE66-558C-4005-A591-BCAA7C5336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6" r="21467" b="-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F46E2C-A491-4B73-A512-CEB1C16FF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s-MX" sz="2800"/>
              <a:t>Juegos con adversarios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4B360A-7B3F-4598-8DBB-F14F242B5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s-MX" sz="1600"/>
              <a:t>Existen muchos tipos de juegos</a:t>
            </a:r>
          </a:p>
          <a:p>
            <a:r>
              <a:rPr lang="es-MX" sz="1600"/>
              <a:t>Ejes</a:t>
            </a:r>
          </a:p>
          <a:p>
            <a:pPr lvl="1"/>
            <a:r>
              <a:rPr lang="es-MX" sz="1600"/>
              <a:t>Determinista o estocástico</a:t>
            </a:r>
          </a:p>
          <a:p>
            <a:pPr lvl="1"/>
            <a:r>
              <a:rPr lang="es-MX" sz="1600"/>
              <a:t>Número de jugadores</a:t>
            </a:r>
          </a:p>
          <a:p>
            <a:pPr lvl="1"/>
            <a:r>
              <a:rPr lang="es-MX" sz="1600"/>
              <a:t>Suma cero</a:t>
            </a:r>
          </a:p>
          <a:p>
            <a:pPr lvl="1"/>
            <a:r>
              <a:rPr lang="es-MX" sz="1600"/>
              <a:t>Información perfecta</a:t>
            </a:r>
          </a:p>
          <a:p>
            <a:r>
              <a:rPr lang="es-MX" sz="1600"/>
              <a:t>Queremos algoritmos que calculen la estrategia para movernos en cada estado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FC559A-A29F-4992-B35A-603E1EF0B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0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12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51CA754-2089-43D4-B286-0D4A41BD62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4" b="2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672176C-7A96-41FA-AE9F-1BF1D4930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s-MX" sz="2800"/>
              <a:t>El estado del arte en juegos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3585E3-7151-4F4F-AA4D-E46017575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s-MX" sz="1100"/>
              <a:t>Damas inglesas</a:t>
            </a:r>
          </a:p>
          <a:p>
            <a:pPr lvl="1">
              <a:lnSpc>
                <a:spcPct val="100000"/>
              </a:lnSpc>
            </a:pPr>
            <a:r>
              <a:rPr lang="es-MX" sz="1100"/>
              <a:t>1950 primera computadora que juega</a:t>
            </a:r>
          </a:p>
          <a:p>
            <a:pPr lvl="1">
              <a:lnSpc>
                <a:spcPct val="100000"/>
              </a:lnSpc>
            </a:pPr>
            <a:r>
              <a:rPr lang="es-MX" sz="1100"/>
              <a:t>1994 primer campeón mundial</a:t>
            </a:r>
          </a:p>
          <a:p>
            <a:pPr lvl="1">
              <a:lnSpc>
                <a:spcPct val="100000"/>
              </a:lnSpc>
            </a:pPr>
            <a:r>
              <a:rPr lang="es-MX" sz="1100"/>
              <a:t>2007 se resolvió el juego</a:t>
            </a:r>
          </a:p>
          <a:p>
            <a:pPr>
              <a:lnSpc>
                <a:spcPct val="100000"/>
              </a:lnSpc>
            </a:pPr>
            <a:r>
              <a:rPr lang="es-MX" sz="1100"/>
              <a:t>Ajedrez</a:t>
            </a:r>
          </a:p>
          <a:p>
            <a:pPr lvl="1">
              <a:lnSpc>
                <a:spcPct val="100000"/>
              </a:lnSpc>
            </a:pPr>
            <a:r>
              <a:rPr lang="es-MX" sz="1100"/>
              <a:t>1997 Deep blue derrota al campeón mundial</a:t>
            </a:r>
          </a:p>
          <a:p>
            <a:pPr>
              <a:lnSpc>
                <a:spcPct val="100000"/>
              </a:lnSpc>
            </a:pPr>
            <a:r>
              <a:rPr lang="es-MX" sz="1100"/>
              <a:t>Go</a:t>
            </a:r>
          </a:p>
          <a:p>
            <a:pPr lvl="1">
              <a:lnSpc>
                <a:spcPct val="100000"/>
              </a:lnSpc>
            </a:pPr>
            <a:r>
              <a:rPr lang="es-MX" sz="1100"/>
              <a:t>2016 Alpha GO derrota un humano campeón</a:t>
            </a:r>
          </a:p>
          <a:p>
            <a:pPr>
              <a:lnSpc>
                <a:spcPct val="100000"/>
              </a:lnSpc>
            </a:pPr>
            <a:r>
              <a:rPr lang="es-MX" sz="1100"/>
              <a:t>Pacman</a:t>
            </a:r>
          </a:p>
          <a:p>
            <a:pPr lvl="1">
              <a:lnSpc>
                <a:spcPct val="100000"/>
              </a:lnSpc>
            </a:pPr>
            <a:r>
              <a:rPr lang="es-MX" sz="1100"/>
              <a:t>???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EBFE7CE-21D9-40B2-9584-9C17461A0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0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74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E463B-AE38-40CC-AE19-C9AC8717F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Definición de un juego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1BA8F64-D166-494E-94EE-71E1AF09BB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s-MX" dirty="0"/>
                  <a:t>Existen distintas formalizaciones. Un ejemplo</a:t>
                </a:r>
              </a:p>
              <a:p>
                <a:pPr lvl="1"/>
                <a:r>
                  <a:rPr lang="es-MX" dirty="0"/>
                  <a:t>Estados: S (inicia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b="0" dirty="0"/>
              </a:p>
              <a:p>
                <a:pPr lvl="1"/>
                <a:r>
                  <a:rPr lang="es-MX" dirty="0"/>
                  <a:t>Jugador: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={1…,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s-MX" dirty="0"/>
              </a:p>
              <a:p>
                <a:pPr lvl="1"/>
                <a:r>
                  <a:rPr lang="es-MX" dirty="0"/>
                  <a:t>Acciones: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MX" dirty="0"/>
                  <a:t> (dependen de cada jugador/estado)</a:t>
                </a:r>
              </a:p>
              <a:p>
                <a:pPr lvl="1"/>
                <a:r>
                  <a:rPr lang="es-MX" dirty="0"/>
                  <a:t>Función de transición: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s-MX" dirty="0"/>
              </a:p>
              <a:p>
                <a:pPr lvl="1"/>
                <a:r>
                  <a:rPr lang="es-MX" dirty="0"/>
                  <a:t>Prueba de meta: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s-MX" b="0" dirty="0"/>
              </a:p>
              <a:p>
                <a:pPr lvl="1"/>
                <a:r>
                  <a:rPr lang="es-MX" dirty="0"/>
                  <a:t>Utilidad terminal: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s-MX" dirty="0"/>
              </a:p>
              <a:p>
                <a:r>
                  <a:rPr lang="es-MX" dirty="0"/>
                  <a:t>La solución para un jugador es una estrategia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1BA8F64-D166-494E-94EE-71E1AF09BB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9" t="-1650" b="-33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A0EB8D-CCC9-42EB-9C24-E384DD10B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12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Freeform: Shape 7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F40BAD-F521-4FC4-AE1B-65ABD84EA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s-MX" sz="2800"/>
              <a:t>Juegos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3E14B-52DC-438D-AF9E-9E2685349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s-MX" sz="1400"/>
              <a:t>Juegos de suma cero</a:t>
            </a:r>
          </a:p>
          <a:p>
            <a:pPr lvl="1">
              <a:lnSpc>
                <a:spcPct val="100000"/>
              </a:lnSpc>
            </a:pPr>
            <a:r>
              <a:rPr lang="es-MX" sz="1400"/>
              <a:t>Agentes que tienen utilidades opuestas</a:t>
            </a:r>
          </a:p>
          <a:p>
            <a:pPr lvl="1">
              <a:lnSpc>
                <a:spcPct val="100000"/>
              </a:lnSpc>
            </a:pPr>
            <a:r>
              <a:rPr lang="es-MX" sz="1400"/>
              <a:t>Alguien gana y alguien pierde en la misma cantidad</a:t>
            </a:r>
          </a:p>
          <a:p>
            <a:pPr lvl="1">
              <a:lnSpc>
                <a:spcPct val="100000"/>
              </a:lnSpc>
            </a:pPr>
            <a:r>
              <a:rPr lang="es-MX" sz="1400"/>
              <a:t>Es pura competencia</a:t>
            </a:r>
          </a:p>
          <a:p>
            <a:pPr>
              <a:lnSpc>
                <a:spcPct val="100000"/>
              </a:lnSpc>
            </a:pPr>
            <a:r>
              <a:rPr lang="es-MX" sz="1400"/>
              <a:t>Juegos en general</a:t>
            </a:r>
          </a:p>
          <a:p>
            <a:pPr lvl="1">
              <a:lnSpc>
                <a:spcPct val="100000"/>
              </a:lnSpc>
            </a:pPr>
            <a:r>
              <a:rPr lang="es-MX" sz="1400"/>
              <a:t>Los agentes tienen utilidades independientes</a:t>
            </a:r>
          </a:p>
          <a:p>
            <a:pPr lvl="1">
              <a:lnSpc>
                <a:spcPct val="100000"/>
              </a:lnSpc>
            </a:pPr>
            <a:r>
              <a:rPr lang="es-MX" sz="1400"/>
              <a:t>Existe cooperación, indiferencia, competencia y otras posibilidades</a:t>
            </a:r>
          </a:p>
          <a:p>
            <a:pPr>
              <a:lnSpc>
                <a:spcPct val="100000"/>
              </a:lnSpc>
            </a:pPr>
            <a:endParaRPr lang="es-MX" sz="1400"/>
          </a:p>
        </p:txBody>
      </p:sp>
      <p:pic>
        <p:nvPicPr>
          <p:cNvPr id="4098" name="Picture 2" descr="Zero-Sum and Other Statistical Games | We Are WorldQuant">
            <a:extLst>
              <a:ext uri="{FF2B5EF4-FFF2-40B4-BE49-F238E27FC236}">
                <a16:creationId xmlns:a16="http://schemas.microsoft.com/office/drawing/2014/main" id="{F0BCFEF1-5E9A-4D0F-B751-30CC518AC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1184" y="1471910"/>
            <a:ext cx="6922008" cy="4014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D13F1F-4779-4C67-B0A4-9A4320C8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95688" y="6356350"/>
            <a:ext cx="21214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789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F40726-9B19-4165-9C26-757D16E19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C41492-98EC-44E8-BA17-57BE0D41F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211"/>
            <a:ext cx="4571999" cy="1165002"/>
          </a:xfrm>
        </p:spPr>
        <p:txBody>
          <a:bodyPr anchor="b">
            <a:normAutofit/>
          </a:bodyPr>
          <a:lstStyle/>
          <a:p>
            <a:r>
              <a:rPr lang="es-MX" sz="3600"/>
              <a:t>Búsqueda con adversarios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DB276DC-550B-49F1-B65D-26D1A6E99E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2055327"/>
                <a:ext cx="4571999" cy="37769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MX" sz="1800"/>
                  <a:t>No solo es decidir que haré de forma independiente para decidir debo pensar mis opciones, las de mi oponente y pensar…</a:t>
                </a:r>
              </a:p>
              <a:p>
                <a:r>
                  <a:rPr lang="es-MX" sz="1800"/>
                  <a:t>Que hará mi oponente</a:t>
                </a:r>
              </a:p>
              <a:p>
                <a:r>
                  <a:rPr lang="es-MX" sz="1800"/>
                  <a:t>Que pensará mi oponente que haré yo</a:t>
                </a:r>
              </a:p>
              <a:p>
                <a:r>
                  <a:rPr lang="es-MX" sz="1800"/>
                  <a:t>Que pensará mi oponente que pensaré yo que hará él</a:t>
                </a:r>
              </a:p>
              <a:p>
                <a14:m>
                  <m:oMath xmlns:m="http://schemas.openxmlformats.org/officeDocument/2006/math">
                    <m:r>
                      <a:rPr lang="es-MX" sz="1800" b="0" i="1">
                        <a:latin typeface="Cambria Math" panose="02040503050406030204" pitchFamily="18" charset="0"/>
                      </a:rPr>
                      <m:t>⋮ </m:t>
                    </m:r>
                  </m:oMath>
                </a14:m>
                <a:endParaRPr lang="es-MX" sz="180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DB276DC-550B-49F1-B65D-26D1A6E99E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2055327"/>
                <a:ext cx="4571999" cy="3776975"/>
              </a:xfrm>
              <a:blipFill>
                <a:blip r:embed="rId2"/>
                <a:stretch>
                  <a:fillRect l="-1067" t="-484" r="-133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3">
            <a:extLst>
              <a:ext uri="{FF2B5EF4-FFF2-40B4-BE49-F238E27FC236}">
                <a16:creationId xmlns:a16="http://schemas.microsoft.com/office/drawing/2014/main" id="{A0CCD7DA-2CBA-457A-9CAC-621BEB59DC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" r="9184"/>
          <a:stretch/>
        </p:blipFill>
        <p:spPr bwMode="auto">
          <a:xfrm>
            <a:off x="6190488" y="566928"/>
            <a:ext cx="5157216" cy="528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089CB41-F399-4AEB-980C-5BFB1049C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FC967B-3DD6-463D-9DB9-6E4419AE0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96768" y="3817404"/>
            <a:ext cx="54864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D9A294-E2EB-4802-8C37-F9B659497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5369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LeftStep">
      <a:dk1>
        <a:srgbClr val="000000"/>
      </a:dk1>
      <a:lt1>
        <a:srgbClr val="FFFFFF"/>
      </a:lt1>
      <a:dk2>
        <a:srgbClr val="233E32"/>
      </a:dk2>
      <a:lt2>
        <a:srgbClr val="E5E8EA"/>
      </a:lt2>
      <a:accent1>
        <a:srgbClr val="D96C37"/>
      </a:accent1>
      <a:accent2>
        <a:srgbClr val="C82937"/>
      </a:accent2>
      <a:accent3>
        <a:srgbClr val="D93789"/>
      </a:accent3>
      <a:accent4>
        <a:srgbClr val="C725BB"/>
      </a:accent4>
      <a:accent5>
        <a:srgbClr val="A237D9"/>
      </a:accent5>
      <a:accent6>
        <a:srgbClr val="7050D2"/>
      </a:accent6>
      <a:hlink>
        <a:srgbClr val="3B8BB2"/>
      </a:hlink>
      <a:folHlink>
        <a:srgbClr val="848484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3027</TotalTime>
  <Words>690</Words>
  <Application>Microsoft Office PowerPoint</Application>
  <PresentationFormat>Panorámica</PresentationFormat>
  <Paragraphs>144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2" baseType="lpstr">
      <vt:lpstr>Arial</vt:lpstr>
      <vt:lpstr>Avenir Next LT Pro</vt:lpstr>
      <vt:lpstr>Calibri</vt:lpstr>
      <vt:lpstr>Cambria Math</vt:lpstr>
      <vt:lpstr>AccentBoxVTI</vt:lpstr>
      <vt:lpstr>Inteligencia Artificial</vt:lpstr>
      <vt:lpstr>Antes de empezar…</vt:lpstr>
      <vt:lpstr>Para el día de hoy</vt:lpstr>
      <vt:lpstr>Al inicio…</vt:lpstr>
      <vt:lpstr>Juegos con adversarios</vt:lpstr>
      <vt:lpstr>El estado del arte en juegos</vt:lpstr>
      <vt:lpstr>Definición de un juego</vt:lpstr>
      <vt:lpstr>Juegos</vt:lpstr>
      <vt:lpstr>Búsqueda con adversarios</vt:lpstr>
      <vt:lpstr>El valor de un estado</vt:lpstr>
      <vt:lpstr>Árboles de juegos con adversarios</vt:lpstr>
      <vt:lpstr>Valores minimax</vt:lpstr>
      <vt:lpstr>Un árbol para gato</vt:lpstr>
      <vt:lpstr>Búsqueda con adversarios (minimax)</vt:lpstr>
      <vt:lpstr>Implementación de minimax</vt:lpstr>
      <vt:lpstr>Minimax implementación con un desapachador</vt:lpstr>
      <vt:lpstr>Ejemplo minimax</vt:lpstr>
      <vt:lpstr>Propiedades de minimax</vt:lpstr>
      <vt:lpstr>Optimalidad</vt:lpstr>
      <vt:lpstr>Regresemos a nuestro ejemplo</vt:lpstr>
      <vt:lpstr>Algoritmo de podado alfa-beta</vt:lpstr>
      <vt:lpstr>Implementación del algoritmo</vt:lpstr>
      <vt:lpstr>Propiedades</vt:lpstr>
      <vt:lpstr>Un ejercicio</vt:lpstr>
      <vt:lpstr>Limitantes en recursos</vt:lpstr>
      <vt:lpstr>Limitantes en recursos</vt:lpstr>
      <vt:lpstr>Para la otra vez…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 poco de…</dc:title>
  <dc:creator>Carlos Hernandez</dc:creator>
  <cp:lastModifiedBy>Carlos Hernández</cp:lastModifiedBy>
  <cp:revision>32</cp:revision>
  <dcterms:created xsi:type="dcterms:W3CDTF">2020-02-18T20:29:21Z</dcterms:created>
  <dcterms:modified xsi:type="dcterms:W3CDTF">2022-08-30T23:33:33Z</dcterms:modified>
</cp:coreProperties>
</file>