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5"/>
  </p:notesMasterIdLst>
  <p:sldIdLst>
    <p:sldId id="256" r:id="rId2"/>
    <p:sldId id="338" r:id="rId3"/>
    <p:sldId id="295" r:id="rId4"/>
    <p:sldId id="319" r:id="rId5"/>
    <p:sldId id="321" r:id="rId6"/>
    <p:sldId id="340" r:id="rId7"/>
    <p:sldId id="341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7" r:id="rId21"/>
    <p:sldId id="336" r:id="rId22"/>
    <p:sldId id="339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6349" autoAdjust="0"/>
  </p:normalViewPr>
  <p:slideViewPr>
    <p:cSldViewPr snapToGrid="0">
      <p:cViewPr varScale="1">
        <p:scale>
          <a:sx n="102" d="100"/>
          <a:sy n="102" d="100"/>
        </p:scale>
        <p:origin x="894" y="72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D1344-3A11-4F88-BBD0-4B33C2E894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6CF08C4-E805-4CD6-B0E4-A183227448C6}">
      <dgm:prSet/>
      <dgm:spPr/>
      <dgm:t>
        <a:bodyPr/>
        <a:lstStyle/>
        <a:p>
          <a:r>
            <a:rPr lang="es-MX"/>
            <a:t>¿Cuándo utilizarlo?</a:t>
          </a:r>
          <a:endParaRPr lang="en-US"/>
        </a:p>
      </dgm:t>
    </dgm:pt>
    <dgm:pt modelId="{15E80213-4004-4335-82BF-1A59CC293EB8}" type="parTrans" cxnId="{9AD95790-69C3-462C-BFCC-C54FD3160197}">
      <dgm:prSet/>
      <dgm:spPr/>
      <dgm:t>
        <a:bodyPr/>
        <a:lstStyle/>
        <a:p>
          <a:endParaRPr lang="en-US"/>
        </a:p>
      </dgm:t>
    </dgm:pt>
    <dgm:pt modelId="{B015F50D-5B2A-4D3D-812B-84E4B3E63483}" type="sibTrans" cxnId="{9AD95790-69C3-462C-BFCC-C54FD3160197}">
      <dgm:prSet/>
      <dgm:spPr/>
      <dgm:t>
        <a:bodyPr/>
        <a:lstStyle/>
        <a:p>
          <a:endParaRPr lang="en-US"/>
        </a:p>
      </dgm:t>
    </dgm:pt>
    <dgm:pt modelId="{1E1F92A5-2BE6-48BB-8C19-84E142BC9994}">
      <dgm:prSet/>
      <dgm:spPr/>
      <dgm:t>
        <a:bodyPr/>
        <a:lstStyle/>
        <a:p>
          <a:r>
            <a:rPr lang="es-MX"/>
            <a:t>¿Cuándo podar?</a:t>
          </a:r>
          <a:endParaRPr lang="en-US"/>
        </a:p>
      </dgm:t>
    </dgm:pt>
    <dgm:pt modelId="{673EDD33-1997-464A-8E67-67A58DAB3D3F}" type="parTrans" cxnId="{5EB30350-A360-452A-A7B8-63F1FEE3368E}">
      <dgm:prSet/>
      <dgm:spPr/>
      <dgm:t>
        <a:bodyPr/>
        <a:lstStyle/>
        <a:p>
          <a:endParaRPr lang="en-US"/>
        </a:p>
      </dgm:t>
    </dgm:pt>
    <dgm:pt modelId="{00D45198-144A-4304-B9CB-62846E10B1E8}" type="sibTrans" cxnId="{5EB30350-A360-452A-A7B8-63F1FEE3368E}">
      <dgm:prSet/>
      <dgm:spPr/>
      <dgm:t>
        <a:bodyPr/>
        <a:lstStyle/>
        <a:p>
          <a:endParaRPr lang="en-US"/>
        </a:p>
      </dgm:t>
    </dgm:pt>
    <dgm:pt modelId="{0D5D1F8F-FEB6-4728-A2F2-0FADDFE0C20C}">
      <dgm:prSet/>
      <dgm:spPr/>
      <dgm:t>
        <a:bodyPr/>
        <a:lstStyle/>
        <a:p>
          <a:r>
            <a:rPr lang="es-MX"/>
            <a:t>¿Alternativas?</a:t>
          </a:r>
          <a:endParaRPr lang="en-US"/>
        </a:p>
      </dgm:t>
    </dgm:pt>
    <dgm:pt modelId="{6E097058-8B01-4431-A3C1-578495CF60C8}" type="parTrans" cxnId="{5A15927F-0E48-4283-B992-D4369C4CFC9F}">
      <dgm:prSet/>
      <dgm:spPr/>
      <dgm:t>
        <a:bodyPr/>
        <a:lstStyle/>
        <a:p>
          <a:endParaRPr lang="en-US"/>
        </a:p>
      </dgm:t>
    </dgm:pt>
    <dgm:pt modelId="{5B5038D2-3315-4756-A899-304B25ED9CA3}" type="sibTrans" cxnId="{5A15927F-0E48-4283-B992-D4369C4CFC9F}">
      <dgm:prSet/>
      <dgm:spPr/>
      <dgm:t>
        <a:bodyPr/>
        <a:lstStyle/>
        <a:p>
          <a:endParaRPr lang="en-US"/>
        </a:p>
      </dgm:t>
    </dgm:pt>
    <dgm:pt modelId="{F06EA52D-0F14-4D0F-89E5-91F3C8A1159E}" type="pres">
      <dgm:prSet presAssocID="{F8DD1344-3A11-4F88-BBD0-4B33C2E89434}" presName="root" presStyleCnt="0">
        <dgm:presLayoutVars>
          <dgm:dir/>
          <dgm:resizeHandles val="exact"/>
        </dgm:presLayoutVars>
      </dgm:prSet>
      <dgm:spPr/>
    </dgm:pt>
    <dgm:pt modelId="{0A6F42C1-1CA5-475D-8F6D-CFB1976DD15F}" type="pres">
      <dgm:prSet presAssocID="{46CF08C4-E805-4CD6-B0E4-A183227448C6}" presName="compNode" presStyleCnt="0"/>
      <dgm:spPr/>
    </dgm:pt>
    <dgm:pt modelId="{73B517F3-B37D-4A7C-BA72-0C22D3A38193}" type="pres">
      <dgm:prSet presAssocID="{46CF08C4-E805-4CD6-B0E4-A183227448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F985DBF6-9FAA-4B23-9558-D6FDE8CA4671}" type="pres">
      <dgm:prSet presAssocID="{46CF08C4-E805-4CD6-B0E4-A183227448C6}" presName="spaceRect" presStyleCnt="0"/>
      <dgm:spPr/>
    </dgm:pt>
    <dgm:pt modelId="{612FB19A-5DFD-40C0-938B-FE226BCC3AB3}" type="pres">
      <dgm:prSet presAssocID="{46CF08C4-E805-4CD6-B0E4-A183227448C6}" presName="textRect" presStyleLbl="revTx" presStyleIdx="0" presStyleCnt="3">
        <dgm:presLayoutVars>
          <dgm:chMax val="1"/>
          <dgm:chPref val="1"/>
        </dgm:presLayoutVars>
      </dgm:prSet>
      <dgm:spPr/>
    </dgm:pt>
    <dgm:pt modelId="{6E585007-5628-4889-B163-5DCA7A63BB46}" type="pres">
      <dgm:prSet presAssocID="{B015F50D-5B2A-4D3D-812B-84E4B3E63483}" presName="sibTrans" presStyleCnt="0"/>
      <dgm:spPr/>
    </dgm:pt>
    <dgm:pt modelId="{AF9C381A-DFF2-4730-9AE8-4994ABEC9694}" type="pres">
      <dgm:prSet presAssocID="{1E1F92A5-2BE6-48BB-8C19-84E142BC9994}" presName="compNode" presStyleCnt="0"/>
      <dgm:spPr/>
    </dgm:pt>
    <dgm:pt modelId="{B80008C3-B036-47FF-B2E9-A9879F2362EC}" type="pres">
      <dgm:prSet presAssocID="{1E1F92A5-2BE6-48BB-8C19-84E142BC99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tilador"/>
        </a:ext>
      </dgm:extLst>
    </dgm:pt>
    <dgm:pt modelId="{C5C012F2-FDD4-4318-9088-FA59A1A875A3}" type="pres">
      <dgm:prSet presAssocID="{1E1F92A5-2BE6-48BB-8C19-84E142BC9994}" presName="spaceRect" presStyleCnt="0"/>
      <dgm:spPr/>
    </dgm:pt>
    <dgm:pt modelId="{045C6C45-D3E9-419B-88E2-6C06123CCF00}" type="pres">
      <dgm:prSet presAssocID="{1E1F92A5-2BE6-48BB-8C19-84E142BC9994}" presName="textRect" presStyleLbl="revTx" presStyleIdx="1" presStyleCnt="3">
        <dgm:presLayoutVars>
          <dgm:chMax val="1"/>
          <dgm:chPref val="1"/>
        </dgm:presLayoutVars>
      </dgm:prSet>
      <dgm:spPr/>
    </dgm:pt>
    <dgm:pt modelId="{88BE2AEF-70F4-49C3-BC4A-2777902079B9}" type="pres">
      <dgm:prSet presAssocID="{00D45198-144A-4304-B9CB-62846E10B1E8}" presName="sibTrans" presStyleCnt="0"/>
      <dgm:spPr/>
    </dgm:pt>
    <dgm:pt modelId="{1CFAC26F-1DC1-411E-89DB-129C77C772F7}" type="pres">
      <dgm:prSet presAssocID="{0D5D1F8F-FEB6-4728-A2F2-0FADDFE0C20C}" presName="compNode" presStyleCnt="0"/>
      <dgm:spPr/>
    </dgm:pt>
    <dgm:pt modelId="{7BD22BB2-0C9E-43AA-BE50-643282842904}" type="pres">
      <dgm:prSet presAssocID="{0D5D1F8F-FEB6-4728-A2F2-0FADDFE0C2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784E6BB-4381-47B4-8338-C309D48C33AB}" type="pres">
      <dgm:prSet presAssocID="{0D5D1F8F-FEB6-4728-A2F2-0FADDFE0C20C}" presName="spaceRect" presStyleCnt="0"/>
      <dgm:spPr/>
    </dgm:pt>
    <dgm:pt modelId="{DBF2D2E0-3582-4566-AA7C-47CAF3B395AF}" type="pres">
      <dgm:prSet presAssocID="{0D5D1F8F-FEB6-4728-A2F2-0FADDFE0C2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531020-6F71-42AD-B4F3-8E554F44319A}" type="presOf" srcId="{0D5D1F8F-FEB6-4728-A2F2-0FADDFE0C20C}" destId="{DBF2D2E0-3582-4566-AA7C-47CAF3B395AF}" srcOrd="0" destOrd="0" presId="urn:microsoft.com/office/officeart/2018/2/layout/IconLabelList"/>
    <dgm:cxn modelId="{BC7D5A60-5631-4A52-ADDC-53B1A8F33D87}" type="presOf" srcId="{1E1F92A5-2BE6-48BB-8C19-84E142BC9994}" destId="{045C6C45-D3E9-419B-88E2-6C06123CCF00}" srcOrd="0" destOrd="0" presId="urn:microsoft.com/office/officeart/2018/2/layout/IconLabelList"/>
    <dgm:cxn modelId="{5EB30350-A360-452A-A7B8-63F1FEE3368E}" srcId="{F8DD1344-3A11-4F88-BBD0-4B33C2E89434}" destId="{1E1F92A5-2BE6-48BB-8C19-84E142BC9994}" srcOrd="1" destOrd="0" parTransId="{673EDD33-1997-464A-8E67-67A58DAB3D3F}" sibTransId="{00D45198-144A-4304-B9CB-62846E10B1E8}"/>
    <dgm:cxn modelId="{5A15927F-0E48-4283-B992-D4369C4CFC9F}" srcId="{F8DD1344-3A11-4F88-BBD0-4B33C2E89434}" destId="{0D5D1F8F-FEB6-4728-A2F2-0FADDFE0C20C}" srcOrd="2" destOrd="0" parTransId="{6E097058-8B01-4431-A3C1-578495CF60C8}" sibTransId="{5B5038D2-3315-4756-A899-304B25ED9CA3}"/>
    <dgm:cxn modelId="{9AD95790-69C3-462C-BFCC-C54FD3160197}" srcId="{F8DD1344-3A11-4F88-BBD0-4B33C2E89434}" destId="{46CF08C4-E805-4CD6-B0E4-A183227448C6}" srcOrd="0" destOrd="0" parTransId="{15E80213-4004-4335-82BF-1A59CC293EB8}" sibTransId="{B015F50D-5B2A-4D3D-812B-84E4B3E63483}"/>
    <dgm:cxn modelId="{D7EEC7B0-A045-41FE-808D-0922601476D6}" type="presOf" srcId="{F8DD1344-3A11-4F88-BBD0-4B33C2E89434}" destId="{F06EA52D-0F14-4D0F-89E5-91F3C8A1159E}" srcOrd="0" destOrd="0" presId="urn:microsoft.com/office/officeart/2018/2/layout/IconLabelList"/>
    <dgm:cxn modelId="{EF31B2DB-BDF4-494A-A734-B43E166E26E8}" type="presOf" srcId="{46CF08C4-E805-4CD6-B0E4-A183227448C6}" destId="{612FB19A-5DFD-40C0-938B-FE226BCC3AB3}" srcOrd="0" destOrd="0" presId="urn:microsoft.com/office/officeart/2018/2/layout/IconLabelList"/>
    <dgm:cxn modelId="{572285A9-A25E-4552-90B1-DC791D4DBF98}" type="presParOf" srcId="{F06EA52D-0F14-4D0F-89E5-91F3C8A1159E}" destId="{0A6F42C1-1CA5-475D-8F6D-CFB1976DD15F}" srcOrd="0" destOrd="0" presId="urn:microsoft.com/office/officeart/2018/2/layout/IconLabelList"/>
    <dgm:cxn modelId="{BC622D67-91C7-498F-820E-DDE2B265BEA7}" type="presParOf" srcId="{0A6F42C1-1CA5-475D-8F6D-CFB1976DD15F}" destId="{73B517F3-B37D-4A7C-BA72-0C22D3A38193}" srcOrd="0" destOrd="0" presId="urn:microsoft.com/office/officeart/2018/2/layout/IconLabelList"/>
    <dgm:cxn modelId="{C59B1A7A-49D7-40D4-BF79-F5733B23416D}" type="presParOf" srcId="{0A6F42C1-1CA5-475D-8F6D-CFB1976DD15F}" destId="{F985DBF6-9FAA-4B23-9558-D6FDE8CA4671}" srcOrd="1" destOrd="0" presId="urn:microsoft.com/office/officeart/2018/2/layout/IconLabelList"/>
    <dgm:cxn modelId="{E47EC1B9-6B28-4A76-A29C-F78912CCF645}" type="presParOf" srcId="{0A6F42C1-1CA5-475D-8F6D-CFB1976DD15F}" destId="{612FB19A-5DFD-40C0-938B-FE226BCC3AB3}" srcOrd="2" destOrd="0" presId="urn:microsoft.com/office/officeart/2018/2/layout/IconLabelList"/>
    <dgm:cxn modelId="{54B53C54-48B4-4EC8-A792-8013D84625DA}" type="presParOf" srcId="{F06EA52D-0F14-4D0F-89E5-91F3C8A1159E}" destId="{6E585007-5628-4889-B163-5DCA7A63BB46}" srcOrd="1" destOrd="0" presId="urn:microsoft.com/office/officeart/2018/2/layout/IconLabelList"/>
    <dgm:cxn modelId="{4DF48A00-22BD-4BF7-AC5D-DCF045768934}" type="presParOf" srcId="{F06EA52D-0F14-4D0F-89E5-91F3C8A1159E}" destId="{AF9C381A-DFF2-4730-9AE8-4994ABEC9694}" srcOrd="2" destOrd="0" presId="urn:microsoft.com/office/officeart/2018/2/layout/IconLabelList"/>
    <dgm:cxn modelId="{E2251B6C-2189-43D9-A732-73A330B2BED9}" type="presParOf" srcId="{AF9C381A-DFF2-4730-9AE8-4994ABEC9694}" destId="{B80008C3-B036-47FF-B2E9-A9879F2362EC}" srcOrd="0" destOrd="0" presId="urn:microsoft.com/office/officeart/2018/2/layout/IconLabelList"/>
    <dgm:cxn modelId="{57D62602-00C0-4927-984B-68069A72A1B5}" type="presParOf" srcId="{AF9C381A-DFF2-4730-9AE8-4994ABEC9694}" destId="{C5C012F2-FDD4-4318-9088-FA59A1A875A3}" srcOrd="1" destOrd="0" presId="urn:microsoft.com/office/officeart/2018/2/layout/IconLabelList"/>
    <dgm:cxn modelId="{A448146D-FC4A-4D73-B4CE-079B1ED972AB}" type="presParOf" srcId="{AF9C381A-DFF2-4730-9AE8-4994ABEC9694}" destId="{045C6C45-D3E9-419B-88E2-6C06123CCF00}" srcOrd="2" destOrd="0" presId="urn:microsoft.com/office/officeart/2018/2/layout/IconLabelList"/>
    <dgm:cxn modelId="{E6F55BC6-9FE9-42CF-86CA-39287E5E204B}" type="presParOf" srcId="{F06EA52D-0F14-4D0F-89E5-91F3C8A1159E}" destId="{88BE2AEF-70F4-49C3-BC4A-2777902079B9}" srcOrd="3" destOrd="0" presId="urn:microsoft.com/office/officeart/2018/2/layout/IconLabelList"/>
    <dgm:cxn modelId="{C454CE6E-76EA-4E07-866E-8487087A467F}" type="presParOf" srcId="{F06EA52D-0F14-4D0F-89E5-91F3C8A1159E}" destId="{1CFAC26F-1DC1-411E-89DB-129C77C772F7}" srcOrd="4" destOrd="0" presId="urn:microsoft.com/office/officeart/2018/2/layout/IconLabelList"/>
    <dgm:cxn modelId="{AFB4BC0D-0B37-47B3-A350-A5A9B3B8F9C4}" type="presParOf" srcId="{1CFAC26F-1DC1-411E-89DB-129C77C772F7}" destId="{7BD22BB2-0C9E-43AA-BE50-643282842904}" srcOrd="0" destOrd="0" presId="urn:microsoft.com/office/officeart/2018/2/layout/IconLabelList"/>
    <dgm:cxn modelId="{BAE55B4E-5CE7-40CC-B848-70F71BDCBB91}" type="presParOf" srcId="{1CFAC26F-1DC1-411E-89DB-129C77C772F7}" destId="{6784E6BB-4381-47B4-8338-C309D48C33AB}" srcOrd="1" destOrd="0" presId="urn:microsoft.com/office/officeart/2018/2/layout/IconLabelList"/>
    <dgm:cxn modelId="{80EF948A-C857-41A0-9E2A-D6586C24E3E2}" type="presParOf" srcId="{1CFAC26F-1DC1-411E-89DB-129C77C772F7}" destId="{DBF2D2E0-3582-4566-AA7C-47CAF3B395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517F3-B37D-4A7C-BA72-0C22D3A38193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FB19A-5DFD-40C0-938B-FE226BCC3AB3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¿Cuándo utilizarlo?</a:t>
          </a:r>
          <a:endParaRPr lang="en-US" sz="2600" kern="1200"/>
        </a:p>
      </dsp:txBody>
      <dsp:txXfrm>
        <a:off x="417971" y="2647231"/>
        <a:ext cx="2889450" cy="720000"/>
      </dsp:txXfrm>
    </dsp:sp>
    <dsp:sp modelId="{B80008C3-B036-47FF-B2E9-A9879F2362EC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C6C45-D3E9-419B-88E2-6C06123CCF00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¿Cuándo podar?</a:t>
          </a:r>
          <a:endParaRPr lang="en-US" sz="2600" kern="1200"/>
        </a:p>
      </dsp:txBody>
      <dsp:txXfrm>
        <a:off x="3813075" y="2647231"/>
        <a:ext cx="2889450" cy="720000"/>
      </dsp:txXfrm>
    </dsp:sp>
    <dsp:sp modelId="{7BD22BB2-0C9E-43AA-BE50-643282842904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2D2E0-3582-4566-AA7C-47CAF3B395AF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¿Alternativas?</a:t>
          </a:r>
          <a:endParaRPr lang="en-US" sz="2600" kern="1200"/>
        </a:p>
      </dsp:txBody>
      <dsp:txXfrm>
        <a:off x="7208178" y="264723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815915" cy="1208141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Clase 8: </a:t>
            </a:r>
            <a:r>
              <a:rPr lang="es-MX" sz="2000" dirty="0">
                <a:solidFill>
                  <a:schemeClr val="bg1"/>
                </a:solidFill>
              </a:rPr>
              <a:t>Incertidumbre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4" descr="Oferta Académica | UNAM">
            <a:extLst>
              <a:ext uri="{FF2B5EF4-FFF2-40B4-BE49-F238E27FC236}">
                <a16:creationId xmlns:a16="http://schemas.microsoft.com/office/drawing/2014/main" id="{8E4D61F3-B44E-46A7-A589-BEA8155F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03" y="5184978"/>
            <a:ext cx="1634576" cy="18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-unam | UNAM Global">
            <a:extLst>
              <a:ext uri="{FF2B5EF4-FFF2-40B4-BE49-F238E27FC236}">
                <a16:creationId xmlns:a16="http://schemas.microsoft.com/office/drawing/2014/main" id="{A04DEBF2-7BA8-41B4-8925-7FF320B6F5F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0" y="5355230"/>
            <a:ext cx="1303200" cy="145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4E0D3A-5CB0-4775-B085-5A12A8EA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Búsqueda expectimax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A274B-C590-4F26-9894-802180A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700"/>
              <a:t>No sabemos el resultado de una acción</a:t>
            </a:r>
          </a:p>
          <a:p>
            <a:pPr lvl="1">
              <a:lnSpc>
                <a:spcPct val="100000"/>
              </a:lnSpc>
            </a:pPr>
            <a:r>
              <a:rPr lang="es-MX" sz="1700"/>
              <a:t>Hay eventos aleatorios</a:t>
            </a:r>
          </a:p>
          <a:p>
            <a:pPr lvl="1">
              <a:lnSpc>
                <a:spcPct val="100000"/>
              </a:lnSpc>
            </a:pPr>
            <a:r>
              <a:rPr lang="es-MX" sz="1700"/>
              <a:t>Adversarios impredecibles</a:t>
            </a:r>
          </a:p>
          <a:p>
            <a:pPr lvl="1">
              <a:lnSpc>
                <a:spcPct val="100000"/>
              </a:lnSpc>
            </a:pPr>
            <a:r>
              <a:rPr lang="es-MX" sz="1700"/>
              <a:t>Las acciones pueden fallar</a:t>
            </a:r>
          </a:p>
          <a:p>
            <a:pPr>
              <a:lnSpc>
                <a:spcPct val="100000"/>
              </a:lnSpc>
            </a:pPr>
            <a:r>
              <a:rPr lang="es-MX" sz="1700"/>
              <a:t>Ahora los valores representan el caso medio</a:t>
            </a:r>
          </a:p>
          <a:p>
            <a:pPr lvl="1">
              <a:lnSpc>
                <a:spcPct val="100000"/>
              </a:lnSpc>
            </a:pPr>
            <a:r>
              <a:rPr lang="es-MX" sz="1700"/>
              <a:t>Los nodos max son como en minimax</a:t>
            </a:r>
          </a:p>
          <a:p>
            <a:pPr lvl="1">
              <a:lnSpc>
                <a:spcPct val="100000"/>
              </a:lnSpc>
            </a:pPr>
            <a:r>
              <a:rPr lang="es-MX" sz="1700"/>
              <a:t>Loss nodos </a:t>
            </a:r>
            <a:r>
              <a:rPr lang="es-MX" sz="1700" i="1"/>
              <a:t>chance </a:t>
            </a:r>
            <a:r>
              <a:rPr lang="es-MX" sz="1700"/>
              <a:t>tienen resultado aleatorio</a:t>
            </a:r>
          </a:p>
          <a:p>
            <a:pPr lvl="1">
              <a:lnSpc>
                <a:spcPct val="100000"/>
              </a:lnSpc>
            </a:pPr>
            <a:r>
              <a:rPr lang="es-MX" sz="1700"/>
              <a:t>Calculan las utilidades esperadas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3CDAD7-3F01-4DF8-9B20-9C40B1D8C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6" r="2" b="2"/>
          <a:stretch/>
        </p:blipFill>
        <p:spPr>
          <a:xfrm>
            <a:off x="5898105" y="625683"/>
            <a:ext cx="5415845" cy="55512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2FD271-E255-4BC6-95D0-4AB00C61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102F9-CAB1-4526-9B78-3CF69494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El algoritmo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B593AEE-1277-4D43-AF44-E7D32C34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851" y="2478088"/>
            <a:ext cx="8240261" cy="369411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57CF76-786A-4791-BA29-443145AA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B1938-E51A-4004-A5DA-4915F448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algoritmo 2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BCA4298-791C-482C-A86F-3EED62F5A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819098"/>
            <a:ext cx="10167937" cy="301209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7B9F4B-58A3-47C1-BA7F-51FF8A69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5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AD630-904F-4077-A76A-10E0161E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Un ejemplo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2F91C78-317F-4ECE-B16F-E7CB0B8EF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811855"/>
            <a:ext cx="6408836" cy="308303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5F9B1-6116-49FD-903F-39F98C61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1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709454-5D92-4167-85B0-719BCD64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dirty="0"/>
              <a:t>Preguntas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6AFBFA-F179-403D-A747-7FF6915F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E86658C4-1168-45E8-9788-BC1912741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73663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96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D36BA4-F5F2-41BC-AAA4-7034574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¿Cuál es la probabilidad?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5399686A-2818-4C0A-A98B-011E68C5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MX" sz="1700"/>
              <a:t>Distribución uniforme</a:t>
            </a:r>
          </a:p>
          <a:p>
            <a:r>
              <a:rPr lang="es-MX" sz="1700"/>
              <a:t>Un modelo sofisticado basado en datos</a:t>
            </a:r>
          </a:p>
          <a:p>
            <a:r>
              <a:rPr lang="es-MX" sz="1700"/>
              <a:t>Dado mágicamente</a:t>
            </a:r>
          </a:p>
          <a:p>
            <a:endParaRPr lang="es-MX" sz="1700"/>
          </a:p>
        </p:txBody>
      </p:sp>
      <p:pic>
        <p:nvPicPr>
          <p:cNvPr id="6" name="Picture 5" descr="Modelos moleculares en un aula de ciencias">
            <a:extLst>
              <a:ext uri="{FF2B5EF4-FFF2-40B4-BE49-F238E27FC236}">
                <a16:creationId xmlns:a16="http://schemas.microsoft.com/office/drawing/2014/main" id="{94722B98-FDD3-4EEF-890B-20CF54030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2" r="13194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97F7EB-80CD-4B76-B93B-1120072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6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2D981-0981-468F-BA7B-E1D6DC11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Generalizando a otros juegos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159A70-4D26-4E9A-8236-5091E3698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" t="1" r="810" b="3"/>
          <a:stretch/>
        </p:blipFill>
        <p:spPr>
          <a:xfrm>
            <a:off x="697584" y="2478024"/>
            <a:ext cx="6429080" cy="36941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24195-0637-4D53-8A00-2BCA30F3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s-MX" sz="1800"/>
              <a:t>Los nodos terminales tienen tuplas de utilidad</a:t>
            </a:r>
          </a:p>
          <a:p>
            <a:r>
              <a:rPr lang="es-MX" sz="1800"/>
              <a:t>Los valores de los nodos también son tuplas</a:t>
            </a:r>
          </a:p>
          <a:p>
            <a:r>
              <a:rPr lang="es-MX" sz="1800"/>
              <a:t>Cada jugador maximiza su propia utilidad</a:t>
            </a:r>
          </a:p>
          <a:p>
            <a:r>
              <a:rPr lang="es-MX" sz="1800"/>
              <a:t>Puede da lugar a complicadas interacciones entre agentes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E18265-6FAA-4E0B-A6E0-2D39897D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634C3-9273-4A44-85E5-B3259056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s-MX" sz="3400"/>
              <a:t>¿Cuáles utilidades utilizar?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C773E2-5542-4502-9D5A-DB648AF6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500"/>
              <a:t>La escala</a:t>
            </a:r>
          </a:p>
          <a:p>
            <a:pPr lvl="1">
              <a:lnSpc>
                <a:spcPct val="100000"/>
              </a:lnSpc>
            </a:pPr>
            <a:r>
              <a:rPr lang="es-MX" sz="1500"/>
              <a:t>Para peores escenarios la escala de la función no importa</a:t>
            </a:r>
          </a:p>
          <a:p>
            <a:pPr lvl="1">
              <a:lnSpc>
                <a:spcPct val="100000"/>
              </a:lnSpc>
            </a:pPr>
            <a:r>
              <a:rPr lang="es-MX" sz="1500"/>
              <a:t>Para casos medios la magnitud de la función debe ser significativa</a:t>
            </a:r>
          </a:p>
          <a:p>
            <a:pPr lvl="1">
              <a:lnSpc>
                <a:spcPct val="100000"/>
              </a:lnSpc>
            </a:pPr>
            <a:r>
              <a:rPr lang="es-MX" sz="1500"/>
              <a:t>Normalmente normalizadas [0,1}</a:t>
            </a:r>
          </a:p>
          <a:p>
            <a:pPr>
              <a:lnSpc>
                <a:spcPct val="100000"/>
              </a:lnSpc>
            </a:pPr>
            <a:r>
              <a:rPr lang="es-MX" sz="1500"/>
              <a:t>¿De donde vienen?</a:t>
            </a:r>
          </a:p>
          <a:p>
            <a:pPr lvl="1">
              <a:lnSpc>
                <a:spcPct val="100000"/>
              </a:lnSpc>
            </a:pPr>
            <a:r>
              <a:rPr lang="es-MX" sz="1500"/>
              <a:t>+1,-1 para un juego de suma cero</a:t>
            </a:r>
          </a:p>
          <a:p>
            <a:pPr lvl="1">
              <a:lnSpc>
                <a:spcPct val="100000"/>
              </a:lnSpc>
            </a:pPr>
            <a:r>
              <a:rPr lang="es-MX" sz="1500"/>
              <a:t>Utilidades que resuman las metas de cada agente</a:t>
            </a:r>
          </a:p>
          <a:p>
            <a:pPr lvl="1">
              <a:lnSpc>
                <a:spcPct val="100000"/>
              </a:lnSpc>
            </a:pPr>
            <a:r>
              <a:rPr lang="es-MX" sz="1500"/>
              <a:t>Bajo algunos axiomas, las preferencias puede ser resumidas en una función de utilidad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3A77EC-575C-7CB4-ECED-71D763FA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939092"/>
            <a:ext cx="5135719" cy="19002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9876C8-4917-4B4A-869D-D9A5EF6A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088019"/>
            <a:ext cx="5135719" cy="142516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4A071-F980-43FA-8E67-4C79306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6623" y="6356350"/>
            <a:ext cx="14264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5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3871-4079-487E-92DC-E6BA4711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Preferencias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D67AF4-95AD-478D-8F22-CC33AAF77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Un agente debe tener preferencias de</a:t>
                </a:r>
              </a:p>
              <a:p>
                <a:pPr lvl="1"/>
                <a:r>
                  <a:rPr lang="es-MX" dirty="0"/>
                  <a:t>Resultados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s-MX" b="0" dirty="0"/>
              </a:p>
              <a:p>
                <a:pPr lvl="1"/>
                <a:r>
                  <a:rPr lang="es-MX" dirty="0" err="1"/>
                  <a:t>Loterias</a:t>
                </a:r>
                <a:r>
                  <a:rPr lang="es-MX" dirty="0"/>
                  <a:t>: situaciones con resultados bajo incertidumbre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Notación</a:t>
                </a:r>
              </a:p>
              <a:p>
                <a:pPr lvl="1"/>
                <a:r>
                  <a:rPr lang="es-MX" dirty="0"/>
                  <a:t>Preferencia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≻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b="0" dirty="0"/>
              </a:p>
              <a:p>
                <a:pPr lvl="1"/>
                <a:r>
                  <a:rPr lang="es-MX" dirty="0"/>
                  <a:t>Indiferencia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D67AF4-95AD-478D-8F22-CC33AAF77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4EE911-4486-4C73-B457-4B96B503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AC32FB-4ADA-43F7-8BB8-01BAD54D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Los axiomas de racionalidad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5362D8-F748-4A5C-A737-BA3BC4397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2000" dirty="0" err="1"/>
                  <a:t>Ordenabilidad</a:t>
                </a:r>
                <a:endParaRPr lang="es-MX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sz="2000" b="0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sz="2000" b="0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MX" sz="2000" b="0" dirty="0"/>
              </a:p>
              <a:p>
                <a:r>
                  <a:rPr lang="es-MX" sz="2000" dirty="0"/>
                  <a:t>Transitividad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sz="2000" b="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MX" sz="2000" b="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≻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s-MX" sz="2000" b="0" dirty="0"/>
              </a:p>
              <a:p>
                <a:r>
                  <a:rPr lang="es-MX" sz="2000" dirty="0"/>
                  <a:t>Continuidad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≻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≻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;1−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MX" sz="2000" b="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sz="2000" b="0" dirty="0"/>
              </a:p>
              <a:p>
                <a:r>
                  <a:rPr lang="es-MX" sz="2000" dirty="0"/>
                  <a:t>Sustituibilidad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;1−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MX" sz="2000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;1−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s-MX" sz="2000" dirty="0"/>
              </a:p>
              <a:p>
                <a:r>
                  <a:rPr lang="es-MX" sz="2000" dirty="0" err="1"/>
                  <a:t>Monotonicidad</a:t>
                </a:r>
                <a:endParaRPr lang="es-MX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s-MX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≻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⇒(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20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MX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;1−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sz="2000" b="0" i="1">
                        <a:latin typeface="Cambria Math" panose="02040503050406030204" pitchFamily="18" charset="0"/>
                      </a:rPr>
                      <m:t>≽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;1−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MX" sz="2000" dirty="0"/>
              </a:p>
              <a:p>
                <a:pPr lvl="1"/>
                <a:endParaRPr lang="es-MX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65362D8-F748-4A5C-A737-BA3BC4397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  <a:blipFill>
                <a:blip r:embed="rId2"/>
                <a:stretch>
                  <a:fillRect l="-927" t="-2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4D332C-F57F-4E78-B26E-48EAE60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3EE39-9D7A-437B-9B7B-2AC44925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Anuncios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08D4290-14D2-4C56-AF2D-8808A000E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MX" dirty="0"/>
                  <a:t>La tarea 2 está disponible:</a:t>
                </a:r>
              </a:p>
              <a:p>
                <a:pPr lvl="1"/>
                <a:r>
                  <a:rPr lang="es-MX" dirty="0"/>
                  <a:t>Implementar al menos uno de: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MX" dirty="0"/>
                  <a:t>Búsqueda con </a:t>
                </a:r>
                <a:r>
                  <a:rPr lang="es-MX" dirty="0" err="1"/>
                  <a:t>backtracking</a:t>
                </a:r>
                <a:endParaRPr lang="es-MX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MX" dirty="0" err="1"/>
                  <a:t>Hillclimber</a:t>
                </a:r>
                <a:endParaRPr lang="es-MX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MX" dirty="0"/>
                  <a:t>Recocido simulado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MX" dirty="0"/>
                  <a:t>Búsqueda tabú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MX" dirty="0"/>
                  <a:t>Algoritmo genético</a:t>
                </a:r>
              </a:p>
              <a:p>
                <a:pPr lvl="1"/>
                <a:r>
                  <a:rPr lang="es-MX" dirty="0"/>
                  <a:t>Aplicar en: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MX" dirty="0"/>
                  <a:t>N reinas con N=8, 50 y 100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MX" dirty="0"/>
                  <a:t>Problema de la mochila de tarea anterior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s-MX" dirty="0"/>
                  <a:t>Max SAT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sz="2000" b="0" i="0" dirty="0" smtClean="0">
                        <a:effectLst/>
                        <a:latin typeface="Cambria Math" panose="02040503050406030204" pitchFamily="18" charset="0"/>
                      </a:rPr>
                      <m:t>, −5</m:t>
                    </m:r>
                    <m:r>
                      <a:rPr lang="es-MX" sz="2000" b="0" i="1" dirty="0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b="0" i="1" dirty="0" smtClean="0">
                        <a:effectLst/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es-ES" sz="2000" b="0" i="0" dirty="0">
                  <a:effectLst/>
                </a:endParaRP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) =</m:t>
                    </m:r>
                    <m:r>
                      <a:rPr lang="es-MX" sz="2000" b="0" i="1" dirty="0" smtClean="0">
                        <a:effectLst/>
                        <a:latin typeface="Cambria Math" panose="02040503050406030204" pitchFamily="18" charset="0"/>
                      </a:rPr>
                      <m:t>(2)(</m:t>
                    </m:r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418.9829</m:t>
                    </m:r>
                    <m:r>
                      <a:rPr lang="es-MX" sz="20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sin</m:t>
                    </m:r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⁡(√|</m:t>
                    </m:r>
                    <m:sSub>
                      <m:sSub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000" b="0" i="1" dirty="0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)  − </m:t>
                    </m:r>
                    <m:sSub>
                      <m:sSub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sin</m:t>
                    </m:r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⁡(√|</m:t>
                    </m:r>
                    <m:sSub>
                      <m:sSubPr>
                        <m:ctrlPr>
                          <a:rPr lang="es-MX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000" b="0" i="1" dirty="0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000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  <m:r>
                      <a:rPr lang="es-MX" sz="2000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dirty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s-MX" b="0" i="0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i="1" dirty="0">
                        <a:latin typeface="Cambria Math" panose="02040503050406030204" pitchFamily="18" charset="0"/>
                      </a:rPr>
                      <m:t>≤5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08D4290-14D2-4C56-AF2D-8808A000E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0" t="-16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E4DF99-514C-4EF5-9F3E-4895C492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BA42E-3CEB-4958-B774-5BBFB244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Máxima utilidad esperada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E98825-4BA5-4E37-AEB9-469BCC49E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Teorema: dado cualquier conjunto de preferencias que satisfagan los axiomas, existe una función real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MX" dirty="0"/>
                  <a:t> tal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≽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;…;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El principio es, elegir la acción que maximice la utilidad esperada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E98825-4BA5-4E37-AEB9-469BCC49E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b="-39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BFC1E-F904-417F-A8F9-142A3DF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CC894-6C18-4138-BDBC-0B7ACFD0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07F2282-4106-4C83-9E0E-C85F955BB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¿Qué prefieren (1)?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0.8,  $4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;    0.2, $0</m:t>
                        </m:r>
                      </m:e>
                    </m:d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1.0,  $3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;    0.0, $0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¿Qué prefieren (2)?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0.20,  $4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;    0.80, $0</m:t>
                        </m:r>
                      </m:e>
                    </m:d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0.25,  $3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;    0.75 $0</m:t>
                        </m:r>
                      </m:e>
                    </m:d>
                  </m:oMath>
                </a14:m>
                <a:endParaRPr lang="es-MX" b="0" dirty="0"/>
              </a:p>
              <a:p>
                <a:endParaRPr lang="es-MX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07F2282-4106-4C83-9E0E-C85F955BB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414E1E-18EB-444C-893B-5B5C508B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584CC1-8C35-42D3-9C42-9703718C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Una nota para finalizar…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B4024-D589-4858-B3F1-C9B74557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s-MX" sz="1800"/>
              <a:t>Cualquiera de los métodos vistos hasta ahora nos puede ayudar a encontrar una estrategia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3BF15-5203-4C1E-BC90-CD48013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 descr="El poder de tus ideas&amp;quot;: Nota y recado">
            <a:extLst>
              <a:ext uri="{FF2B5EF4-FFF2-40B4-BE49-F238E27FC236}">
                <a16:creationId xmlns:a16="http://schemas.microsoft.com/office/drawing/2014/main" id="{E8932D89-ED7F-4388-85C4-903D3FDE7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31" y="1258885"/>
            <a:ext cx="5339427" cy="472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4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/>
              <a:t>Agentes lógicos 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Funciones de evaluación</a:t>
            </a:r>
          </a:p>
          <a:p>
            <a:r>
              <a:rPr lang="es-MX" sz="1700" dirty="0"/>
              <a:t>Incertidumbre</a:t>
            </a:r>
          </a:p>
          <a:p>
            <a:r>
              <a:rPr lang="es-MX" sz="1700" dirty="0" err="1"/>
              <a:t>Expectimax</a:t>
            </a:r>
            <a:endParaRPr lang="es-MX" sz="1700" dirty="0"/>
          </a:p>
          <a:p>
            <a:r>
              <a:rPr lang="es-MX" sz="1700" dirty="0"/>
              <a:t>Toma de decisiones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4260-E619-49E2-9276-9B8D8B0B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Limitantes en 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9CA06-040A-47D9-B86A-0415038E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En juegos realistas, no se puede llegar a las hojas</a:t>
            </a:r>
          </a:p>
          <a:p>
            <a:r>
              <a:rPr lang="es-MX" dirty="0"/>
              <a:t>¿Ideas?</a:t>
            </a:r>
          </a:p>
          <a:p>
            <a:pPr lvl="1"/>
            <a:r>
              <a:rPr lang="es-MX" dirty="0"/>
              <a:t>Buscar solo a una profundidad definida</a:t>
            </a:r>
          </a:p>
          <a:p>
            <a:pPr lvl="1"/>
            <a:r>
              <a:rPr lang="es-MX" dirty="0"/>
              <a:t>Reemplazar utilidades terminales con una evaluación en nodos no terminales (similar al rol de una heurística en A*)</a:t>
            </a:r>
          </a:p>
          <a:p>
            <a:pPr lvl="1"/>
            <a:r>
              <a:rPr lang="es-MX" dirty="0"/>
              <a:t>Utilizar búsqueda iterativa para un algoritmo siempre listo</a:t>
            </a:r>
          </a:p>
          <a:p>
            <a:r>
              <a:rPr lang="es-MX" dirty="0"/>
              <a:t>Ejemplo</a:t>
            </a:r>
          </a:p>
          <a:p>
            <a:pPr lvl="1"/>
            <a:r>
              <a:rPr lang="es-MX" dirty="0"/>
              <a:t>Hacer búsqueda en ajedrez viendo “8 movimientos al futuro”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2AB370-7A18-4FFA-9F48-416A6515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D063-B698-441B-AB83-9A48E624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La profundidad de la búsqueda tiene impacto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C93EC-D123-403B-9BB4-683A401B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evaluación siempre es imperfecta</a:t>
            </a:r>
          </a:p>
          <a:p>
            <a:r>
              <a:rPr lang="es-MX" dirty="0"/>
              <a:t>Se necesita</a:t>
            </a:r>
          </a:p>
          <a:p>
            <a:r>
              <a:rPr lang="es-MX" dirty="0"/>
              <a:t>A mayor profundidad de búsqueda menos relevante es la calidad de la evaluación de la función pero mucho más caro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B9228C-5C7D-4617-AEA7-6B053625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CD14B-7E90-4233-8D13-9EFC1D33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Evaluación de funciones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09CCE1-6D30-48C9-AAB9-6F21D0B68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400"/>
                  <a:t>Función idea: regresar el valor de minimax de la posición actual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Nos conformamos con: una noción que nos diga el valor de nuestra posición. En general una función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MX" sz="1400"/>
                  <a:t>, donde n son las dimensiones a considerar y k son los aspectos que estamos considerando.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Dado que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MX" sz="1400"/>
                  <a:t> es una función vectorial, se puede elegir: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MX" sz="1400" b="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s-MX" sz="1400"/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Donde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400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s-MX" sz="1400"/>
                  <a:t> representan la relevancia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400" b="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MX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400" b="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s-MX" sz="14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1400" b="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400"/>
                  <a:t> para </a:t>
                </a: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sz="14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MX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MX" sz="14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09CCE1-6D30-48C9-AAB9-6F21D0B68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275" t="-175" r="-2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B0D8299-3027-4DC2-9BB3-C13B0B29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2354754"/>
            <a:ext cx="6440424" cy="209313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017139-8CA9-4F48-BF4F-2B1B8085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0E8EF-FEA6-4175-A412-8BD45030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bug…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4099ACF-D0AB-4C88-BB0D-887688F3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661" y="3120063"/>
            <a:ext cx="6744641" cy="241016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B16F0C-A3B3-4A48-B543-85FA4B0B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6F004F-41B3-4C96-8FDF-ACD07A7B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s-MX" sz="3600"/>
              <a:t>Incertidumbre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5DF5E-38B7-4342-B74D-7FF8E285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s-MX" sz="1800"/>
              <a:t>No conocemos que está pensando nuestro adversario (tal vez ellos tampoco)</a:t>
            </a:r>
          </a:p>
          <a:p>
            <a:r>
              <a:rPr lang="es-MX" sz="1800"/>
              <a:t>Una alternativa es imaginar al adversario más capacitado posible</a:t>
            </a:r>
          </a:p>
          <a:p>
            <a:r>
              <a:rPr lang="es-MX" sz="1800"/>
              <a:t>Pero tal vez es muy conservador…</a:t>
            </a:r>
          </a:p>
          <a:p>
            <a:endParaRPr lang="es-MX" sz="18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086442-01D9-4C17-81AF-EC01101B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6" r="2" b="2"/>
          <a:stretch/>
        </p:blipFill>
        <p:spPr>
          <a:xfrm>
            <a:off x="6190488" y="564211"/>
            <a:ext cx="5157216" cy="52861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09E421-6EBC-42A0-BB52-C955B55B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3F5243-2177-4346-B549-C0C77D9A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s-MX" sz="2800"/>
              <a:t>Un ejemplo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A8E3E8-BE58-4870-B4F8-80E5C9BEE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04F43CD-1994-4FD1-8C22-4C25740C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128649"/>
            <a:ext cx="3584448" cy="25949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5EDB3B-697F-439E-B21F-26BCDA5D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99" y="3128649"/>
            <a:ext cx="3584448" cy="25949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A73481-D7FF-4129-BB9E-743C5356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15" y="3128649"/>
            <a:ext cx="3584448" cy="25949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DD33B-F885-4664-83E6-8B4CEA83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285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2EF10E-FBBE-4DDA-A0D6-362B5260D510}"/>
              </a:ext>
            </a:extLst>
          </p:cNvPr>
          <p:cNvSpPr txBox="1"/>
          <p:nvPr/>
        </p:nvSpPr>
        <p:spPr>
          <a:xfrm>
            <a:off x="1744825" y="5841298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3BBDAE-C0EF-4FDE-8D99-0259AC966BA9}"/>
              </a:ext>
            </a:extLst>
          </p:cNvPr>
          <p:cNvSpPr txBox="1"/>
          <p:nvPr/>
        </p:nvSpPr>
        <p:spPr>
          <a:xfrm>
            <a:off x="5517503" y="5841298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79E172-CD04-42B3-BA7F-826BC2996D7B}"/>
              </a:ext>
            </a:extLst>
          </p:cNvPr>
          <p:cNvSpPr txBox="1"/>
          <p:nvPr/>
        </p:nvSpPr>
        <p:spPr>
          <a:xfrm>
            <a:off x="9290181" y="5841298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72C7D3F-2DDE-449F-A56E-3CF685F87FDB}"/>
              </a:ext>
            </a:extLst>
          </p:cNvPr>
          <p:cNvSpPr txBox="1"/>
          <p:nvPr/>
        </p:nvSpPr>
        <p:spPr>
          <a:xfrm>
            <a:off x="3455437" y="4488370"/>
            <a:ext cx="58533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50" b="1" dirty="0"/>
              <a:t>-1000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04800C6-9DB9-4EF6-B697-BFE76A85922B}"/>
              </a:ext>
            </a:extLst>
          </p:cNvPr>
          <p:cNvSpPr txBox="1"/>
          <p:nvPr/>
        </p:nvSpPr>
        <p:spPr>
          <a:xfrm>
            <a:off x="7156723" y="4488370"/>
            <a:ext cx="58533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50" b="1" dirty="0"/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524ADB-C3FA-4DEA-B67E-64C38519A4DA}"/>
              </a:ext>
            </a:extLst>
          </p:cNvPr>
          <p:cNvSpPr txBox="1"/>
          <p:nvPr/>
        </p:nvSpPr>
        <p:spPr>
          <a:xfrm>
            <a:off x="11048877" y="4488370"/>
            <a:ext cx="58533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50" b="1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0941166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746</Words>
  <Application>Microsoft Office PowerPoint</Application>
  <PresentationFormat>Panorámica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Anuncios</vt:lpstr>
      <vt:lpstr>Para el día de hoy</vt:lpstr>
      <vt:lpstr>Limitantes en recursos</vt:lpstr>
      <vt:lpstr>La profundidad de la búsqueda tiene impacto</vt:lpstr>
      <vt:lpstr>Evaluación de funciones</vt:lpstr>
      <vt:lpstr>Un bug…</vt:lpstr>
      <vt:lpstr>Incertidumbre</vt:lpstr>
      <vt:lpstr>Un ejemplo</vt:lpstr>
      <vt:lpstr>Búsqueda expectimax</vt:lpstr>
      <vt:lpstr>El algoritmo</vt:lpstr>
      <vt:lpstr>El algoritmo 2</vt:lpstr>
      <vt:lpstr>Un ejemplo</vt:lpstr>
      <vt:lpstr>Preguntas</vt:lpstr>
      <vt:lpstr>¿Cuál es la probabilidad?</vt:lpstr>
      <vt:lpstr>Generalizando a otros juegos</vt:lpstr>
      <vt:lpstr>¿Cuáles utilidades utilizar?</vt:lpstr>
      <vt:lpstr>Preferencias</vt:lpstr>
      <vt:lpstr>Los axiomas de racionalidad</vt:lpstr>
      <vt:lpstr>Máxima utilidad esperada</vt:lpstr>
      <vt:lpstr>Un ejemplo</vt:lpstr>
      <vt:lpstr>Una nota para finalizar…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36</cp:revision>
  <dcterms:created xsi:type="dcterms:W3CDTF">2020-02-18T20:29:21Z</dcterms:created>
  <dcterms:modified xsi:type="dcterms:W3CDTF">2022-09-01T22:58:20Z</dcterms:modified>
</cp:coreProperties>
</file>