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F6FF"/>
    <a:srgbClr val="0055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52" autoAdjust="0"/>
    <p:restoredTop sz="94660"/>
  </p:normalViewPr>
  <p:slideViewPr>
    <p:cSldViewPr snapToGrid="0">
      <p:cViewPr varScale="1">
        <p:scale>
          <a:sx n="24" d="100"/>
          <a:sy n="24" d="100"/>
        </p:scale>
        <p:origin x="184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65D99D-BA0C-43EE-B66B-21E15A0F26D9}"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68C5B-231B-476F-AEDF-3E2909890D1D}" type="slidenum">
              <a:rPr lang="en-US" smtClean="0"/>
              <a:t>‹#›</a:t>
            </a:fld>
            <a:endParaRPr lang="en-US"/>
          </a:p>
        </p:txBody>
      </p:sp>
    </p:spTree>
    <p:extLst>
      <p:ext uri="{BB962C8B-B14F-4D97-AF65-F5344CB8AC3E}">
        <p14:creationId xmlns:p14="http://schemas.microsoft.com/office/powerpoint/2010/main" val="3615929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65D99D-BA0C-43EE-B66B-21E15A0F26D9}"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68C5B-231B-476F-AEDF-3E2909890D1D}" type="slidenum">
              <a:rPr lang="en-US" smtClean="0"/>
              <a:t>‹#›</a:t>
            </a:fld>
            <a:endParaRPr lang="en-US"/>
          </a:p>
        </p:txBody>
      </p:sp>
    </p:spTree>
    <p:extLst>
      <p:ext uri="{BB962C8B-B14F-4D97-AF65-F5344CB8AC3E}">
        <p14:creationId xmlns:p14="http://schemas.microsoft.com/office/powerpoint/2010/main" val="4045067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65D99D-BA0C-43EE-B66B-21E15A0F26D9}"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68C5B-231B-476F-AEDF-3E2909890D1D}" type="slidenum">
              <a:rPr lang="en-US" smtClean="0"/>
              <a:t>‹#›</a:t>
            </a:fld>
            <a:endParaRPr lang="en-US"/>
          </a:p>
        </p:txBody>
      </p:sp>
    </p:spTree>
    <p:extLst>
      <p:ext uri="{BB962C8B-B14F-4D97-AF65-F5344CB8AC3E}">
        <p14:creationId xmlns:p14="http://schemas.microsoft.com/office/powerpoint/2010/main" val="259159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65D99D-BA0C-43EE-B66B-21E15A0F26D9}"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68C5B-231B-476F-AEDF-3E2909890D1D}" type="slidenum">
              <a:rPr lang="en-US" smtClean="0"/>
              <a:t>‹#›</a:t>
            </a:fld>
            <a:endParaRPr lang="en-US"/>
          </a:p>
        </p:txBody>
      </p:sp>
    </p:spTree>
    <p:extLst>
      <p:ext uri="{BB962C8B-B14F-4D97-AF65-F5344CB8AC3E}">
        <p14:creationId xmlns:p14="http://schemas.microsoft.com/office/powerpoint/2010/main" val="3417824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65D99D-BA0C-43EE-B66B-21E15A0F26D9}"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68C5B-231B-476F-AEDF-3E2909890D1D}" type="slidenum">
              <a:rPr lang="en-US" smtClean="0"/>
              <a:t>‹#›</a:t>
            </a:fld>
            <a:endParaRPr lang="en-US"/>
          </a:p>
        </p:txBody>
      </p:sp>
    </p:spTree>
    <p:extLst>
      <p:ext uri="{BB962C8B-B14F-4D97-AF65-F5344CB8AC3E}">
        <p14:creationId xmlns:p14="http://schemas.microsoft.com/office/powerpoint/2010/main" val="577791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65D99D-BA0C-43EE-B66B-21E15A0F26D9}"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F68C5B-231B-476F-AEDF-3E2909890D1D}" type="slidenum">
              <a:rPr lang="en-US" smtClean="0"/>
              <a:t>‹#›</a:t>
            </a:fld>
            <a:endParaRPr lang="en-US"/>
          </a:p>
        </p:txBody>
      </p:sp>
    </p:spTree>
    <p:extLst>
      <p:ext uri="{BB962C8B-B14F-4D97-AF65-F5344CB8AC3E}">
        <p14:creationId xmlns:p14="http://schemas.microsoft.com/office/powerpoint/2010/main" val="3972845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65D99D-BA0C-43EE-B66B-21E15A0F26D9}" type="datetimeFigureOut">
              <a:rPr lang="en-US" smtClean="0"/>
              <a:t>11/28/2022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F68C5B-231B-476F-AEDF-3E2909890D1D}" type="slidenum">
              <a:rPr lang="en-US" smtClean="0"/>
              <a:t>‹#›</a:t>
            </a:fld>
            <a:endParaRPr lang="en-US"/>
          </a:p>
        </p:txBody>
      </p:sp>
    </p:spTree>
    <p:extLst>
      <p:ext uri="{BB962C8B-B14F-4D97-AF65-F5344CB8AC3E}">
        <p14:creationId xmlns:p14="http://schemas.microsoft.com/office/powerpoint/2010/main" val="3208104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65D99D-BA0C-43EE-B66B-21E15A0F26D9}" type="datetimeFigureOut">
              <a:rPr lang="en-US" smtClean="0"/>
              <a:t>11/28/2022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F68C5B-231B-476F-AEDF-3E2909890D1D}" type="slidenum">
              <a:rPr lang="en-US" smtClean="0"/>
              <a:t>‹#›</a:t>
            </a:fld>
            <a:endParaRPr lang="en-US"/>
          </a:p>
        </p:txBody>
      </p:sp>
    </p:spTree>
    <p:extLst>
      <p:ext uri="{BB962C8B-B14F-4D97-AF65-F5344CB8AC3E}">
        <p14:creationId xmlns:p14="http://schemas.microsoft.com/office/powerpoint/2010/main" val="3006634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65D99D-BA0C-43EE-B66B-21E15A0F26D9}" type="datetimeFigureOut">
              <a:rPr lang="en-US" smtClean="0"/>
              <a:t>11/28/2022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F68C5B-231B-476F-AEDF-3E2909890D1D}" type="slidenum">
              <a:rPr lang="en-US" smtClean="0"/>
              <a:t>‹#›</a:t>
            </a:fld>
            <a:endParaRPr lang="en-US"/>
          </a:p>
        </p:txBody>
      </p:sp>
    </p:spTree>
    <p:extLst>
      <p:ext uri="{BB962C8B-B14F-4D97-AF65-F5344CB8AC3E}">
        <p14:creationId xmlns:p14="http://schemas.microsoft.com/office/powerpoint/2010/main" val="1507289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6A65D99D-BA0C-43EE-B66B-21E15A0F26D9}"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F68C5B-231B-476F-AEDF-3E2909890D1D}" type="slidenum">
              <a:rPr lang="en-US" smtClean="0"/>
              <a:t>‹#›</a:t>
            </a:fld>
            <a:endParaRPr lang="en-US"/>
          </a:p>
        </p:txBody>
      </p:sp>
    </p:spTree>
    <p:extLst>
      <p:ext uri="{BB962C8B-B14F-4D97-AF65-F5344CB8AC3E}">
        <p14:creationId xmlns:p14="http://schemas.microsoft.com/office/powerpoint/2010/main" val="615603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6A65D99D-BA0C-43EE-B66B-21E15A0F26D9}"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F68C5B-231B-476F-AEDF-3E2909890D1D}" type="slidenum">
              <a:rPr lang="en-US" smtClean="0"/>
              <a:t>‹#›</a:t>
            </a:fld>
            <a:endParaRPr lang="en-US"/>
          </a:p>
        </p:txBody>
      </p:sp>
    </p:spTree>
    <p:extLst>
      <p:ext uri="{BB962C8B-B14F-4D97-AF65-F5344CB8AC3E}">
        <p14:creationId xmlns:p14="http://schemas.microsoft.com/office/powerpoint/2010/main" val="3455039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6A65D99D-BA0C-43EE-B66B-21E15A0F26D9}" type="datetimeFigureOut">
              <a:rPr lang="en-US" smtClean="0"/>
              <a:t>11/28/2022</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E1F68C5B-231B-476F-AEDF-3E2909890D1D}" type="slidenum">
              <a:rPr lang="en-US" smtClean="0"/>
              <a:t>‹#›</a:t>
            </a:fld>
            <a:endParaRPr lang="en-US"/>
          </a:p>
        </p:txBody>
      </p:sp>
    </p:spTree>
    <p:extLst>
      <p:ext uri="{BB962C8B-B14F-4D97-AF65-F5344CB8AC3E}">
        <p14:creationId xmlns:p14="http://schemas.microsoft.com/office/powerpoint/2010/main" val="922948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0.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B1292D-880E-41AA-BE4C-CA147A465E30}"/>
              </a:ext>
            </a:extLst>
          </p:cNvPr>
          <p:cNvSpPr/>
          <p:nvPr/>
        </p:nvSpPr>
        <p:spPr>
          <a:xfrm>
            <a:off x="27131900" y="4156238"/>
            <a:ext cx="16122466" cy="71837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pic>
        <p:nvPicPr>
          <p:cNvPr id="55" name="Picture 54"/>
          <p:cNvPicPr>
            <a:picLocks noChangeAspect="1"/>
          </p:cNvPicPr>
          <p:nvPr/>
        </p:nvPicPr>
        <p:blipFill rotWithShape="1">
          <a:blip r:embed="rId2">
            <a:extLst>
              <a:ext uri="{28A0092B-C50C-407E-A947-70E740481C1C}">
                <a14:useLocalDpi xmlns:a14="http://schemas.microsoft.com/office/drawing/2010/main" val="0"/>
              </a:ext>
            </a:extLst>
          </a:blip>
          <a:srcRect r="7190"/>
          <a:stretch/>
        </p:blipFill>
        <p:spPr>
          <a:xfrm>
            <a:off x="33861857" y="4266859"/>
            <a:ext cx="9353487" cy="6784947"/>
          </a:xfrm>
          <a:prstGeom prst="rect">
            <a:avLst/>
          </a:prstGeom>
        </p:spPr>
      </p:pic>
      <p:sp>
        <p:nvSpPr>
          <p:cNvPr id="52" name="Rectangle 51">
            <a:extLst>
              <a:ext uri="{FF2B5EF4-FFF2-40B4-BE49-F238E27FC236}">
                <a16:creationId xmlns:a16="http://schemas.microsoft.com/office/drawing/2014/main" id="{E59C524C-F4EC-437B-94EA-3A6CC6419677}"/>
              </a:ext>
            </a:extLst>
          </p:cNvPr>
          <p:cNvSpPr/>
          <p:nvPr/>
        </p:nvSpPr>
        <p:spPr>
          <a:xfrm>
            <a:off x="32836353" y="11852604"/>
            <a:ext cx="10460054" cy="149434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7E11090-9F29-426C-A980-ECA443FB2890}"/>
              </a:ext>
            </a:extLst>
          </p:cNvPr>
          <p:cNvSpPr/>
          <p:nvPr/>
        </p:nvSpPr>
        <p:spPr>
          <a:xfrm>
            <a:off x="332509" y="332510"/>
            <a:ext cx="43226182" cy="28143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AA56B3E-53DA-45D3-9AEF-421ED43A4ACA}"/>
              </a:ext>
            </a:extLst>
          </p:cNvPr>
          <p:cNvSpPr/>
          <p:nvPr/>
        </p:nvSpPr>
        <p:spPr>
          <a:xfrm>
            <a:off x="447047" y="11864645"/>
            <a:ext cx="11475178" cy="203242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946274E-F908-4570-9173-3A05C0C2BBE7}"/>
              </a:ext>
            </a:extLst>
          </p:cNvPr>
          <p:cNvSpPr/>
          <p:nvPr/>
        </p:nvSpPr>
        <p:spPr>
          <a:xfrm>
            <a:off x="15219824" y="4200443"/>
            <a:ext cx="11479509" cy="71837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7E45349-D333-476E-905D-AD8ACCF2974E}"/>
              </a:ext>
            </a:extLst>
          </p:cNvPr>
          <p:cNvSpPr/>
          <p:nvPr/>
        </p:nvSpPr>
        <p:spPr>
          <a:xfrm>
            <a:off x="32836353" y="27153705"/>
            <a:ext cx="10460054" cy="53598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2A922F3-350A-40C9-86B5-6362AA6C3F74}"/>
              </a:ext>
            </a:extLst>
          </p:cNvPr>
          <p:cNvSpPr/>
          <p:nvPr/>
        </p:nvSpPr>
        <p:spPr>
          <a:xfrm>
            <a:off x="12368411" y="31164132"/>
            <a:ext cx="20205649" cy="13965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514C49A7-7115-4F90-96D8-889B5E4A8C42}"/>
              </a:ext>
            </a:extLst>
          </p:cNvPr>
          <p:cNvSpPr txBox="1"/>
          <p:nvPr/>
        </p:nvSpPr>
        <p:spPr>
          <a:xfrm>
            <a:off x="8444918" y="510861"/>
            <a:ext cx="34236220" cy="1323439"/>
          </a:xfrm>
          <a:prstGeom prst="rect">
            <a:avLst/>
          </a:prstGeom>
          <a:noFill/>
        </p:spPr>
        <p:txBody>
          <a:bodyPr wrap="square" rtlCol="0">
            <a:spAutoFit/>
          </a:bodyPr>
          <a:lstStyle/>
          <a:p>
            <a:pPr algn="ctr"/>
            <a:r>
              <a:rPr lang="en-US" sz="8000" b="1" dirty="0">
                <a:latin typeface="Arial" panose="020B0604020202020204" pitchFamily="34" charset="0"/>
                <a:cs typeface="Arial" panose="020B0604020202020204" pitchFamily="34" charset="0"/>
              </a:rPr>
              <a:t>Representations of Chaos in Periodic Systems</a:t>
            </a:r>
            <a:endParaRPr lang="en-US" sz="8800" b="1"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CD7C7565-C6C1-4773-BEC7-CEA09451CBF6}"/>
              </a:ext>
            </a:extLst>
          </p:cNvPr>
          <p:cNvSpPr txBox="1"/>
          <p:nvPr/>
        </p:nvSpPr>
        <p:spPr>
          <a:xfrm>
            <a:off x="9466465" y="1666079"/>
            <a:ext cx="31505672" cy="646331"/>
          </a:xfrm>
          <a:prstGeom prst="rect">
            <a:avLst/>
          </a:prstGeom>
          <a:noFill/>
        </p:spPr>
        <p:txBody>
          <a:bodyPr wrap="square" rtlCol="0">
            <a:spAutoFit/>
          </a:bodyPr>
          <a:lstStyle/>
          <a:p>
            <a:pPr algn="ctr"/>
            <a:r>
              <a:rPr lang="en-US" sz="3600" dirty="0">
                <a:latin typeface="Arial" panose="020B0604020202020204" pitchFamily="34" charset="0"/>
                <a:cs typeface="Arial" panose="020B0604020202020204" pitchFamily="34" charset="0"/>
              </a:rPr>
              <a:t>TJ Hammond</a:t>
            </a:r>
          </a:p>
        </p:txBody>
      </p:sp>
      <p:sp>
        <p:nvSpPr>
          <p:cNvPr id="15" name="TextBox 14">
            <a:extLst>
              <a:ext uri="{FF2B5EF4-FFF2-40B4-BE49-F238E27FC236}">
                <a16:creationId xmlns:a16="http://schemas.microsoft.com/office/drawing/2014/main" id="{7432FDA7-3B99-43A6-9A9D-66196398ED07}"/>
              </a:ext>
            </a:extLst>
          </p:cNvPr>
          <p:cNvSpPr txBox="1"/>
          <p:nvPr/>
        </p:nvSpPr>
        <p:spPr>
          <a:xfrm>
            <a:off x="9466465" y="2268122"/>
            <a:ext cx="31505672" cy="646331"/>
          </a:xfrm>
          <a:prstGeom prst="rect">
            <a:avLst/>
          </a:prstGeom>
          <a:noFill/>
        </p:spPr>
        <p:txBody>
          <a:bodyPr wrap="square" rtlCol="0">
            <a:spAutoFit/>
          </a:bodyPr>
          <a:lstStyle/>
          <a:p>
            <a:pPr algn="ctr"/>
            <a:r>
              <a:rPr lang="en-US" sz="3600" dirty="0">
                <a:latin typeface="Arial" panose="020B0604020202020204" pitchFamily="34" charset="0"/>
                <a:cs typeface="Arial" panose="020B0604020202020204" pitchFamily="34" charset="0"/>
              </a:rPr>
              <a:t>Phys 3500 – Classical Mechanics</a:t>
            </a:r>
          </a:p>
        </p:txBody>
      </p:sp>
      <p:sp>
        <p:nvSpPr>
          <p:cNvPr id="18" name="TextBox 17">
            <a:extLst>
              <a:ext uri="{FF2B5EF4-FFF2-40B4-BE49-F238E27FC236}">
                <a16:creationId xmlns:a16="http://schemas.microsoft.com/office/drawing/2014/main" id="{BA3E9DBE-92E5-4D35-8DB7-EDE8E4B26811}"/>
              </a:ext>
            </a:extLst>
          </p:cNvPr>
          <p:cNvSpPr txBox="1"/>
          <p:nvPr/>
        </p:nvSpPr>
        <p:spPr>
          <a:xfrm>
            <a:off x="893231" y="12263670"/>
            <a:ext cx="4661718" cy="769441"/>
          </a:xfrm>
          <a:prstGeom prst="rect">
            <a:avLst/>
          </a:prstGeom>
          <a:noFill/>
        </p:spPr>
        <p:txBody>
          <a:bodyPr wrap="square" rtlCol="0">
            <a:spAutoFit/>
          </a:bodyPr>
          <a:lstStyle/>
          <a:p>
            <a:r>
              <a:rPr lang="en-US" sz="4400" b="1" dirty="0">
                <a:latin typeface="Arial" panose="020B0604020202020204" pitchFamily="34" charset="0"/>
                <a:cs typeface="Arial" panose="020B0604020202020204" pitchFamily="34" charset="0"/>
              </a:rPr>
              <a:t>INTRODUCTION</a:t>
            </a:r>
          </a:p>
        </p:txBody>
      </p:sp>
      <p:sp>
        <p:nvSpPr>
          <p:cNvPr id="22" name="TextBox 21">
            <a:extLst>
              <a:ext uri="{FF2B5EF4-FFF2-40B4-BE49-F238E27FC236}">
                <a16:creationId xmlns:a16="http://schemas.microsoft.com/office/drawing/2014/main" id="{72EAA25A-02BA-47B6-830A-569B14C2F864}"/>
              </a:ext>
            </a:extLst>
          </p:cNvPr>
          <p:cNvSpPr txBox="1"/>
          <p:nvPr/>
        </p:nvSpPr>
        <p:spPr>
          <a:xfrm>
            <a:off x="33052766" y="27353794"/>
            <a:ext cx="4443304" cy="769441"/>
          </a:xfrm>
          <a:prstGeom prst="rect">
            <a:avLst/>
          </a:prstGeom>
          <a:noFill/>
        </p:spPr>
        <p:txBody>
          <a:bodyPr wrap="square" rtlCol="0">
            <a:spAutoFit/>
          </a:bodyPr>
          <a:lstStyle/>
          <a:p>
            <a:r>
              <a:rPr lang="en-US" sz="4400" b="1" dirty="0">
                <a:latin typeface="Arial" panose="020B0604020202020204" pitchFamily="34" charset="0"/>
                <a:cs typeface="Arial" panose="020B0604020202020204" pitchFamily="34" charset="0"/>
              </a:rPr>
              <a:t>CONCLUSIONS</a:t>
            </a:r>
          </a:p>
        </p:txBody>
      </p:sp>
      <p:sp>
        <p:nvSpPr>
          <p:cNvPr id="24" name="TextBox 23">
            <a:extLst>
              <a:ext uri="{FF2B5EF4-FFF2-40B4-BE49-F238E27FC236}">
                <a16:creationId xmlns:a16="http://schemas.microsoft.com/office/drawing/2014/main" id="{9DB8E70C-E7F1-48CC-9F19-6933350C6295}"/>
              </a:ext>
            </a:extLst>
          </p:cNvPr>
          <p:cNvSpPr txBox="1"/>
          <p:nvPr/>
        </p:nvSpPr>
        <p:spPr>
          <a:xfrm>
            <a:off x="15518980" y="4450324"/>
            <a:ext cx="8937230" cy="769441"/>
          </a:xfrm>
          <a:prstGeom prst="rect">
            <a:avLst/>
          </a:prstGeom>
          <a:noFill/>
        </p:spPr>
        <p:txBody>
          <a:bodyPr wrap="square" rtlCol="0">
            <a:spAutoFit/>
          </a:bodyPr>
          <a:lstStyle/>
          <a:p>
            <a:r>
              <a:rPr lang="en-US" sz="4400" b="1" dirty="0">
                <a:latin typeface="Arial" panose="020B0604020202020204" pitchFamily="34" charset="0"/>
                <a:cs typeface="Arial" panose="020B0604020202020204" pitchFamily="34" charset="0"/>
              </a:rPr>
              <a:t>THEORY</a:t>
            </a:r>
          </a:p>
        </p:txBody>
      </p:sp>
      <p:sp>
        <p:nvSpPr>
          <p:cNvPr id="25" name="TextBox 24">
            <a:extLst>
              <a:ext uri="{FF2B5EF4-FFF2-40B4-BE49-F238E27FC236}">
                <a16:creationId xmlns:a16="http://schemas.microsoft.com/office/drawing/2014/main" id="{C4104C85-14E9-4819-B12B-EBE10B23FF53}"/>
              </a:ext>
            </a:extLst>
          </p:cNvPr>
          <p:cNvSpPr txBox="1"/>
          <p:nvPr/>
        </p:nvSpPr>
        <p:spPr>
          <a:xfrm>
            <a:off x="12556668" y="31431934"/>
            <a:ext cx="3658034" cy="646331"/>
          </a:xfrm>
          <a:prstGeom prst="rect">
            <a:avLst/>
          </a:prstGeom>
          <a:noFill/>
        </p:spPr>
        <p:txBody>
          <a:bodyPr wrap="square" rtlCol="0">
            <a:spAutoFit/>
          </a:bodyPr>
          <a:lstStyle/>
          <a:p>
            <a:r>
              <a:rPr lang="en-US" sz="3600" b="1" dirty="0">
                <a:latin typeface="Arial" panose="020B0604020202020204" pitchFamily="34" charset="0"/>
                <a:cs typeface="Arial" panose="020B0604020202020204" pitchFamily="34" charset="0"/>
              </a:rPr>
              <a:t>REFERENCES</a:t>
            </a:r>
          </a:p>
        </p:txBody>
      </p:sp>
      <p:pic>
        <p:nvPicPr>
          <p:cNvPr id="3" name="Picture 2" descr="A close up of a sign&#10;&#10;Description automatically generated">
            <a:extLst>
              <a:ext uri="{FF2B5EF4-FFF2-40B4-BE49-F238E27FC236}">
                <a16:creationId xmlns:a16="http://schemas.microsoft.com/office/drawing/2014/main" id="{A50CD897-7F62-43F8-87B2-DF6DFF0414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174" y="546023"/>
            <a:ext cx="6285433" cy="2328702"/>
          </a:xfrm>
          <a:prstGeom prst="rect">
            <a:avLst/>
          </a:prstGeom>
        </p:spPr>
      </p:pic>
      <p:sp>
        <p:nvSpPr>
          <p:cNvPr id="77" name="TextBox 76">
            <a:extLst>
              <a:ext uri="{FF2B5EF4-FFF2-40B4-BE49-F238E27FC236}">
                <a16:creationId xmlns:a16="http://schemas.microsoft.com/office/drawing/2014/main" id="{401A0B89-7501-4481-917A-DE81FF38D202}"/>
              </a:ext>
            </a:extLst>
          </p:cNvPr>
          <p:cNvSpPr txBox="1"/>
          <p:nvPr/>
        </p:nvSpPr>
        <p:spPr>
          <a:xfrm>
            <a:off x="879615" y="6639382"/>
            <a:ext cx="9583934" cy="769441"/>
          </a:xfrm>
          <a:prstGeom prst="rect">
            <a:avLst/>
          </a:prstGeom>
          <a:noFill/>
        </p:spPr>
        <p:txBody>
          <a:bodyPr wrap="square" rtlCol="0">
            <a:spAutoFit/>
          </a:bodyPr>
          <a:lstStyle/>
          <a:p>
            <a:r>
              <a:rPr lang="en-US" sz="4400" b="1" dirty="0">
                <a:latin typeface="Arial" panose="020B0604020202020204" pitchFamily="34" charset="0"/>
                <a:cs typeface="Arial" panose="020B0604020202020204" pitchFamily="34" charset="0"/>
              </a:rPr>
              <a:t>RESULTS: Numerical Model</a:t>
            </a:r>
          </a:p>
        </p:txBody>
      </p:sp>
      <p:sp>
        <p:nvSpPr>
          <p:cNvPr id="79" name="TextBox 78">
            <a:extLst>
              <a:ext uri="{FF2B5EF4-FFF2-40B4-BE49-F238E27FC236}">
                <a16:creationId xmlns:a16="http://schemas.microsoft.com/office/drawing/2014/main" id="{C47A33BC-ECCC-459E-B8BF-750B9A797630}"/>
              </a:ext>
            </a:extLst>
          </p:cNvPr>
          <p:cNvSpPr txBox="1"/>
          <p:nvPr/>
        </p:nvSpPr>
        <p:spPr>
          <a:xfrm>
            <a:off x="879614" y="7609425"/>
            <a:ext cx="12987191" cy="1200329"/>
          </a:xfrm>
          <a:prstGeom prst="rect">
            <a:avLst/>
          </a:prstGeom>
          <a:noFill/>
        </p:spPr>
        <p:txBody>
          <a:bodyPr wrap="square" rtlCol="0">
            <a:spAutoFit/>
          </a:bodyPr>
          <a:lstStyle/>
          <a:p>
            <a:pPr algn="just"/>
            <a:r>
              <a:rPr lang="en-CA" altLang="en-US" sz="3600" dirty="0"/>
              <a:t>We solve this differential equation using an </a:t>
            </a:r>
            <a:r>
              <a:rPr lang="en-CA" altLang="en-US" sz="3600" dirty="0" err="1"/>
              <a:t>Runge-Kutta</a:t>
            </a:r>
            <a:r>
              <a:rPr lang="en-CA" altLang="en-US" sz="3600" dirty="0"/>
              <a:t> 4</a:t>
            </a:r>
            <a:r>
              <a:rPr lang="en-CA" altLang="en-US" sz="3600" baseline="30000" dirty="0"/>
              <a:t>th</a:t>
            </a:r>
            <a:r>
              <a:rPr lang="en-CA" altLang="en-US" sz="3600" dirty="0"/>
              <a:t> order integration routine in Python.</a:t>
            </a:r>
          </a:p>
        </p:txBody>
      </p:sp>
      <p:sp>
        <p:nvSpPr>
          <p:cNvPr id="87" name="Rectangle 86">
            <a:extLst>
              <a:ext uri="{FF2B5EF4-FFF2-40B4-BE49-F238E27FC236}">
                <a16:creationId xmlns:a16="http://schemas.microsoft.com/office/drawing/2014/main" id="{27E45349-D333-476E-905D-AD8ACCF2974E}"/>
              </a:ext>
            </a:extLst>
          </p:cNvPr>
          <p:cNvSpPr/>
          <p:nvPr/>
        </p:nvSpPr>
        <p:spPr>
          <a:xfrm>
            <a:off x="12368411" y="11864645"/>
            <a:ext cx="20205648" cy="190274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106">
            <a:extLst>
              <a:ext uri="{FF2B5EF4-FFF2-40B4-BE49-F238E27FC236}">
                <a16:creationId xmlns:a16="http://schemas.microsoft.com/office/drawing/2014/main" id="{7AA56B3E-53DA-45D3-9AEF-421ED43A4ACA}"/>
              </a:ext>
            </a:extLst>
          </p:cNvPr>
          <p:cNvSpPr/>
          <p:nvPr/>
        </p:nvSpPr>
        <p:spPr>
          <a:xfrm>
            <a:off x="447047" y="3737874"/>
            <a:ext cx="14340210" cy="7634301"/>
          </a:xfrm>
          <a:prstGeom prst="rect">
            <a:avLst/>
          </a:prstGeom>
          <a:solidFill>
            <a:srgbClr val="DDF6FF"/>
          </a:solid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TextBox 108">
            <a:extLst>
              <a:ext uri="{FF2B5EF4-FFF2-40B4-BE49-F238E27FC236}">
                <a16:creationId xmlns:a16="http://schemas.microsoft.com/office/drawing/2014/main" id="{BA3E9DBE-92E5-4D35-8DB7-EDE8E4B26811}"/>
              </a:ext>
            </a:extLst>
          </p:cNvPr>
          <p:cNvSpPr txBox="1"/>
          <p:nvPr/>
        </p:nvSpPr>
        <p:spPr>
          <a:xfrm>
            <a:off x="1010528" y="4100617"/>
            <a:ext cx="4661718" cy="769441"/>
          </a:xfrm>
          <a:prstGeom prst="rect">
            <a:avLst/>
          </a:prstGeom>
          <a:noFill/>
        </p:spPr>
        <p:txBody>
          <a:bodyPr wrap="square" rtlCol="0">
            <a:spAutoFit/>
          </a:bodyPr>
          <a:lstStyle/>
          <a:p>
            <a:r>
              <a:rPr lang="en-US" sz="4400" b="1" dirty="0">
                <a:latin typeface="Arial" panose="020B0604020202020204" pitchFamily="34" charset="0"/>
                <a:cs typeface="Arial" panose="020B0604020202020204" pitchFamily="34" charset="0"/>
              </a:rPr>
              <a:t>ABSTRACT</a:t>
            </a:r>
          </a:p>
        </p:txBody>
      </p:sp>
      <mc:AlternateContent xmlns:mc="http://schemas.openxmlformats.org/markup-compatibility/2006" xmlns:a14="http://schemas.microsoft.com/office/drawing/2010/main">
        <mc:Choice Requires="a14">
          <p:sp>
            <p:nvSpPr>
              <p:cNvPr id="5" name="TextBox 4"/>
              <p:cNvSpPr txBox="1"/>
              <p:nvPr/>
            </p:nvSpPr>
            <p:spPr>
              <a:xfrm>
                <a:off x="968921" y="13256256"/>
                <a:ext cx="10423781" cy="14754167"/>
              </a:xfrm>
              <a:prstGeom prst="rect">
                <a:avLst/>
              </a:prstGeom>
              <a:noFill/>
            </p:spPr>
            <p:txBody>
              <a:bodyPr wrap="square" rtlCol="0">
                <a:spAutoFit/>
              </a:bodyPr>
              <a:lstStyle/>
              <a:p>
                <a:pPr algn="just"/>
                <a:r>
                  <a:rPr lang="en-CA" sz="3600" dirty="0"/>
                  <a:t>A simple pendulum is a system that is described in its differential form as </a:t>
                </a:r>
              </a:p>
              <a:p>
                <a:pPr algn="just"/>
                <a:r>
                  <a:rPr lang="en-CA" sz="3600" dirty="0"/>
                  <a:t/>
                </a:r>
                <a:br>
                  <a:rPr lang="en-CA" sz="3600" dirty="0"/>
                </a:br>
                <a14:m>
                  <m:oMathPara xmlns:m="http://schemas.openxmlformats.org/officeDocument/2006/math">
                    <m:oMathParaPr>
                      <m:jc m:val="right"/>
                    </m:oMathParaPr>
                    <m:oMath xmlns:m="http://schemas.openxmlformats.org/officeDocument/2006/math">
                      <m:acc>
                        <m:accPr>
                          <m:chr m:val="̈"/>
                          <m:ctrlPr>
                            <a:rPr lang="en-CA" sz="3600" b="0" i="1" smtClean="0">
                              <a:latin typeface="Cambria Math" panose="02040503050406030204" pitchFamily="18" charset="0"/>
                            </a:rPr>
                          </m:ctrlPr>
                        </m:accPr>
                        <m:e>
                          <m:r>
                            <a:rPr lang="en-CA" sz="3600" b="0" i="1" smtClean="0">
                              <a:latin typeface="Cambria Math" panose="02040503050406030204" pitchFamily="18" charset="0"/>
                            </a:rPr>
                            <m:t>𝜃</m:t>
                          </m:r>
                        </m:e>
                      </m:acc>
                      <m:r>
                        <a:rPr lang="en-CA" sz="3600" b="0" i="1" dirty="0" smtClean="0">
                          <a:latin typeface="Cambria Math" panose="02040503050406030204" pitchFamily="18" charset="0"/>
                        </a:rPr>
                        <m:t>+</m:t>
                      </m:r>
                      <m:f>
                        <m:fPr>
                          <m:ctrlPr>
                            <a:rPr lang="en-CA" sz="3600" b="0" i="1" dirty="0" smtClean="0">
                              <a:latin typeface="Cambria Math" panose="02040503050406030204" pitchFamily="18" charset="0"/>
                            </a:rPr>
                          </m:ctrlPr>
                        </m:fPr>
                        <m:num>
                          <m:r>
                            <a:rPr lang="en-CA" sz="3600" b="0" i="1" dirty="0" smtClean="0">
                              <a:latin typeface="Cambria Math" panose="02040503050406030204" pitchFamily="18" charset="0"/>
                            </a:rPr>
                            <m:t>𝑔</m:t>
                          </m:r>
                        </m:num>
                        <m:den>
                          <m:r>
                            <a:rPr lang="en-CA" sz="3600" b="0" i="1" dirty="0" smtClean="0">
                              <a:latin typeface="Cambria Math" panose="02040503050406030204" pitchFamily="18" charset="0"/>
                            </a:rPr>
                            <m:t>𝐿</m:t>
                          </m:r>
                        </m:den>
                      </m:f>
                      <m:func>
                        <m:funcPr>
                          <m:ctrlPr>
                            <a:rPr lang="en-CA" sz="3600" b="0" i="1" dirty="0" smtClean="0">
                              <a:latin typeface="Cambria Math" panose="02040503050406030204" pitchFamily="18" charset="0"/>
                            </a:rPr>
                          </m:ctrlPr>
                        </m:funcPr>
                        <m:fName>
                          <m:r>
                            <m:rPr>
                              <m:sty m:val="p"/>
                            </m:rPr>
                            <a:rPr lang="en-CA" sz="3600" b="0" i="0" dirty="0" smtClean="0">
                              <a:latin typeface="Cambria Math" panose="02040503050406030204" pitchFamily="18" charset="0"/>
                            </a:rPr>
                            <m:t>sin</m:t>
                          </m:r>
                        </m:fName>
                        <m:e>
                          <m:r>
                            <a:rPr lang="en-CA" sz="3600" b="0" i="1" dirty="0" smtClean="0">
                              <a:latin typeface="Cambria Math" panose="02040503050406030204" pitchFamily="18" charset="0"/>
                            </a:rPr>
                            <m:t>𝜃</m:t>
                          </m:r>
                          <m:r>
                            <a:rPr lang="en-CA" sz="3600" b="0" i="1" dirty="0" smtClean="0">
                              <a:latin typeface="Cambria Math" panose="02040503050406030204" pitchFamily="18" charset="0"/>
                            </a:rPr>
                            <m:t>=0</m:t>
                          </m:r>
                        </m:e>
                      </m:func>
                      <m:r>
                        <a:rPr lang="en-CA" sz="3600" b="0" i="0" dirty="0" smtClean="0">
                          <a:latin typeface="Cambria Math" panose="02040503050406030204" pitchFamily="18" charset="0"/>
                        </a:rPr>
                        <m:t>.                                      (1)</m:t>
                      </m:r>
                    </m:oMath>
                  </m:oMathPara>
                </a14:m>
                <a:endParaRPr lang="en-CA" sz="3600" b="0" dirty="0"/>
              </a:p>
              <a:p>
                <a:pPr algn="just"/>
                <a:endParaRPr lang="en-CA" sz="3600" dirty="0"/>
              </a:p>
              <a:p>
                <a:pPr algn="just"/>
                <a:r>
                  <a:rPr lang="en-CA" sz="3600" dirty="0"/>
                  <a:t>When we make the small angle approximation, that is </a:t>
                </a:r>
                <a14:m>
                  <m:oMath xmlns:m="http://schemas.openxmlformats.org/officeDocument/2006/math">
                    <m:r>
                      <m:rPr>
                        <m:sty m:val="p"/>
                      </m:rPr>
                      <a:rPr lang="en-CA" sz="3600" b="0" i="0" smtClean="0">
                        <a:latin typeface="Cambria Math" panose="02040503050406030204" pitchFamily="18" charset="0"/>
                      </a:rPr>
                      <m:t>sin</m:t>
                    </m:r>
                    <m:r>
                      <a:rPr lang="en-CA" sz="3600" b="0" i="1" smtClean="0">
                        <a:latin typeface="Cambria Math" panose="02040503050406030204" pitchFamily="18" charset="0"/>
                      </a:rPr>
                      <m:t>𝜃</m:t>
                    </m:r>
                    <m:r>
                      <a:rPr lang="en-CA" sz="3600" b="0" i="1" smtClean="0">
                        <a:latin typeface="Cambria Math" panose="02040503050406030204" pitchFamily="18" charset="0"/>
                      </a:rPr>
                      <m:t>≈</m:t>
                    </m:r>
                    <m:r>
                      <a:rPr lang="en-CA" sz="3600" b="0" i="1" smtClean="0">
                        <a:latin typeface="Cambria Math" panose="02040503050406030204" pitchFamily="18" charset="0"/>
                      </a:rPr>
                      <m:t>𝜃</m:t>
                    </m:r>
                    <m:r>
                      <a:rPr lang="en-CA" sz="3600" b="0" i="1" smtClean="0">
                        <a:latin typeface="Cambria Math" panose="02040503050406030204" pitchFamily="18" charset="0"/>
                      </a:rPr>
                      <m:t>,</m:t>
                    </m:r>
                  </m:oMath>
                </a14:m>
                <a:r>
                  <a:rPr lang="en-CA" sz="3600" dirty="0"/>
                  <a:t> </a:t>
                </a:r>
                <a:r>
                  <a:rPr lang="en-CA" sz="3600" dirty="0" smtClean="0"/>
                  <a:t>we retrieve the equations for simple harmonic motion (SHM) and </a:t>
                </a:r>
                <a:r>
                  <a:rPr lang="en-CA" sz="3600" dirty="0"/>
                  <a:t>we can easily solve this differential equation exactly given the initial conditions. Of course, physical systems will have some sort of resistance to the motion, or drag, and we often model this impediment as a velocity dependence force </a:t>
                </a:r>
                <a14:m>
                  <m:oMath xmlns:m="http://schemas.openxmlformats.org/officeDocument/2006/math">
                    <m:r>
                      <a:rPr lang="en-CA" sz="3600" b="0" i="1" smtClean="0">
                        <a:latin typeface="Cambria Math" panose="02040503050406030204" pitchFamily="18" charset="0"/>
                      </a:rPr>
                      <m:t>𝑐</m:t>
                    </m:r>
                    <m:acc>
                      <m:accPr>
                        <m:chr m:val="̇"/>
                        <m:ctrlPr>
                          <a:rPr lang="en-CA" sz="3600" b="0" i="1" smtClean="0">
                            <a:latin typeface="Cambria Math" panose="02040503050406030204" pitchFamily="18" charset="0"/>
                          </a:rPr>
                        </m:ctrlPr>
                      </m:accPr>
                      <m:e>
                        <m:r>
                          <a:rPr lang="en-CA" sz="3600" b="0" i="1" smtClean="0">
                            <a:latin typeface="Cambria Math" panose="02040503050406030204" pitchFamily="18" charset="0"/>
                          </a:rPr>
                          <m:t>𝜃</m:t>
                        </m:r>
                      </m:e>
                    </m:acc>
                    <m:r>
                      <a:rPr lang="en-CA" sz="3600" b="0" i="1" smtClean="0">
                        <a:latin typeface="Cambria Math" panose="02040503050406030204" pitchFamily="18" charset="0"/>
                      </a:rPr>
                      <m:t>.</m:t>
                    </m:r>
                  </m:oMath>
                </a14:m>
                <a:r>
                  <a:rPr lang="en-CA" sz="3600" dirty="0"/>
                  <a:t> Again, this is an exactly solvable system, where the oscillating motion now has an overall exponential decaying amplitude.</a:t>
                </a:r>
              </a:p>
              <a:p>
                <a:pPr algn="just"/>
                <a:r>
                  <a:rPr lang="en-CA" sz="3600" dirty="0"/>
                  <a:t>	However, solving the driven-damped pendulum does not have an exact solution in general, and can even exhibit chaotic motion. The equation for the driven-damped pendulum is </a:t>
                </a:r>
              </a:p>
              <a:p>
                <a:pPr algn="just"/>
                <a:endParaRPr lang="en-CA" sz="3600" dirty="0"/>
              </a:p>
              <a:p>
                <a:pPr algn="just"/>
                <a14:m>
                  <m:oMathPara xmlns:m="http://schemas.openxmlformats.org/officeDocument/2006/math">
                    <m:oMathParaPr>
                      <m:jc m:val="right"/>
                    </m:oMathParaPr>
                    <m:oMath xmlns:m="http://schemas.openxmlformats.org/officeDocument/2006/math">
                      <m:acc>
                        <m:accPr>
                          <m:chr m:val="̈"/>
                          <m:ctrlPr>
                            <a:rPr lang="en-CA" sz="3600" b="0" i="1" smtClean="0">
                              <a:latin typeface="Cambria Math" panose="02040503050406030204" pitchFamily="18" charset="0"/>
                            </a:rPr>
                          </m:ctrlPr>
                        </m:accPr>
                        <m:e>
                          <m:r>
                            <a:rPr lang="en-CA" sz="3600" b="0" i="1" smtClean="0">
                              <a:latin typeface="Cambria Math" panose="02040503050406030204" pitchFamily="18" charset="0"/>
                            </a:rPr>
                            <m:t>𝜃</m:t>
                          </m:r>
                        </m:e>
                      </m:acc>
                      <m:r>
                        <a:rPr lang="en-CA" sz="3600" b="0" i="1" dirty="0" smtClean="0">
                          <a:latin typeface="Cambria Math" panose="02040503050406030204" pitchFamily="18" charset="0"/>
                        </a:rPr>
                        <m:t>+</m:t>
                      </m:r>
                      <m:r>
                        <a:rPr lang="en-CA" sz="3600" b="0" i="1" dirty="0" smtClean="0">
                          <a:latin typeface="Cambria Math" panose="02040503050406030204" pitchFamily="18" charset="0"/>
                        </a:rPr>
                        <m:t>𝑐</m:t>
                      </m:r>
                      <m:acc>
                        <m:accPr>
                          <m:chr m:val="̇"/>
                          <m:ctrlPr>
                            <a:rPr lang="en-CA" sz="3600" b="0" i="1" dirty="0" smtClean="0">
                              <a:latin typeface="Cambria Math" panose="02040503050406030204" pitchFamily="18" charset="0"/>
                            </a:rPr>
                          </m:ctrlPr>
                        </m:accPr>
                        <m:e>
                          <m:r>
                            <a:rPr lang="en-CA" sz="3600" b="0" i="1" dirty="0" smtClean="0">
                              <a:latin typeface="Cambria Math" panose="02040503050406030204" pitchFamily="18" charset="0"/>
                            </a:rPr>
                            <m:t>𝜃</m:t>
                          </m:r>
                        </m:e>
                      </m:acc>
                      <m:r>
                        <a:rPr lang="en-CA" sz="3600" b="0" i="1" dirty="0" smtClean="0">
                          <a:latin typeface="Cambria Math" panose="02040503050406030204" pitchFamily="18" charset="0"/>
                        </a:rPr>
                        <m:t>+</m:t>
                      </m:r>
                      <m:f>
                        <m:fPr>
                          <m:ctrlPr>
                            <a:rPr lang="en-CA" sz="3600" b="0" i="1" dirty="0" smtClean="0">
                              <a:latin typeface="Cambria Math" panose="02040503050406030204" pitchFamily="18" charset="0"/>
                            </a:rPr>
                          </m:ctrlPr>
                        </m:fPr>
                        <m:num>
                          <m:r>
                            <a:rPr lang="en-CA" sz="3600" b="0" i="1" dirty="0" smtClean="0">
                              <a:latin typeface="Cambria Math" panose="02040503050406030204" pitchFamily="18" charset="0"/>
                            </a:rPr>
                            <m:t>𝑔</m:t>
                          </m:r>
                        </m:num>
                        <m:den>
                          <m:r>
                            <a:rPr lang="en-CA" sz="3600" b="0" i="1" dirty="0" smtClean="0">
                              <a:latin typeface="Cambria Math" panose="02040503050406030204" pitchFamily="18" charset="0"/>
                            </a:rPr>
                            <m:t>𝑙</m:t>
                          </m:r>
                        </m:den>
                      </m:f>
                      <m:func>
                        <m:funcPr>
                          <m:ctrlPr>
                            <a:rPr lang="en-CA" sz="3600" b="0" i="1" dirty="0" smtClean="0">
                              <a:latin typeface="Cambria Math" panose="02040503050406030204" pitchFamily="18" charset="0"/>
                            </a:rPr>
                          </m:ctrlPr>
                        </m:funcPr>
                        <m:fName>
                          <m:r>
                            <m:rPr>
                              <m:sty m:val="p"/>
                            </m:rPr>
                            <a:rPr lang="en-CA" sz="3600" b="0" i="0" dirty="0" smtClean="0">
                              <a:latin typeface="Cambria Math" panose="02040503050406030204" pitchFamily="18" charset="0"/>
                            </a:rPr>
                            <m:t>sin</m:t>
                          </m:r>
                        </m:fName>
                        <m:e>
                          <m:r>
                            <a:rPr lang="en-CA" sz="3600" b="0" i="1" dirty="0" smtClean="0">
                              <a:latin typeface="Cambria Math" panose="02040503050406030204" pitchFamily="18" charset="0"/>
                            </a:rPr>
                            <m:t>𝜃</m:t>
                          </m:r>
                          <m:r>
                            <a:rPr lang="en-CA" sz="3600" b="0" i="1" dirty="0" smtClean="0">
                              <a:latin typeface="Cambria Math" panose="02040503050406030204" pitchFamily="18" charset="0"/>
                            </a:rPr>
                            <m:t>=</m:t>
                          </m:r>
                          <m:r>
                            <a:rPr lang="en-CA" sz="3600" b="0" i="1" dirty="0" smtClean="0">
                              <a:latin typeface="Cambria Math" panose="02040503050406030204" pitchFamily="18" charset="0"/>
                            </a:rPr>
                            <m:t>𝐹</m:t>
                          </m:r>
                          <m:func>
                            <m:funcPr>
                              <m:ctrlPr>
                                <a:rPr lang="en-CA" sz="3600" b="0" i="1" dirty="0" smtClean="0">
                                  <a:latin typeface="Cambria Math" panose="02040503050406030204" pitchFamily="18" charset="0"/>
                                </a:rPr>
                              </m:ctrlPr>
                            </m:funcPr>
                            <m:fName>
                              <m:r>
                                <m:rPr>
                                  <m:sty m:val="p"/>
                                </m:rPr>
                                <a:rPr lang="en-CA" sz="3600" b="0" i="0" dirty="0" smtClean="0">
                                  <a:latin typeface="Cambria Math" panose="02040503050406030204" pitchFamily="18" charset="0"/>
                                </a:rPr>
                                <m:t>cos</m:t>
                              </m:r>
                            </m:fName>
                            <m:e>
                              <m:r>
                                <a:rPr lang="en-CA" sz="3600" b="0" i="1" dirty="0" smtClean="0">
                                  <a:latin typeface="Cambria Math" panose="02040503050406030204" pitchFamily="18" charset="0"/>
                                </a:rPr>
                                <m:t>𝜔</m:t>
                              </m:r>
                              <m:r>
                                <a:rPr lang="en-CA" sz="3600" b="0" i="1" dirty="0" smtClean="0">
                                  <a:latin typeface="Cambria Math" panose="02040503050406030204" pitchFamily="18" charset="0"/>
                                </a:rPr>
                                <m:t>𝑡</m:t>
                              </m:r>
                            </m:e>
                          </m:func>
                        </m:e>
                      </m:func>
                      <m:r>
                        <a:rPr lang="en-CA" sz="3600" b="0" i="1" dirty="0" smtClean="0">
                          <a:latin typeface="Cambria Math" panose="02040503050406030204" pitchFamily="18" charset="0"/>
                        </a:rPr>
                        <m:t>                       (2)</m:t>
                      </m:r>
                    </m:oMath>
                  </m:oMathPara>
                </a14:m>
                <a:r>
                  <a:rPr lang="en-CA" sz="3600" dirty="0"/>
                  <a:t/>
                </a:r>
                <a:br>
                  <a:rPr lang="en-CA" sz="3600" dirty="0"/>
                </a:br>
                <a:r>
                  <a:rPr lang="en-CA" sz="3600" dirty="0"/>
                  <a:t/>
                </a:r>
                <a:br>
                  <a:rPr lang="en-CA" sz="3600" dirty="0"/>
                </a:br>
                <a:r>
                  <a:rPr lang="en-CA" sz="3600" dirty="0"/>
                  <a:t>where </a:t>
                </a:r>
                <a14:m>
                  <m:oMath xmlns:m="http://schemas.openxmlformats.org/officeDocument/2006/math">
                    <m:r>
                      <a:rPr lang="en-CA" sz="3600" b="0" i="1" smtClean="0">
                        <a:latin typeface="Cambria Math" panose="02040503050406030204" pitchFamily="18" charset="0"/>
                      </a:rPr>
                      <m:t>𝐹</m:t>
                    </m:r>
                  </m:oMath>
                </a14:m>
                <a:r>
                  <a:rPr lang="en-CA" sz="3600" dirty="0"/>
                  <a:t> is the driving amplitude and </a:t>
                </a:r>
                <a14:m>
                  <m:oMath xmlns:m="http://schemas.openxmlformats.org/officeDocument/2006/math">
                    <m:r>
                      <a:rPr lang="en-CA" sz="3600" b="0" i="1" smtClean="0">
                        <a:latin typeface="Cambria Math" panose="02040503050406030204" pitchFamily="18" charset="0"/>
                      </a:rPr>
                      <m:t>𝜔</m:t>
                    </m:r>
                  </m:oMath>
                </a14:m>
                <a:r>
                  <a:rPr lang="en-CA" sz="3600" dirty="0"/>
                  <a:t> is the (angular) driving frequency. For this demonstration, we use </a:t>
                </a:r>
                <a:br>
                  <a:rPr lang="en-CA" sz="3600" dirty="0"/>
                </a:br>
                <a14:m>
                  <m:oMath xmlns:m="http://schemas.openxmlformats.org/officeDocument/2006/math">
                    <m:r>
                      <a:rPr lang="en-CA" sz="3600" b="0" i="1" smtClean="0">
                        <a:latin typeface="Cambria Math" panose="02040503050406030204" pitchFamily="18" charset="0"/>
                      </a:rPr>
                      <m:t>𝑐</m:t>
                    </m:r>
                    <m:r>
                      <a:rPr lang="en-CA" sz="3600" b="0" i="1" smtClean="0">
                        <a:latin typeface="Cambria Math" panose="02040503050406030204" pitchFamily="18" charset="0"/>
                      </a:rPr>
                      <m:t>=0.05</m:t>
                    </m:r>
                  </m:oMath>
                </a14:m>
                <a:r>
                  <a:rPr lang="en-CA" sz="3600" dirty="0"/>
                  <a:t>, </a:t>
                </a:r>
                <a14:m>
                  <m:oMath xmlns:m="http://schemas.openxmlformats.org/officeDocument/2006/math">
                    <m:r>
                      <a:rPr lang="en-CA" sz="3600" b="0" i="1" smtClean="0">
                        <a:latin typeface="Cambria Math" panose="02040503050406030204" pitchFamily="18" charset="0"/>
                      </a:rPr>
                      <m:t>𝑔</m:t>
                    </m:r>
                    <m:r>
                      <a:rPr lang="en-CA" sz="3600" b="0" i="1" smtClean="0">
                        <a:latin typeface="Cambria Math" panose="02040503050406030204" pitchFamily="18" charset="0"/>
                      </a:rPr>
                      <m:t>/</m:t>
                    </m:r>
                    <m:r>
                      <a:rPr lang="en-CA" sz="3600" b="0" i="1" smtClean="0">
                        <a:latin typeface="Cambria Math" panose="02040503050406030204" pitchFamily="18" charset="0"/>
                      </a:rPr>
                      <m:t>𝑙</m:t>
                    </m:r>
                    <m:r>
                      <a:rPr lang="en-CA" sz="3600" b="0" i="1" smtClean="0">
                        <a:latin typeface="Cambria Math" panose="02040503050406030204" pitchFamily="18" charset="0"/>
                      </a:rPr>
                      <m:t>=1</m:t>
                    </m:r>
                  </m:oMath>
                </a14:m>
                <a:r>
                  <a:rPr lang="en-CA" sz="3600" dirty="0"/>
                  <a:t>, and </a:t>
                </a:r>
                <a14:m>
                  <m:oMath xmlns:m="http://schemas.openxmlformats.org/officeDocument/2006/math">
                    <m:r>
                      <a:rPr lang="en-CA" sz="3600" b="0" i="1" smtClean="0">
                        <a:latin typeface="Cambria Math" panose="02040503050406030204" pitchFamily="18" charset="0"/>
                      </a:rPr>
                      <m:t>𝜔</m:t>
                    </m:r>
                    <m:r>
                      <a:rPr lang="en-CA" sz="3600" b="0" i="1" smtClean="0">
                        <a:latin typeface="Cambria Math" panose="02040503050406030204" pitchFamily="18" charset="0"/>
                      </a:rPr>
                      <m:t>=0.7</m:t>
                    </m:r>
                  </m:oMath>
                </a14:m>
                <a:r>
                  <a:rPr lang="en-CA" sz="3600" dirty="0"/>
                  <a:t>.</a:t>
                </a:r>
              </a:p>
            </p:txBody>
          </p:sp>
        </mc:Choice>
        <mc:Fallback xmlns="">
          <p:sp>
            <p:nvSpPr>
              <p:cNvPr id="5" name="TextBox 4"/>
              <p:cNvSpPr txBox="1">
                <a:spLocks noRot="1" noChangeAspect="1" noMove="1" noResize="1" noEditPoints="1" noAdjustHandles="1" noChangeArrowheads="1" noChangeShapeType="1" noTextEdit="1"/>
              </p:cNvSpPr>
              <p:nvPr/>
            </p:nvSpPr>
            <p:spPr>
              <a:xfrm>
                <a:off x="968921" y="13256256"/>
                <a:ext cx="10423781" cy="14754167"/>
              </a:xfrm>
              <a:prstGeom prst="rect">
                <a:avLst/>
              </a:prstGeom>
              <a:blipFill>
                <a:blip r:embed="rId4"/>
                <a:stretch>
                  <a:fillRect l="-1813" t="-661" r="-1754" b="-620"/>
                </a:stretch>
              </a:blipFill>
            </p:spPr>
            <p:txBody>
              <a:bodyPr/>
              <a:lstStyle/>
              <a:p>
                <a:r>
                  <a:rPr lang="en-CA">
                    <a:noFill/>
                  </a:rPr>
                  <a:t> </a:t>
                </a:r>
              </a:p>
            </p:txBody>
          </p:sp>
        </mc:Fallback>
      </mc:AlternateContent>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t="10364" r="8149"/>
          <a:stretch/>
        </p:blipFill>
        <p:spPr>
          <a:xfrm>
            <a:off x="22788916" y="19961173"/>
            <a:ext cx="8600446" cy="6242326"/>
          </a:xfrm>
          <a:prstGeom prst="rect">
            <a:avLst/>
          </a:prstGeom>
        </p:spPr>
      </p:pic>
      <p:pic>
        <p:nvPicPr>
          <p:cNvPr id="12" name="Picture 11"/>
          <p:cNvPicPr>
            <a:picLocks noChangeAspect="1"/>
          </p:cNvPicPr>
          <p:nvPr/>
        </p:nvPicPr>
        <p:blipFill rotWithShape="1">
          <a:blip r:embed="rId6">
            <a:extLst>
              <a:ext uri="{28A0092B-C50C-407E-A947-70E740481C1C}">
                <a14:useLocalDpi xmlns:a14="http://schemas.microsoft.com/office/drawing/2010/main" val="0"/>
              </a:ext>
            </a:extLst>
          </a:blip>
          <a:srcRect l="11768" t="5211" r="2988"/>
          <a:stretch/>
        </p:blipFill>
        <p:spPr>
          <a:xfrm>
            <a:off x="22788916" y="11920281"/>
            <a:ext cx="9628039" cy="7962680"/>
          </a:xfrm>
          <a:prstGeom prst="rect">
            <a:avLst/>
          </a:prstGeom>
        </p:spPr>
      </p:pic>
      <p:pic>
        <p:nvPicPr>
          <p:cNvPr id="13" name="Picture 12"/>
          <p:cNvPicPr>
            <a:picLocks noChangeAspect="1"/>
          </p:cNvPicPr>
          <p:nvPr/>
        </p:nvPicPr>
        <p:blipFill rotWithShape="1">
          <a:blip r:embed="rId7">
            <a:extLst>
              <a:ext uri="{28A0092B-C50C-407E-A947-70E740481C1C}">
                <a14:useLocalDpi xmlns:a14="http://schemas.microsoft.com/office/drawing/2010/main" val="0"/>
              </a:ext>
            </a:extLst>
          </a:blip>
          <a:srcRect t="9563" r="7146"/>
          <a:stretch/>
        </p:blipFill>
        <p:spPr>
          <a:xfrm>
            <a:off x="12630705" y="19961173"/>
            <a:ext cx="8694362" cy="6298109"/>
          </a:xfrm>
          <a:prstGeom prst="rect">
            <a:avLst/>
          </a:prstGeom>
        </p:spPr>
      </p:pic>
      <p:pic>
        <p:nvPicPr>
          <p:cNvPr id="16" name="Picture 15"/>
          <p:cNvPicPr>
            <a:picLocks noChangeAspect="1"/>
          </p:cNvPicPr>
          <p:nvPr/>
        </p:nvPicPr>
        <p:blipFill rotWithShape="1">
          <a:blip r:embed="rId8">
            <a:extLst>
              <a:ext uri="{28A0092B-C50C-407E-A947-70E740481C1C}">
                <a14:useLocalDpi xmlns:a14="http://schemas.microsoft.com/office/drawing/2010/main" val="0"/>
              </a:ext>
            </a:extLst>
          </a:blip>
          <a:srcRect l="11193" t="5411"/>
          <a:stretch/>
        </p:blipFill>
        <p:spPr>
          <a:xfrm>
            <a:off x="12914400" y="11942857"/>
            <a:ext cx="10023186" cy="7940104"/>
          </a:xfrm>
          <a:prstGeom prst="rect">
            <a:avLst/>
          </a:prstGeom>
        </p:spPr>
      </p:pic>
      <p:sp>
        <p:nvSpPr>
          <p:cNvPr id="19" name="TextBox 18"/>
          <p:cNvSpPr txBox="1"/>
          <p:nvPr/>
        </p:nvSpPr>
        <p:spPr>
          <a:xfrm>
            <a:off x="966434" y="4981214"/>
            <a:ext cx="13288844" cy="5993949"/>
          </a:xfrm>
          <a:prstGeom prst="rect">
            <a:avLst/>
          </a:prstGeom>
          <a:noFill/>
        </p:spPr>
        <p:txBody>
          <a:bodyPr wrap="square" rtlCol="0">
            <a:spAutoFit/>
          </a:bodyPr>
          <a:lstStyle/>
          <a:p>
            <a:pPr algn="just">
              <a:lnSpc>
                <a:spcPct val="107000"/>
              </a:lnSpc>
              <a:spcAft>
                <a:spcPts val="800"/>
              </a:spcAft>
            </a:pPr>
            <a:r>
              <a:rPr lang="en-CA" sz="3600" dirty="0">
                <a:effectLst/>
                <a:latin typeface="Calibri" panose="020F0502020204030204" pitchFamily="34" charset="0"/>
                <a:ea typeface="Calibri" panose="020F0502020204030204" pitchFamily="34" charset="0"/>
                <a:cs typeface="Times New Roman" panose="02020603050405020304" pitchFamily="18" charset="0"/>
              </a:rPr>
              <a:t>Although the damped pendulum has a well-known analytic solution for small oscillations, the driven-damped pendulum must be numerically solved in general. We find that we cannot use the </a:t>
            </a:r>
            <a:r>
              <a:rPr lang="en-CA" sz="3600" dirty="0" err="1">
                <a:effectLst/>
                <a:latin typeface="Calibri" panose="020F0502020204030204" pitchFamily="34" charset="0"/>
                <a:ea typeface="Calibri" panose="020F0502020204030204" pitchFamily="34" charset="0"/>
                <a:cs typeface="Times New Roman" panose="02020603050405020304" pitchFamily="18" charset="0"/>
              </a:rPr>
              <a:t>scipy</a:t>
            </a:r>
            <a:r>
              <a:rPr lang="en-CA" sz="3600" dirty="0">
                <a:effectLst/>
                <a:latin typeface="Calibri" panose="020F0502020204030204" pitchFamily="34" charset="0"/>
                <a:ea typeface="Calibri" panose="020F0502020204030204" pitchFamily="34" charset="0"/>
                <a:cs typeface="Times New Roman" panose="02020603050405020304" pitchFamily="18" charset="0"/>
              </a:rPr>
              <a:t> library numerical solver for the differential equation and we develop a </a:t>
            </a:r>
            <a:r>
              <a:rPr lang="en-CA" sz="3600" dirty="0" err="1">
                <a:effectLst/>
                <a:latin typeface="Calibri" panose="020F0502020204030204" pitchFamily="34" charset="0"/>
                <a:ea typeface="Calibri" panose="020F0502020204030204" pitchFamily="34" charset="0"/>
                <a:cs typeface="Times New Roman" panose="02020603050405020304" pitchFamily="18" charset="0"/>
              </a:rPr>
              <a:t>Runge-Kutta</a:t>
            </a:r>
            <a:r>
              <a:rPr lang="en-CA" sz="3600" dirty="0">
                <a:effectLst/>
                <a:latin typeface="Calibri" panose="020F0502020204030204" pitchFamily="34" charset="0"/>
                <a:ea typeface="Calibri" panose="020F0502020204030204" pitchFamily="34" charset="0"/>
                <a:cs typeface="Times New Roman" panose="02020603050405020304" pitchFamily="18" charset="0"/>
              </a:rPr>
              <a:t> 4</a:t>
            </a:r>
            <a:r>
              <a:rPr lang="en-CA" sz="36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CA" sz="3600" dirty="0">
                <a:effectLst/>
                <a:latin typeface="Calibri" panose="020F0502020204030204" pitchFamily="34" charset="0"/>
                <a:ea typeface="Calibri" panose="020F0502020204030204" pitchFamily="34" charset="0"/>
                <a:cs typeface="Times New Roman" panose="02020603050405020304" pitchFamily="18" charset="0"/>
              </a:rPr>
              <a:t> order numerical integration algorithm. We investigate the driving force parameter and the system exhibits periodic or chaotic motion. We use a </a:t>
            </a:r>
            <a:r>
              <a:rPr lang="en-CA" sz="3600" dirty="0" err="1">
                <a:effectLst/>
                <a:latin typeface="Calibri" panose="020F0502020204030204" pitchFamily="34" charset="0"/>
                <a:ea typeface="Calibri" panose="020F0502020204030204" pitchFamily="34" charset="0"/>
                <a:cs typeface="Times New Roman" panose="02020603050405020304" pitchFamily="18" charset="0"/>
              </a:rPr>
              <a:t>Poincaré</a:t>
            </a:r>
            <a:r>
              <a:rPr lang="en-CA" sz="3600" dirty="0">
                <a:effectLst/>
                <a:latin typeface="Calibri" panose="020F0502020204030204" pitchFamily="34" charset="0"/>
                <a:ea typeface="Calibri" panose="020F0502020204030204" pitchFamily="34" charset="0"/>
                <a:cs typeface="Times New Roman" panose="02020603050405020304" pitchFamily="18" charset="0"/>
              </a:rPr>
              <a:t> map to illustrate the periodic nature of the system and show that we can easily distinguish between the two cases. We find that stable motion demonstrates a constant periodicity, while chaotic motion leads to a fractal pattern.</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FFD4E424-DE0A-41C0-A914-78E37C6BE807}"/>
                  </a:ext>
                </a:extLst>
              </p:cNvPr>
              <p:cNvSpPr txBox="1"/>
              <p:nvPr/>
            </p:nvSpPr>
            <p:spPr>
              <a:xfrm>
                <a:off x="15823096" y="5545458"/>
                <a:ext cx="10137913" cy="5084662"/>
              </a:xfrm>
              <a:prstGeom prst="rect">
                <a:avLst/>
              </a:prstGeom>
              <a:noFill/>
            </p:spPr>
            <p:txBody>
              <a:bodyPr wrap="square" rtlCol="0">
                <a:spAutoFit/>
              </a:bodyPr>
              <a:lstStyle/>
              <a:p>
                <a:pPr algn="just"/>
                <a:r>
                  <a:rPr lang="en-CA" sz="3600" dirty="0"/>
                  <a:t>Because there is no analytic solution to the driven damped harmonic oscillator, we numerically integrate the second order inhomogeneous differential equation.	We find that although the numerical integrator from the Python library </a:t>
                </a:r>
                <a:r>
                  <a:rPr lang="en-CA" sz="3600" dirty="0" err="1"/>
                  <a:t>scipy</a:t>
                </a:r>
                <a:r>
                  <a:rPr lang="en-CA" sz="3600" dirty="0"/>
                  <a:t> is robust for short time integration, it fails when solving for periodic motion exceeding </a:t>
                </a:r>
                <a14:m>
                  <m:oMath xmlns:m="http://schemas.openxmlformats.org/officeDocument/2006/math">
                    <m:sSup>
                      <m:sSupPr>
                        <m:ctrlPr>
                          <a:rPr lang="en-CA" sz="3600" b="0" i="1" smtClean="0">
                            <a:latin typeface="Cambria Math" panose="02040503050406030204" pitchFamily="18" charset="0"/>
                          </a:rPr>
                        </m:ctrlPr>
                      </m:sSupPr>
                      <m:e>
                        <m:r>
                          <a:rPr lang="en-CA" sz="3600" b="0" i="1" smtClean="0">
                            <a:latin typeface="Cambria Math" panose="02040503050406030204" pitchFamily="18" charset="0"/>
                          </a:rPr>
                          <m:t>10</m:t>
                        </m:r>
                      </m:e>
                      <m:sup>
                        <m:r>
                          <a:rPr lang="en-CA" sz="3600" b="0" i="1" smtClean="0">
                            <a:latin typeface="Cambria Math" panose="02040503050406030204" pitchFamily="18" charset="0"/>
                          </a:rPr>
                          <m:t>5</m:t>
                        </m:r>
                      </m:sup>
                    </m:sSup>
                  </m:oMath>
                </a14:m>
                <a:r>
                  <a:rPr lang="en-CA" sz="3600" dirty="0"/>
                  <a:t> oscillations and we must create our own algorithm. To this end, we created a </a:t>
                </a:r>
                <a:r>
                  <a:rPr lang="en-CA" sz="3600" dirty="0" err="1"/>
                  <a:t>Runge-Kutta</a:t>
                </a:r>
                <a:r>
                  <a:rPr lang="en-CA" sz="3600" dirty="0"/>
                  <a:t> 4</a:t>
                </a:r>
                <a:r>
                  <a:rPr lang="en-CA" sz="3600" baseline="30000" dirty="0"/>
                  <a:t>th</a:t>
                </a:r>
                <a:r>
                  <a:rPr lang="en-CA" sz="3600" dirty="0"/>
                  <a:t> order (RK4) integrator.</a:t>
                </a:r>
              </a:p>
            </p:txBody>
          </p:sp>
        </mc:Choice>
        <mc:Fallback xmlns="">
          <p:sp>
            <p:nvSpPr>
              <p:cNvPr id="37" name="TextBox 36">
                <a:extLst>
                  <a:ext uri="{FF2B5EF4-FFF2-40B4-BE49-F238E27FC236}">
                    <a16:creationId xmlns:a16="http://schemas.microsoft.com/office/drawing/2014/main" id="{FFD4E424-DE0A-41C0-A914-78E37C6BE807}"/>
                  </a:ext>
                </a:extLst>
              </p:cNvPr>
              <p:cNvSpPr txBox="1">
                <a:spLocks noRot="1" noChangeAspect="1" noMove="1" noResize="1" noEditPoints="1" noAdjustHandles="1" noChangeArrowheads="1" noChangeShapeType="1" noTextEdit="1"/>
              </p:cNvSpPr>
              <p:nvPr/>
            </p:nvSpPr>
            <p:spPr>
              <a:xfrm>
                <a:off x="15823096" y="5545458"/>
                <a:ext cx="10137913" cy="5084662"/>
              </a:xfrm>
              <a:prstGeom prst="rect">
                <a:avLst/>
              </a:prstGeom>
              <a:blipFill>
                <a:blip r:embed="rId9"/>
                <a:stretch>
                  <a:fillRect l="-1864" t="-1918" r="-1804" b="-3597"/>
                </a:stretch>
              </a:blipFill>
            </p:spPr>
            <p:txBody>
              <a:bodyPr/>
              <a:lstStyle/>
              <a:p>
                <a:r>
                  <a:rPr lang="en-CA">
                    <a:noFill/>
                  </a:rPr>
                  <a:t> </a:t>
                </a:r>
              </a:p>
            </p:txBody>
          </p:sp>
        </mc:Fallback>
      </mc:AlternateContent>
      <p:sp>
        <p:nvSpPr>
          <p:cNvPr id="38" name="TextBox 37">
            <a:extLst>
              <a:ext uri="{FF2B5EF4-FFF2-40B4-BE49-F238E27FC236}">
                <a16:creationId xmlns:a16="http://schemas.microsoft.com/office/drawing/2014/main" id="{A7C0BEA8-8A8A-41FF-953D-DBB3A63821B6}"/>
              </a:ext>
            </a:extLst>
          </p:cNvPr>
          <p:cNvSpPr txBox="1"/>
          <p:nvPr/>
        </p:nvSpPr>
        <p:spPr>
          <a:xfrm>
            <a:off x="2747405" y="29028828"/>
            <a:ext cx="4427551" cy="1754326"/>
          </a:xfrm>
          <a:prstGeom prst="rect">
            <a:avLst/>
          </a:prstGeom>
          <a:noFill/>
        </p:spPr>
        <p:txBody>
          <a:bodyPr wrap="square" rtlCol="0">
            <a:spAutoFit/>
          </a:bodyPr>
          <a:lstStyle/>
          <a:p>
            <a:r>
              <a:rPr lang="en-CA" sz="3600" dirty="0"/>
              <a:t>Fig 1: The setup for the driven damped pendulum</a:t>
            </a:r>
          </a:p>
        </p:txBody>
      </p:sp>
      <p:sp>
        <p:nvSpPr>
          <p:cNvPr id="40" name="TextBox 39">
            <a:extLst>
              <a:ext uri="{FF2B5EF4-FFF2-40B4-BE49-F238E27FC236}">
                <a16:creationId xmlns:a16="http://schemas.microsoft.com/office/drawing/2014/main" id="{A9E60985-3114-43CB-92B5-12060DD53B9B}"/>
              </a:ext>
            </a:extLst>
          </p:cNvPr>
          <p:cNvSpPr txBox="1"/>
          <p:nvPr/>
        </p:nvSpPr>
        <p:spPr>
          <a:xfrm>
            <a:off x="27302605" y="5545458"/>
            <a:ext cx="6888004" cy="5078313"/>
          </a:xfrm>
          <a:prstGeom prst="rect">
            <a:avLst/>
          </a:prstGeom>
          <a:noFill/>
        </p:spPr>
        <p:txBody>
          <a:bodyPr wrap="square" rtlCol="0">
            <a:spAutoFit/>
          </a:bodyPr>
          <a:lstStyle/>
          <a:p>
            <a:pPr algn="just"/>
            <a:r>
              <a:rPr lang="en-CA" sz="3600" dirty="0" smtClean="0"/>
              <a:t>Fig 2: The motion can be described in an angle vs momentum space diagram, called phase space. For SHM,  the phase space trajectory is a circle (blue); for larger amplitudes of </a:t>
            </a:r>
            <a:r>
              <a:rPr lang="en-CA" sz="3600" dirty="0" smtClean="0"/>
              <a:t> </a:t>
            </a:r>
            <a:r>
              <a:rPr lang="en-CA" sz="3600" dirty="0" smtClean="0"/>
              <a:t>pendulum motion, the trajectory becomes a </a:t>
            </a:r>
            <a:r>
              <a:rPr lang="en-CA" sz="3600" dirty="0" err="1" smtClean="0"/>
              <a:t>prolate</a:t>
            </a:r>
            <a:r>
              <a:rPr lang="en-CA" sz="3600" dirty="0" smtClean="0"/>
              <a:t> circle, or “football shaped” (red). But in both cases, the motion is periodic.</a:t>
            </a:r>
            <a:endParaRPr lang="en-CA" sz="3600" dirty="0"/>
          </a:p>
        </p:txBody>
      </p:sp>
      <p:sp>
        <p:nvSpPr>
          <p:cNvPr id="51" name="TextBox 50">
            <a:extLst>
              <a:ext uri="{FF2B5EF4-FFF2-40B4-BE49-F238E27FC236}">
                <a16:creationId xmlns:a16="http://schemas.microsoft.com/office/drawing/2014/main" id="{E30FBAB0-174F-4904-A600-8EDAC8CD23B7}"/>
              </a:ext>
            </a:extLst>
          </p:cNvPr>
          <p:cNvSpPr txBox="1"/>
          <p:nvPr/>
        </p:nvSpPr>
        <p:spPr>
          <a:xfrm>
            <a:off x="27680119" y="4404839"/>
            <a:ext cx="8937230" cy="769441"/>
          </a:xfrm>
          <a:prstGeom prst="rect">
            <a:avLst/>
          </a:prstGeom>
          <a:noFill/>
        </p:spPr>
        <p:txBody>
          <a:bodyPr wrap="square" rtlCol="0">
            <a:spAutoFit/>
          </a:bodyPr>
          <a:lstStyle/>
          <a:p>
            <a:r>
              <a:rPr lang="en-US" sz="4400" b="1" dirty="0" smtClean="0">
                <a:latin typeface="Arial" panose="020B0604020202020204" pitchFamily="34" charset="0"/>
                <a:cs typeface="Arial" panose="020B0604020202020204" pitchFamily="34" charset="0"/>
              </a:rPr>
              <a:t>PHASE SPACE</a:t>
            </a:r>
            <a:endParaRPr lang="en-US" sz="4400" b="1" dirty="0">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81116CD3-AFF6-41E4-97AA-3C8FE55DB650}"/>
              </a:ext>
            </a:extLst>
          </p:cNvPr>
          <p:cNvSpPr txBox="1"/>
          <p:nvPr/>
        </p:nvSpPr>
        <p:spPr>
          <a:xfrm>
            <a:off x="16101391" y="31385561"/>
            <a:ext cx="14471374" cy="1077218"/>
          </a:xfrm>
          <a:prstGeom prst="rect">
            <a:avLst/>
          </a:prstGeom>
          <a:noFill/>
        </p:spPr>
        <p:txBody>
          <a:bodyPr wrap="square" rtlCol="0">
            <a:spAutoFit/>
          </a:bodyPr>
          <a:lstStyle/>
          <a:p>
            <a:r>
              <a:rPr lang="en-CA" sz="3200" dirty="0"/>
              <a:t>ST Thornton and JB Marion, Classical Dynamics of Particles and Systems, (5</a:t>
            </a:r>
            <a:r>
              <a:rPr lang="en-CA" sz="3200" baseline="30000" dirty="0"/>
              <a:t>th</a:t>
            </a:r>
            <a:r>
              <a:rPr lang="en-CA" sz="3200" dirty="0"/>
              <a:t> </a:t>
            </a:r>
            <a:r>
              <a:rPr lang="en-CA" sz="3200" dirty="0" err="1"/>
              <a:t>ed</a:t>
            </a:r>
            <a:r>
              <a:rPr lang="en-CA" sz="3200" dirty="0"/>
              <a:t>) 2008</a:t>
            </a:r>
          </a:p>
          <a:p>
            <a:r>
              <a:rPr lang="en-CA" sz="3200" dirty="0"/>
              <a:t>WH Press </a:t>
            </a:r>
            <a:r>
              <a:rPr lang="en-CA" sz="3200" i="1" dirty="0"/>
              <a:t>et al</a:t>
            </a:r>
            <a:r>
              <a:rPr lang="en-CA" sz="3200" dirty="0"/>
              <a:t>, Numerical Recipes in C: the Art of Scientific Computing  (2</a:t>
            </a:r>
            <a:r>
              <a:rPr lang="en-CA" sz="3200" baseline="30000" dirty="0"/>
              <a:t>nd</a:t>
            </a:r>
            <a:r>
              <a:rPr lang="en-CA" sz="3200" dirty="0"/>
              <a:t> ed) 1992</a:t>
            </a:r>
          </a:p>
        </p:txBody>
      </p:sp>
      <p:sp>
        <p:nvSpPr>
          <p:cNvPr id="78" name="TextBox 77">
            <a:extLst>
              <a:ext uri="{FF2B5EF4-FFF2-40B4-BE49-F238E27FC236}">
                <a16:creationId xmlns:a16="http://schemas.microsoft.com/office/drawing/2014/main" id="{401A0B89-7501-4481-917A-DE81FF38D202}"/>
              </a:ext>
            </a:extLst>
          </p:cNvPr>
          <p:cNvSpPr txBox="1"/>
          <p:nvPr/>
        </p:nvSpPr>
        <p:spPr>
          <a:xfrm>
            <a:off x="33120048" y="11998190"/>
            <a:ext cx="5038489" cy="769441"/>
          </a:xfrm>
          <a:prstGeom prst="rect">
            <a:avLst/>
          </a:prstGeom>
          <a:noFill/>
        </p:spPr>
        <p:txBody>
          <a:bodyPr wrap="square" rtlCol="0">
            <a:spAutoFit/>
          </a:bodyPr>
          <a:lstStyle/>
          <a:p>
            <a:r>
              <a:rPr lang="en-US" sz="4400" b="1" dirty="0">
                <a:latin typeface="Arial" panose="020B0604020202020204" pitchFamily="34" charset="0"/>
                <a:cs typeface="Arial" panose="020B0604020202020204" pitchFamily="34" charset="0"/>
              </a:rPr>
              <a:t>DISCUSSION:</a:t>
            </a:r>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5EE7E783-603E-4057-B0DF-EF91BAD5C609}"/>
                  </a:ext>
                </a:extLst>
              </p:cNvPr>
              <p:cNvSpPr txBox="1"/>
              <p:nvPr/>
            </p:nvSpPr>
            <p:spPr>
              <a:xfrm>
                <a:off x="12688752" y="26367825"/>
                <a:ext cx="9745952" cy="3970318"/>
              </a:xfrm>
              <a:prstGeom prst="rect">
                <a:avLst/>
              </a:prstGeom>
              <a:noFill/>
            </p:spPr>
            <p:txBody>
              <a:bodyPr wrap="square" rtlCol="0">
                <a:spAutoFit/>
              </a:bodyPr>
              <a:lstStyle/>
              <a:p>
                <a:pPr algn="just"/>
                <a:r>
                  <a:rPr lang="en-CA" sz="3600" dirty="0"/>
                  <a:t>Fig </a:t>
                </a:r>
                <a:r>
                  <a:rPr lang="en-CA" sz="3600" dirty="0" smtClean="0"/>
                  <a:t>3: </a:t>
                </a:r>
                <a:r>
                  <a:rPr lang="en-CA" sz="3600" dirty="0"/>
                  <a:t>Periodic motion with </a:t>
                </a:r>
                <a14:m>
                  <m:oMath xmlns:m="http://schemas.openxmlformats.org/officeDocument/2006/math">
                    <m:r>
                      <a:rPr lang="en-CA" sz="3600" b="0" i="1" smtClean="0">
                        <a:latin typeface="Cambria Math" panose="02040503050406030204" pitchFamily="18" charset="0"/>
                      </a:rPr>
                      <m:t>𝐹</m:t>
                    </m:r>
                    <m:r>
                      <a:rPr lang="en-CA" sz="3600" b="0" i="1" smtClean="0">
                        <a:latin typeface="Cambria Math" panose="02040503050406030204" pitchFamily="18" charset="0"/>
                      </a:rPr>
                      <m:t>=0.</m:t>
                    </m:r>
                  </m:oMath>
                </a14:m>
                <a:r>
                  <a:rPr lang="en-CA" sz="3600" dirty="0"/>
                  <a:t>35. a) The pendulum demonstrates periodic motion in angle (black) and momentum (red); in phase space, the motion is an ellipse (green). We show the periodic selection of the motion with magenta points; b) plotting these points in phase space yields the </a:t>
                </a:r>
                <a:r>
                  <a:rPr lang="en-CA" sz="3600" dirty="0" err="1"/>
                  <a:t>Poincaré</a:t>
                </a:r>
                <a:r>
                  <a:rPr lang="en-CA" sz="3600" dirty="0"/>
                  <a:t> map, here a single point.</a:t>
                </a:r>
              </a:p>
            </p:txBody>
          </p:sp>
        </mc:Choice>
        <mc:Fallback xmlns="">
          <p:sp>
            <p:nvSpPr>
              <p:cNvPr id="43" name="TextBox 42">
                <a:extLst>
                  <a:ext uri="{FF2B5EF4-FFF2-40B4-BE49-F238E27FC236}">
                    <a16:creationId xmlns:a16="http://schemas.microsoft.com/office/drawing/2014/main" id="{5EE7E783-603E-4057-B0DF-EF91BAD5C609}"/>
                  </a:ext>
                </a:extLst>
              </p:cNvPr>
              <p:cNvSpPr txBox="1">
                <a:spLocks noRot="1" noChangeAspect="1" noMove="1" noResize="1" noEditPoints="1" noAdjustHandles="1" noChangeArrowheads="1" noChangeShapeType="1" noTextEdit="1"/>
              </p:cNvSpPr>
              <p:nvPr/>
            </p:nvSpPr>
            <p:spPr>
              <a:xfrm>
                <a:off x="12688752" y="26367825"/>
                <a:ext cx="9745952" cy="3970318"/>
              </a:xfrm>
              <a:prstGeom prst="rect">
                <a:avLst/>
              </a:prstGeom>
              <a:blipFill>
                <a:blip r:embed="rId10"/>
                <a:stretch>
                  <a:fillRect l="-1876" t="-2301" r="-1876" b="-4755"/>
                </a:stretch>
              </a:blipFill>
            </p:spPr>
            <p:txBody>
              <a:bodyPr/>
              <a:lstStyle/>
              <a:p>
                <a:r>
                  <a:rPr lang="en-CA">
                    <a:noFill/>
                  </a:rPr>
                  <a:t> </a:t>
                </a:r>
              </a:p>
            </p:txBody>
          </p:sp>
        </mc:Fallback>
      </mc:AlternateContent>
      <p:sp>
        <p:nvSpPr>
          <p:cNvPr id="88" name="TextBox 87">
            <a:extLst>
              <a:ext uri="{FF2B5EF4-FFF2-40B4-BE49-F238E27FC236}">
                <a16:creationId xmlns:a16="http://schemas.microsoft.com/office/drawing/2014/main" id="{401A0B89-7501-4481-917A-DE81FF38D202}"/>
              </a:ext>
            </a:extLst>
          </p:cNvPr>
          <p:cNvSpPr txBox="1"/>
          <p:nvPr/>
        </p:nvSpPr>
        <p:spPr>
          <a:xfrm>
            <a:off x="12468215" y="12280706"/>
            <a:ext cx="9583934" cy="769441"/>
          </a:xfrm>
          <a:prstGeom prst="rect">
            <a:avLst/>
          </a:prstGeom>
          <a:noFill/>
        </p:spPr>
        <p:txBody>
          <a:bodyPr wrap="square" rtlCol="0">
            <a:spAutoFit/>
          </a:bodyPr>
          <a:lstStyle/>
          <a:p>
            <a:r>
              <a:rPr lang="en-US" sz="4400" b="1" dirty="0">
                <a:latin typeface="Arial" panose="020B0604020202020204" pitchFamily="34" charset="0"/>
                <a:cs typeface="Arial" panose="020B0604020202020204" pitchFamily="34" charset="0"/>
              </a:rPr>
              <a:t>RESULTS</a:t>
            </a:r>
          </a:p>
        </p:txBody>
      </p:sp>
      <p:sp>
        <p:nvSpPr>
          <p:cNvPr id="17" name="TextBox 16"/>
          <p:cNvSpPr txBox="1"/>
          <p:nvPr/>
        </p:nvSpPr>
        <p:spPr>
          <a:xfrm>
            <a:off x="13601332" y="17550581"/>
            <a:ext cx="433132" cy="584775"/>
          </a:xfrm>
          <a:prstGeom prst="rect">
            <a:avLst/>
          </a:prstGeom>
          <a:noFill/>
        </p:spPr>
        <p:txBody>
          <a:bodyPr wrap="none" rtlCol="0">
            <a:spAutoFit/>
          </a:bodyPr>
          <a:lstStyle/>
          <a:p>
            <a:r>
              <a:rPr lang="en-CA" sz="3200" b="1" dirty="0"/>
              <a:t>A</a:t>
            </a:r>
          </a:p>
        </p:txBody>
      </p:sp>
      <p:sp>
        <p:nvSpPr>
          <p:cNvPr id="21" name="TextBox 20"/>
          <p:cNvSpPr txBox="1"/>
          <p:nvPr/>
        </p:nvSpPr>
        <p:spPr>
          <a:xfrm>
            <a:off x="14034464" y="24682569"/>
            <a:ext cx="415498" cy="584775"/>
          </a:xfrm>
          <a:prstGeom prst="rect">
            <a:avLst/>
          </a:prstGeom>
          <a:noFill/>
        </p:spPr>
        <p:txBody>
          <a:bodyPr wrap="none" rtlCol="0">
            <a:spAutoFit/>
          </a:bodyPr>
          <a:lstStyle/>
          <a:p>
            <a:r>
              <a:rPr lang="en-CA" sz="3200" b="1" dirty="0"/>
              <a:t>B</a:t>
            </a:r>
          </a:p>
        </p:txBody>
      </p:sp>
      <mc:AlternateContent xmlns:mc="http://schemas.openxmlformats.org/markup-compatibility/2006" xmlns:a14="http://schemas.microsoft.com/office/drawing/2010/main">
        <mc:Choice Requires="a14">
          <p:sp>
            <p:nvSpPr>
              <p:cNvPr id="26" name="TextBox 25"/>
              <p:cNvSpPr txBox="1"/>
              <p:nvPr/>
            </p:nvSpPr>
            <p:spPr>
              <a:xfrm>
                <a:off x="22880889" y="26346194"/>
                <a:ext cx="9329586" cy="4524315"/>
              </a:xfrm>
              <a:prstGeom prst="rect">
                <a:avLst/>
              </a:prstGeom>
              <a:noFill/>
            </p:spPr>
            <p:txBody>
              <a:bodyPr wrap="square" rtlCol="0">
                <a:spAutoFit/>
              </a:bodyPr>
              <a:lstStyle/>
              <a:p>
                <a:pPr algn="just"/>
                <a:r>
                  <a:rPr lang="en-CA" sz="3600" dirty="0"/>
                  <a:t>Fig </a:t>
                </a:r>
                <a:r>
                  <a:rPr lang="en-CA" sz="3600" dirty="0" smtClean="0"/>
                  <a:t>4: </a:t>
                </a:r>
                <a:r>
                  <a:rPr lang="en-CA" sz="3600" dirty="0"/>
                  <a:t>Chaotic motion with </a:t>
                </a:r>
                <a14:m>
                  <m:oMath xmlns:m="http://schemas.openxmlformats.org/officeDocument/2006/math">
                    <m:r>
                      <a:rPr lang="en-CA" sz="3600" b="0" i="1" smtClean="0">
                        <a:latin typeface="Cambria Math" panose="02040503050406030204" pitchFamily="18" charset="0"/>
                      </a:rPr>
                      <m:t>𝐹</m:t>
                    </m:r>
                    <m:r>
                      <a:rPr lang="en-CA" sz="3600" b="0" i="1" smtClean="0">
                        <a:latin typeface="Cambria Math" panose="02040503050406030204" pitchFamily="18" charset="0"/>
                      </a:rPr>
                      <m:t>=0.7</m:t>
                    </m:r>
                  </m:oMath>
                </a14:m>
                <a:r>
                  <a:rPr lang="en-CA" sz="3600" dirty="0"/>
                  <a:t>. a) Given a long enough time evolution, the phase space (green) would be filled as the pendulum can take on any angle and momentum. b) The </a:t>
                </a:r>
                <a:r>
                  <a:rPr lang="en-CA" sz="3600" dirty="0" err="1"/>
                  <a:t>Poincaré</a:t>
                </a:r>
                <a:r>
                  <a:rPr lang="en-CA" sz="3600" dirty="0"/>
                  <a:t> map demonstrates that even in this chaotic motion a pattern emerges. This image is a fractal, where increasing the resolution of this map will reveal further detail </a:t>
                </a:r>
                <a:r>
                  <a:rPr lang="en-CA" sz="3600" i="1" dirty="0"/>
                  <a:t>ad infinitum</a:t>
                </a:r>
                <a:r>
                  <a:rPr lang="en-CA" sz="3600" dirty="0"/>
                  <a:t>.</a:t>
                </a:r>
              </a:p>
            </p:txBody>
          </p:sp>
        </mc:Choice>
        <mc:Fallback xmlns="">
          <p:sp>
            <p:nvSpPr>
              <p:cNvPr id="26" name="TextBox 25"/>
              <p:cNvSpPr txBox="1">
                <a:spLocks noRot="1" noChangeAspect="1" noMove="1" noResize="1" noEditPoints="1" noAdjustHandles="1" noChangeArrowheads="1" noChangeShapeType="1" noTextEdit="1"/>
              </p:cNvSpPr>
              <p:nvPr/>
            </p:nvSpPr>
            <p:spPr>
              <a:xfrm>
                <a:off x="22880889" y="26346194"/>
                <a:ext cx="9329586" cy="4524315"/>
              </a:xfrm>
              <a:prstGeom prst="rect">
                <a:avLst/>
              </a:prstGeom>
              <a:blipFill>
                <a:blip r:embed="rId11"/>
                <a:stretch>
                  <a:fillRect l="-1960" t="-2156" r="-1960" b="-4178"/>
                </a:stretch>
              </a:blipFill>
            </p:spPr>
            <p:txBody>
              <a:bodyPr/>
              <a:lstStyle/>
              <a:p>
                <a:r>
                  <a:rPr lang="en-CA">
                    <a:noFill/>
                  </a:rPr>
                  <a:t> </a:t>
                </a:r>
              </a:p>
            </p:txBody>
          </p:sp>
        </mc:Fallback>
      </mc:AlternateContent>
      <p:grpSp>
        <p:nvGrpSpPr>
          <p:cNvPr id="28" name="Group 27"/>
          <p:cNvGrpSpPr/>
          <p:nvPr/>
        </p:nvGrpSpPr>
        <p:grpSpPr>
          <a:xfrm>
            <a:off x="3740665" y="23522642"/>
            <a:ext cx="8033193" cy="8242157"/>
            <a:chOff x="1258838" y="14961064"/>
            <a:chExt cx="8033193" cy="8242157"/>
          </a:xfrm>
        </p:grpSpPr>
        <p:sp>
          <p:nvSpPr>
            <p:cNvPr id="30" name="Arc 29">
              <a:extLst>
                <a:ext uri="{FF2B5EF4-FFF2-40B4-BE49-F238E27FC236}">
                  <a16:creationId xmlns:a16="http://schemas.microsoft.com/office/drawing/2014/main" id="{F3E98A6F-6E0A-4CAF-9D77-6ED3B72757F0}"/>
                </a:ext>
              </a:extLst>
            </p:cNvPr>
            <p:cNvSpPr/>
            <p:nvPr/>
          </p:nvSpPr>
          <p:spPr>
            <a:xfrm>
              <a:off x="2727691" y="16463508"/>
              <a:ext cx="5028304" cy="5028304"/>
            </a:xfrm>
            <a:prstGeom prst="arc">
              <a:avLst>
                <a:gd name="adj1" fmla="val 4409069"/>
                <a:gd name="adj2" fmla="val 5338619"/>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1" name="Arc 40">
              <a:extLst>
                <a:ext uri="{FF2B5EF4-FFF2-40B4-BE49-F238E27FC236}">
                  <a16:creationId xmlns:a16="http://schemas.microsoft.com/office/drawing/2014/main" id="{7D5C49D6-FEE4-4828-96E1-776F60192C00}"/>
                </a:ext>
              </a:extLst>
            </p:cNvPr>
            <p:cNvSpPr/>
            <p:nvPr/>
          </p:nvSpPr>
          <p:spPr>
            <a:xfrm>
              <a:off x="1258838" y="14961064"/>
              <a:ext cx="8033193" cy="8033193"/>
            </a:xfrm>
            <a:prstGeom prst="arc">
              <a:avLst>
                <a:gd name="adj1" fmla="val 2238761"/>
                <a:gd name="adj2" fmla="val 3856462"/>
              </a:avLst>
            </a:prstGeom>
            <a:ln w="6350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29" name="Straight Connector 28">
              <a:extLst>
                <a:ext uri="{FF2B5EF4-FFF2-40B4-BE49-F238E27FC236}">
                  <a16:creationId xmlns:a16="http://schemas.microsoft.com/office/drawing/2014/main" id="{6D8046EA-4A44-4AEF-951F-E2CDC9B7E86F}"/>
                </a:ext>
              </a:extLst>
            </p:cNvPr>
            <p:cNvCxnSpPr/>
            <p:nvPr/>
          </p:nvCxnSpPr>
          <p:spPr>
            <a:xfrm>
              <a:off x="5241844" y="18932054"/>
              <a:ext cx="0" cy="3377382"/>
            </a:xfrm>
            <a:prstGeom prst="line">
              <a:avLst/>
            </a:prstGeom>
            <a:ln w="635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7E306B6-2E35-4092-AD05-920D74CB6C3A}"/>
                    </a:ext>
                  </a:extLst>
                </p:cNvPr>
                <p:cNvSpPr txBox="1"/>
                <p:nvPr/>
              </p:nvSpPr>
              <p:spPr>
                <a:xfrm>
                  <a:off x="5340903" y="20535009"/>
                  <a:ext cx="336024" cy="4932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3600" b="0" i="1" smtClean="0">
                            <a:latin typeface="Cambria Math" panose="02040503050406030204" pitchFamily="18" charset="0"/>
                          </a:rPr>
                          <m:t>𝜃</m:t>
                        </m:r>
                      </m:oMath>
                    </m:oMathPara>
                  </a14:m>
                  <a:endParaRPr lang="en-CA" sz="3600" dirty="0"/>
                </a:p>
              </p:txBody>
            </p:sp>
          </mc:Choice>
          <mc:Fallback xmlns="">
            <p:sp>
              <p:nvSpPr>
                <p:cNvPr id="31" name="TextBox 30">
                  <a:extLst>
                    <a:ext uri="{FF2B5EF4-FFF2-40B4-BE49-F238E27FC236}">
                      <a16:creationId xmlns:a16="http://schemas.microsoft.com/office/drawing/2014/main" id="{07E306B6-2E35-4092-AD05-920D74CB6C3A}"/>
                    </a:ext>
                  </a:extLst>
                </p:cNvPr>
                <p:cNvSpPr txBox="1">
                  <a:spLocks noRot="1" noChangeAspect="1" noMove="1" noResize="1" noEditPoints="1" noAdjustHandles="1" noChangeArrowheads="1" noChangeShapeType="1" noTextEdit="1"/>
                </p:cNvSpPr>
                <p:nvPr/>
              </p:nvSpPr>
              <p:spPr>
                <a:xfrm>
                  <a:off x="5340903" y="20535009"/>
                  <a:ext cx="336024" cy="493246"/>
                </a:xfrm>
                <a:prstGeom prst="rect">
                  <a:avLst/>
                </a:prstGeom>
                <a:blipFill>
                  <a:blip r:embed="rId12"/>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759DF1FD-9D9E-4659-9497-84D16F2A2DB8}"/>
                    </a:ext>
                  </a:extLst>
                </p:cNvPr>
                <p:cNvSpPr txBox="1"/>
                <p:nvPr/>
              </p:nvSpPr>
              <p:spPr>
                <a:xfrm>
                  <a:off x="5859743" y="20089056"/>
                  <a:ext cx="400134" cy="5754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sz="3600" b="0" i="1" smtClean="0">
                            <a:latin typeface="Cambria Math" panose="02040503050406030204" pitchFamily="18" charset="0"/>
                          </a:rPr>
                          <m:t>𝑙</m:t>
                        </m:r>
                      </m:oMath>
                    </m:oMathPara>
                  </a14:m>
                  <a:endParaRPr lang="en-CA" sz="3600" dirty="0"/>
                </a:p>
              </p:txBody>
            </p:sp>
          </mc:Choice>
          <mc:Fallback xmlns="">
            <p:sp>
              <p:nvSpPr>
                <p:cNvPr id="32" name="TextBox 31">
                  <a:extLst>
                    <a:ext uri="{FF2B5EF4-FFF2-40B4-BE49-F238E27FC236}">
                      <a16:creationId xmlns:a16="http://schemas.microsoft.com/office/drawing/2014/main" id="{759DF1FD-9D9E-4659-9497-84D16F2A2DB8}"/>
                    </a:ext>
                  </a:extLst>
                </p:cNvPr>
                <p:cNvSpPr txBox="1">
                  <a:spLocks noRot="1" noChangeAspect="1" noMove="1" noResize="1" noEditPoints="1" noAdjustHandles="1" noChangeArrowheads="1" noChangeShapeType="1" noTextEdit="1"/>
                </p:cNvSpPr>
                <p:nvPr/>
              </p:nvSpPr>
              <p:spPr>
                <a:xfrm>
                  <a:off x="5859743" y="20089056"/>
                  <a:ext cx="400134" cy="575454"/>
                </a:xfrm>
                <a:prstGeom prst="rect">
                  <a:avLst/>
                </a:prstGeom>
                <a:blipFill>
                  <a:blip r:embed="rId1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DE14B93E-CC18-4436-873F-C068009316CD}"/>
                    </a:ext>
                  </a:extLst>
                </p:cNvPr>
                <p:cNvSpPr txBox="1"/>
                <p:nvPr/>
              </p:nvSpPr>
              <p:spPr>
                <a:xfrm>
                  <a:off x="7601001" y="21491813"/>
                  <a:ext cx="524416" cy="5754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sz="3600" b="0" i="1" smtClean="0">
                            <a:latin typeface="Cambria Math" panose="02040503050406030204" pitchFamily="18" charset="0"/>
                          </a:rPr>
                          <m:t>𝐹</m:t>
                        </m:r>
                      </m:oMath>
                    </m:oMathPara>
                  </a14:m>
                  <a:endParaRPr lang="en-CA" sz="3600" dirty="0"/>
                </a:p>
              </p:txBody>
            </p:sp>
          </mc:Choice>
          <mc:Fallback xmlns="">
            <p:sp>
              <p:nvSpPr>
                <p:cNvPr id="33" name="TextBox 32">
                  <a:extLst>
                    <a:ext uri="{FF2B5EF4-FFF2-40B4-BE49-F238E27FC236}">
                      <a16:creationId xmlns:a16="http://schemas.microsoft.com/office/drawing/2014/main" id="{DE14B93E-CC18-4436-873F-C068009316CD}"/>
                    </a:ext>
                  </a:extLst>
                </p:cNvPr>
                <p:cNvSpPr txBox="1">
                  <a:spLocks noRot="1" noChangeAspect="1" noMove="1" noResize="1" noEditPoints="1" noAdjustHandles="1" noChangeArrowheads="1" noChangeShapeType="1" noTextEdit="1"/>
                </p:cNvSpPr>
                <p:nvPr/>
              </p:nvSpPr>
              <p:spPr>
                <a:xfrm>
                  <a:off x="7601001" y="21491813"/>
                  <a:ext cx="524416" cy="575454"/>
                </a:xfrm>
                <a:prstGeom prst="rect">
                  <a:avLst/>
                </a:prstGeom>
                <a:blipFill>
                  <a:blip r:embed="rId1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CDD5CDD4-9D58-44CA-8280-15890A07D2D3}"/>
                    </a:ext>
                  </a:extLst>
                </p:cNvPr>
                <p:cNvSpPr txBox="1"/>
                <p:nvPr/>
              </p:nvSpPr>
              <p:spPr>
                <a:xfrm>
                  <a:off x="6238922" y="22539888"/>
                  <a:ext cx="608165" cy="5754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sz="3600" b="0" i="1" smtClean="0">
                            <a:latin typeface="Cambria Math" panose="02040503050406030204" pitchFamily="18" charset="0"/>
                          </a:rPr>
                          <m:t>𝑚</m:t>
                        </m:r>
                      </m:oMath>
                    </m:oMathPara>
                  </a14:m>
                  <a:endParaRPr lang="en-CA" sz="3600" dirty="0"/>
                </a:p>
              </p:txBody>
            </p:sp>
          </mc:Choice>
          <mc:Fallback xmlns="">
            <p:sp>
              <p:nvSpPr>
                <p:cNvPr id="34" name="TextBox 33">
                  <a:extLst>
                    <a:ext uri="{FF2B5EF4-FFF2-40B4-BE49-F238E27FC236}">
                      <a16:creationId xmlns:a16="http://schemas.microsoft.com/office/drawing/2014/main" id="{CDD5CDD4-9D58-44CA-8280-15890A07D2D3}"/>
                    </a:ext>
                  </a:extLst>
                </p:cNvPr>
                <p:cNvSpPr txBox="1">
                  <a:spLocks noRot="1" noChangeAspect="1" noMove="1" noResize="1" noEditPoints="1" noAdjustHandles="1" noChangeArrowheads="1" noChangeShapeType="1" noTextEdit="1"/>
                </p:cNvSpPr>
                <p:nvPr/>
              </p:nvSpPr>
              <p:spPr>
                <a:xfrm>
                  <a:off x="6238922" y="22539888"/>
                  <a:ext cx="608165" cy="575454"/>
                </a:xfrm>
                <a:prstGeom prst="rect">
                  <a:avLst/>
                </a:prstGeom>
                <a:blipFill>
                  <a:blip r:embed="rId15"/>
                  <a:stretch>
                    <a:fillRect/>
                  </a:stretch>
                </a:blipFill>
              </p:spPr>
              <p:txBody>
                <a:bodyPr/>
                <a:lstStyle/>
                <a:p>
                  <a:r>
                    <a:rPr lang="en-CA">
                      <a:noFill/>
                    </a:rPr>
                    <a:t> </a:t>
                  </a:r>
                </a:p>
              </p:txBody>
            </p:sp>
          </mc:Fallback>
        </mc:AlternateContent>
        <p:pic>
          <p:nvPicPr>
            <p:cNvPr id="27" name="Picture 26"/>
            <p:cNvPicPr>
              <a:picLocks noChangeAspect="1"/>
            </p:cNvPicPr>
            <p:nvPr/>
          </p:nvPicPr>
          <p:blipFill>
            <a:blip r:embed="rId16"/>
            <a:stretch>
              <a:fillRect/>
            </a:stretch>
          </p:blipFill>
          <p:spPr>
            <a:xfrm>
              <a:off x="6059810" y="22242955"/>
              <a:ext cx="964905" cy="960266"/>
            </a:xfrm>
            <a:prstGeom prst="rect">
              <a:avLst/>
            </a:prstGeom>
          </p:spPr>
        </p:pic>
        <p:cxnSp>
          <p:nvCxnSpPr>
            <p:cNvPr id="23" name="Straight Connector 22">
              <a:extLst>
                <a:ext uri="{FF2B5EF4-FFF2-40B4-BE49-F238E27FC236}">
                  <a16:creationId xmlns:a16="http://schemas.microsoft.com/office/drawing/2014/main" id="{8CC52EB1-FED0-48AA-A311-5A3FD2F33A7B}"/>
                </a:ext>
              </a:extLst>
            </p:cNvPr>
            <p:cNvCxnSpPr>
              <a:cxnSpLocks/>
            </p:cNvCxnSpPr>
            <p:nvPr/>
          </p:nvCxnSpPr>
          <p:spPr>
            <a:xfrm flipH="1" flipV="1">
              <a:off x="5241844" y="18932054"/>
              <a:ext cx="1128349" cy="3377383"/>
            </a:xfrm>
            <a:prstGeom prst="line">
              <a:avLst/>
            </a:prstGeom>
            <a:ln w="762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53" name="TextBox 52"/>
          <p:cNvSpPr txBox="1"/>
          <p:nvPr/>
        </p:nvSpPr>
        <p:spPr>
          <a:xfrm>
            <a:off x="23680885" y="17550581"/>
            <a:ext cx="433132" cy="584775"/>
          </a:xfrm>
          <a:prstGeom prst="rect">
            <a:avLst/>
          </a:prstGeom>
          <a:noFill/>
        </p:spPr>
        <p:txBody>
          <a:bodyPr wrap="none" rtlCol="0">
            <a:spAutoFit/>
          </a:bodyPr>
          <a:lstStyle/>
          <a:p>
            <a:r>
              <a:rPr lang="en-CA" sz="3200" b="1" dirty="0"/>
              <a:t>A</a:t>
            </a:r>
          </a:p>
        </p:txBody>
      </p:sp>
      <p:sp>
        <p:nvSpPr>
          <p:cNvPr id="54" name="TextBox 53"/>
          <p:cNvSpPr txBox="1"/>
          <p:nvPr/>
        </p:nvSpPr>
        <p:spPr>
          <a:xfrm>
            <a:off x="24114017" y="24682569"/>
            <a:ext cx="415498" cy="584775"/>
          </a:xfrm>
          <a:prstGeom prst="rect">
            <a:avLst/>
          </a:prstGeom>
          <a:noFill/>
        </p:spPr>
        <p:txBody>
          <a:bodyPr wrap="none" rtlCol="0">
            <a:spAutoFit/>
          </a:bodyPr>
          <a:lstStyle/>
          <a:p>
            <a:r>
              <a:rPr lang="en-CA" sz="3200" b="1" dirty="0"/>
              <a:t>B</a:t>
            </a:r>
          </a:p>
        </p:txBody>
      </p:sp>
      <mc:AlternateContent xmlns:mc="http://schemas.openxmlformats.org/markup-compatibility/2006" xmlns:a14="http://schemas.microsoft.com/office/drawing/2010/main">
        <mc:Choice Requires="a14">
          <p:sp>
            <p:nvSpPr>
              <p:cNvPr id="39" name="TextBox 38"/>
              <p:cNvSpPr txBox="1"/>
              <p:nvPr/>
            </p:nvSpPr>
            <p:spPr>
              <a:xfrm>
                <a:off x="33156937" y="12798030"/>
                <a:ext cx="9809339" cy="13942278"/>
              </a:xfrm>
              <a:prstGeom prst="rect">
                <a:avLst/>
              </a:prstGeom>
              <a:noFill/>
            </p:spPr>
            <p:txBody>
              <a:bodyPr wrap="square" rtlCol="0">
                <a:spAutoFit/>
              </a:bodyPr>
              <a:lstStyle/>
              <a:p>
                <a:pPr algn="just"/>
                <a:r>
                  <a:rPr lang="en-CA" sz="3600" dirty="0"/>
                  <a:t>We plot the results of periodic motion in Fig. </a:t>
                </a:r>
                <a:r>
                  <a:rPr lang="en-CA" sz="3600" dirty="0" smtClean="0"/>
                  <a:t>3, </a:t>
                </a:r>
                <a:r>
                  <a:rPr lang="en-CA" sz="3600" dirty="0"/>
                  <a:t>where we use a driving amplitude </a:t>
                </a:r>
                <a14:m>
                  <m:oMath xmlns:m="http://schemas.openxmlformats.org/officeDocument/2006/math">
                    <m:r>
                      <a:rPr lang="en-CA" sz="3600" b="0" i="1" smtClean="0">
                        <a:latin typeface="Cambria Math" panose="02040503050406030204" pitchFamily="18" charset="0"/>
                      </a:rPr>
                      <m:t>𝐹</m:t>
                    </m:r>
                    <m:r>
                      <a:rPr lang="en-CA" sz="3600" b="0" i="1" smtClean="0">
                        <a:latin typeface="Cambria Math" panose="02040503050406030204" pitchFamily="18" charset="0"/>
                      </a:rPr>
                      <m:t>=0.35</m:t>
                    </m:r>
                  </m:oMath>
                </a14:m>
                <a:r>
                  <a:rPr lang="en-CA" sz="3600" dirty="0"/>
                  <a:t>. With this amplitude, the pendulum swings with a periodicity that matches the driving period </a:t>
                </a:r>
                <a14:m>
                  <m:oMath xmlns:m="http://schemas.openxmlformats.org/officeDocument/2006/math">
                    <m:r>
                      <a:rPr lang="en-CA" sz="3600" b="0" i="1" smtClean="0">
                        <a:latin typeface="Cambria Math" panose="02040503050406030204" pitchFamily="18" charset="0"/>
                      </a:rPr>
                      <m:t>𝑇</m:t>
                    </m:r>
                    <m:r>
                      <a:rPr lang="en-CA" sz="3600" b="0" i="1" smtClean="0">
                        <a:latin typeface="Cambria Math" panose="02040503050406030204" pitchFamily="18" charset="0"/>
                      </a:rPr>
                      <m:t>=2</m:t>
                    </m:r>
                    <m:r>
                      <a:rPr lang="en-CA" sz="3600" b="0" i="1" smtClean="0">
                        <a:latin typeface="Cambria Math" panose="02040503050406030204" pitchFamily="18" charset="0"/>
                      </a:rPr>
                      <m:t>𝜋</m:t>
                    </m:r>
                    <m:r>
                      <a:rPr lang="en-CA" sz="3600" b="0" i="1" smtClean="0">
                        <a:latin typeface="Cambria Math" panose="02040503050406030204" pitchFamily="18" charset="0"/>
                      </a:rPr>
                      <m:t>/</m:t>
                    </m:r>
                    <m:r>
                      <a:rPr lang="en-CA" sz="3600" b="0" i="1" smtClean="0">
                        <a:latin typeface="Cambria Math" panose="02040503050406030204" pitchFamily="18" charset="0"/>
                      </a:rPr>
                      <m:t>𝜔</m:t>
                    </m:r>
                  </m:oMath>
                </a14:m>
                <a:r>
                  <a:rPr lang="en-CA" sz="3600" dirty="0"/>
                  <a:t>. We demonstrate the evolution using a 3D representation, where the </a:t>
                </a:r>
                <a14:m>
                  <m:oMath xmlns:m="http://schemas.openxmlformats.org/officeDocument/2006/math">
                    <m:r>
                      <a:rPr lang="en-CA" sz="3600" b="0" i="1" smtClean="0">
                        <a:latin typeface="Cambria Math" panose="02040503050406030204" pitchFamily="18" charset="0"/>
                      </a:rPr>
                      <m:t>𝑥𝑦𝑧</m:t>
                    </m:r>
                  </m:oMath>
                </a14:m>
                <a:r>
                  <a:rPr lang="en-CA" sz="3600" dirty="0"/>
                  <a:t> Cartesian components show the evolution in time, momentum, and angle, respectively. Phase space is the </a:t>
                </a:r>
                <a14:m>
                  <m:oMath xmlns:m="http://schemas.openxmlformats.org/officeDocument/2006/math">
                    <m:r>
                      <a:rPr lang="en-CA" sz="3600" b="0" i="1" smtClean="0">
                        <a:latin typeface="Cambria Math" panose="02040503050406030204" pitchFamily="18" charset="0"/>
                      </a:rPr>
                      <m:t>𝑦𝑧</m:t>
                    </m:r>
                  </m:oMath>
                </a14:m>
                <a:r>
                  <a:rPr lang="en-CA" sz="3600" dirty="0"/>
                  <a:t> projection (green ellipse). We select the position and momentum at regular driving intervals </a:t>
                </a:r>
                <a14:m>
                  <m:oMath xmlns:m="http://schemas.openxmlformats.org/officeDocument/2006/math">
                    <m:r>
                      <a:rPr lang="en-CA" sz="3600" b="0" i="1" smtClean="0">
                        <a:latin typeface="Cambria Math" panose="02040503050406030204" pitchFamily="18" charset="0"/>
                      </a:rPr>
                      <m:t>𝑇</m:t>
                    </m:r>
                  </m:oMath>
                </a14:m>
                <a:r>
                  <a:rPr lang="en-CA" sz="3600" dirty="0"/>
                  <a:t> (magenta points); projecting these points to phase space yields a single point, as shown in b). This single point is called an attractor, where for this motion there is only one.</a:t>
                </a:r>
              </a:p>
              <a:p>
                <a:pPr algn="just"/>
                <a:r>
                  <a:rPr lang="en-CA" sz="3600" dirty="0"/>
                  <a:t>	We increase the driving amplitude </a:t>
                </a:r>
                <a14:m>
                  <m:oMath xmlns:m="http://schemas.openxmlformats.org/officeDocument/2006/math">
                    <m:r>
                      <a:rPr lang="en-CA" sz="3600" b="0" i="1" smtClean="0">
                        <a:latin typeface="Cambria Math" panose="02040503050406030204" pitchFamily="18" charset="0"/>
                      </a:rPr>
                      <m:t>𝐹</m:t>
                    </m:r>
                    <m:r>
                      <a:rPr lang="en-CA" sz="3600" b="0" i="1" smtClean="0">
                        <a:latin typeface="Cambria Math" panose="02040503050406030204" pitchFamily="18" charset="0"/>
                      </a:rPr>
                      <m:t>=0.7</m:t>
                    </m:r>
                  </m:oMath>
                </a14:m>
                <a:r>
                  <a:rPr lang="en-CA" sz="3600" dirty="0"/>
                  <a:t> to demonstrate chaotic motion in Fig. </a:t>
                </a:r>
                <a:r>
                  <a:rPr lang="en-CA" sz="3600" dirty="0" smtClean="0"/>
                  <a:t>4. </a:t>
                </a:r>
                <a:r>
                  <a:rPr lang="en-CA" sz="3600" dirty="0"/>
                  <a:t>We only show a small time duration evolution of the motion in this 3D representation; however one can get a sense of the apparent randomness of the motion. However, if we let the system evolve for more than </a:t>
                </a:r>
                <a14:m>
                  <m:oMath xmlns:m="http://schemas.openxmlformats.org/officeDocument/2006/math">
                    <m:sSup>
                      <m:sSupPr>
                        <m:ctrlPr>
                          <a:rPr lang="en-CA" sz="3600" b="0" i="1" smtClean="0">
                            <a:latin typeface="Cambria Math" panose="02040503050406030204" pitchFamily="18" charset="0"/>
                          </a:rPr>
                        </m:ctrlPr>
                      </m:sSupPr>
                      <m:e>
                        <m:r>
                          <a:rPr lang="en-CA" sz="3600" b="0" i="1" smtClean="0">
                            <a:latin typeface="Cambria Math" panose="02040503050406030204" pitchFamily="18" charset="0"/>
                          </a:rPr>
                          <m:t>10</m:t>
                        </m:r>
                      </m:e>
                      <m:sup>
                        <m:r>
                          <a:rPr lang="en-CA" sz="3600" b="0" i="1" smtClean="0">
                            <a:latin typeface="Cambria Math" panose="02040503050406030204" pitchFamily="18" charset="0"/>
                          </a:rPr>
                          <m:t>7</m:t>
                        </m:r>
                      </m:sup>
                    </m:sSup>
                  </m:oMath>
                </a14:m>
                <a:r>
                  <a:rPr lang="en-CA" sz="3600" dirty="0"/>
                  <a:t> oscillations, an interesting and complicated pattern emerges in the </a:t>
                </a:r>
                <a:r>
                  <a:rPr lang="en-CA" sz="3600" dirty="0" err="1"/>
                  <a:t>Poincaré</a:t>
                </a:r>
                <a:r>
                  <a:rPr lang="en-CA" sz="3600" dirty="0"/>
                  <a:t> map. </a:t>
                </a:r>
              </a:p>
              <a:p>
                <a:pPr algn="just"/>
                <a:r>
                  <a:rPr lang="en-CA" sz="3600" dirty="0"/>
                  <a:t>	This pattern is caused by the chaotic attractor, and the image is called a fractal, a complicated and interesting phenomenon.</a:t>
                </a:r>
              </a:p>
            </p:txBody>
          </p:sp>
        </mc:Choice>
        <mc:Fallback xmlns="">
          <p:sp>
            <p:nvSpPr>
              <p:cNvPr id="39" name="TextBox 38"/>
              <p:cNvSpPr txBox="1">
                <a:spLocks noRot="1" noChangeAspect="1" noMove="1" noResize="1" noEditPoints="1" noAdjustHandles="1" noChangeArrowheads="1" noChangeShapeType="1" noTextEdit="1"/>
              </p:cNvSpPr>
              <p:nvPr/>
            </p:nvSpPr>
            <p:spPr>
              <a:xfrm>
                <a:off x="33156937" y="12798030"/>
                <a:ext cx="9809339" cy="13942278"/>
              </a:xfrm>
              <a:prstGeom prst="rect">
                <a:avLst/>
              </a:prstGeom>
              <a:blipFill>
                <a:blip r:embed="rId17"/>
                <a:stretch>
                  <a:fillRect l="-1865" t="-656" r="-1927" b="-656"/>
                </a:stretch>
              </a:blipFill>
            </p:spPr>
            <p:txBody>
              <a:bodyPr/>
              <a:lstStyle/>
              <a:p>
                <a:r>
                  <a:rPr lang="en-CA">
                    <a:noFill/>
                  </a:rPr>
                  <a:t> </a:t>
                </a:r>
              </a:p>
            </p:txBody>
          </p:sp>
        </mc:Fallback>
      </mc:AlternateContent>
      <p:sp>
        <p:nvSpPr>
          <p:cNvPr id="45" name="TextBox 44"/>
          <p:cNvSpPr txBox="1"/>
          <p:nvPr/>
        </p:nvSpPr>
        <p:spPr>
          <a:xfrm>
            <a:off x="33020244" y="27964402"/>
            <a:ext cx="9804766" cy="3970318"/>
          </a:xfrm>
          <a:prstGeom prst="rect">
            <a:avLst/>
          </a:prstGeom>
          <a:noFill/>
        </p:spPr>
        <p:txBody>
          <a:bodyPr wrap="square" rtlCol="0">
            <a:spAutoFit/>
          </a:bodyPr>
          <a:lstStyle/>
          <a:p>
            <a:pPr algn="just"/>
            <a:r>
              <a:rPr lang="en-CA" sz="3600" dirty="0"/>
              <a:t>We numerically solve a second order </a:t>
            </a:r>
            <a:r>
              <a:rPr lang="en-CA" sz="3600" dirty="0" err="1"/>
              <a:t>inhomo-geneous</a:t>
            </a:r>
            <a:r>
              <a:rPr lang="en-CA" sz="3600" dirty="0"/>
              <a:t> differential equation with a home-built RK4 integrator to simulate the motion of a driven-damped pendulum. We find that with certain driving amplitudes, we can demonstrate chaotic motion. In this chaotic motion, when represented by a </a:t>
            </a:r>
            <a:r>
              <a:rPr lang="en-CA" sz="3600" dirty="0" err="1"/>
              <a:t>Poincaré</a:t>
            </a:r>
            <a:r>
              <a:rPr lang="en-CA" sz="3600" dirty="0"/>
              <a:t> map, a fractal pattern emerges.</a:t>
            </a:r>
          </a:p>
        </p:txBody>
      </p:sp>
    </p:spTree>
    <p:extLst>
      <p:ext uri="{BB962C8B-B14F-4D97-AF65-F5344CB8AC3E}">
        <p14:creationId xmlns:p14="http://schemas.microsoft.com/office/powerpoint/2010/main" val="21579925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25902</TotalTime>
  <Words>1034</Words>
  <Application>Microsoft Office PowerPoint</Application>
  <PresentationFormat>Custom</PresentationFormat>
  <Paragraphs>41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Phillipe Wernette</dc:creator>
  <cp:lastModifiedBy>TJ Hammond</cp:lastModifiedBy>
  <cp:revision>142</cp:revision>
  <dcterms:created xsi:type="dcterms:W3CDTF">2018-03-08T21:11:00Z</dcterms:created>
  <dcterms:modified xsi:type="dcterms:W3CDTF">2022-11-28T18:38:57Z</dcterms:modified>
</cp:coreProperties>
</file>