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F6FF"/>
    <a:srgbClr val="0055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52" autoAdjust="0"/>
    <p:restoredTop sz="94660"/>
  </p:normalViewPr>
  <p:slideViewPr>
    <p:cSldViewPr snapToGrid="0">
      <p:cViewPr>
        <p:scale>
          <a:sx n="37" d="100"/>
          <a:sy n="37" d="100"/>
        </p:scale>
        <p:origin x="320" y="-1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65D99D-BA0C-43EE-B66B-21E15A0F26D9}" type="datetimeFigureOut">
              <a:rPr lang="en-US" smtClean="0"/>
              <a:t>11/27/23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68C5B-231B-476F-AEDF-3E2909890D1D}" type="slidenum">
              <a:rPr lang="en-US" smtClean="0"/>
              <a:t>‹#›</a:t>
            </a:fld>
            <a:endParaRPr lang="en-US"/>
          </a:p>
        </p:txBody>
      </p:sp>
    </p:spTree>
    <p:extLst>
      <p:ext uri="{BB962C8B-B14F-4D97-AF65-F5344CB8AC3E}">
        <p14:creationId xmlns:p14="http://schemas.microsoft.com/office/powerpoint/2010/main" val="3615929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65D99D-BA0C-43EE-B66B-21E15A0F26D9}" type="datetimeFigureOut">
              <a:rPr lang="en-US" smtClean="0"/>
              <a:t>11/27/23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68C5B-231B-476F-AEDF-3E2909890D1D}" type="slidenum">
              <a:rPr lang="en-US" smtClean="0"/>
              <a:t>‹#›</a:t>
            </a:fld>
            <a:endParaRPr lang="en-US"/>
          </a:p>
        </p:txBody>
      </p:sp>
    </p:spTree>
    <p:extLst>
      <p:ext uri="{BB962C8B-B14F-4D97-AF65-F5344CB8AC3E}">
        <p14:creationId xmlns:p14="http://schemas.microsoft.com/office/powerpoint/2010/main" val="4045067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65D99D-BA0C-43EE-B66B-21E15A0F26D9}" type="datetimeFigureOut">
              <a:rPr lang="en-US" smtClean="0"/>
              <a:t>11/27/23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68C5B-231B-476F-AEDF-3E2909890D1D}" type="slidenum">
              <a:rPr lang="en-US" smtClean="0"/>
              <a:t>‹#›</a:t>
            </a:fld>
            <a:endParaRPr lang="en-US"/>
          </a:p>
        </p:txBody>
      </p:sp>
    </p:spTree>
    <p:extLst>
      <p:ext uri="{BB962C8B-B14F-4D97-AF65-F5344CB8AC3E}">
        <p14:creationId xmlns:p14="http://schemas.microsoft.com/office/powerpoint/2010/main" val="259159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65D99D-BA0C-43EE-B66B-21E15A0F26D9}" type="datetimeFigureOut">
              <a:rPr lang="en-US" smtClean="0"/>
              <a:t>11/27/23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68C5B-231B-476F-AEDF-3E2909890D1D}" type="slidenum">
              <a:rPr lang="en-US" smtClean="0"/>
              <a:t>‹#›</a:t>
            </a:fld>
            <a:endParaRPr lang="en-US"/>
          </a:p>
        </p:txBody>
      </p:sp>
    </p:spTree>
    <p:extLst>
      <p:ext uri="{BB962C8B-B14F-4D97-AF65-F5344CB8AC3E}">
        <p14:creationId xmlns:p14="http://schemas.microsoft.com/office/powerpoint/2010/main" val="3417824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65D99D-BA0C-43EE-B66B-21E15A0F26D9}" type="datetimeFigureOut">
              <a:rPr lang="en-US" smtClean="0"/>
              <a:t>11/27/23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F68C5B-231B-476F-AEDF-3E2909890D1D}" type="slidenum">
              <a:rPr lang="en-US" smtClean="0"/>
              <a:t>‹#›</a:t>
            </a:fld>
            <a:endParaRPr lang="en-US"/>
          </a:p>
        </p:txBody>
      </p:sp>
    </p:spTree>
    <p:extLst>
      <p:ext uri="{BB962C8B-B14F-4D97-AF65-F5344CB8AC3E}">
        <p14:creationId xmlns:p14="http://schemas.microsoft.com/office/powerpoint/2010/main" val="577791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65D99D-BA0C-43EE-B66B-21E15A0F26D9}" type="datetimeFigureOut">
              <a:rPr lang="en-US" smtClean="0"/>
              <a:t>11/27/23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F68C5B-231B-476F-AEDF-3E2909890D1D}" type="slidenum">
              <a:rPr lang="en-US" smtClean="0"/>
              <a:t>‹#›</a:t>
            </a:fld>
            <a:endParaRPr lang="en-US"/>
          </a:p>
        </p:txBody>
      </p:sp>
    </p:spTree>
    <p:extLst>
      <p:ext uri="{BB962C8B-B14F-4D97-AF65-F5344CB8AC3E}">
        <p14:creationId xmlns:p14="http://schemas.microsoft.com/office/powerpoint/2010/main" val="3972845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65D99D-BA0C-43EE-B66B-21E15A0F26D9}" type="datetimeFigureOut">
              <a:rPr lang="en-US" smtClean="0"/>
              <a:t>11/27/23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F68C5B-231B-476F-AEDF-3E2909890D1D}" type="slidenum">
              <a:rPr lang="en-US" smtClean="0"/>
              <a:t>‹#›</a:t>
            </a:fld>
            <a:endParaRPr lang="en-US"/>
          </a:p>
        </p:txBody>
      </p:sp>
    </p:spTree>
    <p:extLst>
      <p:ext uri="{BB962C8B-B14F-4D97-AF65-F5344CB8AC3E}">
        <p14:creationId xmlns:p14="http://schemas.microsoft.com/office/powerpoint/2010/main" val="3208104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65D99D-BA0C-43EE-B66B-21E15A0F26D9}" type="datetimeFigureOut">
              <a:rPr lang="en-US" smtClean="0"/>
              <a:t>11/27/23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F68C5B-231B-476F-AEDF-3E2909890D1D}" type="slidenum">
              <a:rPr lang="en-US" smtClean="0"/>
              <a:t>‹#›</a:t>
            </a:fld>
            <a:endParaRPr lang="en-US"/>
          </a:p>
        </p:txBody>
      </p:sp>
    </p:spTree>
    <p:extLst>
      <p:ext uri="{BB962C8B-B14F-4D97-AF65-F5344CB8AC3E}">
        <p14:creationId xmlns:p14="http://schemas.microsoft.com/office/powerpoint/2010/main" val="3006634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65D99D-BA0C-43EE-B66B-21E15A0F26D9}" type="datetimeFigureOut">
              <a:rPr lang="en-US" smtClean="0"/>
              <a:t>11/27/23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F68C5B-231B-476F-AEDF-3E2909890D1D}" type="slidenum">
              <a:rPr lang="en-US" smtClean="0"/>
              <a:t>‹#›</a:t>
            </a:fld>
            <a:endParaRPr lang="en-US"/>
          </a:p>
        </p:txBody>
      </p:sp>
    </p:spTree>
    <p:extLst>
      <p:ext uri="{BB962C8B-B14F-4D97-AF65-F5344CB8AC3E}">
        <p14:creationId xmlns:p14="http://schemas.microsoft.com/office/powerpoint/2010/main" val="1507289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6A65D99D-BA0C-43EE-B66B-21E15A0F26D9}" type="datetimeFigureOut">
              <a:rPr lang="en-US" smtClean="0"/>
              <a:t>11/27/23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F68C5B-231B-476F-AEDF-3E2909890D1D}" type="slidenum">
              <a:rPr lang="en-US" smtClean="0"/>
              <a:t>‹#›</a:t>
            </a:fld>
            <a:endParaRPr lang="en-US"/>
          </a:p>
        </p:txBody>
      </p:sp>
    </p:spTree>
    <p:extLst>
      <p:ext uri="{BB962C8B-B14F-4D97-AF65-F5344CB8AC3E}">
        <p14:creationId xmlns:p14="http://schemas.microsoft.com/office/powerpoint/2010/main" val="615603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6A65D99D-BA0C-43EE-B66B-21E15A0F26D9}" type="datetimeFigureOut">
              <a:rPr lang="en-US" smtClean="0"/>
              <a:t>11/27/23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F68C5B-231B-476F-AEDF-3E2909890D1D}" type="slidenum">
              <a:rPr lang="en-US" smtClean="0"/>
              <a:t>‹#›</a:t>
            </a:fld>
            <a:endParaRPr lang="en-US"/>
          </a:p>
        </p:txBody>
      </p:sp>
    </p:spTree>
    <p:extLst>
      <p:ext uri="{BB962C8B-B14F-4D97-AF65-F5344CB8AC3E}">
        <p14:creationId xmlns:p14="http://schemas.microsoft.com/office/powerpoint/2010/main" val="3455039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6A65D99D-BA0C-43EE-B66B-21E15A0F26D9}" type="datetimeFigureOut">
              <a:rPr lang="en-US" smtClean="0"/>
              <a:t>11/27/23</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E1F68C5B-231B-476F-AEDF-3E2909890D1D}" type="slidenum">
              <a:rPr lang="en-US" smtClean="0"/>
              <a:t>‹#›</a:t>
            </a:fld>
            <a:endParaRPr lang="en-US"/>
          </a:p>
        </p:txBody>
      </p:sp>
    </p:spTree>
    <p:extLst>
      <p:ext uri="{BB962C8B-B14F-4D97-AF65-F5344CB8AC3E}">
        <p14:creationId xmlns:p14="http://schemas.microsoft.com/office/powerpoint/2010/main" val="922948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gif"/><Relationship Id="rId3" Type="http://schemas.openxmlformats.org/officeDocument/2006/relationships/image" Target="../media/image2.png"/><Relationship Id="rId7" Type="http://schemas.openxmlformats.org/officeDocument/2006/relationships/hyperlink" Target="https://docs.scipy.org/doc/scipy/reference/generated/scipy.integrate.odeint.html" TargetMode="External"/><Relationship Id="rId12" Type="http://schemas.openxmlformats.org/officeDocument/2006/relationships/image" Target="../media/image9.gif"/><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youtube.com/watch?v=MXUMJMrX2Gw" TargetMode="External"/><Relationship Id="rId11" Type="http://schemas.openxmlformats.org/officeDocument/2006/relationships/image" Target="../media/image8.emf"/><Relationship Id="rId5" Type="http://schemas.openxmlformats.org/officeDocument/2006/relationships/image" Target="../media/image4.png"/><Relationship Id="rId10" Type="http://schemas.openxmlformats.org/officeDocument/2006/relationships/image" Target="../media/image7.emf"/><Relationship Id="rId4" Type="http://schemas.openxmlformats.org/officeDocument/2006/relationships/image" Target="../media/image3.png"/><Relationship Id="rId9"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CEB1292D-880E-41AA-BE4C-CA147A465E30}"/>
                  </a:ext>
                </a:extLst>
              </p:cNvPr>
              <p:cNvSpPr/>
              <p:nvPr/>
            </p:nvSpPr>
            <p:spPr>
              <a:xfrm>
                <a:off x="32794311" y="3749917"/>
                <a:ext cx="10460054" cy="945315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p>
              <a:p>
                <a:r>
                  <a:rPr lang="en-US" sz="3200"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rPr>
                  <a:t>	</a:t>
                </a:r>
              </a:p>
              <a:p>
                <a:r>
                  <a:rPr lang="en-US" sz="3200"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rPr>
                  <a:t>	</a:t>
                </a:r>
                <a:r>
                  <a:rPr lang="en-US" sz="3400"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rPr>
                  <a:t>In the Theory Section, we used the relativistic momentum to derive the relativistic Kinetic Energy which can be used in the Lagrangian. The relativistic momentum is not described with time, but rather the proper time. </a:t>
                </a:r>
                <a14:m>
                  <m:oMath xmlns:m="http://schemas.openxmlformats.org/officeDocument/2006/math">
                    <m:acc>
                      <m:accPr>
                        <m:chr m:val="⃗"/>
                        <m:ctrlPr>
                          <a:rPr lang="en-CA" sz="34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accPr>
                      <m:e>
                        <m:r>
                          <a:rPr lang="en-CA" sz="34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𝑝</m:t>
                        </m:r>
                      </m:e>
                    </m:acc>
                    <m:r>
                      <a:rPr lang="en-CA" sz="34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m:t>
                    </m:r>
                    <m:r>
                      <a:rPr lang="en-CA" sz="34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𝑚</m:t>
                    </m:r>
                    <m:f>
                      <m:fPr>
                        <m:ctrlPr>
                          <a:rPr lang="en-CA" sz="34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fPr>
                      <m:num>
                        <m:r>
                          <a:rPr lang="en-CA" sz="34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𝑑</m:t>
                        </m:r>
                        <m:acc>
                          <m:accPr>
                            <m:chr m:val="⃗"/>
                            <m:ctrlPr>
                              <a:rPr lang="en-CA" sz="34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accPr>
                          <m:e>
                            <m:r>
                              <a:rPr lang="en-CA" sz="34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𝑥</m:t>
                            </m:r>
                          </m:e>
                        </m:acc>
                      </m:num>
                      <m:den>
                        <m:r>
                          <a:rPr lang="en-CA" sz="34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𝑑</m:t>
                        </m:r>
                        <m:r>
                          <a:rPr lang="en-CA" sz="34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𝜏</m:t>
                        </m:r>
                      </m:den>
                    </m:f>
                  </m:oMath>
                </a14:m>
                <a:r>
                  <a:rPr lang="en-US" sz="3400"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rPr>
                  <a:t>. This is the minimum possible time difference between events. This is necessary since any moving observer will always measure a time larger than this value, and the value may be different depending on the reference frame. Proper time is defined as: </a:t>
                </a:r>
                <a14:m>
                  <m:oMath xmlns:m="http://schemas.openxmlformats.org/officeDocument/2006/math">
                    <m:r>
                      <m:rPr>
                        <m:sty m:val="p"/>
                      </m:rPr>
                      <a:rPr lang="en-CA" sz="3400" b="0" i="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Δ</m:t>
                    </m:r>
                    <m:r>
                      <a:rPr lang="en-CA" sz="34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𝜏</m:t>
                    </m:r>
                    <m:r>
                      <a:rPr lang="en-CA" sz="34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m:t>
                    </m:r>
                    <m:r>
                      <m:rPr>
                        <m:sty m:val="p"/>
                      </m:rPr>
                      <a:rPr lang="en-CA" sz="3400" b="0" i="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Δ</m:t>
                    </m:r>
                    <m:r>
                      <a:rPr lang="en-CA" sz="34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𝑡</m:t>
                    </m:r>
                    <m:sSup>
                      <m:sSupPr>
                        <m:ctrlPr>
                          <a:rPr lang="en-CA" sz="34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sSupPr>
                      <m:e>
                        <m:rad>
                          <m:radPr>
                            <m:degHide m:val="on"/>
                            <m:ctrlPr>
                              <a:rPr lang="en-CA" sz="3400" i="1">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radPr>
                          <m:deg/>
                          <m:e>
                            <m:r>
                              <a:rPr lang="en-CA" sz="3400" i="1">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1−</m:t>
                            </m:r>
                            <m:f>
                              <m:fPr>
                                <m:ctrlPr>
                                  <a:rPr lang="en-CA" sz="3400" i="1">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fPr>
                              <m:num>
                                <m:sSup>
                                  <m:sSupPr>
                                    <m:ctrlPr>
                                      <a:rPr lang="en-CA" sz="3400" i="1">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sSupPr>
                                  <m:e>
                                    <m:r>
                                      <a:rPr lang="en-CA" sz="3400" i="1">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𝑢</m:t>
                                    </m:r>
                                  </m:e>
                                  <m:sup>
                                    <m:r>
                                      <a:rPr lang="en-CA" sz="3400" i="1">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2</m:t>
                                    </m:r>
                                  </m:sup>
                                </m:sSup>
                              </m:num>
                              <m:den>
                                <m:sSup>
                                  <m:sSupPr>
                                    <m:ctrlPr>
                                      <a:rPr lang="en-CA" sz="3400" i="1">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sSupPr>
                                  <m:e>
                                    <m:r>
                                      <a:rPr lang="en-CA" sz="3400" i="1">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𝑐</m:t>
                                    </m:r>
                                  </m:e>
                                  <m:sup>
                                    <m:r>
                                      <a:rPr lang="en-CA" sz="3400" i="1">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2</m:t>
                                    </m:r>
                                  </m:sup>
                                </m:sSup>
                              </m:den>
                            </m:f>
                          </m:e>
                        </m:rad>
                      </m:e>
                      <m:sup>
                        <m:r>
                          <a:rPr lang="en-CA" sz="34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−1</m:t>
                        </m:r>
                      </m:sup>
                    </m:sSup>
                  </m:oMath>
                </a14:m>
                <a:r>
                  <a:rPr lang="en-US" sz="3400"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rPr>
                  <a:t>. Performing this derivatives gives us the momentum mentioned in the Theory section. This new momentum can be used at relativistic speeds and provides a corrected answer compared to the standard definition of momentum.</a:t>
                </a:r>
                <a:endParaRPr lang="en-US" sz="3400" dirty="0"/>
              </a:p>
            </p:txBody>
          </p:sp>
        </mc:Choice>
        <mc:Fallback>
          <p:sp>
            <p:nvSpPr>
              <p:cNvPr id="8" name="Rectangle 7">
                <a:extLst>
                  <a:ext uri="{FF2B5EF4-FFF2-40B4-BE49-F238E27FC236}">
                    <a16:creationId xmlns:a16="http://schemas.microsoft.com/office/drawing/2014/main" id="{CEB1292D-880E-41AA-BE4C-CA147A465E30}"/>
                  </a:ext>
                </a:extLst>
              </p:cNvPr>
              <p:cNvSpPr>
                <a:spLocks noRot="1" noChangeAspect="1" noMove="1" noResize="1" noEditPoints="1" noAdjustHandles="1" noChangeArrowheads="1" noChangeShapeType="1" noTextEdit="1"/>
              </p:cNvSpPr>
              <p:nvPr/>
            </p:nvSpPr>
            <p:spPr>
              <a:xfrm>
                <a:off x="32794311" y="3749917"/>
                <a:ext cx="10460054" cy="9453151"/>
              </a:xfrm>
              <a:prstGeom prst="rect">
                <a:avLst/>
              </a:prstGeom>
              <a:blipFill>
                <a:blip r:embed="rId2"/>
                <a:stretch>
                  <a:fillRect l="-1574" r="-2421"/>
                </a:stretch>
              </a:blipFill>
            </p:spPr>
            <p:txBody>
              <a:bodyPr/>
              <a:lstStyle/>
              <a:p>
                <a:r>
                  <a:rPr lang="en-US">
                    <a:noFill/>
                  </a:rPr>
                  <a:t> </a:t>
                </a:r>
              </a:p>
            </p:txBody>
          </p:sp>
        </mc:Fallback>
      </mc:AlternateContent>
      <p:sp>
        <p:nvSpPr>
          <p:cNvPr id="52" name="Rectangle 51">
            <a:extLst>
              <a:ext uri="{FF2B5EF4-FFF2-40B4-BE49-F238E27FC236}">
                <a16:creationId xmlns:a16="http://schemas.microsoft.com/office/drawing/2014/main" id="{E59C524C-F4EC-437B-94EA-3A6CC6419677}"/>
              </a:ext>
            </a:extLst>
          </p:cNvPr>
          <p:cNvSpPr/>
          <p:nvPr/>
        </p:nvSpPr>
        <p:spPr>
          <a:xfrm>
            <a:off x="32836353" y="13560725"/>
            <a:ext cx="10460054" cy="111788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rPr>
              <a:t>	</a:t>
            </a:r>
          </a:p>
          <a:p>
            <a:endParaRPr lang="en-US" sz="2500"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endParaRPr>
          </a:p>
          <a:p>
            <a:r>
              <a:rPr lang="en-US" sz="2500"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rPr>
              <a:t>	</a:t>
            </a:r>
          </a:p>
          <a:p>
            <a:endParaRPr lang="en-US" sz="2500"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endParaRPr>
          </a:p>
          <a:p>
            <a:r>
              <a:rPr lang="en-US" sz="2500"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rPr>
              <a:t>	</a:t>
            </a:r>
            <a:r>
              <a:rPr lang="en-US" sz="2900"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rPr>
              <a:t>In these complicated nonlinear differential equations, initial conditions are critical to the outcome. By adjusting the length of the wire in the pendulum simulation, we can make the oscillation slower. For this to be significant the length of the pendulum must be sufficiently large compared to the initial velocity. Otherwise, the period will be reduced but not enough to be seen in a simulation. If we make the initial velocity of the pendulum sufficiently small so that the speed is not relativistic, the motion of a simple pendulum appears. Note that the speeds in both gifs are not comparable as the relativistic case has been slowed significantly for observation purposes.</a:t>
            </a:r>
          </a:p>
          <a:p>
            <a:endParaRPr lang="en-US" sz="2900"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endParaRPr>
          </a:p>
          <a:p>
            <a:r>
              <a:rPr lang="en-US" sz="2900"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rPr>
              <a:t>	The initial conditions are less interesting for the constant force field, but still has a large role in how fast the object accelerates at the start of the motion. </a:t>
            </a:r>
          </a:p>
          <a:p>
            <a:endParaRPr lang="en-US" sz="2900"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endParaRPr>
          </a:p>
          <a:p>
            <a:r>
              <a:rPr lang="en-US" sz="2900"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rPr>
              <a:t>	It should be noted that in the pendulum’s case, length contraction of the string was not accounted for, and it is assumed that the string is not stretchable and is unbreakable. This means that our pendulum is mostly a theoretical demonstration of the principles of special relativity and Lagrangian mechanics, and not something that will ever be witnessed in the universe.</a:t>
            </a:r>
          </a:p>
          <a:p>
            <a:endParaRPr lang="en-US" sz="2800"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endParaRPr>
          </a:p>
          <a:p>
            <a:endParaRPr lang="en-US" sz="2500"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4" name="Rectangle 3">
            <a:extLst>
              <a:ext uri="{FF2B5EF4-FFF2-40B4-BE49-F238E27FC236}">
                <a16:creationId xmlns:a16="http://schemas.microsoft.com/office/drawing/2014/main" id="{C7E11090-9F29-426C-A980-ECA443FB2890}"/>
              </a:ext>
            </a:extLst>
          </p:cNvPr>
          <p:cNvSpPr/>
          <p:nvPr/>
        </p:nvSpPr>
        <p:spPr>
          <a:xfrm>
            <a:off x="332509" y="332510"/>
            <a:ext cx="43226182" cy="281435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7AA56B3E-53DA-45D3-9AEF-421ED43A4ACA}"/>
                  </a:ext>
                </a:extLst>
              </p:cNvPr>
              <p:cNvSpPr/>
              <p:nvPr/>
            </p:nvSpPr>
            <p:spPr>
              <a:xfrm>
                <a:off x="391846" y="11817437"/>
                <a:ext cx="11475178" cy="2069608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rPr>
                  <a:t>As we have seen throughout the course, the Lagrangian is a function which can be used to describe the dynamics of a system in terms of generalized coordinates. The Lagrangian is defined as:</a:t>
                </a:r>
              </a:p>
              <a:p>
                <a:pPr/>
                <a14:m>
                  <m:oMathPara xmlns:m="http://schemas.openxmlformats.org/officeDocument/2006/math">
                    <m:oMathParaPr>
                      <m:jc m:val="centerGroup"/>
                    </m:oMathParaPr>
                    <m:oMath xmlns:m="http://schemas.openxmlformats.org/officeDocument/2006/math">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𝐿</m:t>
                      </m:r>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m:t>
                      </m:r>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𝑇</m:t>
                      </m:r>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m:t>
                      </m:r>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𝑈</m:t>
                      </m:r>
                    </m:oMath>
                  </m:oMathPara>
                </a14:m>
                <a:endParaRPr lang="en-CA" sz="3600" b="0"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endParaRPr>
              </a:p>
              <a:p>
                <a:r>
                  <a:rPr lang="en-CA" sz="3600"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rPr>
                  <a:t>Which can be put into the Euler-Lagrange Equation to find the equations of motion.</a:t>
                </a:r>
                <a:endParaRPr lang="en-CA" sz="3600" b="0"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endParaRPr>
              </a:p>
              <a:p>
                <a:pPr/>
                <a14:m>
                  <m:oMathPara xmlns:m="http://schemas.openxmlformats.org/officeDocument/2006/math">
                    <m:oMathParaPr>
                      <m:jc m:val="centerGroup"/>
                    </m:oMathParaPr>
                    <m:oMath xmlns:m="http://schemas.openxmlformats.org/officeDocument/2006/math">
                      <m:f>
                        <m:fPr>
                          <m:ctrlP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fPr>
                        <m:num>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m:t>
                          </m:r>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𝐿</m:t>
                          </m:r>
                        </m:num>
                        <m:den>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m:t>
                          </m:r>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𝑞</m:t>
                          </m:r>
                        </m:den>
                      </m:f>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 −</m:t>
                      </m:r>
                      <m:f>
                        <m:fPr>
                          <m:ctrlP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fPr>
                        <m:num>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𝑑</m:t>
                          </m:r>
                        </m:num>
                        <m:den>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𝑑𝑡</m:t>
                          </m:r>
                        </m:den>
                      </m:f>
                      <m:f>
                        <m:fPr>
                          <m:ctrlP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fPr>
                        <m:num>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m:t>
                          </m:r>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𝐿</m:t>
                          </m:r>
                        </m:num>
                        <m:den>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m:t>
                          </m:r>
                          <m:acc>
                            <m:accPr>
                              <m:chr m:val="̇"/>
                              <m:ctrlP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accPr>
                            <m:e>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𝑞</m:t>
                              </m:r>
                            </m:e>
                          </m:acc>
                        </m:den>
                      </m:f>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=0</m:t>
                      </m:r>
                    </m:oMath>
                  </m:oMathPara>
                </a14:m>
                <a:endParaRPr lang="en-US" sz="3600"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endParaRPr>
              </a:p>
              <a:p>
                <a:endParaRPr lang="en-US" sz="3600"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endParaRPr>
              </a:p>
              <a:p>
                <a:r>
                  <a:rPr lang="en-US" sz="3600"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rPr>
                  <a:t>This successfully describes objects which move at non-relativistic speeds, but like most equations of motion studied thus far, seems to break down as we approach the speed of light. So, what happens at relativistic speeds?</a:t>
                </a:r>
              </a:p>
              <a:p>
                <a:endParaRPr lang="en-US" sz="3600"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endParaRPr>
              </a:p>
              <a:p>
                <a:r>
                  <a:rPr lang="en-US" sz="3600"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rPr>
                  <a:t>It turns out that for a pendulum which is moving near the speed of light, we can describe its motion as a second order nonlinear differential equation of the form:</a:t>
                </a:r>
              </a:p>
              <a:p>
                <a:pPr/>
                <a14:m>
                  <m:oMathPara xmlns:m="http://schemas.openxmlformats.org/officeDocument/2006/math">
                    <m:oMathParaPr>
                      <m:jc m:val="centerGroup"/>
                    </m:oMathParaPr>
                    <m:oMath xmlns:m="http://schemas.openxmlformats.org/officeDocument/2006/math">
                      <m:acc>
                        <m:accPr>
                          <m:chr m:val="̈"/>
                          <m:ctrlP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accPr>
                        <m:e>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𝜃</m:t>
                          </m:r>
                        </m:e>
                      </m:acc>
                      <m: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m:t>
                      </m:r>
                      <m:f>
                        <m:fPr>
                          <m:ctrlP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fPr>
                        <m:num>
                          <m:f>
                            <m:fPr>
                              <m:ctrlP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fPr>
                            <m:num>
                              <m:sSup>
                                <m:sSupPr>
                                  <m:ctrlP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sSupPr>
                                <m:e>
                                  <m: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𝑐</m:t>
                                  </m:r>
                                </m:e>
                                <m:sup>
                                  <m: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2</m:t>
                                  </m:r>
                                </m:sup>
                              </m:sSup>
                              <m: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𝑔</m:t>
                              </m:r>
                            </m:num>
                            <m:den>
                              <m: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𝑙</m:t>
                              </m:r>
                            </m:den>
                          </m:f>
                          <m:func>
                            <m:funcPr>
                              <m:ctrlP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funcPr>
                            <m:fName>
                              <m:r>
                                <m:rPr>
                                  <m:sty m:val="p"/>
                                </m:rPr>
                                <a:rPr lang="en-CA" sz="3600" b="0" i="0"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sin</m:t>
                              </m:r>
                            </m:fName>
                            <m:e>
                              <m: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𝜃</m:t>
                              </m:r>
                            </m:e>
                          </m:func>
                          <m:sSup>
                            <m:sSupPr>
                              <m:ctrlP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sSupPr>
                            <m:e>
                              <m:d>
                                <m:dPr>
                                  <m:ctrlP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dPr>
                                <m:e>
                                  <m: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1 −</m:t>
                                  </m:r>
                                  <m:f>
                                    <m:fPr>
                                      <m:ctrlP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fPr>
                                    <m:num>
                                      <m:sSup>
                                        <m:sSupPr>
                                          <m:ctrlP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sSupPr>
                                        <m:e>
                                          <m: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𝑙</m:t>
                                          </m:r>
                                        </m:e>
                                        <m:sup>
                                          <m: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2</m:t>
                                          </m:r>
                                        </m:sup>
                                      </m:sSup>
                                      <m:sSup>
                                        <m:sSupPr>
                                          <m:ctrlP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sSupPr>
                                        <m:e>
                                          <m:acc>
                                            <m:accPr>
                                              <m:chr m:val="̇"/>
                                              <m:ctrlP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accPr>
                                            <m:e>
                                              <m: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𝜃</m:t>
                                              </m:r>
                                            </m:e>
                                          </m:acc>
                                        </m:e>
                                        <m:sup>
                                          <m: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2</m:t>
                                          </m:r>
                                        </m:sup>
                                      </m:sSup>
                                    </m:num>
                                    <m:den>
                                      <m:sSup>
                                        <m:sSupPr>
                                          <m:ctrlP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sSupPr>
                                        <m:e>
                                          <m: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𝑐</m:t>
                                          </m:r>
                                        </m:e>
                                        <m:sup>
                                          <m: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2</m:t>
                                          </m:r>
                                        </m:sup>
                                      </m:sSup>
                                    </m:den>
                                  </m:f>
                                </m:e>
                              </m:d>
                            </m:e>
                            <m:sup>
                              <m:f>
                                <m:fPr>
                                  <m:ctrlP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fPr>
                                <m:num>
                                  <m: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3</m:t>
                                  </m:r>
                                </m:num>
                                <m:den>
                                  <m: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2</m:t>
                                  </m:r>
                                </m:den>
                              </m:f>
                            </m:sup>
                          </m:sSup>
                        </m:num>
                        <m:den>
                          <m:sSup>
                            <m:sSupPr>
                              <m:ctrlP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sSupPr>
                            <m:e>
                              <m: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𝑐</m:t>
                              </m:r>
                            </m:e>
                            <m:sup>
                              <m: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2</m:t>
                              </m:r>
                            </m:sup>
                          </m:sSup>
                          <m: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m:t>
                          </m:r>
                          <m:sSup>
                            <m:sSupPr>
                              <m:ctrlP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sSupPr>
                            <m:e>
                              <m: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𝑙</m:t>
                              </m:r>
                            </m:e>
                            <m:sup>
                              <m: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2</m:t>
                              </m:r>
                            </m:sup>
                          </m:sSup>
                          <m: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 </m:t>
                          </m:r>
                          <m:sSup>
                            <m:sSupPr>
                              <m:ctrlP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sSupPr>
                            <m:e>
                              <m:acc>
                                <m:accPr>
                                  <m:chr m:val="̇"/>
                                  <m:ctrlP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accPr>
                                <m:e>
                                  <m: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𝜃</m:t>
                                  </m:r>
                                </m:e>
                              </m:acc>
                            </m:e>
                            <m:sup>
                              <m: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2</m:t>
                              </m:r>
                            </m:sup>
                          </m:sSup>
                          <m: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m:t>
                          </m:r>
                          <m:sSup>
                            <m:sSupPr>
                              <m:ctrlP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sSupPr>
                            <m:e>
                              <m:acc>
                                <m:accPr>
                                  <m:chr m:val="̇"/>
                                  <m:ctrlP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accPr>
                                <m:e>
                                  <m: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𝜃</m:t>
                                  </m:r>
                                </m:e>
                              </m:acc>
                            </m:e>
                            <m:sup>
                              <m: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2</m:t>
                              </m:r>
                            </m:sup>
                          </m:sSup>
                        </m:den>
                      </m:f>
                    </m:oMath>
                  </m:oMathPara>
                </a14:m>
                <a:endParaRPr lang="en-CA" sz="3600" b="0"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endParaRPr>
              </a:p>
              <a:p>
                <a:r>
                  <a:rPr lang="en-CA" sz="3600"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rPr>
                  <a:t>Similarly, for a particle moving in a constant force field, the equation of motion becomes:</a:t>
                </a:r>
              </a:p>
              <a:p>
                <a:pPr/>
                <a14:m>
                  <m:oMathPara xmlns:m="http://schemas.openxmlformats.org/officeDocument/2006/math">
                    <m:oMathParaPr>
                      <m:jc m:val="centerGroup"/>
                    </m:oMathParaPr>
                    <m:oMath xmlns:m="http://schemas.openxmlformats.org/officeDocument/2006/math">
                      <m:acc>
                        <m:accPr>
                          <m:chr m:val="̈"/>
                          <m:ctrlP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accPr>
                        <m:e>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𝑟</m:t>
                          </m:r>
                        </m:e>
                      </m:acc>
                      <m: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m:t>
                      </m:r>
                      <m: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𝑘</m:t>
                      </m:r>
                      <m:sSup>
                        <m:sSupPr>
                          <m:ctrlP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sSupPr>
                        <m:e>
                          <m:d>
                            <m:dPr>
                              <m:ctrlP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dPr>
                            <m:e>
                              <m: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1 −</m:t>
                              </m:r>
                              <m:f>
                                <m:fPr>
                                  <m:ctrlP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fPr>
                                <m:num>
                                  <m:sSup>
                                    <m:sSupPr>
                                      <m:ctrlP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sSupPr>
                                    <m:e>
                                      <m:acc>
                                        <m:accPr>
                                          <m:chr m:val="̇"/>
                                          <m:ctrlP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accPr>
                                        <m:e>
                                          <m: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𝑟</m:t>
                                          </m:r>
                                        </m:e>
                                      </m:acc>
                                    </m:e>
                                    <m:sup>
                                      <m: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2</m:t>
                                      </m:r>
                                    </m:sup>
                                  </m:sSup>
                                </m:num>
                                <m:den>
                                  <m:sSup>
                                    <m:sSupPr>
                                      <m:ctrlP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sSupPr>
                                    <m:e>
                                      <m: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𝑐</m:t>
                                      </m:r>
                                    </m:e>
                                    <m:sup>
                                      <m: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2</m:t>
                                      </m:r>
                                    </m:sup>
                                  </m:sSup>
                                </m:den>
                              </m:f>
                            </m:e>
                          </m:d>
                        </m:e>
                        <m:sup>
                          <m:f>
                            <m:fPr>
                              <m:ctrlP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fPr>
                            <m:num>
                              <m: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3</m:t>
                              </m:r>
                            </m:num>
                            <m:den>
                              <m: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2</m:t>
                              </m:r>
                            </m:den>
                          </m:f>
                        </m:sup>
                      </m:sSup>
                    </m:oMath>
                  </m:oMathPara>
                </a14:m>
                <a:endParaRPr lang="en-CA" sz="3600" b="0"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endParaRPr>
              </a:p>
              <a:p>
                <a:r>
                  <a:rPr lang="en-CA" sz="3600"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rPr>
                  <a:t>For our purposes, we took g to be the standard 9.81m/s^2, the length to be 100m, and our force field strength to be 5x10^6 N/m.</a:t>
                </a:r>
                <a:endParaRPr lang="en-CA" sz="3600" b="0"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endParaRPr>
              </a:p>
            </p:txBody>
          </p:sp>
        </mc:Choice>
        <mc:Fallback xmlns="">
          <p:sp>
            <p:nvSpPr>
              <p:cNvPr id="6" name="Rectangle 5">
                <a:extLst>
                  <a:ext uri="{FF2B5EF4-FFF2-40B4-BE49-F238E27FC236}">
                    <a16:creationId xmlns:a16="http://schemas.microsoft.com/office/drawing/2014/main" id="{7AA56B3E-53DA-45D3-9AEF-421ED43A4ACA}"/>
                  </a:ext>
                </a:extLst>
              </p:cNvPr>
              <p:cNvSpPr>
                <a:spLocks noRot="1" noChangeAspect="1" noMove="1" noResize="1" noEditPoints="1" noAdjustHandles="1" noChangeArrowheads="1" noChangeShapeType="1" noTextEdit="1"/>
              </p:cNvSpPr>
              <p:nvPr/>
            </p:nvSpPr>
            <p:spPr>
              <a:xfrm>
                <a:off x="391846" y="11817437"/>
                <a:ext cx="11475178" cy="20696080"/>
              </a:xfrm>
              <a:prstGeom prst="rect">
                <a:avLst/>
              </a:prstGeom>
              <a:blipFill>
                <a:blip r:embed="rId3"/>
                <a:stretch>
                  <a:fillRect l="-1545" r="-26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6946274E-F908-4570-9173-3A05C0C2BBE7}"/>
                  </a:ext>
                </a:extLst>
              </p:cNvPr>
              <p:cNvSpPr/>
              <p:nvPr/>
            </p:nvSpPr>
            <p:spPr>
              <a:xfrm>
                <a:off x="15219824" y="3749917"/>
                <a:ext cx="17234688" cy="76343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200"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endParaRPr>
              </a:p>
              <a:p>
                <a:r>
                  <a:rPr lang="en-US" sz="3600"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rPr>
                  <a:t>Using the equation for relativistic momentum, we can produce an expression for the Lagrangian which incorporates relativity. Momentum at relativistic speeds is described by </a:t>
                </a:r>
                <a14:m>
                  <m:oMath xmlns:m="http://schemas.openxmlformats.org/officeDocument/2006/math">
                    <m:acc>
                      <m:accPr>
                        <m:chr m:val="⃗"/>
                        <m:ctrlP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accPr>
                      <m:e>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𝑝</m:t>
                        </m:r>
                      </m:e>
                    </m:acc>
                    <m: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m:t>
                    </m:r>
                    <m:r>
                      <m:rPr>
                        <m:sty m:val="p"/>
                      </m:rPr>
                      <a:rPr lang="en-CA" sz="3600" b="0" i="0"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m</m:t>
                    </m:r>
                    <m:r>
                      <a:rPr lang="en-CA" sz="3600" b="0" i="0"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 </m:t>
                    </m:r>
                    <m:acc>
                      <m:accPr>
                        <m:chr m:val="⃗"/>
                        <m:ctrlP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accPr>
                      <m:e>
                        <m: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𝑢</m:t>
                        </m:r>
                      </m:e>
                    </m:acc>
                    <m:sSup>
                      <m:sSupPr>
                        <m:ctrlPr>
                          <a:rPr lang="en-CA" sz="3600" b="0" i="1"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sSupPr>
                      <m:e>
                        <m:rad>
                          <m:radPr>
                            <m:degHide m:val="on"/>
                            <m:ctrlPr>
                              <a:rPr lang="en-CA" sz="3600" i="1" dirty="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radPr>
                          <m:deg/>
                          <m:e>
                            <m:r>
                              <a:rPr lang="en-CA" sz="3600" i="1" dirty="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1−</m:t>
                            </m:r>
                            <m:f>
                              <m:fPr>
                                <m:ctrlPr>
                                  <a:rPr lang="en-CA" sz="3600" i="1" dirty="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fPr>
                              <m:num>
                                <m:sSup>
                                  <m:sSupPr>
                                    <m:ctrlPr>
                                      <a:rPr lang="en-CA" sz="3600" i="1" dirty="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sSupPr>
                                  <m:e>
                                    <m:r>
                                      <a:rPr lang="en-CA" sz="3600" i="1" dirty="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𝑢</m:t>
                                    </m:r>
                                  </m:e>
                                  <m:sup>
                                    <m:r>
                                      <a:rPr lang="en-CA" sz="3600" i="1" dirty="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2</m:t>
                                    </m:r>
                                  </m:sup>
                                </m:sSup>
                              </m:num>
                              <m:den>
                                <m:sSup>
                                  <m:sSupPr>
                                    <m:ctrlPr>
                                      <a:rPr lang="en-CA" sz="3600" i="1" dirty="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sSupPr>
                                  <m:e>
                                    <m:r>
                                      <a:rPr lang="en-CA" sz="3600" i="1" dirty="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𝑐</m:t>
                                    </m:r>
                                  </m:e>
                                  <m:sup>
                                    <m:r>
                                      <a:rPr lang="en-CA" sz="3600" i="1" dirty="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2</m:t>
                                    </m:r>
                                  </m:sup>
                                </m:sSup>
                              </m:den>
                            </m:f>
                          </m:e>
                        </m:rad>
                      </m:e>
                      <m:sup>
                        <m:r>
                          <a:rPr lang="en-CA" sz="3600" b="0" i="0"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−1</m:t>
                        </m:r>
                      </m:sup>
                    </m:sSup>
                    <m:r>
                      <a:rPr lang="en-CA" sz="3600" b="0" i="0" dirty="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m:t>
                    </m:r>
                  </m:oMath>
                </a14:m>
                <a:r>
                  <a:rPr lang="en-US" sz="3600"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rPr>
                  <a:t> Since Force is the derivative of the momentum with respect to time, we can derive an expression for Force. Further, Work is described by </a:t>
                </a:r>
                <a14:m>
                  <m:oMath xmlns:m="http://schemas.openxmlformats.org/officeDocument/2006/math">
                    <m:r>
                      <m:rPr>
                        <m:sty m:val="p"/>
                      </m:rPr>
                      <a:rPr lang="en-CA" sz="3600" b="0" i="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W</m:t>
                    </m:r>
                    <m:r>
                      <a:rPr lang="en-CA" sz="3600" b="0" i="0"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m:t>
                    </m:r>
                    <m:nary>
                      <m:naryPr>
                        <m:ctrlP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naryPr>
                      <m:sub>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0</m:t>
                        </m:r>
                      </m:sub>
                      <m:sup>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𝑢</m:t>
                        </m:r>
                      </m:sup>
                      <m:e>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𝐹</m:t>
                        </m:r>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m:t>
                        </m:r>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𝑢</m:t>
                        </m:r>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 </m:t>
                        </m:r>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𝑑𝑡</m:t>
                        </m:r>
                      </m:e>
                    </m:nary>
                  </m:oMath>
                </a14:m>
                <a:r>
                  <a:rPr lang="en-US" sz="3600"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rPr>
                  <a:t>. Solving this integral gives us an expression for the Kinetic Energy. </a:t>
                </a:r>
                <a14:m>
                  <m:oMath xmlns:m="http://schemas.openxmlformats.org/officeDocument/2006/math">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𝑇</m:t>
                    </m:r>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m:t>
                    </m:r>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𝑚</m:t>
                    </m:r>
                    <m:sSup>
                      <m:sSupPr>
                        <m:ctrlP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sSupPr>
                      <m:e>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𝑐</m:t>
                        </m:r>
                      </m:e>
                      <m:sup>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2</m:t>
                        </m:r>
                      </m:sup>
                    </m:sSup>
                    <m:rad>
                      <m:radPr>
                        <m:degHide m:val="on"/>
                        <m:ctrlP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radPr>
                      <m:deg/>
                      <m:e>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1−</m:t>
                        </m:r>
                        <m:f>
                          <m:fPr>
                            <m:ctrlP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fPr>
                          <m:num>
                            <m:sSup>
                              <m:sSupPr>
                                <m:ctrlP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sSupPr>
                              <m:e>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𝑢</m:t>
                                </m:r>
                              </m:e>
                              <m:sup>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2</m:t>
                                </m:r>
                              </m:sup>
                            </m:sSup>
                          </m:num>
                          <m:den>
                            <m:sSup>
                              <m:sSupPr>
                                <m:ctrlP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sSupPr>
                              <m:e>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𝑐</m:t>
                                </m:r>
                              </m:e>
                              <m:sup>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2</m:t>
                                </m:r>
                              </m:sup>
                            </m:sSup>
                          </m:den>
                        </m:f>
                      </m:e>
                    </m:rad>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m:t>
                    </m:r>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𝑚</m:t>
                    </m:r>
                    <m:sSup>
                      <m:sSupPr>
                        <m:ctrlP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sSupPr>
                      <m:e>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𝑐</m:t>
                        </m:r>
                      </m:e>
                      <m:sup>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2</m:t>
                        </m:r>
                      </m:sup>
                    </m:sSup>
                  </m:oMath>
                </a14:m>
                <a:r>
                  <a:rPr lang="en-US" sz="3600"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rPr>
                  <a:t>. The Lagrangian is still </a:t>
                </a:r>
                <a14:m>
                  <m:oMath xmlns:m="http://schemas.openxmlformats.org/officeDocument/2006/math">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𝐿</m:t>
                    </m:r>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m:t>
                    </m:r>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𝑇</m:t>
                    </m:r>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m:t>
                    </m:r>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𝑈</m:t>
                    </m:r>
                  </m:oMath>
                </a14:m>
                <a:r>
                  <a:rPr lang="en-US" sz="3600"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rPr>
                  <a:t> so we can now write: </a:t>
                </a:r>
                <a14:m>
                  <m:oMath xmlns:m="http://schemas.openxmlformats.org/officeDocument/2006/math">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𝐿</m:t>
                    </m:r>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m:t>
                    </m:r>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𝑚</m:t>
                    </m:r>
                    <m:sSup>
                      <m:sSupPr>
                        <m:ctrlP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sSupPr>
                      <m:e>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𝑐</m:t>
                        </m:r>
                      </m:e>
                      <m:sup>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2</m:t>
                        </m:r>
                      </m:sup>
                    </m:sSup>
                    <m:rad>
                      <m:radPr>
                        <m:degHide m:val="on"/>
                        <m:ctrlP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radPr>
                      <m:deg/>
                      <m:e>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1−</m:t>
                        </m:r>
                        <m:f>
                          <m:fPr>
                            <m:ctrlP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fPr>
                          <m:num>
                            <m:sSup>
                              <m:sSupPr>
                                <m:ctrlP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sSupPr>
                              <m:e>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𝑢</m:t>
                                </m:r>
                              </m:e>
                              <m:sup>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2</m:t>
                                </m:r>
                              </m:sup>
                            </m:sSup>
                          </m:num>
                          <m:den>
                            <m:sSup>
                              <m:sSupPr>
                                <m:ctrlP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sSupPr>
                              <m:e>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𝑐</m:t>
                                </m:r>
                              </m:e>
                              <m:sup>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2</m:t>
                                </m:r>
                              </m:sup>
                            </m:sSup>
                          </m:den>
                        </m:f>
                      </m:e>
                    </m:rad>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m:t>
                    </m:r>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𝑈</m:t>
                    </m:r>
                  </m:oMath>
                </a14:m>
                <a:r>
                  <a:rPr lang="en-US" sz="3600"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rPr>
                  <a:t>. (We ignore the rest mass energy term (</a:t>
                </a:r>
                <a14:m>
                  <m:oMath xmlns:m="http://schemas.openxmlformats.org/officeDocument/2006/math">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m:t>
                    </m:r>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𝑚</m:t>
                    </m:r>
                    <m:sSup>
                      <m:sSupPr>
                        <m:ctrlP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ctrlPr>
                      </m:sSupPr>
                      <m:e>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𝑐</m:t>
                        </m:r>
                      </m:e>
                      <m:sup>
                        <m:r>
                          <a:rPr lang="en-CA" sz="3600" b="0" i="1" smtClean="0">
                            <a:solidFill>
                              <a:schemeClr val="tx1"/>
                            </a:solidFill>
                            <a:latin typeface="Cambria Math" panose="02040503050406030204" pitchFamily="18" charset="0"/>
                            <a:ea typeface="CMU Serif Roman" panose="02000603000000000000" pitchFamily="2" charset="0"/>
                            <a:cs typeface="CMU Serif Roman" panose="02000603000000000000" pitchFamily="2" charset="0"/>
                          </a:rPr>
                          <m:t>2</m:t>
                        </m:r>
                      </m:sup>
                    </m:sSup>
                  </m:oMath>
                </a14:m>
                <a:r>
                  <a:rPr lang="en-US" sz="3600"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rPr>
                  <a:t>) since it is not Kinetic energy but acknowledge that including it makes no difference when computing the Euler Lagrange Equation for the Equations of motion.</a:t>
                </a:r>
              </a:p>
            </p:txBody>
          </p:sp>
        </mc:Choice>
        <mc:Fallback xmlns="">
          <p:sp>
            <p:nvSpPr>
              <p:cNvPr id="7" name="Rectangle 6">
                <a:extLst>
                  <a:ext uri="{FF2B5EF4-FFF2-40B4-BE49-F238E27FC236}">
                    <a16:creationId xmlns:a16="http://schemas.microsoft.com/office/drawing/2014/main" id="{6946274E-F908-4570-9173-3A05C0C2BBE7}"/>
                  </a:ext>
                </a:extLst>
              </p:cNvPr>
              <p:cNvSpPr>
                <a:spLocks noRot="1" noChangeAspect="1" noMove="1" noResize="1" noEditPoints="1" noAdjustHandles="1" noChangeArrowheads="1" noChangeShapeType="1" noTextEdit="1"/>
              </p:cNvSpPr>
              <p:nvPr/>
            </p:nvSpPr>
            <p:spPr>
              <a:xfrm>
                <a:off x="15219824" y="3749917"/>
                <a:ext cx="17234688" cy="7634301"/>
              </a:xfrm>
              <a:prstGeom prst="rect">
                <a:avLst/>
              </a:prstGeom>
              <a:blipFill>
                <a:blip r:embed="rId4"/>
                <a:stretch>
                  <a:fillRect l="-1105" r="-1473" b="-1990"/>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27E45349-D333-476E-905D-AD8ACCF2974E}"/>
              </a:ext>
            </a:extLst>
          </p:cNvPr>
          <p:cNvSpPr/>
          <p:nvPr/>
        </p:nvSpPr>
        <p:spPr>
          <a:xfrm>
            <a:off x="32702036" y="25022692"/>
            <a:ext cx="10728688" cy="567205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endParaRPr>
          </a:p>
          <a:p>
            <a:r>
              <a:rPr lang="en-US" sz="3600"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rPr>
              <a:t>Overall, the equations of motion for both a pendulum and a particle in a constant force field were discovered. Their differential equations were solved numerically and graphed with Python. We were able to successfully incorporate relativistic effects into the Lagrangian and adapt problems discussed in class to show how their behavior changes as they approach the speed of light.</a:t>
            </a:r>
          </a:p>
        </p:txBody>
      </p:sp>
      <p:sp>
        <p:nvSpPr>
          <p:cNvPr id="10" name="Rectangle 9">
            <a:extLst>
              <a:ext uri="{FF2B5EF4-FFF2-40B4-BE49-F238E27FC236}">
                <a16:creationId xmlns:a16="http://schemas.microsoft.com/office/drawing/2014/main" id="{42A922F3-350A-40C9-86B5-6362AA6C3F74}"/>
              </a:ext>
            </a:extLst>
          </p:cNvPr>
          <p:cNvSpPr/>
          <p:nvPr/>
        </p:nvSpPr>
        <p:spPr>
          <a:xfrm>
            <a:off x="12368411" y="30977909"/>
            <a:ext cx="31190280" cy="171308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514C49A7-7115-4F90-96D8-889B5E4A8C42}"/>
              </a:ext>
            </a:extLst>
          </p:cNvPr>
          <p:cNvSpPr txBox="1"/>
          <p:nvPr/>
        </p:nvSpPr>
        <p:spPr>
          <a:xfrm>
            <a:off x="8444918" y="510861"/>
            <a:ext cx="34236220" cy="1446550"/>
          </a:xfrm>
          <a:prstGeom prst="rect">
            <a:avLst/>
          </a:prstGeom>
          <a:noFill/>
        </p:spPr>
        <p:txBody>
          <a:bodyPr wrap="square" rtlCol="0">
            <a:spAutoFit/>
          </a:bodyPr>
          <a:lstStyle/>
          <a:p>
            <a:pPr algn="ctr"/>
            <a:r>
              <a:rPr lang="en-US" sz="8800" b="1" dirty="0">
                <a:latin typeface="Arial" panose="020B0604020202020204" pitchFamily="34" charset="0"/>
                <a:cs typeface="Arial" panose="020B0604020202020204" pitchFamily="34" charset="0"/>
              </a:rPr>
              <a:t>An Investigation of the Relativistic Lagrangian</a:t>
            </a:r>
          </a:p>
        </p:txBody>
      </p:sp>
      <p:sp>
        <p:nvSpPr>
          <p:cNvPr id="14" name="TextBox 13">
            <a:extLst>
              <a:ext uri="{FF2B5EF4-FFF2-40B4-BE49-F238E27FC236}">
                <a16:creationId xmlns:a16="http://schemas.microsoft.com/office/drawing/2014/main" id="{CD7C7565-C6C1-4773-BEC7-CEA09451CBF6}"/>
              </a:ext>
            </a:extLst>
          </p:cNvPr>
          <p:cNvSpPr txBox="1"/>
          <p:nvPr/>
        </p:nvSpPr>
        <p:spPr>
          <a:xfrm>
            <a:off x="9466465" y="1666079"/>
            <a:ext cx="31505672" cy="646331"/>
          </a:xfrm>
          <a:prstGeom prst="rect">
            <a:avLst/>
          </a:prstGeom>
          <a:noFill/>
        </p:spPr>
        <p:txBody>
          <a:bodyPr wrap="square" rtlCol="0">
            <a:spAutoFit/>
          </a:bodyPr>
          <a:lstStyle/>
          <a:p>
            <a:pPr algn="ctr"/>
            <a:r>
              <a:rPr lang="en-US" sz="3600" dirty="0">
                <a:latin typeface="Arial" panose="020B0604020202020204" pitchFamily="34" charset="0"/>
                <a:cs typeface="Arial" panose="020B0604020202020204" pitchFamily="34" charset="0"/>
              </a:rPr>
              <a:t>Evan </a:t>
            </a:r>
            <a:r>
              <a:rPr lang="en-US" sz="3600" dirty="0" err="1">
                <a:latin typeface="Arial" panose="020B0604020202020204" pitchFamily="34" charset="0"/>
                <a:cs typeface="Arial" panose="020B0604020202020204" pitchFamily="34" charset="0"/>
              </a:rPr>
              <a:t>Petrimoulx</a:t>
            </a:r>
            <a:endParaRPr lang="en-US" sz="36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7432FDA7-3B99-43A6-9A9D-66196398ED07}"/>
              </a:ext>
            </a:extLst>
          </p:cNvPr>
          <p:cNvSpPr txBox="1"/>
          <p:nvPr/>
        </p:nvSpPr>
        <p:spPr>
          <a:xfrm>
            <a:off x="9466465" y="2268122"/>
            <a:ext cx="31505672" cy="646331"/>
          </a:xfrm>
          <a:prstGeom prst="rect">
            <a:avLst/>
          </a:prstGeom>
          <a:noFill/>
        </p:spPr>
        <p:txBody>
          <a:bodyPr wrap="square" rtlCol="0">
            <a:spAutoFit/>
          </a:bodyPr>
          <a:lstStyle/>
          <a:p>
            <a:pPr algn="ctr"/>
            <a:r>
              <a:rPr lang="en-US" sz="3600" dirty="0">
                <a:latin typeface="Arial" panose="020B0604020202020204" pitchFamily="34" charset="0"/>
                <a:cs typeface="Arial" panose="020B0604020202020204" pitchFamily="34" charset="0"/>
              </a:rPr>
              <a:t>Phys 3500 – Classical Mechanics</a:t>
            </a:r>
          </a:p>
        </p:txBody>
      </p:sp>
      <p:sp>
        <p:nvSpPr>
          <p:cNvPr id="18" name="TextBox 17">
            <a:extLst>
              <a:ext uri="{FF2B5EF4-FFF2-40B4-BE49-F238E27FC236}">
                <a16:creationId xmlns:a16="http://schemas.microsoft.com/office/drawing/2014/main" id="{BA3E9DBE-92E5-4D35-8DB7-EDE8E4B26811}"/>
              </a:ext>
            </a:extLst>
          </p:cNvPr>
          <p:cNvSpPr txBox="1"/>
          <p:nvPr/>
        </p:nvSpPr>
        <p:spPr>
          <a:xfrm>
            <a:off x="471137" y="11908204"/>
            <a:ext cx="4661718" cy="769441"/>
          </a:xfrm>
          <a:prstGeom prst="rect">
            <a:avLst/>
          </a:prstGeom>
          <a:noFill/>
        </p:spPr>
        <p:txBody>
          <a:bodyPr wrap="square" rtlCol="0">
            <a:spAutoFit/>
          </a:bodyPr>
          <a:lstStyle/>
          <a:p>
            <a:r>
              <a:rPr lang="en-US" sz="4400" b="1" dirty="0">
                <a:latin typeface="Arial" panose="020B0604020202020204" pitchFamily="34" charset="0"/>
                <a:cs typeface="Arial" panose="020B0604020202020204" pitchFamily="34" charset="0"/>
              </a:rPr>
              <a:t>INTRODUCTION</a:t>
            </a:r>
          </a:p>
        </p:txBody>
      </p:sp>
      <p:sp>
        <p:nvSpPr>
          <p:cNvPr id="22" name="TextBox 21">
            <a:extLst>
              <a:ext uri="{FF2B5EF4-FFF2-40B4-BE49-F238E27FC236}">
                <a16:creationId xmlns:a16="http://schemas.microsoft.com/office/drawing/2014/main" id="{72EAA25A-02BA-47B6-830A-569B14C2F864}"/>
              </a:ext>
            </a:extLst>
          </p:cNvPr>
          <p:cNvSpPr txBox="1"/>
          <p:nvPr/>
        </p:nvSpPr>
        <p:spPr>
          <a:xfrm>
            <a:off x="32735243" y="25113737"/>
            <a:ext cx="4443304" cy="769441"/>
          </a:xfrm>
          <a:prstGeom prst="rect">
            <a:avLst/>
          </a:prstGeom>
          <a:noFill/>
        </p:spPr>
        <p:txBody>
          <a:bodyPr wrap="square" rtlCol="0">
            <a:spAutoFit/>
          </a:bodyPr>
          <a:lstStyle/>
          <a:p>
            <a:r>
              <a:rPr lang="en-US" sz="4400" b="1" dirty="0">
                <a:latin typeface="Arial" panose="020B0604020202020204" pitchFamily="34" charset="0"/>
                <a:cs typeface="Arial" panose="020B0604020202020204" pitchFamily="34" charset="0"/>
              </a:rPr>
              <a:t>CONCLUSIONS</a:t>
            </a:r>
          </a:p>
        </p:txBody>
      </p:sp>
      <p:sp>
        <p:nvSpPr>
          <p:cNvPr id="24" name="TextBox 23">
            <a:extLst>
              <a:ext uri="{FF2B5EF4-FFF2-40B4-BE49-F238E27FC236}">
                <a16:creationId xmlns:a16="http://schemas.microsoft.com/office/drawing/2014/main" id="{9DB8E70C-E7F1-48CC-9F19-6933350C6295}"/>
              </a:ext>
            </a:extLst>
          </p:cNvPr>
          <p:cNvSpPr txBox="1"/>
          <p:nvPr/>
        </p:nvSpPr>
        <p:spPr>
          <a:xfrm>
            <a:off x="15219824" y="3676053"/>
            <a:ext cx="8937230" cy="769441"/>
          </a:xfrm>
          <a:prstGeom prst="rect">
            <a:avLst/>
          </a:prstGeom>
          <a:noFill/>
        </p:spPr>
        <p:txBody>
          <a:bodyPr wrap="square" rtlCol="0">
            <a:spAutoFit/>
          </a:bodyPr>
          <a:lstStyle/>
          <a:p>
            <a:r>
              <a:rPr lang="en-US" sz="4400" b="1" dirty="0">
                <a:latin typeface="Arial" panose="020B0604020202020204" pitchFamily="34" charset="0"/>
                <a:cs typeface="Arial" panose="020B0604020202020204" pitchFamily="34" charset="0"/>
              </a:rPr>
              <a:t>THEORY</a:t>
            </a:r>
          </a:p>
        </p:txBody>
      </p:sp>
      <p:sp>
        <p:nvSpPr>
          <p:cNvPr id="25" name="TextBox 24">
            <a:extLst>
              <a:ext uri="{FF2B5EF4-FFF2-40B4-BE49-F238E27FC236}">
                <a16:creationId xmlns:a16="http://schemas.microsoft.com/office/drawing/2014/main" id="{C4104C85-14E9-4819-B12B-EBE10B23FF53}"/>
              </a:ext>
            </a:extLst>
          </p:cNvPr>
          <p:cNvSpPr txBox="1"/>
          <p:nvPr/>
        </p:nvSpPr>
        <p:spPr>
          <a:xfrm>
            <a:off x="12368411" y="30993692"/>
            <a:ext cx="3403768" cy="646331"/>
          </a:xfrm>
          <a:prstGeom prst="rect">
            <a:avLst/>
          </a:prstGeom>
          <a:noFill/>
        </p:spPr>
        <p:txBody>
          <a:bodyPr wrap="square" rtlCol="0">
            <a:spAutoFit/>
          </a:bodyPr>
          <a:lstStyle/>
          <a:p>
            <a:r>
              <a:rPr lang="en-US" sz="3600" b="1" dirty="0">
                <a:latin typeface="Arial" panose="020B0604020202020204" pitchFamily="34" charset="0"/>
                <a:cs typeface="Arial" panose="020B0604020202020204" pitchFamily="34" charset="0"/>
              </a:rPr>
              <a:t>REFERENCES</a:t>
            </a:r>
          </a:p>
        </p:txBody>
      </p:sp>
      <p:pic>
        <p:nvPicPr>
          <p:cNvPr id="3" name="Picture 2" descr="A close up of a sign&#10;&#10;Description automatically generated">
            <a:extLst>
              <a:ext uri="{FF2B5EF4-FFF2-40B4-BE49-F238E27FC236}">
                <a16:creationId xmlns:a16="http://schemas.microsoft.com/office/drawing/2014/main" id="{A50CD897-7F62-43F8-87B2-DF6DFF0414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5174" y="546023"/>
            <a:ext cx="6285433" cy="2328702"/>
          </a:xfrm>
          <a:prstGeom prst="rect">
            <a:avLst/>
          </a:prstGeom>
        </p:spPr>
      </p:pic>
      <p:sp>
        <p:nvSpPr>
          <p:cNvPr id="77" name="TextBox 76">
            <a:extLst>
              <a:ext uri="{FF2B5EF4-FFF2-40B4-BE49-F238E27FC236}">
                <a16:creationId xmlns:a16="http://schemas.microsoft.com/office/drawing/2014/main" id="{401A0B89-7501-4481-917A-DE81FF38D202}"/>
              </a:ext>
            </a:extLst>
          </p:cNvPr>
          <p:cNvSpPr txBox="1"/>
          <p:nvPr/>
        </p:nvSpPr>
        <p:spPr>
          <a:xfrm>
            <a:off x="879615" y="6639382"/>
            <a:ext cx="9583934" cy="769441"/>
          </a:xfrm>
          <a:prstGeom prst="rect">
            <a:avLst/>
          </a:prstGeom>
          <a:noFill/>
        </p:spPr>
        <p:txBody>
          <a:bodyPr wrap="square" rtlCol="0">
            <a:spAutoFit/>
          </a:bodyPr>
          <a:lstStyle/>
          <a:p>
            <a:r>
              <a:rPr lang="en-US" sz="4400" b="1" dirty="0">
                <a:latin typeface="Arial" panose="020B0604020202020204" pitchFamily="34" charset="0"/>
                <a:cs typeface="Arial" panose="020B0604020202020204" pitchFamily="34" charset="0"/>
              </a:rPr>
              <a:t>RESULTS: Numerical Model</a:t>
            </a:r>
          </a:p>
        </p:txBody>
      </p:sp>
      <p:sp>
        <p:nvSpPr>
          <p:cNvPr id="79" name="TextBox 78">
            <a:extLst>
              <a:ext uri="{FF2B5EF4-FFF2-40B4-BE49-F238E27FC236}">
                <a16:creationId xmlns:a16="http://schemas.microsoft.com/office/drawing/2014/main" id="{C47A33BC-ECCC-459E-B8BF-750B9A797630}"/>
              </a:ext>
            </a:extLst>
          </p:cNvPr>
          <p:cNvSpPr txBox="1"/>
          <p:nvPr/>
        </p:nvSpPr>
        <p:spPr>
          <a:xfrm>
            <a:off x="879614" y="7609425"/>
            <a:ext cx="12987191" cy="1200329"/>
          </a:xfrm>
          <a:prstGeom prst="rect">
            <a:avLst/>
          </a:prstGeom>
          <a:noFill/>
        </p:spPr>
        <p:txBody>
          <a:bodyPr wrap="square" rtlCol="0">
            <a:spAutoFit/>
          </a:bodyPr>
          <a:lstStyle/>
          <a:p>
            <a:pPr algn="just"/>
            <a:r>
              <a:rPr lang="en-CA" altLang="en-US" sz="3600" dirty="0"/>
              <a:t>We solve this differential equation using an </a:t>
            </a:r>
            <a:r>
              <a:rPr lang="en-CA" altLang="en-US" sz="3600" dirty="0" err="1"/>
              <a:t>Runge-Kutta</a:t>
            </a:r>
            <a:r>
              <a:rPr lang="en-CA" altLang="en-US" sz="3600" dirty="0"/>
              <a:t> 4</a:t>
            </a:r>
            <a:r>
              <a:rPr lang="en-CA" altLang="en-US" sz="3600" baseline="30000" dirty="0"/>
              <a:t>th</a:t>
            </a:r>
            <a:r>
              <a:rPr lang="en-CA" altLang="en-US" sz="3600" dirty="0"/>
              <a:t> order integration routine in Python.</a:t>
            </a:r>
          </a:p>
        </p:txBody>
      </p:sp>
      <p:sp>
        <p:nvSpPr>
          <p:cNvPr id="87" name="Rectangle 86">
            <a:extLst>
              <a:ext uri="{FF2B5EF4-FFF2-40B4-BE49-F238E27FC236}">
                <a16:creationId xmlns:a16="http://schemas.microsoft.com/office/drawing/2014/main" id="{27E45349-D333-476E-905D-AD8ACCF2974E}"/>
              </a:ext>
            </a:extLst>
          </p:cNvPr>
          <p:cNvSpPr/>
          <p:nvPr/>
        </p:nvSpPr>
        <p:spPr>
          <a:xfrm>
            <a:off x="12248864" y="11802735"/>
            <a:ext cx="20205648" cy="190274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endParaRPr lang="en-US" sz="3600"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107" name="Rectangle 106">
            <a:extLst>
              <a:ext uri="{FF2B5EF4-FFF2-40B4-BE49-F238E27FC236}">
                <a16:creationId xmlns:a16="http://schemas.microsoft.com/office/drawing/2014/main" id="{7AA56B3E-53DA-45D3-9AEF-421ED43A4ACA}"/>
              </a:ext>
            </a:extLst>
          </p:cNvPr>
          <p:cNvSpPr/>
          <p:nvPr/>
        </p:nvSpPr>
        <p:spPr>
          <a:xfrm>
            <a:off x="391846" y="3698835"/>
            <a:ext cx="14340210" cy="7634301"/>
          </a:xfrm>
          <a:prstGeom prst="rect">
            <a:avLst/>
          </a:prstGeom>
          <a:solidFill>
            <a:srgbClr val="DDF6FF"/>
          </a:solid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600" dirty="0">
              <a:solidFill>
                <a:schemeClr val="tx1"/>
              </a:solidFill>
            </a:endParaRPr>
          </a:p>
          <a:p>
            <a:r>
              <a:rPr lang="en-US" sz="3600"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rPr>
              <a:t>	Although we have seen the motion of particles and bodies described by the Lagrangian before, we have yet to investigate the equations of motion when our system is moving at near the speed of light. Incorporating relativistic effects into the Lagrangian can prove to be challenging and often results in a non-linear, first and second order differential equations. We can use the Runge-</a:t>
            </a:r>
            <a:r>
              <a:rPr lang="en-US" sz="3600" dirty="0" err="1">
                <a:solidFill>
                  <a:schemeClr val="tx1"/>
                </a:solidFill>
                <a:latin typeface="CMU Serif Roman" panose="02000603000000000000" pitchFamily="2" charset="0"/>
                <a:ea typeface="CMU Serif Roman" panose="02000603000000000000" pitchFamily="2" charset="0"/>
                <a:cs typeface="CMU Serif Roman" panose="02000603000000000000" pitchFamily="2" charset="0"/>
              </a:rPr>
              <a:t>Kutta</a:t>
            </a:r>
            <a:r>
              <a:rPr lang="en-US" sz="3600" dirty="0">
                <a:solidFill>
                  <a:schemeClr val="tx1"/>
                </a:solidFill>
                <a:latin typeface="CMU Serif Roman" panose="02000603000000000000" pitchFamily="2" charset="0"/>
                <a:ea typeface="CMU Serif Roman" panose="02000603000000000000" pitchFamily="2" charset="0"/>
                <a:cs typeface="CMU Serif Roman" panose="02000603000000000000" pitchFamily="2" charset="0"/>
              </a:rPr>
              <a:t> algorithm to aid us in solving these complicated systems numerically, allowing us to investigate how the motion of an object changes near the universal speed limit. This report investigates two special cases, the motion of a relativistic pendulum, and of a particle under a constant force field. Both cases have been modelled, and the affects of their initial conditions on the system have been studied.</a:t>
            </a:r>
          </a:p>
        </p:txBody>
      </p:sp>
      <p:sp>
        <p:nvSpPr>
          <p:cNvPr id="109" name="TextBox 108">
            <a:extLst>
              <a:ext uri="{FF2B5EF4-FFF2-40B4-BE49-F238E27FC236}">
                <a16:creationId xmlns:a16="http://schemas.microsoft.com/office/drawing/2014/main" id="{BA3E9DBE-92E5-4D35-8DB7-EDE8E4B26811}"/>
              </a:ext>
            </a:extLst>
          </p:cNvPr>
          <p:cNvSpPr txBox="1"/>
          <p:nvPr/>
        </p:nvSpPr>
        <p:spPr>
          <a:xfrm>
            <a:off x="399706" y="3749917"/>
            <a:ext cx="4661718" cy="769441"/>
          </a:xfrm>
          <a:prstGeom prst="rect">
            <a:avLst/>
          </a:prstGeom>
          <a:noFill/>
        </p:spPr>
        <p:txBody>
          <a:bodyPr wrap="square" rtlCol="0">
            <a:spAutoFit/>
          </a:bodyPr>
          <a:lstStyle/>
          <a:p>
            <a:r>
              <a:rPr lang="en-US" sz="4400" b="1" dirty="0">
                <a:latin typeface="Arial" panose="020B0604020202020204" pitchFamily="34" charset="0"/>
                <a:cs typeface="Arial" panose="020B0604020202020204" pitchFamily="34" charset="0"/>
              </a:rPr>
              <a:t>ABSTRACT</a:t>
            </a:r>
          </a:p>
        </p:txBody>
      </p:sp>
      <p:sp>
        <p:nvSpPr>
          <p:cNvPr id="51" name="TextBox 50">
            <a:extLst>
              <a:ext uri="{FF2B5EF4-FFF2-40B4-BE49-F238E27FC236}">
                <a16:creationId xmlns:a16="http://schemas.microsoft.com/office/drawing/2014/main" id="{E30FBAB0-174F-4904-A600-8EDAC8CD23B7}"/>
              </a:ext>
            </a:extLst>
          </p:cNvPr>
          <p:cNvSpPr txBox="1"/>
          <p:nvPr/>
        </p:nvSpPr>
        <p:spPr>
          <a:xfrm>
            <a:off x="32836352" y="3917365"/>
            <a:ext cx="8937230" cy="769441"/>
          </a:xfrm>
          <a:prstGeom prst="rect">
            <a:avLst/>
          </a:prstGeom>
          <a:noFill/>
        </p:spPr>
        <p:txBody>
          <a:bodyPr wrap="square" rtlCol="0">
            <a:spAutoFit/>
          </a:bodyPr>
          <a:lstStyle/>
          <a:p>
            <a:r>
              <a:rPr lang="en-US" sz="4400" b="1" dirty="0">
                <a:latin typeface="Arial" panose="020B0604020202020204" pitchFamily="34" charset="0"/>
                <a:cs typeface="Arial" panose="020B0604020202020204" pitchFamily="34" charset="0"/>
              </a:rPr>
              <a:t>RELATIVISTIC MOMENTUM</a:t>
            </a:r>
          </a:p>
        </p:txBody>
      </p:sp>
      <p:sp>
        <p:nvSpPr>
          <p:cNvPr id="42" name="TextBox 41">
            <a:extLst>
              <a:ext uri="{FF2B5EF4-FFF2-40B4-BE49-F238E27FC236}">
                <a16:creationId xmlns:a16="http://schemas.microsoft.com/office/drawing/2014/main" id="{81116CD3-AFF6-41E4-97AA-3C8FE55DB650}"/>
              </a:ext>
            </a:extLst>
          </p:cNvPr>
          <p:cNvSpPr txBox="1"/>
          <p:nvPr/>
        </p:nvSpPr>
        <p:spPr>
          <a:xfrm>
            <a:off x="12556667" y="31158135"/>
            <a:ext cx="30820610" cy="1446550"/>
          </a:xfrm>
          <a:prstGeom prst="rect">
            <a:avLst/>
          </a:prstGeom>
          <a:noFill/>
        </p:spPr>
        <p:txBody>
          <a:bodyPr wrap="square" rtlCol="0">
            <a:spAutoFit/>
          </a:bodyPr>
          <a:lstStyle/>
          <a:p>
            <a:r>
              <a:rPr lang="en-CA" sz="2200" dirty="0">
                <a:latin typeface="CMU Serif Roman" panose="02000603000000000000" pitchFamily="2" charset="0"/>
                <a:ea typeface="CMU Serif Roman" panose="02000603000000000000" pitchFamily="2" charset="0"/>
                <a:cs typeface="CMU Serif Roman" panose="02000603000000000000" pitchFamily="2" charset="0"/>
              </a:rPr>
              <a:t>								ST Thornton and JB Marion, Classical Dynamics of Particles and Systems, (5</a:t>
            </a:r>
            <a:r>
              <a:rPr lang="en-CA" sz="2200" baseline="30000" dirty="0">
                <a:latin typeface="CMU Serif Roman" panose="02000603000000000000" pitchFamily="2" charset="0"/>
                <a:ea typeface="CMU Serif Roman" panose="02000603000000000000" pitchFamily="2" charset="0"/>
                <a:cs typeface="CMU Serif Roman" panose="02000603000000000000" pitchFamily="2" charset="0"/>
              </a:rPr>
              <a:t>th</a:t>
            </a:r>
            <a:r>
              <a:rPr lang="en-CA" sz="2200" dirty="0">
                <a:latin typeface="CMU Serif Roman" panose="02000603000000000000" pitchFamily="2" charset="0"/>
                <a:ea typeface="CMU Serif Roman" panose="02000603000000000000" pitchFamily="2" charset="0"/>
                <a:cs typeface="CMU Serif Roman" panose="02000603000000000000" pitchFamily="2" charset="0"/>
              </a:rPr>
              <a:t> ed) 2008.</a:t>
            </a:r>
          </a:p>
          <a:p>
            <a:r>
              <a:rPr lang="en-CA" sz="2200" dirty="0">
                <a:latin typeface="CMU Serif Roman" panose="02000603000000000000" pitchFamily="2" charset="0"/>
                <a:ea typeface="CMU Serif Roman" panose="02000603000000000000" pitchFamily="2" charset="0"/>
                <a:cs typeface="CMU Serif Roman" panose="02000603000000000000" pitchFamily="2" charset="0"/>
              </a:rPr>
              <a:t>V Stevenson, How to Solve Coupled Differential Equations ODEs in Python, YouTube, uploaded by Vincent Stevenson, 15 February 2021, </a:t>
            </a:r>
            <a:r>
              <a:rPr lang="en-CA" sz="2200" dirty="0">
                <a:latin typeface="CMU Serif Roman" panose="02000603000000000000" pitchFamily="2" charset="0"/>
                <a:ea typeface="CMU Serif Roman" panose="02000603000000000000" pitchFamily="2" charset="0"/>
                <a:cs typeface="CMU Serif Roman" panose="02000603000000000000" pitchFamily="2" charset="0"/>
                <a:hlinkClick r:id="rId6"/>
              </a:rPr>
              <a:t>https://www.youtube.com/watch?v=MXUMJMrX2Gw</a:t>
            </a:r>
            <a:endParaRPr lang="en-CA" sz="2200" dirty="0">
              <a:latin typeface="CMU Serif Roman" panose="02000603000000000000" pitchFamily="2" charset="0"/>
              <a:ea typeface="CMU Serif Roman" panose="02000603000000000000" pitchFamily="2" charset="0"/>
              <a:cs typeface="CMU Serif Roman" panose="02000603000000000000" pitchFamily="2" charset="0"/>
            </a:endParaRPr>
          </a:p>
          <a:p>
            <a:r>
              <a:rPr lang="en-CA" sz="2200" i="1" dirty="0" err="1">
                <a:effectLst/>
                <a:latin typeface="CMU SERIF ROMAN" panose="02000603000000000000" pitchFamily="2" charset="0"/>
                <a:ea typeface="CMU SERIF ROMAN" panose="02000603000000000000" pitchFamily="2" charset="0"/>
                <a:cs typeface="CMU SERIF ROMAN" panose="02000603000000000000" pitchFamily="2" charset="0"/>
              </a:rPr>
              <a:t>Scipy.integrate.odeint</a:t>
            </a:r>
            <a:r>
              <a:rPr lang="en-CA" sz="2200" i="1" dirty="0">
                <a:effectLst/>
                <a:latin typeface="CMU SERIF ROMAN" panose="02000603000000000000" pitchFamily="2" charset="0"/>
                <a:ea typeface="CMU SERIF ROMAN" panose="02000603000000000000" pitchFamily="2" charset="0"/>
                <a:cs typeface="CMU SERIF ROMAN" panose="02000603000000000000" pitchFamily="2" charset="0"/>
              </a:rPr>
              <a:t>#</a:t>
            </a:r>
            <a:r>
              <a:rPr lang="en-CA" sz="2200" dirty="0">
                <a:effectLst/>
                <a:latin typeface="CMU Serif Roman" panose="02000603000000000000" pitchFamily="2" charset="0"/>
                <a:ea typeface="CMU Serif Roman" panose="02000603000000000000" pitchFamily="2" charset="0"/>
                <a:cs typeface="CMU Serif Roman" panose="02000603000000000000" pitchFamily="2" charset="0"/>
              </a:rPr>
              <a:t>. </a:t>
            </a:r>
            <a:r>
              <a:rPr lang="en-CA" sz="2200" dirty="0" err="1">
                <a:effectLst/>
                <a:latin typeface="CMU Serif Roman" panose="02000603000000000000" pitchFamily="2" charset="0"/>
                <a:ea typeface="CMU Serif Roman" panose="02000603000000000000" pitchFamily="2" charset="0"/>
                <a:cs typeface="CMU Serif Roman" panose="02000603000000000000" pitchFamily="2" charset="0"/>
              </a:rPr>
              <a:t>scipy.integrate.odeint</a:t>
            </a:r>
            <a:r>
              <a:rPr lang="en-CA" sz="2200" dirty="0">
                <a:effectLst/>
                <a:latin typeface="CMU Serif Roman" panose="02000603000000000000" pitchFamily="2" charset="0"/>
                <a:ea typeface="CMU Serif Roman" panose="02000603000000000000" pitchFamily="2" charset="0"/>
                <a:cs typeface="CMU Serif Roman" panose="02000603000000000000" pitchFamily="2" charset="0"/>
              </a:rPr>
              <a:t> - SciPy v1.11.4 Manual. (n.d.). </a:t>
            </a:r>
            <a:r>
              <a:rPr lang="en-CA" sz="2200" dirty="0">
                <a:effectLst/>
                <a:latin typeface="CMU Serif Roman" panose="02000603000000000000" pitchFamily="2" charset="0"/>
                <a:ea typeface="CMU Serif Roman" panose="02000603000000000000" pitchFamily="2" charset="0"/>
                <a:cs typeface="CMU Serif Roman" panose="02000603000000000000" pitchFamily="2" charset="0"/>
                <a:hlinkClick r:id="rId7"/>
              </a:rPr>
              <a:t>https://</a:t>
            </a:r>
            <a:r>
              <a:rPr lang="en-CA" sz="2200" dirty="0" err="1">
                <a:effectLst/>
                <a:latin typeface="CMU Serif Roman" panose="02000603000000000000" pitchFamily="2" charset="0"/>
                <a:ea typeface="CMU Serif Roman" panose="02000603000000000000" pitchFamily="2" charset="0"/>
                <a:cs typeface="CMU Serif Roman" panose="02000603000000000000" pitchFamily="2" charset="0"/>
                <a:hlinkClick r:id="rId7"/>
              </a:rPr>
              <a:t>docs.scipy.org</a:t>
            </a:r>
            <a:r>
              <a:rPr lang="en-CA" sz="2200" dirty="0">
                <a:effectLst/>
                <a:latin typeface="CMU Serif Roman" panose="02000603000000000000" pitchFamily="2" charset="0"/>
                <a:ea typeface="CMU Serif Roman" panose="02000603000000000000" pitchFamily="2" charset="0"/>
                <a:cs typeface="CMU Serif Roman" panose="02000603000000000000" pitchFamily="2" charset="0"/>
                <a:hlinkClick r:id="rId7"/>
              </a:rPr>
              <a:t>/doc/</a:t>
            </a:r>
            <a:r>
              <a:rPr lang="en-CA" sz="2200" dirty="0" err="1">
                <a:effectLst/>
                <a:latin typeface="CMU Serif Roman" panose="02000603000000000000" pitchFamily="2" charset="0"/>
                <a:ea typeface="CMU Serif Roman" panose="02000603000000000000" pitchFamily="2" charset="0"/>
                <a:cs typeface="CMU Serif Roman" panose="02000603000000000000" pitchFamily="2" charset="0"/>
                <a:hlinkClick r:id="rId7"/>
              </a:rPr>
              <a:t>scipy</a:t>
            </a:r>
            <a:r>
              <a:rPr lang="en-CA" sz="2200" dirty="0">
                <a:effectLst/>
                <a:latin typeface="CMU Serif Roman" panose="02000603000000000000" pitchFamily="2" charset="0"/>
                <a:ea typeface="CMU Serif Roman" panose="02000603000000000000" pitchFamily="2" charset="0"/>
                <a:cs typeface="CMU Serif Roman" panose="02000603000000000000" pitchFamily="2" charset="0"/>
                <a:hlinkClick r:id="rId7"/>
              </a:rPr>
              <a:t>/reference/generated/</a:t>
            </a:r>
            <a:r>
              <a:rPr lang="en-CA" sz="2200" dirty="0" err="1">
                <a:effectLst/>
                <a:latin typeface="CMU Serif Roman" panose="02000603000000000000" pitchFamily="2" charset="0"/>
                <a:ea typeface="CMU Serif Roman" panose="02000603000000000000" pitchFamily="2" charset="0"/>
                <a:cs typeface="CMU Serif Roman" panose="02000603000000000000" pitchFamily="2" charset="0"/>
                <a:hlinkClick r:id="rId7"/>
              </a:rPr>
              <a:t>scipy.integrate.odeint.html</a:t>
            </a:r>
            <a:endParaRPr lang="en-CA" sz="2200" dirty="0">
              <a:effectLst/>
              <a:latin typeface="CMU Serif Roman" panose="02000603000000000000" pitchFamily="2" charset="0"/>
              <a:ea typeface="CMU Serif Roman" panose="02000603000000000000" pitchFamily="2" charset="0"/>
              <a:cs typeface="CMU Serif Roman" panose="02000603000000000000" pitchFamily="2" charset="0"/>
            </a:endParaRPr>
          </a:p>
          <a:p>
            <a:r>
              <a:rPr lang="en-CA" sz="2200" b="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Goldstein, Herbert</a:t>
            </a:r>
            <a:r>
              <a:rPr lang="en-CA" sz="2200" u="none" strike="noStrike" dirty="0">
                <a:latin typeface="CMU Serif Roman" panose="02000603000000000000" pitchFamily="2" charset="0"/>
                <a:ea typeface="CMU Serif Roman" panose="02000603000000000000" pitchFamily="2" charset="0"/>
                <a:cs typeface="CMU Serif Roman" panose="02000603000000000000" pitchFamily="2" charset="0"/>
              </a:rPr>
              <a:t>,</a:t>
            </a:r>
            <a:r>
              <a:rPr lang="en-CA" sz="2200" b="0" dirty="0">
                <a:effectLst/>
                <a:latin typeface="CMU Serif Roman" panose="02000603000000000000" pitchFamily="2" charset="0"/>
                <a:ea typeface="CMU Serif Roman" panose="02000603000000000000" pitchFamily="2" charset="0"/>
                <a:cs typeface="CMU Serif Roman" panose="02000603000000000000" pitchFamily="2" charset="0"/>
              </a:rPr>
              <a:t> </a:t>
            </a:r>
            <a:r>
              <a:rPr lang="en-CA" sz="2200" b="0" u="none" strike="noStrike" dirty="0">
                <a:effectLst/>
                <a:latin typeface="CMU Serif Roman" panose="02000603000000000000" pitchFamily="2" charset="0"/>
                <a:ea typeface="CMU Serif Roman" panose="02000603000000000000" pitchFamily="2" charset="0"/>
                <a:cs typeface="CMU Serif Roman" panose="02000603000000000000" pitchFamily="2" charset="0"/>
              </a:rPr>
              <a:t>Classical Mechanics</a:t>
            </a:r>
            <a:r>
              <a:rPr lang="en-CA" sz="2200" b="0" dirty="0">
                <a:effectLst/>
                <a:latin typeface="CMU Serif Roman" panose="02000603000000000000" pitchFamily="2" charset="0"/>
                <a:ea typeface="CMU Serif Roman" panose="02000603000000000000" pitchFamily="2" charset="0"/>
                <a:cs typeface="CMU Serif Roman" panose="02000603000000000000" pitchFamily="2" charset="0"/>
              </a:rPr>
              <a:t> </a:t>
            </a:r>
            <a:r>
              <a:rPr lang="en-CA" sz="2200" b="0" i="0" dirty="0">
                <a:solidFill>
                  <a:srgbClr val="202122"/>
                </a:solidFill>
                <a:effectLst/>
                <a:latin typeface="CMU Serif Roman" panose="02000603000000000000" pitchFamily="2" charset="0"/>
                <a:ea typeface="CMU Serif Roman" panose="02000603000000000000" pitchFamily="2" charset="0"/>
                <a:cs typeface="CMU Serif Roman" panose="02000603000000000000" pitchFamily="2" charset="0"/>
              </a:rPr>
              <a:t>(2</a:t>
            </a:r>
            <a:r>
              <a:rPr lang="en-CA" sz="2200" b="0" i="0" baseline="30000" dirty="0">
                <a:solidFill>
                  <a:srgbClr val="202122"/>
                </a:solidFill>
                <a:effectLst/>
                <a:latin typeface="CMU Serif Roman" panose="02000603000000000000" pitchFamily="2" charset="0"/>
                <a:ea typeface="CMU Serif Roman" panose="02000603000000000000" pitchFamily="2" charset="0"/>
                <a:cs typeface="CMU Serif Roman" panose="02000603000000000000" pitchFamily="2" charset="0"/>
              </a:rPr>
              <a:t>nd</a:t>
            </a:r>
            <a:r>
              <a:rPr lang="en-CA" sz="2200" b="0" i="0" dirty="0">
                <a:solidFill>
                  <a:srgbClr val="202122"/>
                </a:solidFill>
                <a:effectLst/>
                <a:latin typeface="CMU Serif Roman" panose="02000603000000000000" pitchFamily="2" charset="0"/>
                <a:ea typeface="CMU Serif Roman" panose="02000603000000000000" pitchFamily="2" charset="0"/>
                <a:cs typeface="CMU Serif Roman" panose="02000603000000000000" pitchFamily="2" charset="0"/>
              </a:rPr>
              <a:t> ed) 1980. </a:t>
            </a:r>
            <a:endParaRPr lang="en-CA" sz="3200" dirty="0">
              <a:latin typeface="CMU Serif Roman" panose="02000603000000000000" pitchFamily="2" charset="0"/>
              <a:ea typeface="CMU Serif Roman" panose="02000603000000000000" pitchFamily="2" charset="0"/>
              <a:cs typeface="CMU Serif Roman" panose="02000603000000000000" pitchFamily="2" charset="0"/>
            </a:endParaRPr>
          </a:p>
        </p:txBody>
      </p:sp>
      <p:sp>
        <p:nvSpPr>
          <p:cNvPr id="78" name="TextBox 77">
            <a:extLst>
              <a:ext uri="{FF2B5EF4-FFF2-40B4-BE49-F238E27FC236}">
                <a16:creationId xmlns:a16="http://schemas.microsoft.com/office/drawing/2014/main" id="{401A0B89-7501-4481-917A-DE81FF38D202}"/>
              </a:ext>
            </a:extLst>
          </p:cNvPr>
          <p:cNvSpPr txBox="1"/>
          <p:nvPr/>
        </p:nvSpPr>
        <p:spPr>
          <a:xfrm>
            <a:off x="32836352" y="13560725"/>
            <a:ext cx="5038489" cy="769441"/>
          </a:xfrm>
          <a:prstGeom prst="rect">
            <a:avLst/>
          </a:prstGeom>
          <a:noFill/>
        </p:spPr>
        <p:txBody>
          <a:bodyPr wrap="square" rtlCol="0">
            <a:spAutoFit/>
          </a:bodyPr>
          <a:lstStyle/>
          <a:p>
            <a:r>
              <a:rPr lang="en-US" sz="4400" b="1" dirty="0">
                <a:latin typeface="Arial" panose="020B0604020202020204" pitchFamily="34" charset="0"/>
                <a:cs typeface="Arial" panose="020B0604020202020204" pitchFamily="34" charset="0"/>
              </a:rPr>
              <a:t>DISCUSSION</a:t>
            </a:r>
          </a:p>
        </p:txBody>
      </p:sp>
      <p:pic>
        <p:nvPicPr>
          <p:cNvPr id="12" name="Picture 11" descr="A graph with a blue line&#10;&#10;Description automatically generated">
            <a:extLst>
              <a:ext uri="{FF2B5EF4-FFF2-40B4-BE49-F238E27FC236}">
                <a16:creationId xmlns:a16="http://schemas.microsoft.com/office/drawing/2014/main" id="{337D312F-1949-5BA8-AE37-B89D879F9E1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556667" y="25073435"/>
            <a:ext cx="7427431" cy="5570573"/>
          </a:xfrm>
          <a:prstGeom prst="rect">
            <a:avLst/>
          </a:prstGeom>
        </p:spPr>
      </p:pic>
      <p:pic>
        <p:nvPicPr>
          <p:cNvPr id="16" name="Picture 15">
            <a:extLst>
              <a:ext uri="{FF2B5EF4-FFF2-40B4-BE49-F238E27FC236}">
                <a16:creationId xmlns:a16="http://schemas.microsoft.com/office/drawing/2014/main" id="{F1A6AE55-82E9-02A6-4A69-5391ACF0AD7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702633" y="25104097"/>
            <a:ext cx="7381210" cy="5539911"/>
          </a:xfrm>
          <a:prstGeom prst="rect">
            <a:avLst/>
          </a:prstGeom>
        </p:spPr>
      </p:pic>
      <p:pic>
        <p:nvPicPr>
          <p:cNvPr id="19" name="Picture 18">
            <a:extLst>
              <a:ext uri="{FF2B5EF4-FFF2-40B4-BE49-F238E27FC236}">
                <a16:creationId xmlns:a16="http://schemas.microsoft.com/office/drawing/2014/main" id="{6959578B-EAD9-9D31-1C8F-4E33A0A1B91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475796" y="18369167"/>
            <a:ext cx="8487686" cy="6370367"/>
          </a:xfrm>
          <a:prstGeom prst="rect">
            <a:avLst/>
          </a:prstGeom>
        </p:spPr>
      </p:pic>
      <p:pic>
        <p:nvPicPr>
          <p:cNvPr id="21" name="Picture 20">
            <a:extLst>
              <a:ext uri="{FF2B5EF4-FFF2-40B4-BE49-F238E27FC236}">
                <a16:creationId xmlns:a16="http://schemas.microsoft.com/office/drawing/2014/main" id="{00681A10-DC06-227A-768B-2C2BFAE9CFB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300448" y="12362293"/>
            <a:ext cx="8595071" cy="6450964"/>
          </a:xfrm>
          <a:prstGeom prst="rect">
            <a:avLst/>
          </a:prstGeom>
        </p:spPr>
      </p:pic>
      <p:sp>
        <p:nvSpPr>
          <p:cNvPr id="88" name="TextBox 87">
            <a:extLst>
              <a:ext uri="{FF2B5EF4-FFF2-40B4-BE49-F238E27FC236}">
                <a16:creationId xmlns:a16="http://schemas.microsoft.com/office/drawing/2014/main" id="{401A0B89-7501-4481-917A-DE81FF38D202}"/>
              </a:ext>
            </a:extLst>
          </p:cNvPr>
          <p:cNvSpPr txBox="1"/>
          <p:nvPr/>
        </p:nvSpPr>
        <p:spPr>
          <a:xfrm>
            <a:off x="12368411" y="11920206"/>
            <a:ext cx="9583934" cy="769441"/>
          </a:xfrm>
          <a:prstGeom prst="rect">
            <a:avLst/>
          </a:prstGeom>
          <a:noFill/>
        </p:spPr>
        <p:txBody>
          <a:bodyPr wrap="square" rtlCol="0">
            <a:spAutoFit/>
          </a:bodyPr>
          <a:lstStyle/>
          <a:p>
            <a:r>
              <a:rPr lang="en-US" sz="4400" b="1" dirty="0">
                <a:latin typeface="Arial" panose="020B0604020202020204" pitchFamily="34" charset="0"/>
                <a:cs typeface="Arial" panose="020B0604020202020204" pitchFamily="34" charset="0"/>
              </a:rPr>
              <a:t>RESULTS</a:t>
            </a:r>
          </a:p>
        </p:txBody>
      </p:sp>
      <p:sp>
        <p:nvSpPr>
          <p:cNvPr id="2" name="TextBox 1">
            <a:extLst>
              <a:ext uri="{FF2B5EF4-FFF2-40B4-BE49-F238E27FC236}">
                <a16:creationId xmlns:a16="http://schemas.microsoft.com/office/drawing/2014/main" id="{EAAD0A77-9DA9-5B29-6F70-F37B6DA4392C}"/>
              </a:ext>
            </a:extLst>
          </p:cNvPr>
          <p:cNvSpPr txBox="1"/>
          <p:nvPr/>
        </p:nvSpPr>
        <p:spPr>
          <a:xfrm>
            <a:off x="20519145" y="11956511"/>
            <a:ext cx="11147612" cy="13449836"/>
          </a:xfrm>
          <a:prstGeom prst="rect">
            <a:avLst/>
          </a:prstGeom>
          <a:noFill/>
        </p:spPr>
        <p:txBody>
          <a:bodyPr wrap="square" rtlCol="0">
            <a:spAutoFit/>
          </a:bodyPr>
          <a:lstStyle/>
          <a:p>
            <a:r>
              <a:rPr lang="en-US" sz="3100" dirty="0">
                <a:latin typeface="CMU Serif Roman" panose="02000603000000000000" pitchFamily="2" charset="0"/>
                <a:ea typeface="CMU Serif Roman" panose="02000603000000000000" pitchFamily="2" charset="0"/>
                <a:cs typeface="CMU Serif Roman" panose="02000603000000000000" pitchFamily="2" charset="0"/>
              </a:rPr>
              <a:t>Figure 1:</a:t>
            </a:r>
          </a:p>
          <a:p>
            <a:r>
              <a:rPr lang="en-US" sz="3100" dirty="0">
                <a:latin typeface="CMU Serif Roman" panose="02000603000000000000" pitchFamily="2" charset="0"/>
                <a:ea typeface="CMU Serif Roman" panose="02000603000000000000" pitchFamily="2" charset="0"/>
                <a:cs typeface="CMU Serif Roman" panose="02000603000000000000" pitchFamily="2" charset="0"/>
              </a:rPr>
              <a:t>This graph shows the relationship between the acceleration of an object and its velocity. It can clearly be seen that as the velocity increases to a maximum (the speed of light), the acceleration decreases proportionally. Eventually the acceleration reaches zero, and the velocity becomes a constant. The force constant for this figure and figure 2 was set to be 5 million N/m. To best showcase the acceleration and velocity, the force was set high. If the force is decreased to a small enough value, the acceleration drops to zero almost instantaneously.</a:t>
            </a:r>
          </a:p>
          <a:p>
            <a:endParaRPr lang="en-US" sz="3100" dirty="0">
              <a:latin typeface="CMU Serif Roman" panose="02000603000000000000" pitchFamily="2" charset="0"/>
              <a:ea typeface="CMU Serif Roman" panose="02000603000000000000" pitchFamily="2" charset="0"/>
              <a:cs typeface="CMU Serif Roman" panose="02000603000000000000" pitchFamily="2" charset="0"/>
            </a:endParaRPr>
          </a:p>
          <a:p>
            <a:r>
              <a:rPr lang="en-US" sz="3100" dirty="0">
                <a:latin typeface="CMU Serif Roman" panose="02000603000000000000" pitchFamily="2" charset="0"/>
                <a:ea typeface="CMU Serif Roman" panose="02000603000000000000" pitchFamily="2" charset="0"/>
                <a:cs typeface="CMU Serif Roman" panose="02000603000000000000" pitchFamily="2" charset="0"/>
              </a:rPr>
              <a:t>Figure 2:</a:t>
            </a:r>
          </a:p>
          <a:p>
            <a:r>
              <a:rPr lang="en-US" sz="3100" dirty="0">
                <a:latin typeface="CMU Serif Roman" panose="02000603000000000000" pitchFamily="2" charset="0"/>
                <a:ea typeface="CMU Serif Roman" panose="02000603000000000000" pitchFamily="2" charset="0"/>
                <a:cs typeface="CMU Serif Roman" panose="02000603000000000000" pitchFamily="2" charset="0"/>
              </a:rPr>
              <a:t>This figure displays the relationship between the velocity and time of an object in a constant force field. As the object increases in velocity, it approaches an asymptote at v = c. This is contrary to the standard classical case, where the object would continue to accelerate to infinity.</a:t>
            </a:r>
          </a:p>
          <a:p>
            <a:endParaRPr lang="en-US" sz="3100" dirty="0">
              <a:latin typeface="CMU Serif Roman" panose="02000603000000000000" pitchFamily="2" charset="0"/>
              <a:ea typeface="CMU Serif Roman" panose="02000603000000000000" pitchFamily="2" charset="0"/>
              <a:cs typeface="CMU Serif Roman" panose="02000603000000000000" pitchFamily="2" charset="0"/>
            </a:endParaRPr>
          </a:p>
          <a:p>
            <a:r>
              <a:rPr lang="en-US" sz="3100" dirty="0">
                <a:latin typeface="CMU Serif Roman" panose="02000603000000000000" pitchFamily="2" charset="0"/>
                <a:ea typeface="CMU Serif Roman" panose="02000603000000000000" pitchFamily="2" charset="0"/>
                <a:cs typeface="CMU Serif Roman" panose="02000603000000000000" pitchFamily="2" charset="0"/>
              </a:rPr>
              <a:t>Figure 3, 4, 5:</a:t>
            </a:r>
          </a:p>
          <a:p>
            <a:r>
              <a:rPr lang="en-US" sz="3100" dirty="0">
                <a:latin typeface="CMU Serif Roman" panose="02000603000000000000" pitchFamily="2" charset="0"/>
                <a:ea typeface="CMU Serif Roman" panose="02000603000000000000" pitchFamily="2" charset="0"/>
                <a:cs typeface="CMU Serif Roman" panose="02000603000000000000" pitchFamily="2" charset="0"/>
              </a:rPr>
              <a:t>The gifs and diagram below show the second case which was studied in this report, the relativistic pendulum. Given a high enough velocity, the acceleration due to gravity becomes negligible and the system demonstrates circular motion. The classical case studied in class is compared below in the gif on the right side. The length of the pendulum in these examples was set to 100m, and the acceleration due to gravity was set to the standard 9.81 m/s</a:t>
            </a:r>
            <a:r>
              <a:rPr lang="en-US" sz="3100" baseline="30000" dirty="0">
                <a:latin typeface="CMU Serif Roman" panose="02000603000000000000" pitchFamily="2" charset="0"/>
                <a:ea typeface="CMU Serif Roman" panose="02000603000000000000" pitchFamily="2" charset="0"/>
                <a:cs typeface="CMU Serif Roman" panose="02000603000000000000" pitchFamily="2" charset="0"/>
              </a:rPr>
              <a:t>2 </a:t>
            </a:r>
            <a:endParaRPr lang="en-US" sz="3100" dirty="0">
              <a:latin typeface="CMU Serif Roman" panose="02000603000000000000" pitchFamily="2" charset="0"/>
              <a:ea typeface="CMU Serif Roman" panose="02000603000000000000" pitchFamily="2" charset="0"/>
              <a:cs typeface="CMU Serif Roman" panose="02000603000000000000" pitchFamily="2" charset="0"/>
            </a:endParaRPr>
          </a:p>
        </p:txBody>
      </p:sp>
      <p:pic>
        <p:nvPicPr>
          <p:cNvPr id="20" name="Picture 19" descr="A graph with a blue line&#10;&#10;Description automatically generated">
            <a:extLst>
              <a:ext uri="{FF2B5EF4-FFF2-40B4-BE49-F238E27FC236}">
                <a16:creationId xmlns:a16="http://schemas.microsoft.com/office/drawing/2014/main" id="{879E6C96-EC9D-F367-313B-5C1AE2ADC4C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6553816" y="25297070"/>
            <a:ext cx="5865273" cy="5341860"/>
          </a:xfrm>
          <a:prstGeom prst="rect">
            <a:avLst/>
          </a:prstGeom>
        </p:spPr>
      </p:pic>
      <p:sp>
        <p:nvSpPr>
          <p:cNvPr id="23" name="TextBox 22">
            <a:extLst>
              <a:ext uri="{FF2B5EF4-FFF2-40B4-BE49-F238E27FC236}">
                <a16:creationId xmlns:a16="http://schemas.microsoft.com/office/drawing/2014/main" id="{96576CDB-91E6-C721-EF68-6C34286288EA}"/>
              </a:ext>
            </a:extLst>
          </p:cNvPr>
          <p:cNvSpPr txBox="1"/>
          <p:nvPr/>
        </p:nvSpPr>
        <p:spPr>
          <a:xfrm>
            <a:off x="16197612" y="12748465"/>
            <a:ext cx="936667" cy="369332"/>
          </a:xfrm>
          <a:prstGeom prst="rect">
            <a:avLst/>
          </a:prstGeom>
          <a:noFill/>
        </p:spPr>
        <p:txBody>
          <a:bodyPr wrap="none" rtlCol="0">
            <a:spAutoFit/>
          </a:bodyPr>
          <a:lstStyle/>
          <a:p>
            <a:r>
              <a:rPr lang="en-US" dirty="0"/>
              <a:t>Figure 1</a:t>
            </a:r>
          </a:p>
        </p:txBody>
      </p:sp>
      <p:sp>
        <p:nvSpPr>
          <p:cNvPr id="26" name="TextBox 25">
            <a:extLst>
              <a:ext uri="{FF2B5EF4-FFF2-40B4-BE49-F238E27FC236}">
                <a16:creationId xmlns:a16="http://schemas.microsoft.com/office/drawing/2014/main" id="{47A9F9C8-77AE-BE41-20C0-2EA91520F055}"/>
              </a:ext>
            </a:extLst>
          </p:cNvPr>
          <p:cNvSpPr txBox="1"/>
          <p:nvPr/>
        </p:nvSpPr>
        <p:spPr>
          <a:xfrm>
            <a:off x="16336315" y="18796936"/>
            <a:ext cx="936667" cy="369332"/>
          </a:xfrm>
          <a:prstGeom prst="rect">
            <a:avLst/>
          </a:prstGeom>
          <a:noFill/>
        </p:spPr>
        <p:txBody>
          <a:bodyPr wrap="none" rtlCol="0">
            <a:spAutoFit/>
          </a:bodyPr>
          <a:lstStyle/>
          <a:p>
            <a:r>
              <a:rPr lang="en-US" dirty="0"/>
              <a:t>Figure 2</a:t>
            </a:r>
          </a:p>
        </p:txBody>
      </p:sp>
      <p:sp>
        <p:nvSpPr>
          <p:cNvPr id="27" name="TextBox 26">
            <a:extLst>
              <a:ext uri="{FF2B5EF4-FFF2-40B4-BE49-F238E27FC236}">
                <a16:creationId xmlns:a16="http://schemas.microsoft.com/office/drawing/2014/main" id="{8847D44E-5CE8-B831-A6E8-4FD276A4704D}"/>
              </a:ext>
            </a:extLst>
          </p:cNvPr>
          <p:cNvSpPr txBox="1"/>
          <p:nvPr/>
        </p:nvSpPr>
        <p:spPr>
          <a:xfrm>
            <a:off x="15661317" y="25074853"/>
            <a:ext cx="936667" cy="369332"/>
          </a:xfrm>
          <a:prstGeom prst="rect">
            <a:avLst/>
          </a:prstGeom>
          <a:noFill/>
        </p:spPr>
        <p:txBody>
          <a:bodyPr wrap="none" rtlCol="0">
            <a:spAutoFit/>
          </a:bodyPr>
          <a:lstStyle/>
          <a:p>
            <a:r>
              <a:rPr lang="en-US" dirty="0"/>
              <a:t>Figure 3</a:t>
            </a:r>
          </a:p>
        </p:txBody>
      </p:sp>
      <p:sp>
        <p:nvSpPr>
          <p:cNvPr id="28" name="TextBox 27">
            <a:extLst>
              <a:ext uri="{FF2B5EF4-FFF2-40B4-BE49-F238E27FC236}">
                <a16:creationId xmlns:a16="http://schemas.microsoft.com/office/drawing/2014/main" id="{5A8FF537-A381-EB22-471A-1387DC7C6E84}"/>
              </a:ext>
            </a:extLst>
          </p:cNvPr>
          <p:cNvSpPr txBox="1"/>
          <p:nvPr/>
        </p:nvSpPr>
        <p:spPr>
          <a:xfrm>
            <a:off x="22908022" y="25129126"/>
            <a:ext cx="936667" cy="369332"/>
          </a:xfrm>
          <a:prstGeom prst="rect">
            <a:avLst/>
          </a:prstGeom>
          <a:noFill/>
        </p:spPr>
        <p:txBody>
          <a:bodyPr wrap="none" rtlCol="0">
            <a:spAutoFit/>
          </a:bodyPr>
          <a:lstStyle/>
          <a:p>
            <a:r>
              <a:rPr lang="en-US" dirty="0"/>
              <a:t>Figure 4</a:t>
            </a:r>
          </a:p>
        </p:txBody>
      </p:sp>
      <p:sp>
        <p:nvSpPr>
          <p:cNvPr id="29" name="TextBox 28">
            <a:extLst>
              <a:ext uri="{FF2B5EF4-FFF2-40B4-BE49-F238E27FC236}">
                <a16:creationId xmlns:a16="http://schemas.microsoft.com/office/drawing/2014/main" id="{2BB1B63C-C53C-0F83-35E2-A1FCE3488293}"/>
              </a:ext>
            </a:extLst>
          </p:cNvPr>
          <p:cNvSpPr txBox="1"/>
          <p:nvPr/>
        </p:nvSpPr>
        <p:spPr>
          <a:xfrm>
            <a:off x="29018118" y="25291992"/>
            <a:ext cx="936667" cy="369332"/>
          </a:xfrm>
          <a:prstGeom prst="rect">
            <a:avLst/>
          </a:prstGeom>
          <a:noFill/>
        </p:spPr>
        <p:txBody>
          <a:bodyPr wrap="none" rtlCol="0">
            <a:spAutoFit/>
          </a:bodyPr>
          <a:lstStyle/>
          <a:p>
            <a:r>
              <a:rPr lang="en-US" dirty="0"/>
              <a:t>Figure 5</a:t>
            </a:r>
          </a:p>
        </p:txBody>
      </p:sp>
    </p:spTree>
    <p:extLst>
      <p:ext uri="{BB962C8B-B14F-4D97-AF65-F5344CB8AC3E}">
        <p14:creationId xmlns:p14="http://schemas.microsoft.com/office/powerpoint/2010/main" val="21579925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26754</TotalTime>
  <Words>1328</Words>
  <Application>Microsoft Macintosh PowerPoint</Application>
  <PresentationFormat>Custom</PresentationFormat>
  <Paragraphs>60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 Math</vt:lpstr>
      <vt:lpstr>CMU Serif Roman</vt:lpstr>
      <vt:lpstr>CMU Serif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Phillipe Wernette</dc:creator>
  <cp:lastModifiedBy>Evan Petrimoulx</cp:lastModifiedBy>
  <cp:revision>155</cp:revision>
  <cp:lastPrinted>2023-11-27T19:30:35Z</cp:lastPrinted>
  <dcterms:created xsi:type="dcterms:W3CDTF">2018-03-08T21:11:00Z</dcterms:created>
  <dcterms:modified xsi:type="dcterms:W3CDTF">2023-11-27T19:36:29Z</dcterms:modified>
</cp:coreProperties>
</file>