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aleway ExtraBold"/>
      <p:bold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A427E82-FDC6-480E-A0E4-63D040FD4E8C}">
  <a:tblStyle styleId="{FA427E82-FDC6-480E-A0E4-63D040FD4E8C}" styleName="Table_0"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2FA"/>
          </a:solidFill>
        </a:fill>
      </a:tcStyle>
    </a:wholeTbl>
    <a:band1H>
      <a:tcTxStyle b="off" i="off"/>
      <a:tcStyle>
        <a:fill>
          <a:solidFill>
            <a:srgbClr val="CCE5F5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E5F5"/>
          </a:solidFill>
        </a:fill>
      </a:tcStyle>
    </a:band1V>
    <a:band2V>
      <a:tcTxStyle b="off" i="off"/>
    </a:band2V>
    <a:la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fill>
          <a:solidFill>
            <a:srgbClr val="31B4E6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fill>
          <a:solidFill>
            <a:srgbClr val="31B4E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31B4E6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31B4E6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ExtraBold-bold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regular.fntdata"/><Relationship Id="rId27" Type="http://schemas.openxmlformats.org/officeDocument/2006/relationships/font" Target="fonts/RalewayExtra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1cc5025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1cc5025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12fac48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12fac48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12fac487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12fac487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6ac2685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6ac2685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81cc5025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81cc5025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1cc5025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81cc5025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2fac487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2fac487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1cc5025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1cc5025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1cc5025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1cc5025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1cc5025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1cc5025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1cc5025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1cc5025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2fac487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2fac48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2fac487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2fac487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12fac487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12fac487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epetruescu/Csc-179-Group-2" TargetMode="External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Qo1a4l5sxNIYK36RAyrVcqpJ6We15NTM/view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179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" sz="3600"/>
              <a:t>Group 2</a:t>
            </a:r>
            <a:endParaRPr i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Snipe-IT</a:t>
            </a:r>
            <a:endParaRPr i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Edward Petruescu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German Lugo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Roger Diaz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16775" y="6166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>
                <a:latin typeface="Raleway ExtraBold"/>
                <a:ea typeface="Raleway ExtraBold"/>
                <a:cs typeface="Raleway ExtraBold"/>
                <a:sym typeface="Raleway ExtraBold"/>
              </a:rPr>
              <a:t>6.1 User State Diagram</a:t>
            </a:r>
            <a:endParaRPr b="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11883" l="0" r="0" t="12950"/>
          <a:stretch/>
        </p:blipFill>
        <p:spPr>
          <a:xfrm>
            <a:off x="216775" y="1361000"/>
            <a:ext cx="4902825" cy="3002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22"/>
          <p:cNvGraphicFramePr/>
          <p:nvPr/>
        </p:nvGraphicFramePr>
        <p:xfrm>
          <a:off x="5119588" y="553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{FA427E82-FDC6-480E-A0E4-63D040FD4E8C}</a:tableStyleId>
              </a:tblPr>
              <a:tblGrid>
                <a:gridCol w="545000"/>
                <a:gridCol w="689025"/>
                <a:gridCol w="972700"/>
                <a:gridCol w="825200"/>
                <a:gridCol w="645950"/>
              </a:tblGrid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Id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Path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State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State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Pass/Fail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</a:tr>
              <a:tr h="25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1,7, 12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Checked out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Checked out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</a:tr>
              <a:tr h="230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1,6,12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Checked out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 404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</a:tr>
              <a:tr h="222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1,5,12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Checked out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 404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</a:tr>
              <a:tr h="20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1,8,12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Checked out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 404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</a:tr>
              <a:tr h="17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1,2,9,12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Checked out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 404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</a:tr>
              <a:tr h="165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1,2,9,12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Checked out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Success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</a:tr>
              <a:tr h="263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1,3,10,12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Checked out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Home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</a:tr>
              <a:tr h="14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1,4,11,12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Checked out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</a:tr>
              <a:tr h="17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1,2,9,1,8,12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Checked out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 404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</a:tr>
              <a:tr h="15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1,3,10,1,8,12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Checked out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 404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FAIL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1,4,11,1,8,12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Checked out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 Assets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FAIL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1,13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Checked out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 404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FAIL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1,3,6,7,12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Checked out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 404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FAIL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1,6,12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Checked out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 Assets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FAIL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3500">
                <a:latin typeface="Raleway ExtraBold"/>
                <a:ea typeface="Raleway ExtraBold"/>
                <a:cs typeface="Raleway ExtraBold"/>
                <a:sym typeface="Raleway ExtraBold"/>
              </a:rPr>
              <a:t>6.2 Asset State Diagram</a:t>
            </a:r>
            <a:endParaRPr b="0" sz="350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13437" l="0" r="0" t="14276"/>
          <a:stretch/>
        </p:blipFill>
        <p:spPr>
          <a:xfrm>
            <a:off x="152400" y="1595775"/>
            <a:ext cx="4902825" cy="3002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3"/>
          <p:cNvGraphicFramePr/>
          <p:nvPr/>
        </p:nvGraphicFramePr>
        <p:xfrm>
          <a:off x="5175213" y="1306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{FA427E82-FDC6-480E-A0E4-63D040FD4E8C}</a:tableStyleId>
              </a:tblPr>
              <a:tblGrid>
                <a:gridCol w="497250"/>
                <a:gridCol w="628650"/>
                <a:gridCol w="887475"/>
                <a:gridCol w="752900"/>
                <a:gridCol w="589350"/>
              </a:tblGrid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Test Id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Path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Expected State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Actual State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Pass/Fail</a:t>
                      </a:r>
                      <a:endParaRPr sz="1000"/>
                    </a:p>
                  </a:txBody>
                  <a:tcPr marT="9525" marB="0" marR="9525" marL="9525" anchor="ctr"/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1,2,9,5,6,7,8,12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Error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Error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PASS</a:t>
                      </a:r>
                      <a:endParaRPr sz="1000"/>
                    </a:p>
                  </a:txBody>
                  <a:tcPr marT="9525" marB="0" marR="9525" marL="9525" anchor="ctr"/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1,2,9,5,6,7,12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Checkout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All Assets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FAIL</a:t>
                      </a:r>
                      <a:endParaRPr sz="1000"/>
                    </a:p>
                  </a:txBody>
                  <a:tcPr marT="9525" marB="0" marR="9525" marL="9525" anchor="ctr"/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1,2,9,7,12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Checkout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Checkout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PASS</a:t>
                      </a:r>
                      <a:endParaRPr sz="1000"/>
                    </a:p>
                  </a:txBody>
                  <a:tcPr marT="9525" marB="0" marR="9525" marL="9525" anchor="ctr"/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1,2,9,8,12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Success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Success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PASS</a:t>
                      </a:r>
                      <a:endParaRPr sz="1000"/>
                    </a:p>
                  </a:txBody>
                  <a:tcPr marT="9525" marB="0" marR="9525" marL="9525" anchor="ctr"/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1,2,9,6,7,8,12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Checkout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All Assets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FAIL</a:t>
                      </a:r>
                      <a:endParaRPr sz="1000"/>
                    </a:p>
                  </a:txBody>
                  <a:tcPr marT="9525" marB="0" marR="9525" marL="9525" anchor="ctr"/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1,6,12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Checkout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Error 404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FAIL</a:t>
                      </a:r>
                      <a:endParaRPr sz="1000"/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3500">
                <a:latin typeface="Raleway ExtraBold"/>
                <a:ea typeface="Raleway ExtraBold"/>
                <a:cs typeface="Raleway ExtraBold"/>
                <a:sym typeface="Raleway ExtraBold"/>
              </a:rPr>
              <a:t>6.3 Location State Diagram</a:t>
            </a:r>
            <a:endParaRPr b="0" sz="350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13376" l="872" r="1059" t="13806"/>
          <a:stretch/>
        </p:blipFill>
        <p:spPr>
          <a:xfrm>
            <a:off x="195175" y="1595775"/>
            <a:ext cx="4808049" cy="3002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24"/>
          <p:cNvGraphicFramePr/>
          <p:nvPr/>
        </p:nvGraphicFramePr>
        <p:xfrm>
          <a:off x="5175213" y="1306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{FA427E82-FDC6-480E-A0E4-63D040FD4E8C}</a:tableStyleId>
              </a:tblPr>
              <a:tblGrid>
                <a:gridCol w="497250"/>
                <a:gridCol w="628650"/>
                <a:gridCol w="887475"/>
                <a:gridCol w="752900"/>
                <a:gridCol w="589350"/>
              </a:tblGrid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Test Id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Path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Expected State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Actual State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Pass/Fail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1,2,11,5,6,7,8,12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Checkout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Error 404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FAIL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1,4,11,5,6,7,12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Success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Success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PASS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1,4,11,7,8,12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Checkout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Checkout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PASS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1,4,11,8, 12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Checkout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All Assets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FAIL</a:t>
                      </a:r>
                      <a:endParaRPr sz="1000"/>
                    </a:p>
                  </a:txBody>
                  <a:tcPr marT="9525" marB="0" marR="9525" marL="9525" anchor="ctr"/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1,5,6,7,8, 12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Error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Error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PASS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1,4,11,12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Checkout</a:t>
                      </a:r>
                      <a:endParaRPr sz="1000"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All Assets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FAIL</a:t>
                      </a:r>
                      <a:endParaRPr sz="1000"/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GitHub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413654" y="1595775"/>
            <a:ext cx="4317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https://github.com/epetruescu/Csc-179-Group-2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375" y="1363750"/>
            <a:ext cx="3783500" cy="31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3500">
                <a:latin typeface="Raleway ExtraBold"/>
                <a:ea typeface="Raleway ExtraBold"/>
                <a:cs typeface="Raleway ExtraBold"/>
                <a:sym typeface="Raleway ExtraBold"/>
              </a:rPr>
              <a:t>8. Demonstration</a:t>
            </a:r>
            <a:endParaRPr b="0" sz="350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57" name="Google Shape;157;p26" title="Snipe-IT Demo_Larg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625" y="1211350"/>
            <a:ext cx="6076726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3500">
                <a:latin typeface="Raleway ExtraBold"/>
                <a:ea typeface="Raleway ExtraBold"/>
                <a:cs typeface="Raleway ExtraBold"/>
                <a:sym typeface="Raleway ExtraBold"/>
              </a:rPr>
              <a:t>9. Conclusion</a:t>
            </a:r>
            <a:endParaRPr b="0" sz="350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2410112" y="14433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analysis of the 5 testing </a:t>
            </a:r>
            <a:r>
              <a:rPr lang="en"/>
              <a:t>criteria</a:t>
            </a:r>
            <a:r>
              <a:rPr lang="en"/>
              <a:t> for the web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3 State Diagrams with 26 test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Passed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16 Failed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was built by software developers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project needs someone to test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Despite this being a community project, it is a well build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Total: 167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Programers: ~100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Testers: ~ 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Translators</a:t>
            </a:r>
            <a:r>
              <a:rPr lang="en"/>
              <a:t>: ~60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2542475" y="320750"/>
            <a:ext cx="29745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Outline</a:t>
            </a:r>
            <a:endParaRPr sz="3600"/>
          </a:p>
        </p:txBody>
      </p:sp>
      <p:sp>
        <p:nvSpPr>
          <p:cNvPr id="79" name="Google Shape;79;p14"/>
          <p:cNvSpPr txBox="1"/>
          <p:nvPr/>
        </p:nvSpPr>
        <p:spPr>
          <a:xfrm>
            <a:off x="1067125" y="1131250"/>
            <a:ext cx="74163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 Statement and Solution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System Description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 Level Test Specifications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Testing Approaches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Snipe-IT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Tab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Asset Tab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Location Tab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State Diagram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State Diagram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Asset State Diagram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Location Diagram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Demonstration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AutoNum type="arabicPeriod"/>
            </a:pPr>
            <a:r>
              <a:rPr b="0" lang="en" sz="2400">
                <a:latin typeface="Raleway ExtraBold"/>
                <a:ea typeface="Raleway ExtraBold"/>
                <a:cs typeface="Raleway ExtraBold"/>
                <a:sym typeface="Raleway ExtraBold"/>
              </a:rPr>
              <a:t>Problem Statement and a solution</a:t>
            </a:r>
            <a:endParaRPr b="0" sz="240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153479" y="1595775"/>
            <a:ext cx="4463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</a:t>
            </a:r>
            <a:r>
              <a:rPr lang="en"/>
              <a:t>oblem: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if the selected methods meet system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only essentials for requirements to be met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616879" y="1595775"/>
            <a:ext cx="4463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blackbox testing with a model based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Test Cases using finite State Diagrams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Test Cases and compare with expected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testing using Selenium Webdriver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3500">
                <a:latin typeface="Raleway ExtraBold"/>
                <a:ea typeface="Raleway ExtraBold"/>
                <a:cs typeface="Raleway ExtraBold"/>
                <a:sym typeface="Raleway ExtraBold"/>
              </a:rPr>
              <a:t>2. System Description</a:t>
            </a:r>
            <a:endParaRPr b="0" sz="350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5200500" y="1211350"/>
            <a:ext cx="3647100" cy="3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Snipe-IT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Web based software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Host it </a:t>
            </a:r>
            <a:r>
              <a:rPr lang="en" sz="1500"/>
              <a:t>yourself</a:t>
            </a:r>
            <a:r>
              <a:rPr lang="en" sz="1500"/>
              <a:t> or pay the developers for hosting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Built using PHP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Database: MySQL and MariaDB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JSON REST API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Allows </a:t>
            </a:r>
            <a:r>
              <a:rPr lang="en" sz="1500"/>
              <a:t>third</a:t>
            </a:r>
            <a:r>
              <a:rPr lang="en" sz="1500"/>
              <a:t> party </a:t>
            </a:r>
            <a:r>
              <a:rPr lang="en" sz="1500"/>
              <a:t>libraries</a:t>
            </a:r>
            <a:r>
              <a:rPr lang="en" sz="1500"/>
              <a:t> and </a:t>
            </a:r>
            <a:r>
              <a:rPr lang="en" sz="1500"/>
              <a:t>modules</a:t>
            </a:r>
            <a:r>
              <a:rPr lang="en" sz="1500"/>
              <a:t> to work with Snipe IT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be used on Mac, Linux, and Windows</a:t>
            </a:r>
            <a:endParaRPr sz="15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5048101" cy="32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1743025" y="575950"/>
            <a:ext cx="69789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3500">
                <a:latin typeface="Raleway ExtraBold"/>
                <a:ea typeface="Raleway ExtraBold"/>
                <a:cs typeface="Raleway ExtraBold"/>
                <a:sym typeface="Raleway ExtraBold"/>
              </a:rPr>
              <a:t>3. High level Test Specification</a:t>
            </a:r>
            <a:endParaRPr b="0" sz="350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1232300" y="1297075"/>
            <a:ext cx="7454400" cy="3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Assets must be assigned to Users, Other Assets, or different Locations. If an asset is not assigned to any of these, the system should raise a red flag and ask for assignment.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Check in and Check out Dates are required in order to keep track of assets and manage inventory.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User, Assets, and Location methods all contain similar fields. Identical fields should behave the same in all methods. These fields include: 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Checkout Date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Expected Check in Date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Notes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Assets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Cancel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Checkout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Success and Error messages should display if the user has forgotten required fields or makes an invalid command.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3500">
                <a:latin typeface="Raleway ExtraBold"/>
                <a:ea typeface="Raleway ExtraBold"/>
                <a:cs typeface="Raleway ExtraBold"/>
                <a:sym typeface="Raleway ExtraBold"/>
              </a:rPr>
              <a:t>4. Testing Approaches</a:t>
            </a:r>
            <a:endParaRPr b="0" sz="350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985824" y="1500200"/>
            <a:ext cx="7059900" cy="30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requirements for the bulk checkout feature.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State Diagrams for each of the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State Diagrams and design test cases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test cases and implement them using Selenium and JUnit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each input individually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combinations of inputs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400250" y="4853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User Tab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925" y="1120750"/>
            <a:ext cx="7786925" cy="35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410925" y="4478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5.2 Asset Tab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300" y="1032375"/>
            <a:ext cx="7773925" cy="367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400250" y="4189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5.3 Location Tab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450" y="1054300"/>
            <a:ext cx="7682392" cy="3627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