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1" r:id="rId2"/>
    <p:sldId id="322" r:id="rId3"/>
    <p:sldId id="323" r:id="rId4"/>
    <p:sldId id="324" r:id="rId5"/>
    <p:sldId id="325" r:id="rId6"/>
    <p:sldId id="339" r:id="rId7"/>
    <p:sldId id="349" r:id="rId8"/>
    <p:sldId id="341" r:id="rId9"/>
    <p:sldId id="344" r:id="rId10"/>
    <p:sldId id="305" r:id="rId11"/>
    <p:sldId id="313" r:id="rId12"/>
    <p:sldId id="309" r:id="rId13"/>
    <p:sldId id="312" r:id="rId14"/>
    <p:sldId id="314" r:id="rId15"/>
    <p:sldId id="269" r:id="rId16"/>
    <p:sldId id="315" r:id="rId17"/>
    <p:sldId id="262" r:id="rId18"/>
    <p:sldId id="264" r:id="rId19"/>
    <p:sldId id="272" r:id="rId20"/>
    <p:sldId id="316" r:id="rId21"/>
    <p:sldId id="265" r:id="rId22"/>
    <p:sldId id="275" r:id="rId23"/>
    <p:sldId id="267" r:id="rId24"/>
    <p:sldId id="268" r:id="rId25"/>
    <p:sldId id="266" r:id="rId26"/>
    <p:sldId id="274" r:id="rId27"/>
    <p:sldId id="270" r:id="rId28"/>
    <p:sldId id="273" r:id="rId29"/>
    <p:sldId id="276" r:id="rId30"/>
    <p:sldId id="318" r:id="rId31"/>
    <p:sldId id="278" r:id="rId32"/>
    <p:sldId id="308" r:id="rId33"/>
    <p:sldId id="280" r:id="rId34"/>
    <p:sldId id="281" r:id="rId35"/>
    <p:sldId id="345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148"/>
    <a:srgbClr val="485052"/>
    <a:srgbClr val="163B4F"/>
    <a:srgbClr val="939B9F"/>
    <a:srgbClr val="DBDFE2"/>
    <a:srgbClr val="939BA0"/>
    <a:srgbClr val="469CCB"/>
    <a:srgbClr val="54B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85685" autoAdjust="0"/>
  </p:normalViewPr>
  <p:slideViewPr>
    <p:cSldViewPr snapToGrid="0" snapToObjects="1">
      <p:cViewPr varScale="1">
        <p:scale>
          <a:sx n="71" d="100"/>
          <a:sy n="71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9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Evolution du nombre de contrôles URSSAF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Sheet1!$A$8:$A$36</c:f>
              <c:numCache>
                <c:formatCode>mmm\-yy</c:formatCode>
                <c:ptCount val="29"/>
                <c:pt idx="0">
                  <c:v>42005.0</c:v>
                </c:pt>
                <c:pt idx="1">
                  <c:v>42036.0</c:v>
                </c:pt>
                <c:pt idx="2">
                  <c:v>42064.0</c:v>
                </c:pt>
                <c:pt idx="3">
                  <c:v>42095.0</c:v>
                </c:pt>
                <c:pt idx="4">
                  <c:v>42125.0</c:v>
                </c:pt>
                <c:pt idx="5">
                  <c:v>42156.0</c:v>
                </c:pt>
                <c:pt idx="6">
                  <c:v>42186.0</c:v>
                </c:pt>
                <c:pt idx="7">
                  <c:v>42217.0</c:v>
                </c:pt>
                <c:pt idx="8">
                  <c:v>42248.0</c:v>
                </c:pt>
                <c:pt idx="9">
                  <c:v>42278.0</c:v>
                </c:pt>
                <c:pt idx="10">
                  <c:v>42309.0</c:v>
                </c:pt>
                <c:pt idx="11">
                  <c:v>42339.0</c:v>
                </c:pt>
                <c:pt idx="12">
                  <c:v>42370.0</c:v>
                </c:pt>
                <c:pt idx="13">
                  <c:v>42401.0</c:v>
                </c:pt>
                <c:pt idx="14">
                  <c:v>42430.0</c:v>
                </c:pt>
                <c:pt idx="15">
                  <c:v>42461.0</c:v>
                </c:pt>
                <c:pt idx="16">
                  <c:v>42491.0</c:v>
                </c:pt>
                <c:pt idx="17">
                  <c:v>42522.0</c:v>
                </c:pt>
                <c:pt idx="18">
                  <c:v>42552.0</c:v>
                </c:pt>
                <c:pt idx="19">
                  <c:v>42583.0</c:v>
                </c:pt>
                <c:pt idx="20">
                  <c:v>42614.0</c:v>
                </c:pt>
                <c:pt idx="21">
                  <c:v>42644.0</c:v>
                </c:pt>
                <c:pt idx="22">
                  <c:v>42675.0</c:v>
                </c:pt>
                <c:pt idx="23">
                  <c:v>42705.0</c:v>
                </c:pt>
                <c:pt idx="24">
                  <c:v>42736.0</c:v>
                </c:pt>
                <c:pt idx="25">
                  <c:v>42767.0</c:v>
                </c:pt>
                <c:pt idx="26">
                  <c:v>42795.0</c:v>
                </c:pt>
                <c:pt idx="27">
                  <c:v>42826.0</c:v>
                </c:pt>
                <c:pt idx="28">
                  <c:v>42856.0</c:v>
                </c:pt>
              </c:numCache>
            </c:numRef>
          </c:cat>
          <c:val>
            <c:numRef>
              <c:f>Sheet1!$B$8:$B$36</c:f>
              <c:numCache>
                <c:formatCode>General</c:formatCode>
                <c:ptCount val="29"/>
                <c:pt idx="0">
                  <c:v>1.0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3.0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2.0</c:v>
                </c:pt>
                <c:pt idx="13">
                  <c:v>1.0</c:v>
                </c:pt>
                <c:pt idx="14">
                  <c:v>1.0</c:v>
                </c:pt>
                <c:pt idx="15">
                  <c:v>0.0</c:v>
                </c:pt>
                <c:pt idx="16">
                  <c:v>0.0</c:v>
                </c:pt>
                <c:pt idx="17">
                  <c:v>1.0</c:v>
                </c:pt>
                <c:pt idx="18">
                  <c:v>1.0</c:v>
                </c:pt>
                <c:pt idx="19">
                  <c:v>0.0</c:v>
                </c:pt>
                <c:pt idx="20">
                  <c:v>2.0</c:v>
                </c:pt>
                <c:pt idx="21">
                  <c:v>5.0</c:v>
                </c:pt>
                <c:pt idx="22">
                  <c:v>1.0</c:v>
                </c:pt>
                <c:pt idx="23">
                  <c:v>2.0</c:v>
                </c:pt>
                <c:pt idx="24">
                  <c:v>0.0</c:v>
                </c:pt>
                <c:pt idx="25">
                  <c:v>1.0</c:v>
                </c:pt>
                <c:pt idx="26">
                  <c:v>0.0</c:v>
                </c:pt>
                <c:pt idx="27">
                  <c:v>1.0</c:v>
                </c:pt>
                <c:pt idx="28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97C1-4BB0-AAF0-F6BC2C31FA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26031616"/>
        <c:axId val="-2125774176"/>
      </c:lineChart>
      <c:dateAx>
        <c:axId val="-2126031616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125774176"/>
        <c:crosses val="autoZero"/>
        <c:auto val="1"/>
        <c:lblOffset val="100"/>
        <c:baseTimeUnit val="months"/>
      </c:dateAx>
      <c:valAx>
        <c:axId val="-2125774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12603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dirty="0" err="1"/>
              <a:t>Résultats</a:t>
            </a:r>
            <a:r>
              <a:rPr lang="en-GB" sz="2000" baseline="0" dirty="0"/>
              <a:t> des </a:t>
            </a:r>
            <a:r>
              <a:rPr lang="en-GB" sz="2000" baseline="0" dirty="0" err="1"/>
              <a:t>contrôles</a:t>
            </a:r>
            <a:r>
              <a:rPr lang="en-GB" sz="2000" baseline="0" dirty="0"/>
              <a:t> URSSAF</a:t>
            </a:r>
            <a:endParaRPr lang="en-GB" sz="2000" dirty="0"/>
          </a:p>
        </c:rich>
      </c:tx>
      <c:layout>
        <c:manualLayout>
          <c:xMode val="edge"/>
          <c:yMode val="edge"/>
          <c:x val="0.310505100262834"/>
          <c:y val="0.02661422827861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Sheet2!$A$15</c:f>
              <c:strCache>
                <c:ptCount val="1"/>
                <c:pt idx="0">
                  <c:v>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Sheet2!$B$14:$AC$14</c:f>
              <c:numCache>
                <c:formatCode>mmm\-yy</c:formatCode>
                <c:ptCount val="28"/>
                <c:pt idx="0">
                  <c:v>42005.0</c:v>
                </c:pt>
                <c:pt idx="1">
                  <c:v>42036.0</c:v>
                </c:pt>
                <c:pt idx="2">
                  <c:v>42064.0</c:v>
                </c:pt>
                <c:pt idx="3">
                  <c:v>42095.0</c:v>
                </c:pt>
                <c:pt idx="4">
                  <c:v>42125.0</c:v>
                </c:pt>
                <c:pt idx="5">
                  <c:v>42156.0</c:v>
                </c:pt>
                <c:pt idx="6">
                  <c:v>42186.0</c:v>
                </c:pt>
                <c:pt idx="7">
                  <c:v>42217.0</c:v>
                </c:pt>
                <c:pt idx="8">
                  <c:v>42248.0</c:v>
                </c:pt>
                <c:pt idx="9">
                  <c:v>42278.0</c:v>
                </c:pt>
                <c:pt idx="10">
                  <c:v>42309.0</c:v>
                </c:pt>
                <c:pt idx="11">
                  <c:v>42339.0</c:v>
                </c:pt>
                <c:pt idx="12">
                  <c:v>42370.0</c:v>
                </c:pt>
                <c:pt idx="13">
                  <c:v>42401.0</c:v>
                </c:pt>
                <c:pt idx="14">
                  <c:v>42430.0</c:v>
                </c:pt>
                <c:pt idx="15">
                  <c:v>42461.0</c:v>
                </c:pt>
                <c:pt idx="16">
                  <c:v>42491.0</c:v>
                </c:pt>
                <c:pt idx="17">
                  <c:v>42522.0</c:v>
                </c:pt>
                <c:pt idx="18">
                  <c:v>42552.0</c:v>
                </c:pt>
                <c:pt idx="19">
                  <c:v>42583.0</c:v>
                </c:pt>
                <c:pt idx="20">
                  <c:v>42614.0</c:v>
                </c:pt>
                <c:pt idx="21">
                  <c:v>42644.0</c:v>
                </c:pt>
                <c:pt idx="22">
                  <c:v>42675.0</c:v>
                </c:pt>
                <c:pt idx="23">
                  <c:v>42705.0</c:v>
                </c:pt>
                <c:pt idx="24">
                  <c:v>42736.0</c:v>
                </c:pt>
                <c:pt idx="25">
                  <c:v>42767.0</c:v>
                </c:pt>
                <c:pt idx="26">
                  <c:v>42795.0</c:v>
                </c:pt>
                <c:pt idx="27">
                  <c:v>42826.0</c:v>
                </c:pt>
              </c:numCache>
            </c:numRef>
          </c:cat>
          <c:val>
            <c:numRef>
              <c:f>Sheet2!$B$15:$AC$15</c:f>
              <c:numCache>
                <c:formatCode>General</c:formatCode>
                <c:ptCount val="28"/>
                <c:pt idx="0">
                  <c:v>0.0</c:v>
                </c:pt>
                <c:pt idx="1">
                  <c:v>1.0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0.0</c:v>
                </c:pt>
                <c:pt idx="6">
                  <c:v>1.0</c:v>
                </c:pt>
                <c:pt idx="7">
                  <c:v>0.0</c:v>
                </c:pt>
                <c:pt idx="8">
                  <c:v>3.0</c:v>
                </c:pt>
                <c:pt idx="9">
                  <c:v>1.0</c:v>
                </c:pt>
                <c:pt idx="10">
                  <c:v>1.0</c:v>
                </c:pt>
                <c:pt idx="11">
                  <c:v>0.0</c:v>
                </c:pt>
                <c:pt idx="12">
                  <c:v>2.0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1.0</c:v>
                </c:pt>
                <c:pt idx="19">
                  <c:v>0.0</c:v>
                </c:pt>
                <c:pt idx="20">
                  <c:v>0.0</c:v>
                </c:pt>
                <c:pt idx="21">
                  <c:v>4.0</c:v>
                </c:pt>
                <c:pt idx="22">
                  <c:v>1.0</c:v>
                </c:pt>
                <c:pt idx="23">
                  <c:v>2.0</c:v>
                </c:pt>
                <c:pt idx="24">
                  <c:v>0.0</c:v>
                </c:pt>
                <c:pt idx="25">
                  <c:v>1.0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79A-433B-94A2-AF10E8AE86A4}"/>
            </c:ext>
          </c:extLst>
        </c:ser>
        <c:ser>
          <c:idx val="1"/>
          <c:order val="1"/>
          <c:tx>
            <c:strRef>
              <c:f>Sheet2!$A$16</c:f>
              <c:strCache>
                <c:ptCount val="1"/>
                <c:pt idx="0">
                  <c:v>Débit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Sheet2!$B$14:$AC$14</c:f>
              <c:numCache>
                <c:formatCode>mmm\-yy</c:formatCode>
                <c:ptCount val="28"/>
                <c:pt idx="0">
                  <c:v>42005.0</c:v>
                </c:pt>
                <c:pt idx="1">
                  <c:v>42036.0</c:v>
                </c:pt>
                <c:pt idx="2">
                  <c:v>42064.0</c:v>
                </c:pt>
                <c:pt idx="3">
                  <c:v>42095.0</c:v>
                </c:pt>
                <c:pt idx="4">
                  <c:v>42125.0</c:v>
                </c:pt>
                <c:pt idx="5">
                  <c:v>42156.0</c:v>
                </c:pt>
                <c:pt idx="6">
                  <c:v>42186.0</c:v>
                </c:pt>
                <c:pt idx="7">
                  <c:v>42217.0</c:v>
                </c:pt>
                <c:pt idx="8">
                  <c:v>42248.0</c:v>
                </c:pt>
                <c:pt idx="9">
                  <c:v>42278.0</c:v>
                </c:pt>
                <c:pt idx="10">
                  <c:v>42309.0</c:v>
                </c:pt>
                <c:pt idx="11">
                  <c:v>42339.0</c:v>
                </c:pt>
                <c:pt idx="12">
                  <c:v>42370.0</c:v>
                </c:pt>
                <c:pt idx="13">
                  <c:v>42401.0</c:v>
                </c:pt>
                <c:pt idx="14">
                  <c:v>42430.0</c:v>
                </c:pt>
                <c:pt idx="15">
                  <c:v>42461.0</c:v>
                </c:pt>
                <c:pt idx="16">
                  <c:v>42491.0</c:v>
                </c:pt>
                <c:pt idx="17">
                  <c:v>42522.0</c:v>
                </c:pt>
                <c:pt idx="18">
                  <c:v>42552.0</c:v>
                </c:pt>
                <c:pt idx="19">
                  <c:v>42583.0</c:v>
                </c:pt>
                <c:pt idx="20">
                  <c:v>42614.0</c:v>
                </c:pt>
                <c:pt idx="21">
                  <c:v>42644.0</c:v>
                </c:pt>
                <c:pt idx="22">
                  <c:v>42675.0</c:v>
                </c:pt>
                <c:pt idx="23">
                  <c:v>42705.0</c:v>
                </c:pt>
                <c:pt idx="24">
                  <c:v>42736.0</c:v>
                </c:pt>
                <c:pt idx="25">
                  <c:v>42767.0</c:v>
                </c:pt>
                <c:pt idx="26">
                  <c:v>42795.0</c:v>
                </c:pt>
                <c:pt idx="27">
                  <c:v>42826.0</c:v>
                </c:pt>
              </c:numCache>
            </c:numRef>
          </c:cat>
          <c:val>
            <c:numRef>
              <c:f>Sheet2!$B$16:$AC$16</c:f>
              <c:numCache>
                <c:formatCode>General</c:formatCode>
                <c:ptCount val="28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79A-433B-94A2-AF10E8AE86A4}"/>
            </c:ext>
          </c:extLst>
        </c:ser>
        <c:ser>
          <c:idx val="2"/>
          <c:order val="2"/>
          <c:tx>
            <c:strRef>
              <c:f>Sheet2!$A$17</c:f>
              <c:strCache>
                <c:ptCount val="1"/>
                <c:pt idx="0">
                  <c:v>Crédit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Sheet2!$B$14:$AC$14</c:f>
              <c:numCache>
                <c:formatCode>mmm\-yy</c:formatCode>
                <c:ptCount val="28"/>
                <c:pt idx="0">
                  <c:v>42005.0</c:v>
                </c:pt>
                <c:pt idx="1">
                  <c:v>42036.0</c:v>
                </c:pt>
                <c:pt idx="2">
                  <c:v>42064.0</c:v>
                </c:pt>
                <c:pt idx="3">
                  <c:v>42095.0</c:v>
                </c:pt>
                <c:pt idx="4">
                  <c:v>42125.0</c:v>
                </c:pt>
                <c:pt idx="5">
                  <c:v>42156.0</c:v>
                </c:pt>
                <c:pt idx="6">
                  <c:v>42186.0</c:v>
                </c:pt>
                <c:pt idx="7">
                  <c:v>42217.0</c:v>
                </c:pt>
                <c:pt idx="8">
                  <c:v>42248.0</c:v>
                </c:pt>
                <c:pt idx="9">
                  <c:v>42278.0</c:v>
                </c:pt>
                <c:pt idx="10">
                  <c:v>42309.0</c:v>
                </c:pt>
                <c:pt idx="11">
                  <c:v>42339.0</c:v>
                </c:pt>
                <c:pt idx="12">
                  <c:v>42370.0</c:v>
                </c:pt>
                <c:pt idx="13">
                  <c:v>42401.0</c:v>
                </c:pt>
                <c:pt idx="14">
                  <c:v>42430.0</c:v>
                </c:pt>
                <c:pt idx="15">
                  <c:v>42461.0</c:v>
                </c:pt>
                <c:pt idx="16">
                  <c:v>42491.0</c:v>
                </c:pt>
                <c:pt idx="17">
                  <c:v>42522.0</c:v>
                </c:pt>
                <c:pt idx="18">
                  <c:v>42552.0</c:v>
                </c:pt>
                <c:pt idx="19">
                  <c:v>42583.0</c:v>
                </c:pt>
                <c:pt idx="20">
                  <c:v>42614.0</c:v>
                </c:pt>
                <c:pt idx="21">
                  <c:v>42644.0</c:v>
                </c:pt>
                <c:pt idx="22">
                  <c:v>42675.0</c:v>
                </c:pt>
                <c:pt idx="23">
                  <c:v>42705.0</c:v>
                </c:pt>
                <c:pt idx="24">
                  <c:v>42736.0</c:v>
                </c:pt>
                <c:pt idx="25">
                  <c:v>42767.0</c:v>
                </c:pt>
                <c:pt idx="26">
                  <c:v>42795.0</c:v>
                </c:pt>
                <c:pt idx="27">
                  <c:v>42826.0</c:v>
                </c:pt>
              </c:numCache>
            </c:numRef>
          </c:cat>
          <c:val>
            <c:numRef>
              <c:f>Sheet2!$B$17:$AC$17</c:f>
              <c:numCache>
                <c:formatCode>General</c:formatCode>
                <c:ptCount val="28"/>
                <c:pt idx="0">
                  <c:v>1.0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1.0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1.0</c:v>
                </c:pt>
                <c:pt idx="21">
                  <c:v>1.0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79A-433B-94A2-AF10E8AE8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44502864"/>
        <c:axId val="-2044869936"/>
      </c:barChart>
      <c:dateAx>
        <c:axId val="-20445028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044869936"/>
        <c:crosses val="autoZero"/>
        <c:auto val="1"/>
        <c:lblOffset val="100"/>
        <c:baseTimeUnit val="months"/>
      </c:dateAx>
      <c:valAx>
        <c:axId val="-204486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04450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FDEA3-0B0B-114F-B22A-CDA1EE6A9B6E}" type="datetimeFigureOut">
              <a:rPr lang="fr-FR" smtClean="0"/>
              <a:t>23/05/2017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77B1B-7C41-6342-8D5A-23C5C91E78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18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B1D5E-A951-D948-9672-A356F3F79243}" type="datetimeFigureOut">
              <a:rPr lang="fr-FR" smtClean="0"/>
              <a:t>23/05/2017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2B20B-9E9A-EF4D-BA9D-2E6040101AE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2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939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</a:t>
            </a:r>
            <a:r>
              <a:rPr lang="fr-FR" baseline="0" dirty="0"/>
              <a:t> préférence remplissage par l’EC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2B20B-9E9A-EF4D-BA9D-2E6040101AE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78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2B20B-9E9A-EF4D-BA9D-2E6040101AE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9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2B20B-9E9A-EF4D-BA9D-2E6040101AE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3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2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824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447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24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75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90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56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12B20B-9E9A-EF4D-BA9D-2E6040101AE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07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NJE_PPT_éléments isolés2.jpg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3165" y="2602304"/>
            <a:ext cx="4279241" cy="426489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80003" y="2418093"/>
            <a:ext cx="7738604" cy="766763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B92148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du document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80003" y="3330243"/>
            <a:ext cx="7730654" cy="470479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Sous-titre du document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80003" y="4137911"/>
            <a:ext cx="2966964" cy="354575"/>
          </a:xfrm>
        </p:spPr>
        <p:txBody>
          <a:bodyPr/>
          <a:lstStyle>
            <a:lvl1pPr>
              <a:defRPr sz="1400">
                <a:solidFill>
                  <a:schemeClr val="accent5"/>
                </a:solidFill>
                <a:latin typeface="DIN-Regular" charset="0"/>
                <a:ea typeface="DIN-Regular" charset="0"/>
                <a:cs typeface="DIN-Regular" charset="0"/>
              </a:defRPr>
            </a:lvl1pPr>
          </a:lstStyle>
          <a:p>
            <a:fld id="{4DC840D1-D5B2-FA47-B6D9-3BB025609618}" type="datetime2">
              <a:rPr lang="fr-FR" smtClean="0"/>
              <a:pPr/>
              <a:t>mardi 23 mai 2017</a:t>
            </a:fld>
            <a:endParaRPr lang="fr-FR" dirty="0"/>
          </a:p>
        </p:txBody>
      </p:sp>
      <p:pic>
        <p:nvPicPr>
          <p:cNvPr id="12" name="Image 11" descr="JE_logo_blanc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6728" y="5537509"/>
            <a:ext cx="1243584" cy="111803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50220"/>
            <a:ext cx="658368" cy="1956816"/>
          </a:xfrm>
          <a:prstGeom prst="rect">
            <a:avLst/>
          </a:prstGeom>
        </p:spPr>
      </p:pic>
      <p:pic>
        <p:nvPicPr>
          <p:cNvPr id="16" name="Image 15" descr="CNJE_logo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2957"/>
            <a:ext cx="2220776" cy="113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5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ison pétr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374342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B92148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28650" y="1253129"/>
            <a:ext cx="3886200" cy="4742153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sz="14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sz="12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29150" y="1253129"/>
            <a:ext cx="3886200" cy="4742153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sz="14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sz="12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72722" y="-8567"/>
            <a:ext cx="770781" cy="365125"/>
          </a:xfrm>
        </p:spPr>
        <p:txBody>
          <a:bodyPr/>
          <a:lstStyle>
            <a:lvl1pPr>
              <a:defRPr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defRPr>
            </a:lvl1pPr>
          </a:lstStyle>
          <a:p>
            <a:fld id="{BBFF9E24-D68D-6F41-AF87-9FC91C1F80D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628650" y="742220"/>
            <a:ext cx="7886700" cy="22296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 baseline="0">
                <a:solidFill>
                  <a:srgbClr val="485052"/>
                </a:solidFill>
                <a:latin typeface="DIN" charset="0"/>
                <a:ea typeface="DIN" charset="0"/>
                <a:cs typeface="DIN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SOUS-TITRE DE LA SLIDE</a:t>
            </a:r>
          </a:p>
        </p:txBody>
      </p:sp>
      <p:pic>
        <p:nvPicPr>
          <p:cNvPr id="25" name="Imag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407" y="4876800"/>
            <a:ext cx="2292096" cy="1981200"/>
          </a:xfrm>
          <a:prstGeom prst="rect">
            <a:avLst/>
          </a:prstGeom>
        </p:spPr>
      </p:pic>
      <p:pic>
        <p:nvPicPr>
          <p:cNvPr id="26" name="Image 25" descr="JE_logo_blanc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226" y="6119514"/>
            <a:ext cx="754942" cy="678727"/>
          </a:xfrm>
          <a:prstGeom prst="rect">
            <a:avLst/>
          </a:prstGeom>
        </p:spPr>
      </p:pic>
      <p:grpSp>
        <p:nvGrpSpPr>
          <p:cNvPr id="30" name="Grouper 29"/>
          <p:cNvGrpSpPr/>
          <p:nvPr userDrawn="1"/>
        </p:nvGrpSpPr>
        <p:grpSpPr>
          <a:xfrm>
            <a:off x="498" y="395403"/>
            <a:ext cx="77923" cy="528332"/>
            <a:chOff x="498" y="395403"/>
            <a:chExt cx="77923" cy="528332"/>
          </a:xfrm>
        </p:grpSpPr>
        <p:pic>
          <p:nvPicPr>
            <p:cNvPr id="28" name="Image 2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" y="395403"/>
              <a:ext cx="77922" cy="407665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37954" r="-299"/>
            <a:stretch/>
          </p:blipFill>
          <p:spPr>
            <a:xfrm>
              <a:off x="499" y="516070"/>
              <a:ext cx="77922" cy="407665"/>
            </a:xfrm>
            <a:prstGeom prst="rect">
              <a:avLst/>
            </a:prstGeom>
          </p:spPr>
        </p:pic>
      </p:grp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8100"/>
            <a:ext cx="7886700" cy="266700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1pPr>
            <a:lvl2pPr algn="r">
              <a:defRPr sz="14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2pPr>
            <a:lvl3pPr algn="r">
              <a:defRPr sz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3pPr>
            <a:lvl4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4pPr>
            <a:lvl5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5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</a:t>
            </a:r>
            <a:r>
              <a:rPr lang="en-US" dirty="0" err="1"/>
              <a:t>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235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ison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CNJE_PPT_éléments isolés10.jpg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941" y="4884580"/>
            <a:ext cx="2282262" cy="19780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37434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B92148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28650" y="1253129"/>
            <a:ext cx="3886200" cy="4742153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sz="14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sz="12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29150" y="1253129"/>
            <a:ext cx="3886200" cy="4742153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sz="14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sz="12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72722" y="-8567"/>
            <a:ext cx="770781" cy="365125"/>
          </a:xfrm>
        </p:spPr>
        <p:txBody>
          <a:bodyPr/>
          <a:lstStyle>
            <a:lvl1pPr>
              <a:defRPr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defRPr>
            </a:lvl1pPr>
          </a:lstStyle>
          <a:p>
            <a:fld id="{BBFF9E24-D68D-6F41-AF87-9FC91C1F80D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628650" y="742220"/>
            <a:ext cx="7886700" cy="22296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>
                <a:solidFill>
                  <a:schemeClr val="accent5"/>
                </a:solidFill>
                <a:latin typeface="DIN" charset="0"/>
                <a:ea typeface="DIN" charset="0"/>
                <a:cs typeface="DIN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SOUS-TITRE DE LA SLIDE</a:t>
            </a:r>
          </a:p>
        </p:txBody>
      </p:sp>
      <p:pic>
        <p:nvPicPr>
          <p:cNvPr id="26" name="Image 25" descr="JE_logo_blanc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226" y="6119514"/>
            <a:ext cx="754942" cy="678727"/>
          </a:xfrm>
          <a:prstGeom prst="rect">
            <a:avLst/>
          </a:prstGeom>
        </p:spPr>
      </p:pic>
      <p:grpSp>
        <p:nvGrpSpPr>
          <p:cNvPr id="30" name="Grouper 29"/>
          <p:cNvGrpSpPr/>
          <p:nvPr userDrawn="1"/>
        </p:nvGrpSpPr>
        <p:grpSpPr>
          <a:xfrm>
            <a:off x="498" y="395403"/>
            <a:ext cx="77923" cy="528332"/>
            <a:chOff x="498" y="395403"/>
            <a:chExt cx="77923" cy="528332"/>
          </a:xfrm>
        </p:grpSpPr>
        <p:pic>
          <p:nvPicPr>
            <p:cNvPr id="28" name="Image 2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" y="395403"/>
              <a:ext cx="77922" cy="407665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37954" r="-299"/>
            <a:stretch/>
          </p:blipFill>
          <p:spPr>
            <a:xfrm>
              <a:off x="499" y="516070"/>
              <a:ext cx="77922" cy="407665"/>
            </a:xfrm>
            <a:prstGeom prst="rect">
              <a:avLst/>
            </a:prstGeom>
          </p:spPr>
        </p:pic>
      </p:grp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8100"/>
            <a:ext cx="7886700" cy="266700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1pPr>
            <a:lvl2pPr algn="r">
              <a:defRPr sz="14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2pPr>
            <a:lvl3pPr algn="r">
              <a:defRPr sz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3pPr>
            <a:lvl4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4pPr>
            <a:lvl5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5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</a:t>
            </a:r>
            <a:r>
              <a:rPr lang="en-US" dirty="0" err="1"/>
              <a:t>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15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aison framb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CNJE_PPT_éléments isolés6.jpg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2535" y="4879509"/>
            <a:ext cx="2291465" cy="19784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37434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B92148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28650" y="1253129"/>
            <a:ext cx="3886200" cy="4742153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sz="14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sz="12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29150" y="1253129"/>
            <a:ext cx="3886200" cy="4742153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sz="14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sz="12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72722" y="-8567"/>
            <a:ext cx="770781" cy="365125"/>
          </a:xfrm>
        </p:spPr>
        <p:txBody>
          <a:bodyPr/>
          <a:lstStyle>
            <a:lvl1pPr>
              <a:defRPr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defRPr>
            </a:lvl1pPr>
          </a:lstStyle>
          <a:p>
            <a:fld id="{BBFF9E24-D68D-6F41-AF87-9FC91C1F80D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628650" y="742220"/>
            <a:ext cx="7886700" cy="22296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>
                <a:solidFill>
                  <a:srgbClr val="485052"/>
                </a:solidFill>
                <a:latin typeface="DIN" charset="0"/>
                <a:ea typeface="DIN" charset="0"/>
                <a:cs typeface="DIN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SOUS-TITRE DE LA SLIDE</a:t>
            </a:r>
          </a:p>
        </p:txBody>
      </p:sp>
      <p:pic>
        <p:nvPicPr>
          <p:cNvPr id="26" name="Image 25" descr="JE_logo_blanc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226" y="6119514"/>
            <a:ext cx="754942" cy="678727"/>
          </a:xfrm>
          <a:prstGeom prst="rect">
            <a:avLst/>
          </a:prstGeom>
        </p:spPr>
      </p:pic>
      <p:grpSp>
        <p:nvGrpSpPr>
          <p:cNvPr id="30" name="Grouper 29"/>
          <p:cNvGrpSpPr/>
          <p:nvPr userDrawn="1"/>
        </p:nvGrpSpPr>
        <p:grpSpPr>
          <a:xfrm>
            <a:off x="498" y="395403"/>
            <a:ext cx="77923" cy="528332"/>
            <a:chOff x="498" y="395403"/>
            <a:chExt cx="77923" cy="528332"/>
          </a:xfrm>
        </p:grpSpPr>
        <p:pic>
          <p:nvPicPr>
            <p:cNvPr id="28" name="Image 27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" y="395403"/>
              <a:ext cx="77922" cy="407665"/>
            </a:xfrm>
            <a:prstGeom prst="rect">
              <a:avLst/>
            </a:prstGeom>
          </p:spPr>
        </p:pic>
        <p:pic>
          <p:nvPicPr>
            <p:cNvPr id="29" name="Image 28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37954" r="-299"/>
            <a:stretch/>
          </p:blipFill>
          <p:spPr>
            <a:xfrm>
              <a:off x="499" y="516070"/>
              <a:ext cx="77922" cy="407665"/>
            </a:xfrm>
            <a:prstGeom prst="rect">
              <a:avLst/>
            </a:prstGeom>
          </p:spPr>
        </p:pic>
      </p:grp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8100"/>
            <a:ext cx="7886700" cy="266700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1pPr>
            <a:lvl2pPr algn="r">
              <a:defRPr sz="14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2pPr>
            <a:lvl3pPr algn="r">
              <a:defRPr sz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3pPr>
            <a:lvl4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4pPr>
            <a:lvl5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5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</a:t>
            </a:r>
            <a:r>
              <a:rPr lang="en-US" dirty="0" err="1"/>
              <a:t>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502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titre pétr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29842" y="1259745"/>
            <a:ext cx="3868340" cy="37249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Titre de la comparaison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9842" y="1632237"/>
            <a:ext cx="3868340" cy="4557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 baseline="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lang="fr-FR" sz="14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lang="fr-FR" sz="12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lang="fr-FR" sz="11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lang="fr-FR"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259745"/>
            <a:ext cx="3887391" cy="37249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Titre de la comparaison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29151" y="1632238"/>
            <a:ext cx="3887391" cy="4557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 baseline="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lang="fr-FR" sz="14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lang="fr-FR" sz="12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lang="fr-FR" sz="11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lang="fr-FR"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37434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B92148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1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628650" y="742220"/>
            <a:ext cx="7886700" cy="22296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>
                <a:solidFill>
                  <a:srgbClr val="485052"/>
                </a:solidFill>
                <a:latin typeface="DIN" charset="0"/>
                <a:ea typeface="DIN" charset="0"/>
                <a:cs typeface="DIN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SOUS-TITRE DE LA SLIDE</a:t>
            </a:r>
          </a:p>
        </p:txBody>
      </p:sp>
      <p:grpSp>
        <p:nvGrpSpPr>
          <p:cNvPr id="12" name="Grouper 11"/>
          <p:cNvGrpSpPr/>
          <p:nvPr userDrawn="1"/>
        </p:nvGrpSpPr>
        <p:grpSpPr>
          <a:xfrm>
            <a:off x="498" y="395403"/>
            <a:ext cx="77923" cy="528332"/>
            <a:chOff x="498" y="395403"/>
            <a:chExt cx="77923" cy="528332"/>
          </a:xfrm>
        </p:grpSpPr>
        <p:pic>
          <p:nvPicPr>
            <p:cNvPr id="13" name="Image 1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" y="395403"/>
              <a:ext cx="77922" cy="407665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37954" r="-299"/>
            <a:stretch/>
          </p:blipFill>
          <p:spPr>
            <a:xfrm>
              <a:off x="499" y="516070"/>
              <a:ext cx="77922" cy="407665"/>
            </a:xfrm>
            <a:prstGeom prst="rect">
              <a:avLst/>
            </a:prstGeom>
          </p:spPr>
        </p:pic>
      </p:grpSp>
      <p:sp>
        <p:nvSpPr>
          <p:cNvPr id="1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72722" y="-8567"/>
            <a:ext cx="770781" cy="365125"/>
          </a:xfrm>
        </p:spPr>
        <p:txBody>
          <a:bodyPr/>
          <a:lstStyle>
            <a:lvl1pPr>
              <a:defRPr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defRPr>
            </a:lvl1pPr>
          </a:lstStyle>
          <a:p>
            <a:fld id="{BBFF9E24-D68D-6F41-AF87-9FC91C1F80DB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407" y="4876800"/>
            <a:ext cx="2292096" cy="1981200"/>
          </a:xfrm>
          <a:prstGeom prst="rect">
            <a:avLst/>
          </a:prstGeom>
        </p:spPr>
      </p:pic>
      <p:pic>
        <p:nvPicPr>
          <p:cNvPr id="20" name="Image 19" descr="JE_logo_blanc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226" y="6119514"/>
            <a:ext cx="754942" cy="678727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8100"/>
            <a:ext cx="7886700" cy="266700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1pPr>
            <a:lvl2pPr algn="r">
              <a:defRPr sz="14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2pPr>
            <a:lvl3pPr algn="r">
              <a:defRPr sz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3pPr>
            <a:lvl4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4pPr>
            <a:lvl5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5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</a:t>
            </a:r>
            <a:r>
              <a:rPr lang="en-US" dirty="0" err="1"/>
              <a:t>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5634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titre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29842" y="1259745"/>
            <a:ext cx="3868340" cy="37249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Titre de la comparaison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9842" y="1632237"/>
            <a:ext cx="3868340" cy="4557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 baseline="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lang="fr-FR" sz="14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lang="fr-FR" sz="12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lang="fr-FR" sz="11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lang="fr-FR"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259745"/>
            <a:ext cx="3887391" cy="37249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Titre de la comparaison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29151" y="1632238"/>
            <a:ext cx="3887391" cy="4557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 baseline="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lang="fr-FR" sz="14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lang="fr-FR" sz="12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lang="fr-FR" sz="11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lang="fr-FR"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37434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B92148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1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628650" y="742220"/>
            <a:ext cx="7886700" cy="22296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>
                <a:solidFill>
                  <a:srgbClr val="485052"/>
                </a:solidFill>
                <a:latin typeface="DIN" charset="0"/>
                <a:ea typeface="DIN" charset="0"/>
                <a:cs typeface="DIN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SOUS-TITRE DE LA SLIDE</a:t>
            </a:r>
          </a:p>
        </p:txBody>
      </p:sp>
      <p:grpSp>
        <p:nvGrpSpPr>
          <p:cNvPr id="12" name="Grouper 11"/>
          <p:cNvGrpSpPr/>
          <p:nvPr userDrawn="1"/>
        </p:nvGrpSpPr>
        <p:grpSpPr>
          <a:xfrm>
            <a:off x="498" y="395403"/>
            <a:ext cx="77923" cy="528332"/>
            <a:chOff x="498" y="395403"/>
            <a:chExt cx="77923" cy="528332"/>
          </a:xfrm>
        </p:grpSpPr>
        <p:pic>
          <p:nvPicPr>
            <p:cNvPr id="13" name="Image 1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" y="395403"/>
              <a:ext cx="77922" cy="407665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37954" r="-299"/>
            <a:stretch/>
          </p:blipFill>
          <p:spPr>
            <a:xfrm>
              <a:off x="499" y="516070"/>
              <a:ext cx="77922" cy="407665"/>
            </a:xfrm>
            <a:prstGeom prst="rect">
              <a:avLst/>
            </a:prstGeom>
          </p:spPr>
        </p:pic>
      </p:grpSp>
      <p:sp>
        <p:nvSpPr>
          <p:cNvPr id="1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72722" y="-8567"/>
            <a:ext cx="770781" cy="365125"/>
          </a:xfrm>
        </p:spPr>
        <p:txBody>
          <a:bodyPr/>
          <a:lstStyle>
            <a:lvl1pPr>
              <a:defRPr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defRPr>
            </a:lvl1pPr>
          </a:lstStyle>
          <a:p>
            <a:fld id="{BBFF9E24-D68D-6F41-AF87-9FC91C1F80DB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21" name="Image 20" descr="CNJE_PPT_éléments isolés10.jpg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941" y="4884580"/>
            <a:ext cx="2282262" cy="1978075"/>
          </a:xfrm>
          <a:prstGeom prst="rect">
            <a:avLst/>
          </a:prstGeom>
        </p:spPr>
      </p:pic>
      <p:pic>
        <p:nvPicPr>
          <p:cNvPr id="22" name="Image 21" descr="JE_logo_blanc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226" y="6119514"/>
            <a:ext cx="754942" cy="678727"/>
          </a:xfrm>
          <a:prstGeom prst="rect">
            <a:avLst/>
          </a:prstGeom>
        </p:spPr>
      </p:pic>
      <p:sp>
        <p:nvSpPr>
          <p:cNvPr id="1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8100"/>
            <a:ext cx="7886700" cy="266700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1pPr>
            <a:lvl2pPr algn="r">
              <a:defRPr sz="14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2pPr>
            <a:lvl3pPr algn="r">
              <a:defRPr sz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3pPr>
            <a:lvl4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4pPr>
            <a:lvl5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5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</a:t>
            </a:r>
            <a:r>
              <a:rPr lang="en-US" dirty="0" err="1"/>
              <a:t>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5249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avec titre framb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29842" y="1259745"/>
            <a:ext cx="3868340" cy="37249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Titre de la comparaison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9842" y="1632237"/>
            <a:ext cx="3868340" cy="4557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 baseline="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lang="fr-FR" sz="14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lang="fr-FR" sz="12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lang="fr-FR" sz="11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lang="fr-FR"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1" y="1259745"/>
            <a:ext cx="3887391" cy="37249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dirty="0"/>
              <a:t>Titre de la comparaison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29151" y="1632238"/>
            <a:ext cx="3887391" cy="45574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 baseline="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lang="fr-FR" sz="14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lang="fr-FR" sz="12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lang="fr-FR" sz="11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lang="fr-FR"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dirty="0"/>
              <a:t>Insérer le contenu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37434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B92148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1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628650" y="742220"/>
            <a:ext cx="7886700" cy="22296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>
                <a:solidFill>
                  <a:srgbClr val="485052"/>
                </a:solidFill>
                <a:latin typeface="DIN" charset="0"/>
                <a:ea typeface="DIN" charset="0"/>
                <a:cs typeface="DIN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SOUS-TITRE DE LA SLIDE</a:t>
            </a:r>
          </a:p>
        </p:txBody>
      </p:sp>
      <p:grpSp>
        <p:nvGrpSpPr>
          <p:cNvPr id="12" name="Grouper 11"/>
          <p:cNvGrpSpPr/>
          <p:nvPr userDrawn="1"/>
        </p:nvGrpSpPr>
        <p:grpSpPr>
          <a:xfrm>
            <a:off x="498" y="395403"/>
            <a:ext cx="77923" cy="528332"/>
            <a:chOff x="498" y="395403"/>
            <a:chExt cx="77923" cy="528332"/>
          </a:xfrm>
        </p:grpSpPr>
        <p:pic>
          <p:nvPicPr>
            <p:cNvPr id="13" name="Image 1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" y="395403"/>
              <a:ext cx="77922" cy="407665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37954" r="-299"/>
            <a:stretch/>
          </p:blipFill>
          <p:spPr>
            <a:xfrm>
              <a:off x="499" y="516070"/>
              <a:ext cx="77922" cy="407665"/>
            </a:xfrm>
            <a:prstGeom prst="rect">
              <a:avLst/>
            </a:prstGeom>
          </p:spPr>
        </p:pic>
      </p:grpSp>
      <p:sp>
        <p:nvSpPr>
          <p:cNvPr id="1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72722" y="-8567"/>
            <a:ext cx="770781" cy="365125"/>
          </a:xfrm>
        </p:spPr>
        <p:txBody>
          <a:bodyPr/>
          <a:lstStyle>
            <a:lvl1pPr>
              <a:defRPr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defRPr>
            </a:lvl1pPr>
          </a:lstStyle>
          <a:p>
            <a:fld id="{BBFF9E24-D68D-6F41-AF87-9FC91C1F80DB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5" name="Image 14" descr="CNJE_PPT_éléments isolés6.jpg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2535" y="4879509"/>
            <a:ext cx="2291465" cy="1978491"/>
          </a:xfrm>
          <a:prstGeom prst="rect">
            <a:avLst/>
          </a:prstGeom>
        </p:spPr>
      </p:pic>
      <p:pic>
        <p:nvPicPr>
          <p:cNvPr id="16" name="Image 15" descr="JE_logo_blanc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226" y="6119514"/>
            <a:ext cx="754942" cy="678727"/>
          </a:xfrm>
          <a:prstGeom prst="rect">
            <a:avLst/>
          </a:prstGeom>
        </p:spPr>
      </p:pic>
      <p:sp>
        <p:nvSpPr>
          <p:cNvPr id="1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8100"/>
            <a:ext cx="7886700" cy="266700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1pPr>
            <a:lvl2pPr algn="r">
              <a:defRPr sz="14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2pPr>
            <a:lvl3pPr algn="r">
              <a:defRPr sz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3pPr>
            <a:lvl4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4pPr>
            <a:lvl5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5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</a:t>
            </a:r>
            <a:r>
              <a:rPr lang="en-US" dirty="0" err="1"/>
              <a:t>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4098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628650" y="1256306"/>
            <a:ext cx="7886700" cy="496161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 baseline="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lang="fr-FR" sz="14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lang="fr-FR" sz="12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lang="fr-FR" sz="11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lang="fr-FR"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R="0" lvl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fr-FR" dirty="0"/>
              <a:t>Insérer le contenu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37434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B92148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1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628650" y="742220"/>
            <a:ext cx="7886700" cy="22296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>
                <a:solidFill>
                  <a:srgbClr val="485052"/>
                </a:solidFill>
                <a:latin typeface="DIN" charset="0"/>
                <a:ea typeface="DIN" charset="0"/>
                <a:cs typeface="DIN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SOUS-TITRE DE LA SLIDE</a:t>
            </a:r>
          </a:p>
        </p:txBody>
      </p:sp>
      <p:grpSp>
        <p:nvGrpSpPr>
          <p:cNvPr id="12" name="Grouper 11"/>
          <p:cNvGrpSpPr/>
          <p:nvPr userDrawn="1"/>
        </p:nvGrpSpPr>
        <p:grpSpPr>
          <a:xfrm>
            <a:off x="498" y="395403"/>
            <a:ext cx="77923" cy="528332"/>
            <a:chOff x="498" y="395403"/>
            <a:chExt cx="77923" cy="528332"/>
          </a:xfrm>
        </p:grpSpPr>
        <p:pic>
          <p:nvPicPr>
            <p:cNvPr id="13" name="Image 1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" y="395403"/>
              <a:ext cx="77922" cy="407665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37954" r="-299"/>
            <a:stretch/>
          </p:blipFill>
          <p:spPr>
            <a:xfrm>
              <a:off x="499" y="516070"/>
              <a:ext cx="77922" cy="407665"/>
            </a:xfrm>
            <a:prstGeom prst="rect">
              <a:avLst/>
            </a:prstGeom>
          </p:spPr>
        </p:pic>
      </p:grpSp>
      <p:sp>
        <p:nvSpPr>
          <p:cNvPr id="15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72722" y="-8567"/>
            <a:ext cx="770781" cy="365125"/>
          </a:xfrm>
        </p:spPr>
        <p:txBody>
          <a:bodyPr/>
          <a:lstStyle>
            <a:lvl1pPr>
              <a:defRPr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defRPr>
            </a:lvl1pPr>
          </a:lstStyle>
          <a:p>
            <a:fld id="{BBFF9E24-D68D-6F41-AF87-9FC91C1F80DB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7" name="Image 16" descr="CNJE_PPT_éléments isolés10.jpg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941" y="4884580"/>
            <a:ext cx="2282262" cy="1978075"/>
          </a:xfrm>
          <a:prstGeom prst="rect">
            <a:avLst/>
          </a:prstGeom>
        </p:spPr>
      </p:pic>
      <p:pic>
        <p:nvPicPr>
          <p:cNvPr id="18" name="Image 17" descr="JE_logo_blanc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226" y="6119514"/>
            <a:ext cx="754942" cy="678727"/>
          </a:xfrm>
          <a:prstGeom prst="rect">
            <a:avLst/>
          </a:prstGeom>
        </p:spPr>
      </p:pic>
      <p:sp>
        <p:nvSpPr>
          <p:cNvPr id="1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8100"/>
            <a:ext cx="7886700" cy="266700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1pPr>
            <a:lvl2pPr algn="r">
              <a:defRPr sz="14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2pPr>
            <a:lvl3pPr algn="r">
              <a:defRPr sz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3pPr>
            <a:lvl4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4pPr>
            <a:lvl5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5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</a:t>
            </a:r>
            <a:r>
              <a:rPr lang="en-US" dirty="0" err="1"/>
              <a:t>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74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framb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628650" y="1256306"/>
            <a:ext cx="7886700" cy="496161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 baseline="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lang="fr-FR" sz="14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lang="fr-FR" sz="12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lang="fr-FR" sz="11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lang="fr-FR"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R="0" lvl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fr-FR" dirty="0"/>
              <a:t>Insérer le contenu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37434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B92148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11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628650" y="742220"/>
            <a:ext cx="7886700" cy="22296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>
                <a:solidFill>
                  <a:srgbClr val="485052"/>
                </a:solidFill>
                <a:latin typeface="DIN" charset="0"/>
                <a:ea typeface="DIN" charset="0"/>
                <a:cs typeface="DIN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SOUS-TITRE DE LA SLIDE</a:t>
            </a:r>
          </a:p>
        </p:txBody>
      </p:sp>
      <p:grpSp>
        <p:nvGrpSpPr>
          <p:cNvPr id="12" name="Grouper 11"/>
          <p:cNvGrpSpPr/>
          <p:nvPr userDrawn="1"/>
        </p:nvGrpSpPr>
        <p:grpSpPr>
          <a:xfrm>
            <a:off x="498" y="395403"/>
            <a:ext cx="77923" cy="528332"/>
            <a:chOff x="498" y="395403"/>
            <a:chExt cx="77923" cy="528332"/>
          </a:xfrm>
        </p:grpSpPr>
        <p:pic>
          <p:nvPicPr>
            <p:cNvPr id="13" name="Image 1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" y="395403"/>
              <a:ext cx="77922" cy="407665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37954" r="-299"/>
            <a:stretch/>
          </p:blipFill>
          <p:spPr>
            <a:xfrm>
              <a:off x="499" y="516070"/>
              <a:ext cx="77922" cy="407665"/>
            </a:xfrm>
            <a:prstGeom prst="rect">
              <a:avLst/>
            </a:prstGeom>
          </p:spPr>
        </p:pic>
      </p:grpSp>
      <p:sp>
        <p:nvSpPr>
          <p:cNvPr id="15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72722" y="-8567"/>
            <a:ext cx="770781" cy="365125"/>
          </a:xfrm>
        </p:spPr>
        <p:txBody>
          <a:bodyPr/>
          <a:lstStyle>
            <a:lvl1pPr>
              <a:defRPr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defRPr>
            </a:lvl1pPr>
          </a:lstStyle>
          <a:p>
            <a:fld id="{BBFF9E24-D68D-6F41-AF87-9FC91C1F80DB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7" name="Image 16" descr="CNJE_PPT_éléments isolés6.jpg"/>
          <p:cNvPicPr>
            <a:picLocks noChangeAspect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2535" y="4879509"/>
            <a:ext cx="2291465" cy="1978491"/>
          </a:xfrm>
          <a:prstGeom prst="rect">
            <a:avLst/>
          </a:prstGeom>
        </p:spPr>
      </p:pic>
      <p:pic>
        <p:nvPicPr>
          <p:cNvPr id="18" name="Image 17" descr="JE_logo_blanc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226" y="6119514"/>
            <a:ext cx="754942" cy="678727"/>
          </a:xfrm>
          <a:prstGeom prst="rect">
            <a:avLst/>
          </a:prstGeom>
        </p:spPr>
      </p:pic>
      <p:sp>
        <p:nvSpPr>
          <p:cNvPr id="1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8100"/>
            <a:ext cx="7886700" cy="266700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1pPr>
            <a:lvl2pPr algn="r">
              <a:defRPr sz="14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2pPr>
            <a:lvl3pPr algn="r">
              <a:defRPr sz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3pPr>
            <a:lvl4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4pPr>
            <a:lvl5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5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</a:t>
            </a:r>
            <a:r>
              <a:rPr lang="en-US" dirty="0" err="1"/>
              <a:t>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792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pétr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374342"/>
          </a:xfrm>
        </p:spPr>
        <p:txBody>
          <a:bodyPr>
            <a:normAutofit/>
          </a:bodyPr>
          <a:lstStyle>
            <a:lvl1pPr>
              <a:defRPr sz="2400">
                <a:solidFill>
                  <a:srgbClr val="B92148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de la slide</a:t>
            </a:r>
          </a:p>
        </p:txBody>
      </p:sp>
      <p:sp>
        <p:nvSpPr>
          <p:cNvPr id="34" name="Sous-titre 2"/>
          <p:cNvSpPr>
            <a:spLocks noGrp="1"/>
          </p:cNvSpPr>
          <p:nvPr>
            <p:ph type="subTitle" idx="14" hasCustomPrompt="1"/>
          </p:nvPr>
        </p:nvSpPr>
        <p:spPr>
          <a:xfrm>
            <a:off x="628650" y="742220"/>
            <a:ext cx="7886700" cy="222961"/>
          </a:xfrm>
        </p:spPr>
        <p:txBody>
          <a:bodyPr anchor="ctr">
            <a:noAutofit/>
          </a:bodyPr>
          <a:lstStyle>
            <a:lvl1pPr marL="0" indent="0" algn="l">
              <a:buNone/>
              <a:defRPr sz="1500">
                <a:solidFill>
                  <a:srgbClr val="485052"/>
                </a:solidFill>
                <a:latin typeface="DIN" charset="0"/>
                <a:ea typeface="DIN" charset="0"/>
                <a:cs typeface="DIN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dirty="0"/>
              <a:t>SOUS-TITRE DE LA SLIDE</a:t>
            </a:r>
          </a:p>
        </p:txBody>
      </p:sp>
      <p:grpSp>
        <p:nvGrpSpPr>
          <p:cNvPr id="35" name="Grouper 34"/>
          <p:cNvGrpSpPr/>
          <p:nvPr userDrawn="1"/>
        </p:nvGrpSpPr>
        <p:grpSpPr>
          <a:xfrm>
            <a:off x="498" y="395403"/>
            <a:ext cx="77923" cy="528332"/>
            <a:chOff x="498" y="395403"/>
            <a:chExt cx="77923" cy="528332"/>
          </a:xfrm>
        </p:grpSpPr>
        <p:pic>
          <p:nvPicPr>
            <p:cNvPr id="36" name="Image 3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8" y="395403"/>
              <a:ext cx="77922" cy="407665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-37954" r="-299"/>
            <a:stretch/>
          </p:blipFill>
          <p:spPr>
            <a:xfrm>
              <a:off x="499" y="516070"/>
              <a:ext cx="77922" cy="407665"/>
            </a:xfrm>
            <a:prstGeom prst="rect">
              <a:avLst/>
            </a:prstGeom>
          </p:spPr>
        </p:pic>
      </p:grpSp>
      <p:sp>
        <p:nvSpPr>
          <p:cNvPr id="38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372722" y="-8567"/>
            <a:ext cx="770781" cy="365125"/>
          </a:xfrm>
        </p:spPr>
        <p:txBody>
          <a:bodyPr/>
          <a:lstStyle>
            <a:lvl1pPr>
              <a:defRPr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defRPr>
            </a:lvl1pPr>
          </a:lstStyle>
          <a:p>
            <a:fld id="{BBFF9E24-D68D-6F41-AF87-9FC91C1F80DB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40" name="Image 3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407" y="4876800"/>
            <a:ext cx="2292096" cy="1981200"/>
          </a:xfrm>
          <a:prstGeom prst="rect">
            <a:avLst/>
          </a:prstGeom>
        </p:spPr>
      </p:pic>
      <p:pic>
        <p:nvPicPr>
          <p:cNvPr id="41" name="Image 40" descr="JE_logo_blanc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226" y="6119514"/>
            <a:ext cx="754942" cy="678727"/>
          </a:xfrm>
          <a:prstGeom prst="rect">
            <a:avLst/>
          </a:prstGeom>
        </p:spPr>
      </p:pic>
      <p:sp>
        <p:nvSpPr>
          <p:cNvPr id="42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628650" y="1256306"/>
            <a:ext cx="7886700" cy="496161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fr-FR" sz="1800" baseline="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1pPr>
            <a:lvl2pPr>
              <a:defRPr lang="fr-FR" sz="14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2pPr>
            <a:lvl3pPr>
              <a:defRPr lang="fr-FR" sz="12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3pPr>
            <a:lvl4pPr>
              <a:defRPr lang="fr-FR" sz="1100" smtClean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4pPr>
            <a:lvl5pPr>
              <a:defRPr lang="fr-FR" sz="110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defRPr>
            </a:lvl5pPr>
          </a:lstStyle>
          <a:p>
            <a:pPr marR="0" lvl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fr-FR" dirty="0"/>
              <a:t>Insérer le contenu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8100"/>
            <a:ext cx="7886700" cy="266700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1pPr>
            <a:lvl2pPr algn="r">
              <a:defRPr sz="14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2pPr>
            <a:lvl3pPr algn="r">
              <a:defRPr sz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3pPr>
            <a:lvl4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4pPr>
            <a:lvl5pPr algn="r">
              <a:defRPr sz="11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5pPr>
          </a:lstStyle>
          <a:p>
            <a:pPr lvl="0"/>
            <a:r>
              <a:rPr lang="en-US" dirty="0" err="1"/>
              <a:t>Titre</a:t>
            </a:r>
            <a:r>
              <a:rPr lang="en-US" dirty="0"/>
              <a:t> de la </a:t>
            </a:r>
            <a:r>
              <a:rPr lang="en-US" dirty="0" err="1"/>
              <a:t>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566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rgbClr val="163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11" descr="JE_logo_blan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0" y="5548433"/>
            <a:ext cx="1132447" cy="100355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788982"/>
            <a:ext cx="9144000" cy="69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21" y="2649453"/>
            <a:ext cx="2286000" cy="228600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4572000" y="3223066"/>
            <a:ext cx="37564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err="1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congres.junior-entreprises.com</a:t>
            </a:r>
            <a:endParaRPr lang="fr-FR" sz="1800" b="1" dirty="0">
              <a:solidFill>
                <a:schemeClr val="bg1"/>
              </a:solidFill>
              <a:latin typeface="DIN" charset="0"/>
              <a:ea typeface="DIN" charset="0"/>
              <a:cs typeface="DIN" charset="0"/>
            </a:endParaRPr>
          </a:p>
          <a:p>
            <a:endParaRPr lang="fr-FR" sz="1800" b="1" dirty="0">
              <a:solidFill>
                <a:schemeClr val="bg1"/>
              </a:solidFill>
              <a:latin typeface="DIN" charset="0"/>
              <a:ea typeface="DIN" charset="0"/>
              <a:cs typeface="DIN" charset="0"/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Code formation :</a:t>
            </a:r>
          </a:p>
          <a:p>
            <a:pPr algn="ctr"/>
            <a:endParaRPr lang="fr-FR" sz="1600" dirty="0">
              <a:solidFill>
                <a:schemeClr val="bg1"/>
              </a:solidFill>
              <a:latin typeface="DIN" charset="0"/>
              <a:ea typeface="DIN" charset="0"/>
              <a:cs typeface="DIN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153272" y="1598630"/>
            <a:ext cx="741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rPr>
              <a:t>#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572000" y="2090929"/>
            <a:ext cx="342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questionnaire satisfaction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505148" y="625854"/>
            <a:ext cx="71688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b="0" dirty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Votre avis compte beaucoup</a:t>
            </a:r>
            <a:r>
              <a:rPr lang="fr-FR" sz="2700" b="0" baseline="0" dirty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rPr>
              <a:t> pour nous !</a:t>
            </a:r>
            <a:endParaRPr lang="fr-FR" sz="2700" b="0" dirty="0">
              <a:solidFill>
                <a:schemeClr val="bg1"/>
              </a:solidFill>
              <a:latin typeface="DIN" charset="0"/>
              <a:ea typeface="DIN" charset="0"/>
              <a:cs typeface="DIN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100852" y="4175537"/>
            <a:ext cx="2698750" cy="60960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defRPr>
            </a:lvl1pPr>
            <a:lvl2pPr marL="342900" indent="0">
              <a:buNone/>
              <a:defRPr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defRPr>
            </a:lvl3pPr>
            <a:lvl4pPr marL="1028700" indent="0">
              <a:buNone/>
              <a:defRPr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defRPr>
            </a:lvl5pPr>
          </a:lstStyle>
          <a:p>
            <a:pPr lvl="0"/>
            <a:r>
              <a:rPr lang="en-US"/>
              <a:t>A PLACER ICI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79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bg>
      <p:bgPr>
        <a:solidFill>
          <a:srgbClr val="163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Sans titre - 1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497" y="274638"/>
            <a:ext cx="1684088" cy="314310"/>
          </a:xfrm>
          <a:prstGeom prst="rect">
            <a:avLst/>
          </a:prstGeom>
        </p:spPr>
      </p:pic>
      <p:pic>
        <p:nvPicPr>
          <p:cNvPr id="7" name="Image 6" descr="Sans titre - 1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497" y="1159973"/>
            <a:ext cx="1684088" cy="298433"/>
          </a:xfrm>
          <a:prstGeom prst="rect">
            <a:avLst/>
          </a:prstGeom>
        </p:spPr>
      </p:pic>
      <p:pic>
        <p:nvPicPr>
          <p:cNvPr id="8" name="Image 7" descr="JE_logo_blanc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5226" y="6119514"/>
            <a:ext cx="754942" cy="678727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57497" y="591722"/>
            <a:ext cx="185390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ree" charset="0"/>
                <a:ea typeface="Bree" charset="0"/>
                <a:cs typeface="Bree" charset="0"/>
              </a:rPr>
              <a:t>Sommaire</a:t>
            </a:r>
            <a:endParaRPr lang="fr-FR" sz="3200" dirty="0">
              <a:solidFill>
                <a:schemeClr val="bg1"/>
              </a:solidFill>
              <a:latin typeface="Bree" charset="0"/>
              <a:ea typeface="Bree" charset="0"/>
              <a:cs typeface="Bree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141584" y="1905000"/>
            <a:ext cx="5376815" cy="3835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 baseline="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defRPr>
            </a:lvl1pPr>
            <a:lvl2pPr marL="342900" indent="0">
              <a:buFontTx/>
              <a:buNone/>
              <a:defRPr sz="180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defRPr>
            </a:lvl2pPr>
            <a:lvl3pPr marL="685800" indent="0">
              <a:buFontTx/>
              <a:buNone/>
              <a:defRPr sz="180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defRPr>
            </a:lvl3pPr>
            <a:lvl4pPr marL="1028700" indent="0">
              <a:buFontTx/>
              <a:buNone/>
              <a:defRPr sz="180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defRPr>
            </a:lvl4pPr>
            <a:lvl5pPr marL="1371600" indent="0">
              <a:buFontTx/>
              <a:buNone/>
              <a:defRPr sz="1800">
                <a:solidFill>
                  <a:schemeClr val="bg1"/>
                </a:solidFill>
                <a:latin typeface="DIN" charset="0"/>
                <a:ea typeface="DIN" charset="0"/>
                <a:cs typeface="DIN" charset="0"/>
              </a:defRPr>
            </a:lvl5pPr>
          </a:lstStyle>
          <a:p>
            <a:pPr lvl="0"/>
            <a:r>
              <a:rPr lang="fr-FR" dirty="0"/>
              <a:t>1 </a:t>
            </a:r>
            <a:r>
              <a:rPr lang="mr-IN" dirty="0"/>
              <a:t>–</a:t>
            </a:r>
            <a:r>
              <a:rPr lang="fr-FR" dirty="0"/>
              <a:t> Partie 1</a:t>
            </a:r>
          </a:p>
          <a:p>
            <a:pPr lvl="0"/>
            <a:r>
              <a:rPr lang="fr-FR" dirty="0"/>
              <a:t>2 </a:t>
            </a:r>
            <a:r>
              <a:rPr lang="mr-IN" dirty="0"/>
              <a:t>–</a:t>
            </a:r>
            <a:r>
              <a:rPr lang="fr-FR" dirty="0"/>
              <a:t> Partie 2</a:t>
            </a:r>
          </a:p>
          <a:p>
            <a:pPr lvl="0"/>
            <a:r>
              <a:rPr lang="fr-FR" dirty="0"/>
              <a:t>3 </a:t>
            </a:r>
            <a:r>
              <a:rPr lang="mr-IN" dirty="0"/>
              <a:t>–</a:t>
            </a:r>
            <a:r>
              <a:rPr lang="fr-FR" dirty="0"/>
              <a:t> Partie 3</a:t>
            </a:r>
          </a:p>
        </p:txBody>
      </p:sp>
    </p:spTree>
    <p:extLst>
      <p:ext uri="{BB962C8B-B14F-4D97-AF65-F5344CB8AC3E}">
        <p14:creationId xmlns:p14="http://schemas.microsoft.com/office/powerpoint/2010/main" val="23516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9" r="973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0835" y="3581801"/>
            <a:ext cx="7211615" cy="720595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B92148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31" y="1033869"/>
            <a:ext cx="2014538" cy="199006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60835" y="4302396"/>
            <a:ext cx="2768600" cy="419100"/>
          </a:xfrm>
          <a:solidFill>
            <a:srgbClr val="495049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bg1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pPr lvl="0"/>
            <a:r>
              <a:rPr lang="fr-FR" dirty="0"/>
              <a:t>AVEC {NOM_DES_FORMATEURS}</a:t>
            </a:r>
          </a:p>
        </p:txBody>
      </p:sp>
    </p:spTree>
    <p:extLst>
      <p:ext uri="{BB962C8B-B14F-4D97-AF65-F5344CB8AC3E}">
        <p14:creationId xmlns:p14="http://schemas.microsoft.com/office/powerpoint/2010/main" val="133028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artie pétrole">
    <p:bg>
      <p:bgPr>
        <a:solidFill>
          <a:srgbClr val="163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308" y="2610602"/>
            <a:ext cx="4279392" cy="4267200"/>
          </a:xfrm>
          <a:prstGeom prst="rect">
            <a:avLst/>
          </a:prstGeom>
        </p:spPr>
      </p:pic>
      <p:pic>
        <p:nvPicPr>
          <p:cNvPr id="14" name="Image 13" descr="JE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229" y="5620502"/>
            <a:ext cx="1242634" cy="111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" y="2551875"/>
            <a:ext cx="630682" cy="197495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2550220"/>
            <a:ext cx="7886700" cy="1956816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partie pétrole</a:t>
            </a:r>
          </a:p>
        </p:txBody>
      </p:sp>
    </p:spTree>
    <p:extLst>
      <p:ext uri="{BB962C8B-B14F-4D97-AF65-F5344CB8AC3E}">
        <p14:creationId xmlns:p14="http://schemas.microsoft.com/office/powerpoint/2010/main" val="7177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artie pétrole">
    <p:bg>
      <p:bgPr>
        <a:solidFill>
          <a:srgbClr val="163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308" y="2610602"/>
            <a:ext cx="4279392" cy="4267200"/>
          </a:xfrm>
          <a:prstGeom prst="rect">
            <a:avLst/>
          </a:prstGeom>
        </p:spPr>
      </p:pic>
      <p:pic>
        <p:nvPicPr>
          <p:cNvPr id="14" name="Image 13" descr="JE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229" y="5620502"/>
            <a:ext cx="1242634" cy="11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77" y="1911927"/>
            <a:ext cx="2387943" cy="238794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05148" y="625854"/>
            <a:ext cx="716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Bree" charset="0"/>
                <a:ea typeface="Bree" charset="0"/>
                <a:cs typeface="Bree" charset="0"/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08425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rgbClr val="163B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1" descr="JE_logo_blan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0" y="5548433"/>
            <a:ext cx="1132447" cy="100355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788982"/>
            <a:ext cx="9144000" cy="69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312232"/>
            <a:ext cx="8229600" cy="952500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DIN Condensed" charset="0"/>
                <a:ea typeface="DIN Condensed" charset="0"/>
                <a:cs typeface="DIN Condensed" charset="0"/>
              </a:defRPr>
            </a:lvl1pPr>
          </a:lstStyle>
          <a:p>
            <a:r>
              <a:rPr lang="fr-FR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2449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artie framboise">
    <p:bg>
      <p:bgPr>
        <a:solidFill>
          <a:srgbClr val="B92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2550220"/>
            <a:ext cx="7886700" cy="1956816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partie framboise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559" y="2589975"/>
            <a:ext cx="4279392" cy="4267200"/>
          </a:xfrm>
          <a:prstGeom prst="rect">
            <a:avLst/>
          </a:prstGeom>
        </p:spPr>
      </p:pic>
      <p:pic>
        <p:nvPicPr>
          <p:cNvPr id="14" name="Image 13" descr="JE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229" y="5620502"/>
            <a:ext cx="1242634" cy="1119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50220"/>
            <a:ext cx="628650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artie framboise">
    <p:bg>
      <p:bgPr>
        <a:solidFill>
          <a:srgbClr val="B921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559" y="2589975"/>
            <a:ext cx="4279392" cy="4267200"/>
          </a:xfrm>
          <a:prstGeom prst="rect">
            <a:avLst/>
          </a:prstGeom>
        </p:spPr>
      </p:pic>
      <p:pic>
        <p:nvPicPr>
          <p:cNvPr id="14" name="Image 13" descr="JE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229" y="5620502"/>
            <a:ext cx="1242634" cy="11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77" y="1911927"/>
            <a:ext cx="2387943" cy="238794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05148" y="625854"/>
            <a:ext cx="716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Bree" charset="0"/>
                <a:ea typeface="Bree" charset="0"/>
                <a:cs typeface="Bree" charset="0"/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43681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partie anthracite">
    <p:bg>
      <p:bgPr>
        <a:solidFill>
          <a:srgbClr val="485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28650" y="2550220"/>
            <a:ext cx="7886700" cy="1956816"/>
          </a:xfrm>
        </p:spPr>
        <p:txBody>
          <a:bodyPr anchor="ctr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Bree" charset="0"/>
                <a:ea typeface="Bree" charset="0"/>
                <a:cs typeface="Bree" charset="0"/>
              </a:defRPr>
            </a:lvl1pPr>
          </a:lstStyle>
          <a:p>
            <a:r>
              <a:rPr lang="fr-FR" dirty="0"/>
              <a:t>Titre partie anthracite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559" y="2589975"/>
            <a:ext cx="4279392" cy="4267200"/>
          </a:xfrm>
          <a:prstGeom prst="rect">
            <a:avLst/>
          </a:prstGeom>
        </p:spPr>
      </p:pic>
      <p:pic>
        <p:nvPicPr>
          <p:cNvPr id="14" name="Image 13" descr="JE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229" y="5620502"/>
            <a:ext cx="1242634" cy="1119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50220"/>
            <a:ext cx="628650" cy="1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partie anthracite">
    <p:bg>
      <p:bgPr>
        <a:solidFill>
          <a:srgbClr val="485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559" y="2589975"/>
            <a:ext cx="4279392" cy="4267200"/>
          </a:xfrm>
          <a:prstGeom prst="rect">
            <a:avLst/>
          </a:prstGeom>
        </p:spPr>
      </p:pic>
      <p:pic>
        <p:nvPicPr>
          <p:cNvPr id="14" name="Image 13" descr="JE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229" y="5620502"/>
            <a:ext cx="1242634" cy="111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77" y="1911927"/>
            <a:ext cx="2387943" cy="238794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05148" y="625854"/>
            <a:ext cx="716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Bree" charset="0"/>
                <a:ea typeface="Bree" charset="0"/>
                <a:cs typeface="Bree" charset="0"/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95360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E34E-190E-7749-8CCF-4BA2184A18CE}" type="datetime2">
              <a:rPr lang="fr-FR" smtClean="0"/>
              <a:t>mardi 23 mai 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9E24-D68D-6F41-AF87-9FC91C1F80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6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70" r:id="rId4"/>
    <p:sldLayoutId id="2147483673" r:id="rId5"/>
    <p:sldLayoutId id="2147483661" r:id="rId6"/>
    <p:sldLayoutId id="2147483671" r:id="rId7"/>
    <p:sldLayoutId id="2147483662" r:id="rId8"/>
    <p:sldLayoutId id="2147483672" r:id="rId9"/>
    <p:sldLayoutId id="2147483652" r:id="rId10"/>
    <p:sldLayoutId id="2147483663" r:id="rId11"/>
    <p:sldLayoutId id="2147483664" r:id="rId12"/>
    <p:sldLayoutId id="2147483653" r:id="rId13"/>
    <p:sldLayoutId id="2147483665" r:id="rId14"/>
    <p:sldLayoutId id="2147483666" r:id="rId15"/>
    <p:sldLayoutId id="2147483668" r:id="rId16"/>
    <p:sldLayoutId id="2147483669" r:id="rId17"/>
    <p:sldLayoutId id="2147483654" r:id="rId18"/>
    <p:sldLayoutId id="2147483667" r:id="rId19"/>
    <p:sldLayoutId id="2147483674" r:id="rId20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://www.economie.gouv.fr/dgfip/outil-test-des-fichiers-des-ecritures-comptables-fe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mailto:conseil@cnje.or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3581801"/>
            <a:ext cx="8301037" cy="720595"/>
          </a:xfrm>
        </p:spPr>
        <p:txBody>
          <a:bodyPr>
            <a:noAutofit/>
          </a:bodyPr>
          <a:lstStyle/>
          <a:p>
            <a:r>
              <a:rPr lang="fr-FR" dirty="0"/>
              <a:t>ASSEMBLÉE GÉNÉRALE DES TRÉSORIERS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6" y="4302396"/>
            <a:ext cx="4457704" cy="419100"/>
          </a:xfrm>
        </p:spPr>
        <p:txBody>
          <a:bodyPr>
            <a:normAutofit fontScale="92500"/>
          </a:bodyPr>
          <a:lstStyle/>
          <a:p>
            <a:r>
              <a:rPr lang="fr-FR" dirty="0"/>
              <a:t>SAMEDI 13 MAI 2017 </a:t>
            </a:r>
            <a:r>
              <a:rPr lang="mr-IN" dirty="0"/>
              <a:t>–</a:t>
            </a:r>
            <a:r>
              <a:rPr lang="fr-FR" dirty="0"/>
              <a:t> AVEC ARNAUD, CÉLINE &amp; FLORIAN</a:t>
            </a:r>
          </a:p>
        </p:txBody>
      </p:sp>
    </p:spTree>
    <p:extLst>
      <p:ext uri="{BB962C8B-B14F-4D97-AF65-F5344CB8AC3E}">
        <p14:creationId xmlns:p14="http://schemas.microsoft.com/office/powerpoint/2010/main" val="65371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 Conseil et Formation</a:t>
            </a:r>
          </a:p>
        </p:txBody>
      </p:sp>
    </p:spTree>
    <p:extLst>
      <p:ext uri="{BB962C8B-B14F-4D97-AF65-F5344CB8AC3E}">
        <p14:creationId xmlns:p14="http://schemas.microsoft.com/office/powerpoint/2010/main" val="123371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71550" y="1387929"/>
            <a:ext cx="7886700" cy="395151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fr-FR" sz="2000" dirty="0"/>
              <a:t>Point DSN </a:t>
            </a:r>
          </a:p>
          <a:p>
            <a:pPr>
              <a:buFont typeface="Wingdings" charset="2"/>
              <a:buChar char="§"/>
            </a:pPr>
            <a:r>
              <a:rPr lang="fr-FR" sz="2000" dirty="0"/>
              <a:t>Cotisation Générale Pénibilité</a:t>
            </a:r>
          </a:p>
          <a:p>
            <a:pPr>
              <a:buFont typeface="Wingdings" charset="2"/>
              <a:buChar char="§"/>
            </a:pPr>
            <a:r>
              <a:rPr lang="fr-FR" sz="2000" dirty="0"/>
              <a:t>Déclaration Impôts sur les Sociétés</a:t>
            </a:r>
          </a:p>
          <a:p>
            <a:pPr>
              <a:buFont typeface="Wingdings" charset="2"/>
              <a:buChar char="§"/>
            </a:pPr>
            <a:r>
              <a:rPr lang="fr-FR" sz="2000" dirty="0"/>
              <a:t>Factures d’acomptes</a:t>
            </a:r>
          </a:p>
          <a:p>
            <a:pPr>
              <a:buFont typeface="Wingdings" charset="2"/>
              <a:buChar char="§"/>
            </a:pPr>
            <a:r>
              <a:rPr lang="fr-FR" sz="2000" dirty="0"/>
              <a:t>CICE</a:t>
            </a:r>
          </a:p>
          <a:p>
            <a:pPr>
              <a:buFont typeface="Wingdings" charset="2"/>
              <a:buChar char="§"/>
            </a:pPr>
            <a:r>
              <a:rPr lang="fr-FR" sz="2000" dirty="0"/>
              <a:t>Rappels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29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b="1" dirty="0">
                <a:solidFill>
                  <a:srgbClr val="B92148"/>
                </a:solidFill>
              </a:rPr>
              <a:t>&gt; Discussion toujours en cours avec l’ACOSS et la DSS (Direction de la Sécurité Sociale)</a:t>
            </a:r>
          </a:p>
          <a:p>
            <a:pPr marL="0" indent="0" algn="just">
              <a:buNone/>
            </a:pPr>
            <a:r>
              <a:rPr lang="fr-FR" dirty="0"/>
              <a:t>Les Junior-Entreprises passeront à la DSN au plus tard le 01</a:t>
            </a:r>
            <a:r>
              <a:rPr lang="fr-FR" baseline="30000" dirty="0"/>
              <a:t>er</a:t>
            </a:r>
            <a:r>
              <a:rPr lang="fr-FR" dirty="0"/>
              <a:t> Janvier 2018 et déclareront via un outil fourni par la CNJE</a:t>
            </a:r>
          </a:p>
          <a:p>
            <a:pPr marL="0" indent="0" algn="just">
              <a:buNone/>
            </a:pPr>
            <a:r>
              <a:rPr lang="fr-FR" dirty="0"/>
              <a:t>&gt; n’investissez pas dans un logiciel de paie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Pour le moment :</a:t>
            </a:r>
          </a:p>
          <a:p>
            <a:pPr marL="0" indent="0" algn="just">
              <a:buNone/>
            </a:pPr>
            <a:endParaRPr lang="fr-FR" dirty="0"/>
          </a:p>
          <a:p>
            <a:pPr algn="just">
              <a:buFontTx/>
              <a:buChar char="-"/>
            </a:pPr>
            <a:r>
              <a:rPr lang="fr-FR" dirty="0"/>
              <a:t>Vous recevez des mails/lettres de relance des URSSAF pour passer à la DSN : prévenez le pôle Conseil et </a:t>
            </a:r>
            <a:r>
              <a:rPr lang="fr-FR" b="1" dirty="0">
                <a:solidFill>
                  <a:schemeClr val="accent1"/>
                </a:solidFill>
              </a:rPr>
              <a:t>informez-les que vous n’êtes pas concernés pour le moment </a:t>
            </a:r>
            <a:r>
              <a:rPr lang="fr-FR" dirty="0"/>
              <a:t>(message type procuré par le conseil)</a:t>
            </a:r>
          </a:p>
          <a:p>
            <a:pPr algn="just">
              <a:buFontTx/>
              <a:buChar char="-"/>
            </a:pPr>
            <a:endParaRPr lang="fr-FR" b="1" dirty="0">
              <a:solidFill>
                <a:schemeClr val="accent1"/>
              </a:solidFill>
            </a:endParaRPr>
          </a:p>
          <a:p>
            <a:pPr algn="just">
              <a:buFontTx/>
              <a:buChar char="-"/>
            </a:pPr>
            <a:r>
              <a:rPr lang="fr-FR" dirty="0"/>
              <a:t>La CNJE a communiqué tous les SIRET des Juniors à l’ACOSS pour les exclure des pénalités promises par les URSSAF pour les entités qui ne sont pas encore passées à la DSN &gt; pas d’inquiétude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Point DSN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65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xfrm>
            <a:off x="628650" y="1957388"/>
            <a:ext cx="7886700" cy="4260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latin typeface="DIN" charset="0"/>
                <a:ea typeface="DIN" charset="0"/>
                <a:cs typeface="DIN" charset="0"/>
              </a:rPr>
              <a:t>Quand la payer ?</a:t>
            </a:r>
          </a:p>
          <a:p>
            <a:pPr lvl="1"/>
            <a:r>
              <a:rPr lang="fr-FR" sz="1800" dirty="0">
                <a:latin typeface="DIN" charset="0"/>
                <a:ea typeface="DIN" charset="0"/>
                <a:cs typeface="DIN" charset="0"/>
              </a:rPr>
              <a:t>À partir du 1</a:t>
            </a:r>
            <a:r>
              <a:rPr lang="fr-FR" sz="1800" baseline="30000" dirty="0">
                <a:latin typeface="DIN" charset="0"/>
                <a:ea typeface="DIN" charset="0"/>
                <a:cs typeface="DIN" charset="0"/>
              </a:rPr>
              <a:t>er</a:t>
            </a:r>
            <a:r>
              <a:rPr lang="fr-FR" sz="1800" dirty="0">
                <a:latin typeface="DIN" charset="0"/>
                <a:ea typeface="DIN" charset="0"/>
                <a:cs typeface="DIN" charset="0"/>
              </a:rPr>
              <a:t> Janvier 2017.</a:t>
            </a:r>
          </a:p>
          <a:p>
            <a:pPr marL="0" indent="0">
              <a:buNone/>
            </a:pPr>
            <a:r>
              <a:rPr lang="fr-FR" dirty="0">
                <a:latin typeface="DIN" charset="0"/>
                <a:ea typeface="DIN" charset="0"/>
                <a:cs typeface="DIN" charset="0"/>
              </a:rPr>
              <a:t>Sur quelle base ?</a:t>
            </a:r>
          </a:p>
          <a:p>
            <a:pPr lvl="1"/>
            <a:r>
              <a:rPr lang="fr-FR" sz="1800" dirty="0">
                <a:latin typeface="DIN" charset="0"/>
                <a:ea typeface="DIN" charset="0"/>
                <a:cs typeface="DIN" charset="0"/>
              </a:rPr>
              <a:t>Sur la base de l’assiette de cotisations, uniquement pour la Junior, pas pour le consultant.</a:t>
            </a:r>
          </a:p>
          <a:p>
            <a:pPr marL="0" indent="0">
              <a:buNone/>
            </a:pPr>
            <a:r>
              <a:rPr lang="fr-FR" dirty="0">
                <a:latin typeface="DIN" charset="0"/>
                <a:ea typeface="DIN" charset="0"/>
                <a:cs typeface="DIN" charset="0"/>
              </a:rPr>
              <a:t>A quel taux ?</a:t>
            </a:r>
          </a:p>
          <a:p>
            <a:pPr lvl="1"/>
            <a:r>
              <a:rPr lang="fr-FR" sz="1800" dirty="0">
                <a:latin typeface="DIN" charset="0"/>
                <a:ea typeface="DIN" charset="0"/>
                <a:cs typeface="DIN" charset="0"/>
              </a:rPr>
              <a:t>0,01%, ligne 430 </a:t>
            </a:r>
            <a:r>
              <a:rPr lang="mr-IN" sz="1800" dirty="0">
                <a:latin typeface="DIN" charset="0"/>
                <a:ea typeface="DIN" charset="0"/>
                <a:cs typeface="DIN" charset="0"/>
              </a:rPr>
              <a:t>–</a:t>
            </a:r>
            <a:r>
              <a:rPr lang="fr-FR" sz="1800" dirty="0">
                <a:latin typeface="DIN" charset="0"/>
                <a:ea typeface="DIN" charset="0"/>
                <a:cs typeface="DIN" charset="0"/>
              </a:rPr>
              <a:t> Pénibilité cotisation universelle du BRC.</a:t>
            </a:r>
          </a:p>
          <a:p>
            <a:pPr marL="0" indent="0">
              <a:buNone/>
            </a:pPr>
            <a:r>
              <a:rPr lang="fr-FR" dirty="0">
                <a:latin typeface="DIN" charset="0"/>
                <a:ea typeface="DIN" charset="0"/>
                <a:cs typeface="DIN" charset="0"/>
              </a:rPr>
              <a:t>Pour qui doit-on payer ?</a:t>
            </a:r>
          </a:p>
          <a:p>
            <a:pPr lvl="1"/>
            <a:r>
              <a:rPr lang="fr-FR" sz="1800" dirty="0">
                <a:latin typeface="DIN" charset="0"/>
                <a:ea typeface="DIN" charset="0"/>
                <a:cs typeface="DIN" charset="0"/>
              </a:rPr>
              <a:t>Tout intervenant ayant été payé suite à un RM sur la période et tout salarié de la Junior, comme pour la majorité des autres cotisations, excepté AGS, chômage et CICE. </a:t>
            </a:r>
          </a:p>
          <a:p>
            <a:pPr marL="0" indent="0">
              <a:buNone/>
            </a:pPr>
            <a:r>
              <a:rPr lang="fr-FR" dirty="0">
                <a:latin typeface="DIN" charset="0"/>
                <a:ea typeface="DIN" charset="0"/>
                <a:cs typeface="DIN" charset="0"/>
              </a:rPr>
              <a:t>Où doit-on ajouter la ligne?</a:t>
            </a:r>
          </a:p>
          <a:p>
            <a:pPr lvl="1"/>
            <a:r>
              <a:rPr lang="fr-FR" sz="1800" dirty="0">
                <a:latin typeface="DIN" charset="0"/>
                <a:ea typeface="DIN" charset="0"/>
                <a:cs typeface="DIN" charset="0"/>
              </a:rPr>
              <a:t>BRC et BV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Cotisation Générale Pénibilité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7" name="Espace réservé du texte 5"/>
          <p:cNvSpPr txBox="1">
            <a:spLocks/>
          </p:cNvSpPr>
          <p:nvPr/>
        </p:nvSpPr>
        <p:spPr>
          <a:xfrm>
            <a:off x="1728788" y="1150321"/>
            <a:ext cx="5686424" cy="80706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dirty="0">
                <a:solidFill>
                  <a:schemeClr val="accent3"/>
                </a:solidFill>
                <a:latin typeface="DIN" charset="0"/>
                <a:ea typeface="DIN" charset="0"/>
                <a:cs typeface="DIN" charset="0"/>
              </a:rPr>
              <a:t>Son but est de financer les  dépenses au titre de l’utilisation du compte pénibilité.</a:t>
            </a:r>
            <a:endParaRPr lang="fr-FR" sz="2400" b="1" dirty="0">
              <a:solidFill>
                <a:schemeClr val="accent3"/>
              </a:solidFill>
              <a:latin typeface="DIN" charset="0"/>
              <a:ea typeface="DIN" charset="0"/>
              <a:cs typeface="D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9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les Juniors qui ont clôturé au </a:t>
            </a:r>
            <a:r>
              <a:rPr lang="fr-FR" sz="2000" dirty="0"/>
              <a:t>31 Décembre 2016 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Déclaration de la liasse fiscale et paiement de l’Impôt sur les Sociétés avant le </a:t>
            </a:r>
            <a:r>
              <a:rPr lang="fr-FR" sz="2400" b="1" u="sng" dirty="0">
                <a:solidFill>
                  <a:schemeClr val="accent1"/>
                </a:solidFill>
              </a:rPr>
              <a:t>18 Mai 2017</a:t>
            </a:r>
            <a:r>
              <a:rPr lang="fr-FR" sz="2400" dirty="0">
                <a:solidFill>
                  <a:schemeClr val="accent1"/>
                </a:solidFill>
              </a:rPr>
              <a:t> </a:t>
            </a:r>
            <a:r>
              <a:rPr lang="fr-FR" b="1" dirty="0">
                <a:solidFill>
                  <a:schemeClr val="accent1"/>
                </a:solidFill>
              </a:rPr>
              <a:t>sur </a:t>
            </a:r>
            <a:r>
              <a:rPr lang="fr-FR" b="1" dirty="0" err="1">
                <a:solidFill>
                  <a:schemeClr val="accent1"/>
                </a:solidFill>
              </a:rPr>
              <a:t>impots.gouv.fr</a:t>
            </a:r>
            <a:endParaRPr lang="fr-F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On déclare la liasse et l’IS même si la Junior n’a rien à payer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les autres Juniors, déclaration de la liasse fiscale et de l’IS dans un délai de 3 mois et 15 jours après date de clôture comptable.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Vérifiez dans la Lettre de Mission de l’Expert-Comptable qui doit déclarer la liasse et l’IS, dans la plupart des cas il s’agit de la Junior.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N’oubliez pas le CICE !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Déclaration Liasse fiscale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685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xfrm>
            <a:off x="628650" y="1109348"/>
            <a:ext cx="8514853" cy="540575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Les acomptes ne sont pas obligatoires, mais fortement recommandés !</a:t>
            </a:r>
          </a:p>
          <a:p>
            <a:pPr marL="0" indent="0">
              <a:buNone/>
            </a:pPr>
            <a:r>
              <a:rPr lang="fr-FR" dirty="0"/>
              <a:t>Valeur de l’acompte à adapter en fonction du type de client et de la solvabilité du client.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Les acomptes facture un pourcentage de l’étude et non des JEH !</a:t>
            </a:r>
          </a:p>
          <a:p>
            <a:pPr marL="0" indent="0">
              <a:buNone/>
            </a:pPr>
            <a:r>
              <a:rPr lang="fr-FR" dirty="0"/>
              <a:t>Exemple :</a:t>
            </a:r>
          </a:p>
          <a:p>
            <a:pPr marL="0" indent="0">
              <a:buNone/>
            </a:pPr>
            <a:r>
              <a:rPr lang="fr-FR" dirty="0"/>
              <a:t>Facture d’acompte (50%) d’une étude avec 2 phases, 5 JEH facturé 300 € l’unité + 100€ de frais.</a:t>
            </a:r>
          </a:p>
          <a:p>
            <a:pPr marL="0" indent="0">
              <a:buNone/>
            </a:pPr>
            <a:r>
              <a:rPr lang="fr-FR" dirty="0"/>
              <a:t>Phase	       </a:t>
            </a:r>
            <a:r>
              <a:rPr lang="fr-FR" dirty="0" err="1"/>
              <a:t>Nbre</a:t>
            </a:r>
            <a:r>
              <a:rPr lang="fr-FR" dirty="0"/>
              <a:t> JEH      Montant Unitaire    Montant de la phase   Montant facturé</a:t>
            </a:r>
          </a:p>
          <a:p>
            <a:pPr marL="0" indent="0">
              <a:buNone/>
            </a:pPr>
            <a:r>
              <a:rPr lang="fr-FR" dirty="0"/>
              <a:t>Phase 1        2 JEH              300 €                             600 €                            300 €</a:t>
            </a:r>
          </a:p>
          <a:p>
            <a:pPr marL="0" indent="0">
              <a:buNone/>
            </a:pPr>
            <a:r>
              <a:rPr lang="fr-FR" dirty="0"/>
              <a:t>Phase 2        3 JEH              300 €                             900 €                            450 €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ajoute 50% des frais = 50 €                </a:t>
            </a:r>
            <a:r>
              <a:rPr lang="fr-FR" b="1" dirty="0">
                <a:solidFill>
                  <a:srgbClr val="B92148"/>
                </a:solidFill>
              </a:rPr>
              <a:t>Total facture = 300+450+50 = 800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Acomptes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15</a:t>
            </a:fld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856124" y="2223195"/>
            <a:ext cx="7431752" cy="913906"/>
            <a:chOff x="250433" y="3625415"/>
            <a:chExt cx="7431752" cy="913906"/>
          </a:xfrm>
        </p:grpSpPr>
        <p:sp>
          <p:nvSpPr>
            <p:cNvPr id="7" name="Shape 360"/>
            <p:cNvSpPr/>
            <p:nvPr/>
          </p:nvSpPr>
          <p:spPr>
            <a:xfrm>
              <a:off x="250433" y="3625415"/>
              <a:ext cx="3299294" cy="913902"/>
            </a:xfrm>
            <a:prstGeom prst="round1Rect">
              <a:avLst>
                <a:gd name="adj" fmla="val 27034"/>
              </a:avLst>
            </a:prstGeom>
            <a:solidFill>
              <a:srgbClr val="B92148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Shape 361"/>
            <p:cNvSpPr/>
            <p:nvPr/>
          </p:nvSpPr>
          <p:spPr>
            <a:xfrm>
              <a:off x="4382891" y="3625419"/>
              <a:ext cx="3299294" cy="913902"/>
            </a:xfrm>
            <a:prstGeom prst="round1Rect">
              <a:avLst>
                <a:gd name="adj" fmla="val 27034"/>
              </a:avLst>
            </a:prstGeom>
            <a:solidFill>
              <a:srgbClr val="48505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ZoneTexte 17"/>
          <p:cNvSpPr txBox="1"/>
          <p:nvPr/>
        </p:nvSpPr>
        <p:spPr>
          <a:xfrm>
            <a:off x="628650" y="2399841"/>
            <a:ext cx="329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DIN" panose="02000503040000020003" pitchFamily="50" charset="0"/>
              </a:rPr>
              <a:t>Sécurité</a:t>
            </a:r>
            <a:endParaRPr lang="fr-FR" dirty="0">
              <a:solidFill>
                <a:schemeClr val="bg1"/>
              </a:solidFill>
              <a:latin typeface="DIN" panose="02000503040000020003" pitchFamily="50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761108" y="2399841"/>
            <a:ext cx="329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DIN" panose="02000503040000020003" pitchFamily="50" charset="0"/>
              </a:rPr>
              <a:t>Adaptabilité</a:t>
            </a:r>
            <a:endParaRPr lang="fr-FR" dirty="0">
              <a:solidFill>
                <a:schemeClr val="bg1"/>
              </a:solidFill>
              <a:latin typeface="DIN" panose="02000503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latin typeface="DIN-Regular" panose="02000503040000020003" pitchFamily="50" charset="0"/>
                <a:cs typeface="VistaSansBold"/>
              </a:rPr>
              <a:t>Crédit Impôt Compétitivité Emploi</a:t>
            </a:r>
          </a:p>
          <a:p>
            <a:pPr marL="0" indent="0" algn="just">
              <a:buNone/>
            </a:pPr>
            <a:endParaRPr lang="fr-FR" b="1" dirty="0">
              <a:latin typeface="DIN-Regular" panose="02000503040000020003" pitchFamily="50" charset="0"/>
              <a:cs typeface="VistaSansBold"/>
            </a:endParaRPr>
          </a:p>
          <a:p>
            <a:pPr marL="0" indent="0" algn="just">
              <a:buNone/>
            </a:pPr>
            <a:r>
              <a:rPr lang="fr-FR" dirty="0">
                <a:latin typeface="DIN-Regular" panose="02000503040000020003" pitchFamily="50" charset="0"/>
                <a:cs typeface="VistaSansBold"/>
              </a:rPr>
              <a:t>Réduction sur l’Impôt sur les Sociétés correspondant à </a:t>
            </a:r>
            <a:r>
              <a:rPr lang="fr-FR" u="sng" dirty="0">
                <a:latin typeface="DIN-Regular" panose="02000503040000020003" pitchFamily="50" charset="0"/>
                <a:cs typeface="VistaSansBold"/>
              </a:rPr>
              <a:t>6% des rémunérations brutes versées sur l’année civile</a:t>
            </a:r>
            <a:r>
              <a:rPr lang="fr-FR" dirty="0">
                <a:latin typeface="DIN-Regular" panose="02000503040000020003" pitchFamily="50" charset="0"/>
                <a:cs typeface="VistaSansBold"/>
              </a:rPr>
              <a:t>, pour cela vous </a:t>
            </a:r>
            <a:r>
              <a:rPr lang="fr-FR" b="1" dirty="0">
                <a:solidFill>
                  <a:srgbClr val="B92148"/>
                </a:solidFill>
                <a:latin typeface="DIN-Regular" panose="02000503040000020003" pitchFamily="50" charset="0"/>
                <a:cs typeface="VistaSansBold"/>
              </a:rPr>
              <a:t>devez informer votre Expert-Comptable.</a:t>
            </a:r>
          </a:p>
          <a:p>
            <a:pPr marL="0" indent="0" algn="just">
              <a:buNone/>
            </a:pPr>
            <a:r>
              <a:rPr lang="fr-FR" dirty="0">
                <a:latin typeface="DIN-Regular" panose="02000503040000020003" pitchFamily="50" charset="0"/>
                <a:cs typeface="VistaSansBold"/>
              </a:rPr>
              <a:t>Rappel des taux :</a:t>
            </a:r>
          </a:p>
          <a:p>
            <a:pPr marL="0" indent="0" algn="just">
              <a:buNone/>
            </a:pPr>
            <a:r>
              <a:rPr lang="fr-FR" dirty="0">
                <a:latin typeface="DIN-Regular" panose="02000503040000020003" pitchFamily="50" charset="0"/>
                <a:cs typeface="VistaSansBold"/>
              </a:rPr>
              <a:t>2016 : 6%</a:t>
            </a:r>
          </a:p>
          <a:p>
            <a:pPr marL="0" indent="0" algn="just">
              <a:buNone/>
            </a:pPr>
            <a:r>
              <a:rPr lang="fr-FR" dirty="0">
                <a:latin typeface="DIN-Regular" panose="02000503040000020003" pitchFamily="50" charset="0"/>
                <a:cs typeface="VistaSansBold"/>
              </a:rPr>
              <a:t>2017 : 7%</a:t>
            </a:r>
          </a:p>
          <a:p>
            <a:pPr marL="0" indent="0" algn="just">
              <a:buNone/>
            </a:pPr>
            <a:r>
              <a:rPr lang="fr-FR" dirty="0">
                <a:latin typeface="DIN-Regular" panose="02000503040000020003" pitchFamily="50" charset="0"/>
                <a:cs typeface="VistaSansBold"/>
              </a:rPr>
              <a:t>Si blocage de la part de l’Expert-Comptable, contactez la CNJE.</a:t>
            </a:r>
          </a:p>
          <a:p>
            <a:pPr marL="0" indent="0" algn="just">
              <a:buNone/>
            </a:pPr>
            <a:endParaRPr lang="fr-FR" dirty="0">
              <a:latin typeface="DIN-Regular" panose="02000503040000020003" pitchFamily="50" charset="0"/>
              <a:cs typeface="VistaSansBold"/>
            </a:endParaRPr>
          </a:p>
          <a:p>
            <a:pPr marL="0" indent="0" algn="just">
              <a:buNone/>
            </a:pPr>
            <a:r>
              <a:rPr lang="fr-FR" dirty="0">
                <a:latin typeface="DIN-Regular" panose="02000503040000020003" pitchFamily="50" charset="0"/>
                <a:cs typeface="VistaSansBold"/>
              </a:rPr>
              <a:t>Possibilité de récupérer l’excédent de CICE auprès du fisc : Si vous ne payez pas d’IS, l’administration fiscale vous fera un virement.</a:t>
            </a:r>
          </a:p>
          <a:p>
            <a:pPr marL="0" indent="0" algn="just">
              <a:buNone/>
            </a:pPr>
            <a:endParaRPr lang="fr-FR" dirty="0">
              <a:latin typeface="DIN-Regular" panose="02000503040000020003" pitchFamily="50" charset="0"/>
              <a:cs typeface="VistaSansBold"/>
            </a:endParaRPr>
          </a:p>
          <a:p>
            <a:pPr marL="0" indent="0" algn="just">
              <a:buNone/>
            </a:pPr>
            <a:r>
              <a:rPr lang="fr-FR" dirty="0">
                <a:latin typeface="DIN-Regular" panose="02000503040000020003" pitchFamily="50" charset="0"/>
                <a:cs typeface="VistaSansBold"/>
              </a:rPr>
              <a:t>Vous devez voter l’utilisation du CICE en CA ; subvention de places en congrès, investissement dans des fournitures, etc.</a:t>
            </a:r>
          </a:p>
          <a:p>
            <a:pPr marL="0" indent="0" algn="just">
              <a:buNone/>
            </a:pPr>
            <a:endParaRPr lang="fr-FR" dirty="0">
              <a:latin typeface="DIN-Regular" panose="02000503040000020003" pitchFamily="50" charset="0"/>
              <a:cs typeface="VistaSansBold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CICE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780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363524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>
                <a:latin typeface="DIN-Regular" panose="02000503040000020003" pitchFamily="50" charset="0"/>
              </a:rPr>
              <a:t>Formulaire n°2069-RCI</a:t>
            </a:r>
          </a:p>
          <a:p>
            <a:pPr marL="0" indent="0">
              <a:buNone/>
            </a:pPr>
            <a:endParaRPr lang="fr-FR" dirty="0">
              <a:latin typeface="DIN-Regular" panose="02000503040000020003" pitchFamily="50" charset="0"/>
            </a:endParaRPr>
          </a:p>
          <a:p>
            <a:pPr marL="0" indent="0">
              <a:buNone/>
            </a:pPr>
            <a:r>
              <a:rPr lang="fr-FR" dirty="0">
                <a:latin typeface="DIN-Regular" panose="02000503040000020003" pitchFamily="50" charset="0"/>
              </a:rPr>
              <a:t>A déclarer au plus tard le 15 du 4</a:t>
            </a:r>
            <a:r>
              <a:rPr lang="fr-FR" baseline="30000" dirty="0">
                <a:latin typeface="DIN-Regular" panose="02000503040000020003" pitchFamily="50" charset="0"/>
              </a:rPr>
              <a:t>e</a:t>
            </a:r>
            <a:r>
              <a:rPr lang="fr-FR" dirty="0">
                <a:latin typeface="DIN-Regular" panose="02000503040000020003" pitchFamily="50" charset="0"/>
              </a:rPr>
              <a:t> mois qui suit la clôture de l’exercice ou le 15 mai pour les Juniors clôturant leur exercice fiscal au 31 décembre.</a:t>
            </a:r>
          </a:p>
          <a:p>
            <a:pPr marL="0" indent="0">
              <a:buNone/>
            </a:pPr>
            <a:endParaRPr lang="fr-FR" dirty="0">
              <a:latin typeface="DIN-Regular" panose="02000503040000020003" pitchFamily="50" charset="0"/>
            </a:endParaRPr>
          </a:p>
          <a:p>
            <a:pPr marL="0" indent="0">
              <a:buNone/>
            </a:pPr>
            <a:r>
              <a:rPr lang="fr-FR" dirty="0">
                <a:latin typeface="DIN-Regular" panose="02000503040000020003" pitchFamily="50" charset="0"/>
              </a:rPr>
              <a:t>Vérifiez dans votre lettre de mission EC qui déclare l’IS.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CICE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18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20602" t="10610" r="21532" b="27616"/>
          <a:stretch>
            <a:fillRect/>
          </a:stretch>
        </p:blipFill>
        <p:spPr bwMode="auto">
          <a:xfrm>
            <a:off x="2118097" y="3412456"/>
            <a:ext cx="4918133" cy="2964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1526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SI votre clôture comptable est au 31/12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Journal OD</a:t>
            </a:r>
          </a:p>
          <a:p>
            <a:pPr marL="0" indent="0">
              <a:buNone/>
            </a:pPr>
            <a:r>
              <a:rPr lang="fr-FR" i="1" dirty="0">
                <a:solidFill>
                  <a:srgbClr val="B92148"/>
                </a:solidFill>
              </a:rPr>
              <a:t>à date de déclaration de l'IS</a:t>
            </a:r>
            <a:r>
              <a:rPr lang="fr-FR" dirty="0"/>
              <a:t>			</a:t>
            </a:r>
          </a:p>
          <a:p>
            <a:pPr marL="0" indent="0">
              <a:buNone/>
            </a:pPr>
            <a:r>
              <a:rPr lang="fr-FR" dirty="0"/>
              <a:t>                                                                         	Débit	Crédit</a:t>
            </a:r>
          </a:p>
          <a:p>
            <a:pPr marL="0" indent="0">
              <a:buNone/>
            </a:pPr>
            <a:r>
              <a:rPr lang="fr-FR" dirty="0"/>
              <a:t>649	Crédit Impôt Compétitivité Emploi		                X</a:t>
            </a:r>
          </a:p>
          <a:p>
            <a:pPr marL="0" indent="0">
              <a:buNone/>
            </a:pPr>
            <a:r>
              <a:rPr lang="fr-FR" dirty="0"/>
              <a:t>4487	État – produits à recevoir	                            X	</a:t>
            </a:r>
          </a:p>
          <a:p>
            <a:pPr marL="0" indent="0">
              <a:buNone/>
            </a:pPr>
            <a:r>
              <a:rPr lang="fr-FR" dirty="0"/>
              <a:t>			</a:t>
            </a:r>
          </a:p>
          <a:p>
            <a:pPr marL="0" indent="0">
              <a:buNone/>
            </a:pPr>
            <a:r>
              <a:rPr lang="fr-FR" b="1" dirty="0"/>
              <a:t>Journal BQ	</a:t>
            </a:r>
            <a:r>
              <a:rPr lang="fr-FR" dirty="0"/>
              <a:t>		</a:t>
            </a:r>
          </a:p>
          <a:p>
            <a:pPr marL="0" indent="0">
              <a:buNone/>
            </a:pPr>
            <a:r>
              <a:rPr lang="fr-FR" i="1" dirty="0">
                <a:solidFill>
                  <a:srgbClr val="B92148"/>
                </a:solidFill>
              </a:rPr>
              <a:t>à date de réception de l'argent (si l'argent n'a pas pas servi à déduire de l'IS)</a:t>
            </a:r>
            <a:r>
              <a:rPr lang="fr-FR" dirty="0"/>
              <a:t>			</a:t>
            </a:r>
          </a:p>
          <a:p>
            <a:pPr marL="0" indent="0">
              <a:buNone/>
            </a:pPr>
            <a:r>
              <a:rPr lang="fr-FR" dirty="0"/>
              <a:t>4487	État – produits à recevoir	                                        X</a:t>
            </a:r>
          </a:p>
          <a:p>
            <a:pPr marL="342900" indent="-342900">
              <a:buAutoNum type="arabicPlain" startAt="512"/>
            </a:pPr>
            <a:r>
              <a:rPr lang="fr-FR" dirty="0"/>
              <a:t>      Banque	                                                    X	</a:t>
            </a:r>
          </a:p>
          <a:p>
            <a:pPr marL="342900" indent="-342900">
              <a:buAutoNum type="arabicPlain" startAt="512"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votre clôture n’est pas au 31/12, demandez à votre Expert-Comptable car il y a un calcul de provisions à effectuer.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Comptabilisation du CICE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19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313275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28650" y="2550219"/>
            <a:ext cx="7886700" cy="1956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fr-FR" sz="4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Quels sont vos interlocuteurs ?</a:t>
            </a:r>
            <a:endParaRPr sz="4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92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xfrm>
            <a:off x="628650" y="930729"/>
            <a:ext cx="7886700" cy="5812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Document type disponible sur Kiwi Légal &gt; Trésorerie &gt; Pack </a:t>
            </a:r>
            <a:r>
              <a:rPr lang="fr-FR" b="1" dirty="0" err="1"/>
              <a:t>Tréso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Les cases en jaune sont à modifier par la Junior après téléchargement, vous trouvez cette information dans l’onglet « notes ».</a:t>
            </a:r>
          </a:p>
          <a:p>
            <a:pPr marL="0" indent="0">
              <a:buNone/>
            </a:pPr>
            <a:r>
              <a:rPr lang="fr-FR" b="1" u="sng" dirty="0">
                <a:solidFill>
                  <a:srgbClr val="B92148"/>
                </a:solidFill>
              </a:rPr>
              <a:t>Quelles sont les deux cases concernées ?</a:t>
            </a:r>
          </a:p>
          <a:p>
            <a:pPr marL="0" indent="0">
              <a:buNone/>
            </a:pPr>
            <a:endParaRPr lang="fr-FR" b="1" u="sng" dirty="0">
              <a:solidFill>
                <a:srgbClr val="B92148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rgbClr val="B92148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rgbClr val="B92148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rgbClr val="B92148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rgbClr val="B92148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rgbClr val="B92148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Assurance Maladie </a:t>
            </a:r>
            <a:r>
              <a:rPr lang="fr-FR" dirty="0"/>
              <a:t>part étudiant : dans les départements du Bas Rhin, Haut Rhin et Moselle, le taux de la cotisation salariale d'assurance maladie supporte un supplément de 1,50%, ce qui porte au total le taux à 2,25 %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Accident du Travail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: On trouve le taux d’AT dans la lettre de la CARSAT envoyée tous les ans en Janvier et sur le site des URSSAF dans « Historique des Taux d’AT »</a:t>
            </a:r>
          </a:p>
          <a:p>
            <a:pPr marL="0" indent="0">
              <a:buNone/>
            </a:pPr>
            <a:endParaRPr lang="fr-FR" b="1" u="sng" dirty="0">
              <a:solidFill>
                <a:srgbClr val="B92148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Bulletin de Versement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pPr/>
              <a:t>20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6"/>
          <a:stretch/>
        </p:blipFill>
        <p:spPr>
          <a:xfrm>
            <a:off x="5911850" y="1208314"/>
            <a:ext cx="2603500" cy="42998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91674"/>
            <a:ext cx="8839200" cy="1765300"/>
          </a:xfrm>
          <a:prstGeom prst="rect">
            <a:avLst/>
          </a:prstGeom>
        </p:spPr>
      </p:pic>
      <p:sp>
        <p:nvSpPr>
          <p:cNvPr id="9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628650" y="38100"/>
            <a:ext cx="7886700" cy="266700"/>
          </a:xfrm>
        </p:spPr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29766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Si vous vous rendez compte que la DADS laissée par l’ancien trésorier est fausse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cela concerne des informations personnelles sur l’étudiant: rien à faire</a:t>
            </a:r>
          </a:p>
          <a:p>
            <a:pPr marL="0" indent="0">
              <a:buNone/>
            </a:pPr>
            <a:r>
              <a:rPr lang="fr-FR" dirty="0"/>
              <a:t>Si cela concerne le reste (montants déclarés, mauvaises cases cochées pour définir le statut de la Junior, etc.) :</a:t>
            </a: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r>
              <a:rPr lang="fr-FR" dirty="0">
                <a:solidFill>
                  <a:srgbClr val="B92148"/>
                </a:solidFill>
                <a:sym typeface="Wingdings"/>
              </a:rPr>
              <a:t> </a:t>
            </a:r>
            <a:r>
              <a:rPr lang="fr-FR" b="1" dirty="0">
                <a:solidFill>
                  <a:srgbClr val="B92148"/>
                </a:solidFill>
                <a:sym typeface="Wingdings"/>
              </a:rPr>
              <a:t>Retourner sur le site </a:t>
            </a:r>
            <a:r>
              <a:rPr lang="fr-FR" b="1" dirty="0" err="1">
                <a:solidFill>
                  <a:srgbClr val="B92148"/>
                </a:solidFill>
                <a:sym typeface="Wingdings"/>
              </a:rPr>
              <a:t>e-ventail</a:t>
            </a:r>
            <a:r>
              <a:rPr lang="fr-FR" b="1" dirty="0">
                <a:solidFill>
                  <a:srgbClr val="B92148"/>
                </a:solidFill>
                <a:sym typeface="Wingdings"/>
              </a:rPr>
              <a:t> et faites une DADS rectificative.</a:t>
            </a: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r>
              <a:rPr lang="fr-FR" dirty="0">
                <a:sym typeface="Wingdings"/>
              </a:rPr>
              <a:t>En cas de besoin, </a:t>
            </a:r>
            <a:r>
              <a:rPr lang="fr-FR" b="1" dirty="0">
                <a:sym typeface="Wingdings"/>
              </a:rPr>
              <a:t>Kiwi/Ressources/Contacter la CNJE.</a:t>
            </a:r>
            <a:endParaRPr lang="fr-FR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Erreur DADS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21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3211177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>
                <a:solidFill>
                  <a:srgbClr val="B92148"/>
                </a:solidFill>
              </a:rPr>
              <a:t>BRC / TVA</a:t>
            </a:r>
          </a:p>
          <a:p>
            <a:pPr marL="0" indent="0" algn="just">
              <a:buNone/>
            </a:pPr>
            <a:r>
              <a:rPr lang="fr-FR" b="1" i="1" dirty="0">
                <a:solidFill>
                  <a:srgbClr val="B92148"/>
                </a:solidFill>
              </a:rPr>
              <a:t>En journal d’OD</a:t>
            </a:r>
          </a:p>
          <a:p>
            <a:pPr marL="0" indent="0" algn="just">
              <a:buNone/>
            </a:pPr>
            <a:r>
              <a:rPr lang="fr-FR" dirty="0"/>
              <a:t>On déclare des montants arrondis donc une fois la période déclarée il faut faire une écriture comptable pour les centimes en trop ou en moins déclarés.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Compte Charges 658 </a:t>
            </a:r>
            <a:r>
              <a:rPr lang="mr-IN" dirty="0"/>
              <a:t>–</a:t>
            </a:r>
            <a:r>
              <a:rPr lang="fr-FR" dirty="0"/>
              <a:t> Charges Diverses de Gestion Courante</a:t>
            </a:r>
          </a:p>
          <a:p>
            <a:pPr marL="0" indent="0" algn="just">
              <a:buNone/>
            </a:pPr>
            <a:r>
              <a:rPr lang="fr-FR" dirty="0"/>
              <a:t>Ou Compte produit 758 </a:t>
            </a:r>
            <a:r>
              <a:rPr lang="mr-IN" dirty="0"/>
              <a:t>–</a:t>
            </a:r>
            <a:r>
              <a:rPr lang="fr-FR" dirty="0"/>
              <a:t> Produits Divers de Gestion Courante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Avec un compte tiers :</a:t>
            </a:r>
          </a:p>
          <a:p>
            <a:pPr marL="0" indent="0" algn="just">
              <a:buNone/>
            </a:pPr>
            <a:r>
              <a:rPr lang="fr-FR" dirty="0"/>
              <a:t>431 URSSAF (BRC)</a:t>
            </a:r>
          </a:p>
          <a:p>
            <a:pPr marL="0" indent="0" algn="just">
              <a:buNone/>
            </a:pPr>
            <a:r>
              <a:rPr lang="fr-FR" dirty="0"/>
              <a:t>Ou 44551 Etat </a:t>
            </a:r>
            <a:r>
              <a:rPr lang="mr-IN" dirty="0"/>
              <a:t>–</a:t>
            </a:r>
            <a:r>
              <a:rPr lang="fr-FR" dirty="0"/>
              <a:t> TVA à payer /  44567 Etat </a:t>
            </a:r>
            <a:r>
              <a:rPr lang="mr-IN" dirty="0"/>
              <a:t>–</a:t>
            </a:r>
            <a:r>
              <a:rPr lang="fr-FR" dirty="0"/>
              <a:t> Crédit de TVA (TVA) 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Attention à vos régimes de déclaration : MENSUEL OU TRIMESTRIEL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Régularisation des centimes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22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65640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xfrm>
            <a:off x="628650" y="1130300"/>
            <a:ext cx="7886700" cy="50876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Pourquoi faire ? </a:t>
            </a:r>
            <a:endParaRPr lang="fr-FR" dirty="0"/>
          </a:p>
          <a:p>
            <a:pPr marL="0" indent="0" algn="just">
              <a:buNone/>
            </a:pPr>
            <a:r>
              <a:rPr lang="fr-FR" dirty="0"/>
              <a:t>En gros l'étude est à cheval sur décembre/Janvier et on change d'année civile (eh oui!) mais le client veut tout payer en 2016 ou le client veut simplement payer 100% de l’étude tout de suite (au début notamment). 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b="1" dirty="0"/>
              <a:t>C'est quoi ?</a:t>
            </a:r>
            <a:endParaRPr lang="fr-FR" dirty="0"/>
          </a:p>
          <a:p>
            <a:pPr marL="0" indent="0" algn="just">
              <a:buNone/>
            </a:pPr>
            <a:r>
              <a:rPr lang="fr-FR" dirty="0"/>
              <a:t>Une facture qui n'a </a:t>
            </a:r>
            <a:r>
              <a:rPr lang="fr-FR" u="sng" dirty="0"/>
              <a:t>pas de valeur comptable </a:t>
            </a:r>
            <a:r>
              <a:rPr lang="fr-FR" dirty="0"/>
              <a:t>mais qui permet au client de payer plus tôt.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b="1" dirty="0"/>
              <a:t>Comment ça marche ?</a:t>
            </a:r>
            <a:endParaRPr lang="fr-FR" dirty="0"/>
          </a:p>
          <a:p>
            <a:pPr marL="0" indent="0" algn="just">
              <a:buNone/>
            </a:pPr>
            <a:r>
              <a:rPr lang="fr-FR" dirty="0"/>
              <a:t>- Faire une facture classique.</a:t>
            </a:r>
          </a:p>
          <a:p>
            <a:pPr marL="0" indent="0" algn="just">
              <a:buNone/>
            </a:pPr>
            <a:r>
              <a:rPr lang="fr-FR" dirty="0"/>
              <a:t>- Ecrire "PRO-FORMA » sur la facture.</a:t>
            </a:r>
          </a:p>
          <a:p>
            <a:pPr marL="0" indent="0" algn="just">
              <a:buNone/>
            </a:pPr>
            <a:r>
              <a:rPr lang="fr-FR" b="1" dirty="0">
                <a:solidFill>
                  <a:srgbClr val="B92148"/>
                </a:solidFill>
              </a:rPr>
              <a:t>Ainsi, la facture de solde remplacera la facture pro-forma à la fin de l'étude </a:t>
            </a:r>
            <a:r>
              <a:rPr lang="fr-FR" dirty="0"/>
              <a:t>donc elle ne doit pas être à zéro € mais au montant de l'étude. </a:t>
            </a:r>
          </a:p>
          <a:p>
            <a:pPr marL="0" indent="0" algn="just">
              <a:buNone/>
            </a:pPr>
            <a:r>
              <a:rPr lang="fr-FR" dirty="0"/>
              <a:t>- Noter la mention "acquittée" (et éventuellement le moyen de paiement et la date de paiement pour un meilleur suivi).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Facture pro forma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23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2520274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xfrm>
            <a:off x="628650" y="1256306"/>
            <a:ext cx="7886700" cy="5296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Journal BQ</a:t>
            </a:r>
          </a:p>
          <a:p>
            <a:pPr marL="0" indent="0">
              <a:buNone/>
            </a:pPr>
            <a:r>
              <a:rPr lang="fr-FR" i="1" dirty="0">
                <a:solidFill>
                  <a:srgbClr val="B92148"/>
                </a:solidFill>
              </a:rPr>
              <a:t>à date d’encaissement </a:t>
            </a:r>
            <a:r>
              <a:rPr lang="fr-FR" dirty="0"/>
              <a:t>			</a:t>
            </a:r>
          </a:p>
          <a:p>
            <a:pPr marL="0" indent="0">
              <a:buNone/>
            </a:pPr>
            <a:r>
              <a:rPr lang="fr-FR" dirty="0"/>
              <a:t>                                                                                       Débit	Crédit</a:t>
            </a:r>
          </a:p>
          <a:p>
            <a:pPr marL="0" indent="0">
              <a:buNone/>
            </a:pPr>
            <a:r>
              <a:rPr lang="fr-FR" dirty="0"/>
              <a:t>419 Clients Créditeurs  				                            X</a:t>
            </a:r>
          </a:p>
          <a:p>
            <a:pPr marL="0" indent="0">
              <a:buNone/>
            </a:pPr>
            <a:r>
              <a:rPr lang="fr-FR" dirty="0"/>
              <a:t>512 Banque				                                X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Journal VT</a:t>
            </a:r>
          </a:p>
          <a:p>
            <a:pPr marL="0" indent="0">
              <a:buNone/>
            </a:pPr>
            <a:r>
              <a:rPr lang="fr-FR" i="1" dirty="0">
                <a:solidFill>
                  <a:srgbClr val="B92148"/>
                </a:solidFill>
              </a:rPr>
              <a:t>à date d’émission de la facture de solde</a:t>
            </a:r>
          </a:p>
          <a:p>
            <a:pPr marL="0" indent="0">
              <a:buNone/>
            </a:pPr>
            <a:r>
              <a:rPr lang="fr-FR" dirty="0"/>
              <a:t> 										           705     Vente							               X</a:t>
            </a:r>
          </a:p>
          <a:p>
            <a:pPr marL="0" indent="0">
              <a:buNone/>
            </a:pPr>
            <a:r>
              <a:rPr lang="fr-FR" dirty="0"/>
              <a:t>44571 Etat - TVA Collectée					               X	</a:t>
            </a:r>
          </a:p>
          <a:p>
            <a:pPr marL="0" indent="0">
              <a:buNone/>
            </a:pPr>
            <a:r>
              <a:rPr lang="fr-FR" dirty="0"/>
              <a:t>411XX Clients					       X</a:t>
            </a:r>
          </a:p>
          <a:p>
            <a:pPr marL="0" indent="0">
              <a:buNone/>
            </a:pPr>
            <a:r>
              <a:rPr lang="fr-FR" dirty="0"/>
              <a:t>-----</a:t>
            </a:r>
          </a:p>
          <a:p>
            <a:pPr marL="0" indent="0">
              <a:buNone/>
            </a:pPr>
            <a:r>
              <a:rPr lang="fr-FR" dirty="0"/>
              <a:t>419 Clients Créditeurs 		                               X</a:t>
            </a:r>
          </a:p>
          <a:p>
            <a:pPr marL="0" indent="0">
              <a:buNone/>
            </a:pPr>
            <a:r>
              <a:rPr lang="fr-FR" dirty="0"/>
              <a:t>411XX Clients	  	                                                               X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La facture pro-forma ne </a:t>
            </a:r>
            <a:r>
              <a:rPr lang="fr-FR"/>
              <a:t>se comptabilise pas !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24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173220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b="1" u="sng" dirty="0">
                <a:solidFill>
                  <a:srgbClr val="B92148"/>
                </a:solidFill>
              </a:rPr>
              <a:t>Vous n’êtes pas censés avoir de l’argent liquide en Junior.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Les normes comptables exigent un processus lourd pour pouvoir le faire que nous ne mettons pas en place en Junior.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b="1" dirty="0">
                <a:solidFill>
                  <a:srgbClr val="B92148"/>
                </a:solidFill>
              </a:rPr>
              <a:t>En cas exceptionnel et </a:t>
            </a:r>
            <a:r>
              <a:rPr lang="fr-FR" b="1" u="sng" dirty="0">
                <a:solidFill>
                  <a:srgbClr val="B92148"/>
                </a:solidFill>
              </a:rPr>
              <a:t>avec accord de la CNJE </a:t>
            </a:r>
            <a:r>
              <a:rPr lang="fr-FR" dirty="0"/>
              <a:t>: 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Trois possibilités :</a:t>
            </a:r>
          </a:p>
          <a:p>
            <a:pPr algn="just">
              <a:buFontTx/>
              <a:buChar char="-"/>
            </a:pPr>
            <a:r>
              <a:rPr lang="fr-FR" dirty="0"/>
              <a:t>Vous avez organisé un événement avec une association : celle-ci récupère l’argent et vous la refacturerez</a:t>
            </a:r>
          </a:p>
          <a:p>
            <a:pPr marL="0" indent="0" algn="just">
              <a:buNone/>
            </a:pPr>
            <a:r>
              <a:rPr lang="fr-FR" i="1" dirty="0"/>
              <a:t>Dans le cas d’une soirée de RFP :</a:t>
            </a:r>
          </a:p>
          <a:p>
            <a:pPr algn="just">
              <a:buFontTx/>
              <a:buChar char="-"/>
            </a:pPr>
            <a:r>
              <a:rPr lang="fr-FR" dirty="0"/>
              <a:t>Un membre de la Junior récupère l’argent, fait un chèque à la Junior</a:t>
            </a:r>
          </a:p>
          <a:p>
            <a:pPr algn="just">
              <a:buFontTx/>
              <a:buChar char="-"/>
            </a:pPr>
            <a:r>
              <a:rPr lang="fr-FR" dirty="0"/>
              <a:t>Gardez la liste exhaustive de toutes les personnes ayant participées, encaissez l’argent, faites une écriture globale dans le compte caisse-compte banque en BQ, puis </a:t>
            </a:r>
            <a:r>
              <a:rPr lang="fr-FR" dirty="0" err="1"/>
              <a:t>re-dispatchez</a:t>
            </a:r>
            <a:r>
              <a:rPr lang="fr-FR" dirty="0"/>
              <a:t> en OD avec un compte caisse et chaque compte tiers étudiant.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Argent liquide en Junior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25</a:t>
            </a:fld>
            <a:endParaRPr lang="fr-FR" dirty="0"/>
          </a:p>
        </p:txBody>
      </p:sp>
      <p:sp>
        <p:nvSpPr>
          <p:cNvPr id="7" name="Espace réservé du texte 5"/>
          <p:cNvSpPr txBox="1">
            <a:spLocks/>
          </p:cNvSpPr>
          <p:nvPr/>
        </p:nvSpPr>
        <p:spPr>
          <a:xfrm>
            <a:off x="628650" y="74004"/>
            <a:ext cx="7886700" cy="266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1100" kern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1pPr>
            <a:lvl2pPr marL="514350" indent="-17145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2pPr>
            <a:lvl3pPr marL="857250" indent="-17145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200" kern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3pPr>
            <a:lvl4pPr marL="1200150" indent="-17145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100" kern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4pPr>
            <a:lvl5pPr marL="1543050" indent="-171450" algn="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100" kern="1200">
                <a:solidFill>
                  <a:srgbClr val="485052"/>
                </a:solidFill>
                <a:latin typeface="Bree" charset="0"/>
                <a:ea typeface="Bree" charset="0"/>
                <a:cs typeface="Bree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Rappels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800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Comptabilisation des cotisations étudiantes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26</a:t>
            </a:fld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876300" y="1256306"/>
            <a:ext cx="7061200" cy="406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rPr>
              <a:t>Journal Vente</a:t>
            </a:r>
            <a:r>
              <a:rPr lang="fr-FR" dirty="0">
                <a:latin typeface="DIN" charset="0"/>
                <a:ea typeface="DIN" charset="0"/>
                <a:cs typeface="DIN" charset="0"/>
              </a:rPr>
              <a:t>			</a:t>
            </a:r>
          </a:p>
          <a:p>
            <a:r>
              <a:rPr lang="fr-FR" i="1" dirty="0"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rPr>
              <a:t>à date du chèque	</a:t>
            </a:r>
            <a:r>
              <a:rPr lang="fr-FR" dirty="0">
                <a:latin typeface="DIN" charset="0"/>
                <a:ea typeface="DIN" charset="0"/>
                <a:cs typeface="DIN" charset="0"/>
              </a:rPr>
              <a:t>	</a:t>
            </a:r>
          </a:p>
          <a:p>
            <a:r>
              <a:rPr lang="fr-FR" dirty="0">
                <a:latin typeface="DIN" charset="0"/>
                <a:ea typeface="DIN" charset="0"/>
                <a:cs typeface="DIN" charset="0"/>
              </a:rPr>
              <a:t>	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fr-FR" dirty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rPr>
              <a:t>		                              Débit         Crédit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fr-FR" dirty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rPr>
              <a:t>756	Cotisations		                            X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fr-FR" dirty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rPr>
              <a:t>455XX	Compte tiers Etudiant       X	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fr-FR" dirty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rPr>
              <a:t>	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fr-FR" b="1" dirty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rPr>
              <a:t>Journal Banque</a:t>
            </a:r>
            <a:r>
              <a:rPr lang="fr-FR" dirty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rPr>
              <a:t>			</a:t>
            </a:r>
            <a:endParaRPr lang="fr-FR" dirty="0">
              <a:latin typeface="DIN" charset="0"/>
              <a:ea typeface="DIN" charset="0"/>
              <a:cs typeface="DIN" charset="0"/>
            </a:endParaRPr>
          </a:p>
          <a:p>
            <a:r>
              <a:rPr lang="fr-FR" i="1" dirty="0">
                <a:solidFill>
                  <a:srgbClr val="B92148"/>
                </a:solidFill>
                <a:latin typeface="DIN" charset="0"/>
                <a:ea typeface="DIN" charset="0"/>
                <a:cs typeface="DIN" charset="0"/>
              </a:rPr>
              <a:t>à date de l'encaissement du chèque</a:t>
            </a:r>
          </a:p>
          <a:p>
            <a:endParaRPr lang="fr-FR" dirty="0">
              <a:latin typeface="DIN" charset="0"/>
              <a:ea typeface="DIN" charset="0"/>
              <a:cs typeface="DIN" charset="0"/>
            </a:endParaRPr>
          </a:p>
          <a:p>
            <a:r>
              <a:rPr lang="fr-FR" dirty="0">
                <a:latin typeface="DIN" charset="0"/>
                <a:ea typeface="DIN" charset="0"/>
                <a:cs typeface="DIN" charset="0"/>
              </a:rPr>
              <a:t>			</a:t>
            </a:r>
          </a:p>
          <a:p>
            <a:r>
              <a:rPr lang="fr-FR" dirty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rPr>
              <a:t>455XX	Compte tiers Etudiant	            X</a:t>
            </a:r>
          </a:p>
          <a:p>
            <a:r>
              <a:rPr lang="fr-FR" dirty="0">
                <a:solidFill>
                  <a:srgbClr val="485052"/>
                </a:solidFill>
                <a:latin typeface="DIN-Regular" charset="0"/>
                <a:ea typeface="DIN-Regular" charset="0"/>
                <a:cs typeface="DIN-Regular" charset="0"/>
              </a:rPr>
              <a:t>512	Banque	                          X	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628650" y="38100"/>
            <a:ext cx="7886700" cy="266700"/>
          </a:xfrm>
        </p:spPr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4017276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Questions courantes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i="1" dirty="0">
                <a:solidFill>
                  <a:srgbClr val="B92148"/>
                </a:solidFill>
              </a:rPr>
              <a:t>Est-ce qu’on a besoin d’une facture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Une simple convention ou une notification de la subvention signée par toutes les parties suffit.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i="1" dirty="0">
                <a:solidFill>
                  <a:srgbClr val="B92148"/>
                </a:solidFill>
              </a:rPr>
              <a:t>Que faire si la TVA n’apparaît pas dans le cadre d’une subvention commerciale? (exemple : ouverture compte bancaire)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faut recalculer la TVA collectée sur tous les montants indiqués sur la notification de la banque.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Subventions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27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125593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xfrm>
            <a:off x="628650" y="1256306"/>
            <a:ext cx="8274050" cy="5271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Les subventions ne sont en aucun cas une vente ni du chiffre d'affaire, donc en journal d’</a:t>
            </a:r>
            <a:r>
              <a:rPr lang="fr-FR" b="1" dirty="0"/>
              <a:t>Opérations Diverses (OD) </a:t>
            </a:r>
            <a:r>
              <a:rPr lang="fr-FR" dirty="0"/>
              <a:t>peu importe la nature.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Journal OD</a:t>
            </a:r>
          </a:p>
          <a:p>
            <a:pPr marL="0" indent="0">
              <a:buNone/>
            </a:pPr>
            <a:r>
              <a:rPr lang="fr-FR" i="1" dirty="0">
                <a:solidFill>
                  <a:srgbClr val="B92148"/>
                </a:solidFill>
              </a:rPr>
              <a:t>à date de réception de la subvention</a:t>
            </a:r>
            <a:r>
              <a:rPr lang="fr-FR" dirty="0"/>
              <a:t>		</a:t>
            </a:r>
          </a:p>
          <a:p>
            <a:pPr marL="0" indent="0">
              <a:buNone/>
            </a:pPr>
            <a:r>
              <a:rPr lang="fr-FR" dirty="0"/>
              <a:t>			                	Débit	Crédit</a:t>
            </a:r>
          </a:p>
          <a:p>
            <a:pPr marL="0" indent="0">
              <a:buNone/>
            </a:pPr>
            <a:r>
              <a:rPr lang="fr-FR" dirty="0"/>
              <a:t>74	Subventions		                           X</a:t>
            </a:r>
          </a:p>
          <a:p>
            <a:pPr marL="0" indent="0">
              <a:buNone/>
            </a:pPr>
            <a:r>
              <a:rPr lang="fr-FR" i="1" dirty="0"/>
              <a:t>44571	Etat - TVA collectée		               </a:t>
            </a:r>
            <a:r>
              <a:rPr lang="fr-FR" dirty="0"/>
              <a:t>X</a:t>
            </a:r>
            <a:r>
              <a:rPr lang="fr-FR" i="1" dirty="0"/>
              <a:t>          (SSI subvention commerciale)</a:t>
            </a:r>
          </a:p>
          <a:p>
            <a:pPr marL="0" indent="0">
              <a:buNone/>
            </a:pPr>
            <a:r>
              <a:rPr lang="fr-FR" dirty="0"/>
              <a:t>43 ou 44	Tiers applicable	   X	</a:t>
            </a:r>
          </a:p>
          <a:p>
            <a:pPr marL="0" indent="0">
              <a:buNone/>
            </a:pPr>
            <a:r>
              <a:rPr lang="fr-FR" dirty="0"/>
              <a:t>			</a:t>
            </a:r>
          </a:p>
          <a:p>
            <a:pPr marL="0" indent="0">
              <a:buNone/>
            </a:pPr>
            <a:r>
              <a:rPr lang="fr-FR" b="1" dirty="0"/>
              <a:t>Journal Banque</a:t>
            </a:r>
            <a:r>
              <a:rPr lang="fr-FR" dirty="0"/>
              <a:t>			</a:t>
            </a:r>
          </a:p>
          <a:p>
            <a:pPr marL="0" indent="0">
              <a:buNone/>
            </a:pPr>
            <a:r>
              <a:rPr lang="fr-FR" i="1" dirty="0">
                <a:solidFill>
                  <a:srgbClr val="B92148"/>
                </a:solidFill>
              </a:rPr>
              <a:t>à date de réception de la subvention	</a:t>
            </a:r>
            <a:r>
              <a:rPr lang="fr-FR" dirty="0"/>
              <a:t>		</a:t>
            </a:r>
          </a:p>
          <a:p>
            <a:pPr marL="0" indent="0">
              <a:buNone/>
            </a:pPr>
            <a:r>
              <a:rPr lang="fr-FR" dirty="0"/>
              <a:t>			</a:t>
            </a:r>
          </a:p>
          <a:p>
            <a:pPr marL="0" indent="0">
              <a:buNone/>
            </a:pPr>
            <a:r>
              <a:rPr lang="fr-FR" dirty="0"/>
              <a:t>43 ou 44	Tiers applicable		   X</a:t>
            </a:r>
          </a:p>
          <a:p>
            <a:pPr marL="0" indent="0">
              <a:buNone/>
            </a:pPr>
            <a:r>
              <a:rPr lang="fr-FR" dirty="0"/>
              <a:t>512	Banque	                          X	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Comptabilisation des subventions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28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1268540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FEC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29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solidFill>
                  <a:srgbClr val="B92148"/>
                </a:solidFill>
              </a:rPr>
              <a:t>Fichier des écritures comptables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Norme à respecter obligatoirement </a:t>
            </a:r>
            <a:r>
              <a:rPr lang="fr-FR" u="sng" dirty="0"/>
              <a:t>depuis le 1</a:t>
            </a:r>
            <a:r>
              <a:rPr lang="fr-FR" u="sng" baseline="30000" dirty="0"/>
              <a:t>er</a:t>
            </a:r>
            <a:r>
              <a:rPr lang="fr-FR" u="sng" dirty="0"/>
              <a:t> janvier 2014.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rgbClr val="B92148"/>
                </a:solidFill>
              </a:rPr>
              <a:t>5000€ d’amendes </a:t>
            </a:r>
            <a:r>
              <a:rPr lang="fr-FR" dirty="0"/>
              <a:t>par exercice clôturé.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Fisc a mis à disposition un outil pour vérifier la compatibilité de votre logiciel avec cette norme :</a:t>
            </a:r>
          </a:p>
          <a:p>
            <a:pPr marL="0" indent="0" algn="ctr">
              <a:buNone/>
            </a:pP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http://www.economie.gouv.fr/dgfip/outil-test-des-fichiers-des-ecritures-comptables-fec</a:t>
            </a:r>
            <a:endParaRPr lang="fr-FR" sz="1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fr-FR" sz="1600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fr-FR" sz="1600" b="1" i="1" dirty="0">
                <a:solidFill>
                  <a:schemeClr val="bg1">
                    <a:lumMod val="50000"/>
                  </a:schemeClr>
                </a:solidFill>
              </a:rPr>
              <a:t>Vérifiez, cela vous prendra quelques minutes</a:t>
            </a:r>
          </a:p>
          <a:p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628650" y="38100"/>
            <a:ext cx="7886700" cy="266700"/>
          </a:xfrm>
        </p:spPr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186388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3743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B92148"/>
              </a:buClr>
              <a:buSzPct val="25000"/>
              <a:buFont typeface="Arial"/>
              <a:buNone/>
            </a:pPr>
            <a:r>
              <a:rPr lang="fr-FR" sz="2160" b="0" i="0" u="none" strike="noStrike" cap="none" dirty="0">
                <a:solidFill>
                  <a:srgbClr val="B92148"/>
                </a:solidFill>
                <a:latin typeface="Arial"/>
                <a:ea typeface="Arial"/>
                <a:cs typeface="Arial"/>
                <a:sym typeface="Arial"/>
              </a:rPr>
              <a:t>Vos interlocuteurs privilégiés</a:t>
            </a:r>
            <a:endParaRPr sz="2160" b="0" i="0" u="none" strike="noStrike" cap="none" dirty="0">
              <a:solidFill>
                <a:srgbClr val="B921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372721" y="-8566"/>
            <a:ext cx="7707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4294967295"/>
          </p:nvPr>
        </p:nvSpPr>
        <p:spPr>
          <a:xfrm>
            <a:off x="628650" y="742220"/>
            <a:ext cx="7886700" cy="222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39B9F"/>
              </a:buClr>
              <a:buSzPct val="25000"/>
              <a:buFont typeface="Arial"/>
              <a:buNone/>
            </a:pPr>
            <a:r>
              <a:rPr lang="fr-FR" sz="1600" b="0" i="0" u="none" strike="noStrike" cap="none" dirty="0">
                <a:solidFill>
                  <a:srgbClr val="939B9F"/>
                </a:solidFill>
                <a:latin typeface="Arial"/>
                <a:ea typeface="Arial"/>
                <a:cs typeface="Arial"/>
                <a:sym typeface="Arial"/>
              </a:rPr>
              <a:t>Bien distinguer les deux</a:t>
            </a:r>
            <a:endParaRPr sz="1600" b="0" i="0" u="none" strike="noStrike" cap="none" dirty="0">
              <a:solidFill>
                <a:srgbClr val="939B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roupe 10"/>
          <p:cNvGrpSpPr/>
          <p:nvPr/>
        </p:nvGrpSpPr>
        <p:grpSpPr>
          <a:xfrm>
            <a:off x="792560" y="1996705"/>
            <a:ext cx="2849880" cy="3152621"/>
            <a:chOff x="396240" y="1231144"/>
            <a:chExt cx="2849880" cy="2364466"/>
          </a:xfrm>
        </p:grpSpPr>
        <p:sp>
          <p:nvSpPr>
            <p:cNvPr id="9" name="Rectangle 8"/>
            <p:cNvSpPr/>
            <p:nvPr/>
          </p:nvSpPr>
          <p:spPr>
            <a:xfrm>
              <a:off x="396240" y="1231144"/>
              <a:ext cx="2849880" cy="8648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VistaSansLight"/>
                </a:rPr>
                <a:t>Trésorier</a:t>
              </a:r>
            </a:p>
            <a:p>
              <a:pPr algn="ctr"/>
              <a:r>
                <a:rPr lang="fr-FR" sz="1600" dirty="0">
                  <a:latin typeface="VistaSansLight"/>
                </a:rPr>
                <a:t>tresorier@cnje.org</a:t>
              </a:r>
            </a:p>
            <a:p>
              <a:pPr algn="ctr"/>
              <a:r>
                <a:rPr lang="fr-FR" sz="1600" dirty="0">
                  <a:latin typeface="VistaSansLight"/>
                </a:rPr>
                <a:t>notedefrais@cnje.org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240" y="2228812"/>
              <a:ext cx="1348740" cy="643928"/>
            </a:xfrm>
            <a:prstGeom prst="rect">
              <a:avLst/>
            </a:prstGeom>
            <a:solidFill>
              <a:srgbClr val="B92148"/>
            </a:solidFill>
            <a:ln>
              <a:solidFill>
                <a:srgbClr val="FF339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VistaSansLight"/>
                </a:rPr>
                <a:t>Liasses fiscales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97380" y="2228812"/>
              <a:ext cx="1348740" cy="643928"/>
            </a:xfrm>
            <a:prstGeom prst="rect">
              <a:avLst/>
            </a:prstGeom>
            <a:solidFill>
              <a:srgbClr val="B92148"/>
            </a:solidFill>
            <a:ln>
              <a:solidFill>
                <a:srgbClr val="FF339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VistaSansLight"/>
                </a:rPr>
                <a:t>Factures CNJE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240" y="2951682"/>
              <a:ext cx="1348740" cy="643928"/>
            </a:xfrm>
            <a:prstGeom prst="rect">
              <a:avLst/>
            </a:prstGeom>
            <a:solidFill>
              <a:srgbClr val="B92148"/>
            </a:solidFill>
            <a:ln>
              <a:solidFill>
                <a:srgbClr val="FF339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VistaSansLight"/>
                </a:rPr>
                <a:t>Notes de frais A-C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2302580" y="4290755"/>
            <a:ext cx="1348740" cy="858571"/>
          </a:xfrm>
          <a:prstGeom prst="rect">
            <a:avLst/>
          </a:prstGeom>
          <a:solidFill>
            <a:srgbClr val="B92148"/>
          </a:solidFill>
          <a:ln>
            <a:solidFill>
              <a:srgbClr val="FF339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VistaSansLight"/>
              </a:rPr>
              <a:t>Mandat de prélèvement</a:t>
            </a:r>
          </a:p>
        </p:txBody>
      </p:sp>
      <p:grpSp>
        <p:nvGrpSpPr>
          <p:cNvPr id="14" name="Groupe 10"/>
          <p:cNvGrpSpPr/>
          <p:nvPr/>
        </p:nvGrpSpPr>
        <p:grpSpPr>
          <a:xfrm>
            <a:off x="5220072" y="1996705"/>
            <a:ext cx="2849880" cy="3152621"/>
            <a:chOff x="396240" y="1231144"/>
            <a:chExt cx="2849880" cy="2364466"/>
          </a:xfrm>
          <a:solidFill>
            <a:srgbClr val="B92148"/>
          </a:solidFill>
        </p:grpSpPr>
        <p:sp>
          <p:nvSpPr>
            <p:cNvPr id="15" name="Rectangle 14"/>
            <p:cNvSpPr/>
            <p:nvPr/>
          </p:nvSpPr>
          <p:spPr>
            <a:xfrm>
              <a:off x="396240" y="1231144"/>
              <a:ext cx="2849880" cy="8648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VistaSansLight"/>
                </a:rPr>
                <a:t>Conseil et formation</a:t>
              </a:r>
            </a:p>
            <a:p>
              <a:pPr algn="ctr"/>
              <a:r>
                <a:rPr lang="fr-FR" sz="1600" dirty="0">
                  <a:latin typeface="VistaSansLight"/>
                </a:rPr>
                <a:t>« Contacter la CNJE »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6240" y="2228812"/>
              <a:ext cx="1348740" cy="643928"/>
            </a:xfrm>
            <a:prstGeom prst="rect">
              <a:avLst/>
            </a:prstGeom>
            <a:grpFill/>
            <a:ln>
              <a:solidFill>
                <a:srgbClr val="FF339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VistaSansLight"/>
                </a:rPr>
                <a:t>Déclaratifs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97380" y="2228812"/>
              <a:ext cx="1348740" cy="643928"/>
            </a:xfrm>
            <a:prstGeom prst="rect">
              <a:avLst/>
            </a:prstGeom>
            <a:grpFill/>
            <a:ln>
              <a:solidFill>
                <a:srgbClr val="FF339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VistaSansLight"/>
                </a:rPr>
                <a:t>Gestion de trésorerie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6240" y="2951682"/>
              <a:ext cx="1348740" cy="643928"/>
            </a:xfrm>
            <a:prstGeom prst="rect">
              <a:avLst/>
            </a:prstGeom>
            <a:grpFill/>
            <a:ln>
              <a:solidFill>
                <a:srgbClr val="FF3399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latin typeface="VistaSansLight"/>
                </a:rPr>
                <a:t>Contrôle URSSAF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6728212" y="4290755"/>
            <a:ext cx="1348740" cy="858571"/>
          </a:xfrm>
          <a:prstGeom prst="rect">
            <a:avLst/>
          </a:prstGeom>
          <a:solidFill>
            <a:srgbClr val="B92148"/>
          </a:solidFill>
          <a:ln>
            <a:solidFill>
              <a:srgbClr val="FF3399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VistaSansLight"/>
              </a:rPr>
              <a:t>BV, factures clients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628650" y="5640089"/>
            <a:ext cx="7722790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90000"/>
              </a:lnSpc>
              <a:buClr>
                <a:srgbClr val="485052"/>
              </a:buClr>
              <a:buSzPct val="100000"/>
            </a:pPr>
            <a:r>
              <a:rPr lang="fr-FR" dirty="0">
                <a:latin typeface="DIN-Regular"/>
              </a:rPr>
              <a:t>En cas d’erreur ? Redirection systématique = perte de temps pour tout le monde </a:t>
            </a:r>
            <a:endParaRPr lang="fr-FR" dirty="0">
              <a:solidFill>
                <a:srgbClr val="485052"/>
              </a:solidFill>
              <a:latin typeface="DIN-Regular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726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Le module « Contacter la CNJE » est disponible sur Kiwi,</a:t>
            </a:r>
          </a:p>
          <a:p>
            <a:pPr marL="0" indent="0" algn="ctr">
              <a:buNone/>
            </a:pPr>
            <a:endParaRPr lang="fr-FR" b="1" dirty="0">
              <a:solidFill>
                <a:srgbClr val="B92148"/>
              </a:solidFill>
            </a:endParaRPr>
          </a:p>
          <a:p>
            <a:pPr marL="0" indent="0" algn="ctr">
              <a:buNone/>
            </a:pPr>
            <a:r>
              <a:rPr lang="fr-FR" b="1" dirty="0">
                <a:solidFill>
                  <a:srgbClr val="B92148"/>
                </a:solidFill>
              </a:rPr>
              <a:t>Veuillez l’utiliser pour toutes vos nouvelles questions !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Si pas de réponse sous une semaine, il y a de grandes chances pour que le message ne nous soit pas parvenu : contacter le pôle Conseil à </a:t>
            </a:r>
            <a:r>
              <a:rPr lang="fr-FR" dirty="0">
                <a:hlinkClick r:id="rId2"/>
              </a:rPr>
              <a:t>conseil@cnje.org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« Solliciter un Conseil » sur Kiwi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628650" y="38100"/>
            <a:ext cx="7886700" cy="266700"/>
          </a:xfrm>
        </p:spPr>
        <p:txBody>
          <a:bodyPr/>
          <a:lstStyle/>
          <a:p>
            <a:r>
              <a:rPr lang="fr-FR" dirty="0"/>
              <a:t>Rappels</a:t>
            </a:r>
          </a:p>
        </p:txBody>
      </p:sp>
    </p:spTree>
    <p:extLst>
      <p:ext uri="{BB962C8B-B14F-4D97-AF65-F5344CB8AC3E}">
        <p14:creationId xmlns:p14="http://schemas.microsoft.com/office/powerpoint/2010/main" val="286785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Contrôles URSSAF</a:t>
            </a:r>
          </a:p>
        </p:txBody>
      </p:sp>
    </p:spTree>
    <p:extLst>
      <p:ext uri="{BB962C8B-B14F-4D97-AF65-F5344CB8AC3E}">
        <p14:creationId xmlns:p14="http://schemas.microsoft.com/office/powerpoint/2010/main" val="2088933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>
          <a:xfrm>
            <a:off x="628650" y="1256306"/>
            <a:ext cx="7886700" cy="56016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dirty="0"/>
              <a:t>Pour le moment sur le mandat CNJE 2016/2017 : 13 contrôles</a:t>
            </a:r>
          </a:p>
          <a:p>
            <a:pPr algn="just"/>
            <a:r>
              <a:rPr lang="fr-FR" dirty="0"/>
              <a:t>4 cas où crédit de cotisations de la part des URSSAF reversé aux Juniors dû à des trop payés</a:t>
            </a:r>
          </a:p>
          <a:p>
            <a:pPr algn="just"/>
            <a:r>
              <a:rPr lang="fr-FR" dirty="0"/>
              <a:t>9 cas : RAS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u="sng" dirty="0"/>
              <a:t>Rappel :</a:t>
            </a:r>
          </a:p>
          <a:p>
            <a:pPr marL="0" indent="0" algn="just">
              <a:buNone/>
            </a:pPr>
            <a:r>
              <a:rPr lang="fr-FR" b="1" dirty="0">
                <a:solidFill>
                  <a:srgbClr val="B92148"/>
                </a:solidFill>
              </a:rPr>
              <a:t>En cas de réception d’une convocation pour contrôle URSSAF, contactez le pôle Conseil via « Contacter la CNJE » en joignant le scan </a:t>
            </a:r>
            <a:r>
              <a:rPr lang="fr-FR" b="1" dirty="0" err="1">
                <a:solidFill>
                  <a:srgbClr val="B92148"/>
                </a:solidFill>
              </a:rPr>
              <a:t>pdf</a:t>
            </a:r>
            <a:r>
              <a:rPr lang="fr-FR" b="1" dirty="0">
                <a:solidFill>
                  <a:srgbClr val="B92148"/>
                </a:solidFill>
              </a:rPr>
              <a:t> de la convocation.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Accompagnement des Juniors dans la préparation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800" dirty="0"/>
              <a:t>Document destiné au contrôleur,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800" dirty="0"/>
              <a:t>Liste des éléments à préparer envoyée à la Junior,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sz="1800" dirty="0"/>
              <a:t>Possibilité de demander un accompagnement le jour du contrôle par un membre CNJE </a:t>
            </a:r>
          </a:p>
          <a:p>
            <a:pPr marL="457200" lvl="1" indent="0" algn="just">
              <a:buNone/>
            </a:pPr>
            <a:r>
              <a:rPr lang="fr-FR" sz="1800" b="1" dirty="0"/>
              <a:t>&gt; Présence CNJE Obligatoire pour J.C. et P.J.E</a:t>
            </a:r>
            <a:endParaRPr lang="fr-FR" sz="18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contrôles URSSAF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92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Evolution du nombre de contrôles depuis Janvier 2015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33</a:t>
            </a:fld>
            <a:endParaRPr lang="fr-FR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20197215-850F-4BFA-9B4B-9A1B773A13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065878"/>
              </p:ext>
            </p:extLst>
          </p:nvPr>
        </p:nvGraphicFramePr>
        <p:xfrm>
          <a:off x="628650" y="1507621"/>
          <a:ext cx="7886700" cy="4566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412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Résultats des contrôles URSSAF depuis Janvier 2015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9E24-D68D-6F41-AF87-9FC91C1F80DB}" type="slidenum">
              <a:rPr lang="fr-FR" smtClean="0"/>
              <a:t>34</a:t>
            </a:fld>
            <a:endParaRPr lang="fr-FR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EDD332BD-E5E6-43D7-A703-7E596BA05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867757"/>
              </p:ext>
            </p:extLst>
          </p:nvPr>
        </p:nvGraphicFramePr>
        <p:xfrm>
          <a:off x="391887" y="1045028"/>
          <a:ext cx="8298788" cy="5535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857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6" y="3581801"/>
            <a:ext cx="8301037" cy="720595"/>
          </a:xfrm>
        </p:spPr>
        <p:txBody>
          <a:bodyPr>
            <a:noAutofit/>
          </a:bodyPr>
          <a:lstStyle/>
          <a:p>
            <a:r>
              <a:rPr lang="fr-FR" dirty="0"/>
              <a:t>ASSEMBLÉE GÉNÉRALE DES TRÉSORIERS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196" y="4302396"/>
            <a:ext cx="4457704" cy="419100"/>
          </a:xfrm>
        </p:spPr>
        <p:txBody>
          <a:bodyPr>
            <a:normAutofit fontScale="92500"/>
          </a:bodyPr>
          <a:lstStyle/>
          <a:p>
            <a:r>
              <a:rPr lang="fr-FR" dirty="0"/>
              <a:t>SAMEDI 13 MAI 2017 </a:t>
            </a:r>
            <a:r>
              <a:rPr lang="mr-IN" dirty="0"/>
              <a:t>–</a:t>
            </a:r>
            <a:r>
              <a:rPr lang="fr-FR" dirty="0"/>
              <a:t> AVEC ARNAUD, CÉLINE &amp; FLORIAN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151415" y="228600"/>
            <a:ext cx="478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94695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28650" y="2550219"/>
            <a:ext cx="7886700" cy="1956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fr-FR" sz="4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Quelques statistiques rapides sur le mouvement</a:t>
            </a:r>
            <a:endParaRPr sz="4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489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3743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B92148"/>
              </a:buClr>
              <a:buSzPct val="25000"/>
              <a:buFont typeface="Arial"/>
              <a:buNone/>
            </a:pPr>
            <a:r>
              <a:rPr lang="fr-FR" sz="2160" b="0" i="0" u="none" strike="noStrike" cap="none" dirty="0">
                <a:solidFill>
                  <a:srgbClr val="B92148"/>
                </a:solidFill>
                <a:latin typeface="Arial"/>
                <a:ea typeface="Arial"/>
                <a:cs typeface="Arial"/>
                <a:sym typeface="Arial"/>
              </a:rPr>
              <a:t>Quelques statistiques rapides sur le mouvement</a:t>
            </a:r>
            <a:endParaRPr sz="2160" b="0" i="0" u="none" strike="noStrike" cap="none" dirty="0">
              <a:solidFill>
                <a:srgbClr val="B921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372721" y="-8566"/>
            <a:ext cx="7707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ubTitle" idx="4294967295"/>
          </p:nvPr>
        </p:nvSpPr>
        <p:spPr>
          <a:xfrm>
            <a:off x="628650" y="742220"/>
            <a:ext cx="7886700" cy="222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39B9F"/>
              </a:buClr>
              <a:buSzPct val="25000"/>
              <a:buFont typeface="Arial"/>
              <a:buNone/>
            </a:pPr>
            <a:r>
              <a:rPr lang="fr-FR" sz="1600" b="0" i="0" u="none" strike="noStrike" cap="none" dirty="0">
                <a:solidFill>
                  <a:srgbClr val="939B9F"/>
                </a:solidFill>
                <a:latin typeface="Arial"/>
                <a:ea typeface="Arial"/>
                <a:cs typeface="Arial"/>
                <a:sym typeface="Arial"/>
              </a:rPr>
              <a:t>Des surprises ? Chiffres des liasses 2015 / 2016</a:t>
            </a:r>
            <a:endParaRPr sz="1600" b="0" i="0" u="none" strike="noStrike" cap="none" dirty="0">
              <a:solidFill>
                <a:srgbClr val="939B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852" y="1329180"/>
            <a:ext cx="2837468" cy="914400"/>
          </a:xfrm>
          <a:prstGeom prst="rect">
            <a:avLst/>
          </a:prstGeom>
          <a:solidFill>
            <a:srgbClr val="B921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Total des produits d’exploitation : 8 126 818 €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55684" y="2875961"/>
            <a:ext cx="1742387" cy="8468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 baisse de 4,62 %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43254" y="1894569"/>
            <a:ext cx="2336276" cy="1105009"/>
          </a:xfrm>
          <a:prstGeom prst="rect">
            <a:avLst/>
          </a:prstGeom>
          <a:solidFill>
            <a:srgbClr val="B921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Composé à 91,85 % de chiffre d’affaires « Etudes »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31217" y="4276910"/>
            <a:ext cx="1951348" cy="92954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Médiane du CA : 19 928 €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51436" y="5605522"/>
            <a:ext cx="1844511" cy="933757"/>
          </a:xfrm>
          <a:prstGeom prst="rect">
            <a:avLst/>
          </a:prstGeom>
          <a:solidFill>
            <a:srgbClr val="B921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Moyenne du CA : 52 201,75 €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12225" y="4601349"/>
            <a:ext cx="1844511" cy="933757"/>
          </a:xfrm>
          <a:prstGeom prst="rect">
            <a:avLst/>
          </a:prstGeom>
          <a:solidFill>
            <a:srgbClr val="B9214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Un cinquième du mouvement fait ¾ du CA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28210" y="3324017"/>
            <a:ext cx="1742387" cy="95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trois plus grosses J.E. : 33,64 % du CA</a:t>
            </a:r>
          </a:p>
        </p:txBody>
      </p:sp>
    </p:spTree>
    <p:extLst>
      <p:ext uri="{BB962C8B-B14F-4D97-AF65-F5344CB8AC3E}">
        <p14:creationId xmlns:p14="http://schemas.microsoft.com/office/powerpoint/2010/main" val="188150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28650" y="2550219"/>
            <a:ext cx="7886700" cy="19568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fr-FR" sz="4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Quid des liasses fiscales ?</a:t>
            </a:r>
            <a:endParaRPr sz="4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77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3743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B92148"/>
              </a:buClr>
              <a:buSzPct val="25000"/>
              <a:buFont typeface="Arial"/>
              <a:buNone/>
            </a:pPr>
            <a:r>
              <a:rPr lang="fr-FR" sz="2160" b="0" i="0" u="none" strike="noStrike" cap="none" dirty="0">
                <a:solidFill>
                  <a:srgbClr val="B92148"/>
                </a:solidFill>
                <a:latin typeface="Arial"/>
                <a:ea typeface="Arial"/>
                <a:cs typeface="Arial"/>
                <a:sym typeface="Arial"/>
              </a:rPr>
              <a:t>Quid des liasses fiscales ?</a:t>
            </a:r>
            <a:endParaRPr sz="2160" b="0" i="0" u="none" strike="noStrike" cap="none" dirty="0">
              <a:solidFill>
                <a:srgbClr val="B921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ubTitle" idx="4294967295"/>
          </p:nvPr>
        </p:nvSpPr>
        <p:spPr>
          <a:xfrm>
            <a:off x="628650" y="742220"/>
            <a:ext cx="7886700" cy="222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39B9F"/>
              </a:buClr>
              <a:buSzPct val="25000"/>
              <a:buFont typeface="Arial"/>
              <a:buNone/>
            </a:pPr>
            <a:r>
              <a:rPr lang="fr-FR" sz="1600" b="0" i="0" u="none" strike="noStrike" cap="none" dirty="0">
                <a:solidFill>
                  <a:srgbClr val="939B9F"/>
                </a:solidFill>
                <a:latin typeface="Arial"/>
                <a:ea typeface="Arial"/>
                <a:cs typeface="Arial"/>
                <a:sym typeface="Arial"/>
              </a:rPr>
              <a:t>Rappels essentiels : quand déclarer ?</a:t>
            </a:r>
            <a:endParaRPr sz="1600" b="0" i="0" u="none" strike="noStrike" cap="none" dirty="0">
              <a:solidFill>
                <a:srgbClr val="939B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372721" y="-8566"/>
            <a:ext cx="7707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590" y="2008850"/>
            <a:ext cx="8350786" cy="283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ct val="90000"/>
              </a:lnSpc>
              <a:buClr>
                <a:srgbClr val="485052"/>
              </a:buClr>
              <a:buSzPct val="100000"/>
            </a:pPr>
            <a:r>
              <a:rPr lang="fr-FR" dirty="0"/>
              <a:t>Rappel : la liasse fiscale est à uploader sur Kiwi au plus tard quatre mois après la clôture </a:t>
            </a:r>
            <a:r>
              <a:rPr lang="fr-FR" dirty="0">
                <a:latin typeface="DIN-Regular" panose="02000503040000020003" pitchFamily="50" charset="0"/>
              </a:rPr>
              <a:t>comptable</a:t>
            </a:r>
          </a:p>
          <a:p>
            <a:pPr marL="171450" lvl="0" indent="-171450" algn="just">
              <a:lnSpc>
                <a:spcPct val="90000"/>
              </a:lnSpc>
              <a:buClr>
                <a:srgbClr val="485052"/>
              </a:buClr>
              <a:buSzPct val="100000"/>
            </a:pPr>
            <a:endParaRPr lang="fr-FR" dirty="0">
              <a:latin typeface="DIN-Regular" panose="02000503040000020003" pitchFamily="50" charset="0"/>
            </a:endParaRPr>
          </a:p>
          <a:p>
            <a:pPr marL="171450" lvl="0" indent="-171450" algn="just">
              <a:lnSpc>
                <a:spcPct val="90000"/>
              </a:lnSpc>
              <a:buClr>
                <a:srgbClr val="485052"/>
              </a:buClr>
              <a:buSzPct val="100000"/>
            </a:pPr>
            <a:endParaRPr lang="fr-FR" dirty="0">
              <a:latin typeface="DIN-Regular" panose="02000503040000020003" pitchFamily="50" charset="0"/>
            </a:endParaRPr>
          </a:p>
          <a:p>
            <a:pPr marL="171450" lvl="0" indent="-171450" algn="just">
              <a:lnSpc>
                <a:spcPct val="90000"/>
              </a:lnSpc>
              <a:buClr>
                <a:srgbClr val="485052"/>
              </a:buClr>
              <a:buSzPct val="100000"/>
            </a:pPr>
            <a:r>
              <a:rPr lang="fr-FR" dirty="0">
                <a:latin typeface="DIN-Regular" panose="02000503040000020003" pitchFamily="50" charset="0"/>
              </a:rPr>
              <a:t>Une amende éventuelle est prévue en cas de retard</a:t>
            </a:r>
          </a:p>
          <a:p>
            <a:pPr marL="171450" lvl="0" indent="-171450" algn="just">
              <a:lnSpc>
                <a:spcPct val="90000"/>
              </a:lnSpc>
              <a:buClr>
                <a:srgbClr val="485052"/>
              </a:buClr>
              <a:buSzPct val="100000"/>
            </a:pPr>
            <a:endParaRPr lang="fr-FR" dirty="0">
              <a:latin typeface="DIN-Regular" panose="02000503040000020003" pitchFamily="50" charset="0"/>
            </a:endParaRPr>
          </a:p>
          <a:p>
            <a:pPr marL="171450" lvl="0" indent="-171450" algn="just">
              <a:lnSpc>
                <a:spcPct val="90000"/>
              </a:lnSpc>
              <a:buClr>
                <a:srgbClr val="485052"/>
              </a:buClr>
              <a:buSzPct val="100000"/>
            </a:pPr>
            <a:endParaRPr lang="fr-FR" dirty="0">
              <a:solidFill>
                <a:srgbClr val="4850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just">
              <a:lnSpc>
                <a:spcPct val="90000"/>
              </a:lnSpc>
              <a:buClr>
                <a:srgbClr val="485052"/>
              </a:buClr>
              <a:buSzPct val="100000"/>
            </a:pPr>
            <a:r>
              <a:rPr lang="fr-FR" dirty="0">
                <a:latin typeface="DIN-Regular" panose="02000503040000020003"/>
              </a:rPr>
              <a:t>Intérêts : Suivi par la CNJE, calcul des cotisations, archivage dans le temps</a:t>
            </a:r>
          </a:p>
          <a:p>
            <a:pPr marL="171450" lvl="0" indent="-171450" algn="just">
              <a:lnSpc>
                <a:spcPct val="90000"/>
              </a:lnSpc>
              <a:buClr>
                <a:srgbClr val="485052"/>
              </a:buClr>
              <a:buSzPct val="100000"/>
            </a:pPr>
            <a:endParaRPr lang="fr-FR" dirty="0">
              <a:latin typeface="DIN-Regular" panose="02000503040000020003"/>
            </a:endParaRPr>
          </a:p>
          <a:p>
            <a:pPr marL="171450" lvl="0" indent="-171450" algn="just">
              <a:lnSpc>
                <a:spcPct val="90000"/>
              </a:lnSpc>
              <a:buClr>
                <a:srgbClr val="485052"/>
              </a:buClr>
              <a:buSzPct val="100000"/>
            </a:pPr>
            <a:endParaRPr lang="fr-FR" dirty="0">
              <a:solidFill>
                <a:srgbClr val="485052"/>
              </a:solidFill>
              <a:latin typeface="DIN-Regular" panose="02000503040000020003"/>
              <a:ea typeface="Arial"/>
              <a:cs typeface="Arial"/>
              <a:sym typeface="Arial"/>
            </a:endParaRPr>
          </a:p>
          <a:p>
            <a:pPr marL="171450" lvl="0" indent="-171450" algn="just">
              <a:lnSpc>
                <a:spcPct val="90000"/>
              </a:lnSpc>
              <a:buClr>
                <a:srgbClr val="485052"/>
              </a:buClr>
              <a:buSzPct val="100000"/>
            </a:pPr>
            <a:r>
              <a:rPr lang="fr-FR" dirty="0">
                <a:latin typeface="DIN-Regular" panose="02000503040000020003"/>
              </a:rPr>
              <a:t>Il s’agit d’une obligation faite par le Règlement Intérieur auquel vous avez adhéré</a:t>
            </a:r>
            <a:endParaRPr lang="fr-FR" dirty="0">
              <a:solidFill>
                <a:srgbClr val="485052"/>
              </a:solidFill>
              <a:latin typeface="DIN-Regular" panose="02000503040000020003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15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3743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B92148"/>
              </a:buClr>
              <a:buSzPct val="25000"/>
              <a:buFont typeface="Arial"/>
              <a:buNone/>
            </a:pPr>
            <a:r>
              <a:rPr lang="fr-FR" sz="2160" b="0" i="0" u="none" strike="noStrike" cap="none" dirty="0">
                <a:solidFill>
                  <a:srgbClr val="B92148"/>
                </a:solidFill>
                <a:latin typeface="Arial"/>
                <a:ea typeface="Arial"/>
                <a:cs typeface="Arial"/>
                <a:sym typeface="Arial"/>
              </a:rPr>
              <a:t>Qui des liasses fiscales ?</a:t>
            </a:r>
            <a:endParaRPr sz="2160" b="0" i="0" u="none" strike="noStrike" cap="none" dirty="0">
              <a:solidFill>
                <a:srgbClr val="B9214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subTitle" idx="4294967295"/>
          </p:nvPr>
        </p:nvSpPr>
        <p:spPr>
          <a:xfrm>
            <a:off x="628650" y="742220"/>
            <a:ext cx="7886700" cy="222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939B9F"/>
              </a:buClr>
              <a:buSzPct val="25000"/>
              <a:buFont typeface="Arial"/>
              <a:buNone/>
            </a:pPr>
            <a:r>
              <a:rPr lang="fr-FR" sz="1600" b="0" i="0" u="none" strike="noStrike" cap="none" dirty="0">
                <a:solidFill>
                  <a:srgbClr val="939B9F"/>
                </a:solidFill>
                <a:latin typeface="Arial"/>
                <a:ea typeface="Arial"/>
                <a:cs typeface="Arial"/>
                <a:sym typeface="Arial"/>
              </a:rPr>
              <a:t>Rappels essentiels : comment déclarer ?</a:t>
            </a:r>
            <a:endParaRPr sz="1600" b="0" i="0" u="none" strike="noStrike" cap="none" dirty="0">
              <a:solidFill>
                <a:srgbClr val="939B9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Shape 230"/>
          <p:cNvSpPr txBox="1">
            <a:spLocks noGrp="1"/>
          </p:cNvSpPr>
          <p:nvPr>
            <p:ph type="sldNum" idx="12"/>
          </p:nvPr>
        </p:nvSpPr>
        <p:spPr>
          <a:xfrm>
            <a:off x="8372721" y="-8566"/>
            <a:ext cx="7707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fr-FR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2423160" cy="464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03420" y="2153920"/>
            <a:ext cx="3726180" cy="894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VistaSansLight"/>
              </a:rPr>
              <a:t>Production vendue : Biens + Services</a:t>
            </a:r>
          </a:p>
          <a:p>
            <a:pPr algn="ctr"/>
            <a:r>
              <a:rPr lang="fr-FR" sz="1600" dirty="0">
                <a:latin typeface="VistaSansLight"/>
              </a:rPr>
              <a:t>Pas « Produits d’exploitation »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88180" y="3190240"/>
            <a:ext cx="3726180" cy="894080"/>
          </a:xfrm>
          <a:prstGeom prst="rect">
            <a:avLst/>
          </a:prstGeom>
          <a:solidFill>
            <a:srgbClr val="B92148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VistaSansLight"/>
              </a:rPr>
              <a:t>Tous les autres produits  d’exploitation hors subventions : Reprises sur dotations, autres produits</a:t>
            </a:r>
          </a:p>
        </p:txBody>
      </p:sp>
      <p:cxnSp>
        <p:nvCxnSpPr>
          <p:cNvPr id="15" name="Connecteur droit avec flèche 5"/>
          <p:cNvCxnSpPr/>
          <p:nvPr/>
        </p:nvCxnSpPr>
        <p:spPr>
          <a:xfrm>
            <a:off x="2411760" y="2621280"/>
            <a:ext cx="1944216" cy="1563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>
            <a:outerShdw blurRad="40000" dist="20000" dir="5400000" rotWithShape="0">
              <a:schemeClr val="bg1">
                <a:lumMod val="65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480560" y="4744720"/>
            <a:ext cx="3726180" cy="8940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VistaSansLight"/>
              </a:rPr>
              <a:t>Total capitaux propres</a:t>
            </a:r>
          </a:p>
          <a:p>
            <a:pPr algn="ctr"/>
            <a:r>
              <a:rPr lang="fr-FR" sz="1600" dirty="0">
                <a:latin typeface="VistaSansLight"/>
              </a:rPr>
              <a:t>Rien à voir avec disponibilités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80560" y="1124744"/>
            <a:ext cx="3726180" cy="894080"/>
          </a:xfrm>
          <a:prstGeom prst="rect">
            <a:avLst/>
          </a:prstGeom>
          <a:solidFill>
            <a:srgbClr val="B9214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VistaSansLight"/>
              </a:rPr>
              <a:t>Vigilance : erreurs fréquentes !</a:t>
            </a:r>
          </a:p>
        </p:txBody>
      </p:sp>
      <p:cxnSp>
        <p:nvCxnSpPr>
          <p:cNvPr id="18" name="Connecteur droit avec flèche 5"/>
          <p:cNvCxnSpPr/>
          <p:nvPr/>
        </p:nvCxnSpPr>
        <p:spPr>
          <a:xfrm>
            <a:off x="2483768" y="5191760"/>
            <a:ext cx="187220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>
            <a:outerShdw blurRad="40000" dist="20000" dir="5400000" rotWithShape="0">
              <a:schemeClr val="bg1">
                <a:lumMod val="65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5"/>
          <p:cNvCxnSpPr/>
          <p:nvPr/>
        </p:nvCxnSpPr>
        <p:spPr>
          <a:xfrm flipV="1">
            <a:off x="2371708" y="1628800"/>
            <a:ext cx="1984268" cy="216024"/>
          </a:xfrm>
          <a:prstGeom prst="straightConnector1">
            <a:avLst/>
          </a:prstGeom>
          <a:ln>
            <a:solidFill>
              <a:srgbClr val="5C043F"/>
            </a:solidFill>
            <a:tailEnd type="arrow"/>
          </a:ln>
          <a:effectLst>
            <a:outerShdw blurRad="40000" dist="20000" dir="5400000" rotWithShape="0">
              <a:schemeClr val="bg1">
                <a:lumMod val="65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5"/>
          <p:cNvCxnSpPr/>
          <p:nvPr/>
        </p:nvCxnSpPr>
        <p:spPr>
          <a:xfrm>
            <a:off x="2427738" y="3637280"/>
            <a:ext cx="1984268" cy="0"/>
          </a:xfrm>
          <a:prstGeom prst="straightConnector1">
            <a:avLst/>
          </a:prstGeom>
          <a:ln>
            <a:solidFill>
              <a:srgbClr val="5C043F"/>
            </a:solidFill>
            <a:tailEnd type="arrow"/>
          </a:ln>
          <a:effectLst>
            <a:outerShdw blurRad="40000" dist="20000" dir="5400000" rotWithShape="0">
              <a:schemeClr val="bg1">
                <a:lumMod val="65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1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251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">
      <a:dk1>
        <a:srgbClr val="495049"/>
      </a:dk1>
      <a:lt1>
        <a:srgbClr val="FFFFFF"/>
      </a:lt1>
      <a:dk2>
        <a:srgbClr val="003C50"/>
      </a:dk2>
      <a:lt2>
        <a:srgbClr val="959595"/>
      </a:lt2>
      <a:accent1>
        <a:srgbClr val="BA1449"/>
      </a:accent1>
      <a:accent2>
        <a:srgbClr val="003C4D"/>
      </a:accent2>
      <a:accent3>
        <a:srgbClr val="008FC9"/>
      </a:accent3>
      <a:accent4>
        <a:srgbClr val="969696"/>
      </a:accent4>
      <a:accent5>
        <a:srgbClr val="495053"/>
      </a:accent5>
      <a:accent6>
        <a:srgbClr val="495046"/>
      </a:accent6>
      <a:hlink>
        <a:srgbClr val="0000FF"/>
      </a:hlink>
      <a:folHlink>
        <a:srgbClr val="800080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AE92BF7-C51D-CD44-81C7-2AA15C441BD3}" vid="{5206C4D5-3D9E-CE48-B473-AA80B3A1209D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AAAA_MM_Template_PPT_Exhaustif_4_3</Template>
  <TotalTime>93</TotalTime>
  <Words>1516</Words>
  <Application>Microsoft Macintosh PowerPoint</Application>
  <PresentationFormat>Présentation à l'écran (4:3)</PresentationFormat>
  <Paragraphs>338</Paragraphs>
  <Slides>35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6" baseType="lpstr">
      <vt:lpstr>Arial</vt:lpstr>
      <vt:lpstr>Bree</vt:lpstr>
      <vt:lpstr>Calibri</vt:lpstr>
      <vt:lpstr>Calibri Light</vt:lpstr>
      <vt:lpstr>DIN</vt:lpstr>
      <vt:lpstr>DIN Condensed</vt:lpstr>
      <vt:lpstr>DIN-Regular</vt:lpstr>
      <vt:lpstr>VistaSansBold</vt:lpstr>
      <vt:lpstr>VistaSansLight</vt:lpstr>
      <vt:lpstr>Wingdings</vt:lpstr>
      <vt:lpstr>Thème Office</vt:lpstr>
      <vt:lpstr>ASSEMBLÉE GÉNÉRALE DES TRÉSORIERS</vt:lpstr>
      <vt:lpstr>Quels sont vos interlocuteurs ?</vt:lpstr>
      <vt:lpstr>Vos interlocuteurs privilégiés</vt:lpstr>
      <vt:lpstr>Quelques statistiques rapides sur le mouvement</vt:lpstr>
      <vt:lpstr>Quelques statistiques rapides sur le mouvement</vt:lpstr>
      <vt:lpstr>Quid des liasses fiscales ?</vt:lpstr>
      <vt:lpstr>Quid des liasses fiscales ?</vt:lpstr>
      <vt:lpstr>Qui des liasses fiscales ?</vt:lpstr>
      <vt:lpstr>Présentation PowerPoint</vt:lpstr>
      <vt:lpstr>Point Conseil et Formation</vt:lpstr>
      <vt:lpstr>Sommaire</vt:lpstr>
      <vt:lpstr>Point DSN</vt:lpstr>
      <vt:lpstr>Cotisation Générale Pénibilité</vt:lpstr>
      <vt:lpstr>Déclaration Liasse fiscale</vt:lpstr>
      <vt:lpstr>Acomptes</vt:lpstr>
      <vt:lpstr>CICE</vt:lpstr>
      <vt:lpstr>Rappels</vt:lpstr>
      <vt:lpstr>CICE</vt:lpstr>
      <vt:lpstr>Comptabilisation du CICE</vt:lpstr>
      <vt:lpstr>Bulletin de Versement</vt:lpstr>
      <vt:lpstr>Erreur DADS</vt:lpstr>
      <vt:lpstr>Régularisation des centimes</vt:lpstr>
      <vt:lpstr>Facture pro forma</vt:lpstr>
      <vt:lpstr>La facture pro-forma ne se comptabilise pas !</vt:lpstr>
      <vt:lpstr>Argent liquide en Junior</vt:lpstr>
      <vt:lpstr>Comptabilisation des cotisations étudiantes</vt:lpstr>
      <vt:lpstr>Subventions</vt:lpstr>
      <vt:lpstr>Comptabilisation des subventions</vt:lpstr>
      <vt:lpstr>FEC</vt:lpstr>
      <vt:lpstr>« Solliciter un Conseil » sur Kiwi</vt:lpstr>
      <vt:lpstr>Contrôles URSSAF</vt:lpstr>
      <vt:lpstr>Les contrôles URSSAF</vt:lpstr>
      <vt:lpstr>Evolution du nombre de contrôles depuis Janvier 2015</vt:lpstr>
      <vt:lpstr>Résultats des contrôles URSSAF depuis Janvier 2015</vt:lpstr>
      <vt:lpstr>ASSEMBLÉE GÉNÉRALE DES TRÉSORIERS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Passage en 2017</dc:title>
  <dc:creator>MARCHET FLORIAN</dc:creator>
  <cp:lastModifiedBy>Céline COUSYN</cp:lastModifiedBy>
  <cp:revision>37</cp:revision>
  <dcterms:created xsi:type="dcterms:W3CDTF">2016-11-23T11:32:42Z</dcterms:created>
  <dcterms:modified xsi:type="dcterms:W3CDTF">2017-05-23T13:44:29Z</dcterms:modified>
</cp:coreProperties>
</file>