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DM Sans" panose="020F0502020204030204" pitchFamily="34" charset="0"/>
      <p:regular r:id="rId17"/>
      <p:bold r:id="rId18"/>
      <p:italic r:id="rId19"/>
      <p:boldItalic r:id="rId20"/>
    </p:embeddedFont>
    <p:embeddedFont>
      <p:font typeface="DM Sans Medium" panose="020F0502020204030204" pitchFamily="34" charset="0"/>
      <p:regular r:id="rId21"/>
      <p:bold r:id="rId22"/>
      <p:italic r:id="rId23"/>
      <p:boldItalic r:id="rId24"/>
    </p:embeddedFont>
    <p:embeddedFont>
      <p:font typeface="Merriweather"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469"/>
  </p:normalViewPr>
  <p:slideViewPr>
    <p:cSldViewPr snapToGrid="0">
      <p:cViewPr varScale="1">
        <p:scale>
          <a:sx n="159" d="100"/>
          <a:sy n="159" d="100"/>
        </p:scale>
        <p:origin x="8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Pfaffenbach" userId="ec54fe14-081a-47ce-a46e-b0f19945e4ce" providerId="ADAL" clId="{1B712861-901F-F140-B40D-40337C666FC7}"/>
    <pc:docChg chg="modSld">
      <pc:chgData name="Eric Pfaffenbach" userId="ec54fe14-081a-47ce-a46e-b0f19945e4ce" providerId="ADAL" clId="{1B712861-901F-F140-B40D-40337C666FC7}" dt="2024-12-12T16:14:05.845" v="77" actId="20577"/>
      <pc:docMkLst>
        <pc:docMk/>
      </pc:docMkLst>
      <pc:sldChg chg="modNotesTx">
        <pc:chgData name="Eric Pfaffenbach" userId="ec54fe14-081a-47ce-a46e-b0f19945e4ce" providerId="ADAL" clId="{1B712861-901F-F140-B40D-40337C666FC7}" dt="2024-12-12T16:14:05.845" v="77" actId="20577"/>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1e1f57de02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1e1f57de02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1dceacad4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1dceacad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dceacad4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1dceacad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1e1f57de02_0_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1e1f57de02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1e26c3219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e26c321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efe5c9d6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efe5c9d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e1f57de02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e1f57de02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 Filtering</a:t>
            </a:r>
            <a:r>
              <a:rPr lang="en-US" dirty="0"/>
              <a:t> aggregations, used all demo available in both datasets</a:t>
            </a:r>
          </a:p>
          <a:p>
            <a:pPr marL="0" lvl="0" indent="0" algn="l" rtl="0">
              <a:spcBef>
                <a:spcPts val="0"/>
              </a:spcBef>
              <a:spcAft>
                <a:spcPts val="0"/>
              </a:spcAft>
              <a:buNone/>
            </a:pPr>
            <a:r>
              <a:rPr lang="en-US" dirty="0"/>
              <a:t>Modeling: train/test</a:t>
            </a:r>
            <a:endParaRPr dirty="0"/>
          </a:p>
          <a:p>
            <a:pPr marL="0" lvl="0" indent="0" algn="l" rtl="0">
              <a:spcBef>
                <a:spcPts val="0"/>
              </a:spcBef>
              <a:spcAft>
                <a:spcPts val="0"/>
              </a:spcAft>
              <a:buNone/>
            </a:pPr>
            <a:r>
              <a:rPr lang="en" dirty="0"/>
              <a:t>Geospatial Analysis: This allows us to more easily understand regional disparities, highlighting areas with higher food insecurity or imbalance in meals and helps us identify target regions for policy interventions or resource allocation.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1e1f57de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1e1f57de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1e1f57de02_1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1e1f57de02_1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show you the results of our first predictor variable, which is, </a:t>
            </a:r>
            <a:r>
              <a:rPr lang="en" i="1"/>
              <a:t>people worried that food will run out.</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e1f57de0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e1f57de0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explain how we did it, </a:t>
            </a:r>
            <a:endParaRPr/>
          </a:p>
          <a:p>
            <a:pPr marL="0" lvl="0" indent="0" algn="l" rtl="0">
              <a:spcBef>
                <a:spcPts val="0"/>
              </a:spcBef>
              <a:spcAft>
                <a:spcPts val="0"/>
              </a:spcAft>
              <a:buNone/>
            </a:pPr>
            <a:r>
              <a:rPr lang="en"/>
              <a:t>We got the ID’s of each puma and then apply the weights into our datasets. To get Puma specific data towards the predictions.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1dceacad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1dceaca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Overview</a:t>
            </a:r>
            <a:endParaRPr b="1"/>
          </a:p>
          <a:p>
            <a:pPr marL="0" lvl="0" indent="0" algn="l" rtl="0">
              <a:spcBef>
                <a:spcPts val="0"/>
              </a:spcBef>
              <a:spcAft>
                <a:spcPts val="0"/>
              </a:spcAft>
              <a:buNone/>
            </a:pPr>
            <a:r>
              <a:rPr lang="en"/>
              <a:t>After compiling our results, this is the first map we got towards our first variable, </a:t>
            </a:r>
            <a:r>
              <a:rPr lang="en" i="1"/>
              <a:t>proportion of people worried that food will run out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And for all of our maps we use a white to black color scale, so lighter shades indicate lower proportions and dark shades indicates high proportions. We found that this helps highlights the areas with elevated food insecurity nicely.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This map shows the proportion of individuals of all ages within each PUMA predicted to worry that their food will run out before they can afford more. </a:t>
            </a:r>
            <a:endParaRPr/>
          </a:p>
          <a:p>
            <a:pPr marL="0" lvl="0" indent="0" algn="l" rtl="0">
              <a:spcBef>
                <a:spcPts val="0"/>
              </a:spcBef>
              <a:spcAft>
                <a:spcPts val="0"/>
              </a:spcAft>
              <a:buNone/>
            </a:pPr>
            <a:endParaRPr/>
          </a:p>
          <a:p>
            <a:pPr marL="0" lvl="0" indent="0" algn="l" rtl="0">
              <a:spcBef>
                <a:spcPts val="0"/>
              </a:spcBef>
              <a:spcAft>
                <a:spcPts val="0"/>
              </a:spcAft>
              <a:buNone/>
            </a:pPr>
            <a:r>
              <a:rPr lang="en"/>
              <a:t>Using proportion can help us determine food insecurity because it is the predicted percentage of the total population within each PUMA. For example, Cedar Rapids has roughly a proportion of 0.30, that means 30% of the total population in that area is expected to have this concern.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dceacad4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dceacad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Overview</a:t>
            </a:r>
            <a:endParaRPr b="1">
              <a:solidFill>
                <a:schemeClr val="dk1"/>
              </a:solidFill>
            </a:endParaRPr>
          </a:p>
          <a:p>
            <a:pPr marL="0" lvl="0" indent="0" algn="l" rtl="0">
              <a:spcBef>
                <a:spcPts val="0"/>
              </a:spcBef>
              <a:spcAft>
                <a:spcPts val="0"/>
              </a:spcAft>
              <a:buNone/>
            </a:pPr>
            <a:r>
              <a:rPr lang="en">
                <a:solidFill>
                  <a:schemeClr val="dk1"/>
                </a:solidFill>
              </a:rPr>
              <a:t>This is our second map, and it focuses specifically on seniors.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And this map shows the absolute amount of seniors who are predicted to face food insecurity. If we look at Council Bluffs it is shaded quite dark, and we predict that roughly 12,000 seniors in that area will have worries about food.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It seems that the western and eastern cities of Council Bluffs and Dubuque have the most counts of food insecure seniors.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1e1f57de02_1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1e1f57de02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33" name="Google Shape;133;p23"/>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34" name="Google Shape;134;p23"/>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35" name="Google Shape;135;p23"/>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36" name="Google Shape;136;p23"/>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9" name="Google Shape;13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24"/>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1" name="Google Shape;141;p24"/>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2" name="Google Shape;142;p24"/>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3" name="Google Shape;143;p24"/>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4" name="Google Shape;144;p24"/>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45" name="Google Shape;145;p24"/>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46"/>
        <p:cNvGrpSpPr/>
        <p:nvPr/>
      </p:nvGrpSpPr>
      <p:grpSpPr>
        <a:xfrm>
          <a:off x="0" y="0"/>
          <a:ext cx="0" cy="0"/>
          <a:chOff x="0" y="0"/>
          <a:chExt cx="0" cy="0"/>
        </a:xfrm>
      </p:grpSpPr>
      <p:sp>
        <p:nvSpPr>
          <p:cNvPr id="147" name="Google Shape;14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8" name="Google Shape;148;p25"/>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49" name="Google Shape;149;p25"/>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50" name="Google Shape;150;p25"/>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6"/>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54" name="Google Shape;154;p26"/>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55" name="Google Shape;155;p26"/>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27"/>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159" name="Google Shape;15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27"/>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161" name="Google Shape;161;p27"/>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62" name="Google Shape;162;p27"/>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165" name="Google Shape;165;p28"/>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166" name="Google Shape;16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28"/>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168" name="Google Shape;168;p28"/>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69" name="Google Shape;169;p28"/>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170" name="Google Shape;170;p28"/>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3" name="Google Shape;17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74" name="Google Shape;174;p2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175" name="Google Shape;175;p2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176" name="Google Shape;176;p29"/>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77" name="Google Shape;177;p29"/>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80" name="Google Shape;180;p30"/>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1" name="Google Shape;181;p30"/>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2" name="Google Shape;182;p30"/>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83" name="Google Shape;183;p30"/>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4" name="Google Shape;184;p30"/>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5" name="Google Shape;185;p30"/>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86" name="Google Shape;186;p30"/>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7" name="Google Shape;187;p30"/>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88" name="Google Shape;188;p30"/>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89" name="Google Shape;189;p30"/>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0" name="Google Shape;190;p30"/>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1" name="Google Shape;191;p30"/>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92" name="Google Shape;192;p30"/>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3" name="Google Shape;193;p30"/>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4" name="Google Shape;194;p30"/>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95" name="Google Shape;195;p30"/>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6" name="Google Shape;196;p30"/>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7" name="Google Shape;197;p30"/>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198" name="Google Shape;198;p30"/>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199" name="Google Shape;199;p30"/>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00" name="Google Shape;200;p30"/>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01" name="Google Shape;201;p30"/>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02" name="Google Shape;202;p30"/>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03" name="Google Shape;203;p30"/>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04" name="Google Shape;204;p30"/>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05" name="Google Shape;205;p30"/>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06" name="Google Shape;206;p30"/>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07" name="Google Shape;207;p30"/>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08" name="Google Shape;208;p30"/>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blank">
  <p:cSld name="CUSTOM">
    <p:spTree>
      <p:nvGrpSpPr>
        <p:cNvPr id="1" name="Shape 209"/>
        <p:cNvGrpSpPr/>
        <p:nvPr/>
      </p:nvGrpSpPr>
      <p:grpSpPr>
        <a:xfrm>
          <a:off x="0" y="0"/>
          <a:ext cx="0" cy="0"/>
          <a:chOff x="0" y="0"/>
          <a:chExt cx="0" cy="0"/>
        </a:xfrm>
      </p:grpSpPr>
      <p:sp>
        <p:nvSpPr>
          <p:cNvPr id="210" name="Google Shape;21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1" name="Google Shape;211;p31"/>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12" name="Google Shape;212;p31"/>
          <p:cNvSpPr txBox="1">
            <a:spLocks noGrp="1"/>
          </p:cNvSpPr>
          <p:nvPr>
            <p:ph type="body" idx="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1">
  <p:cSld name="TITLE_5">
    <p:spTree>
      <p:nvGrpSpPr>
        <p:cNvPr id="1" name="Shape 213"/>
        <p:cNvGrpSpPr/>
        <p:nvPr/>
      </p:nvGrpSpPr>
      <p:grpSpPr>
        <a:xfrm>
          <a:off x="0" y="0"/>
          <a:ext cx="0" cy="0"/>
          <a:chOff x="0" y="0"/>
          <a:chExt cx="0" cy="0"/>
        </a:xfrm>
      </p:grpSpPr>
      <p:sp>
        <p:nvSpPr>
          <p:cNvPr id="214" name="Google Shape;214;p3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216" name="Google Shape;216;p3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217" name="Google Shape;217;p3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20" name="Google Shape;22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221" name="Google Shape;221;p3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p:nvPr>
        </p:nvSpPr>
        <p:spPr>
          <a:xfrm>
            <a:off x="397225" y="146275"/>
            <a:ext cx="8183700" cy="2239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5500" dirty="0"/>
              <a:t>Wesley Life </a:t>
            </a:r>
            <a:endParaRPr sz="5500" dirty="0"/>
          </a:p>
          <a:p>
            <a:pPr marL="0" lvl="0" indent="0" algn="l" rtl="0">
              <a:spcBef>
                <a:spcPts val="0"/>
              </a:spcBef>
              <a:spcAft>
                <a:spcPts val="0"/>
              </a:spcAft>
              <a:buNone/>
            </a:pPr>
            <a:r>
              <a:rPr lang="en" sz="3400" dirty="0"/>
              <a:t>Predicting Food Insecurity</a:t>
            </a:r>
            <a:endParaRPr sz="3400" dirty="0"/>
          </a:p>
          <a:p>
            <a:pPr marL="0" lvl="0" indent="0" algn="l" rtl="0">
              <a:spcBef>
                <a:spcPts val="0"/>
              </a:spcBef>
              <a:spcAft>
                <a:spcPts val="0"/>
              </a:spcAft>
              <a:buClr>
                <a:schemeClr val="hlink"/>
              </a:buClr>
              <a:buSzPts val="1100"/>
              <a:buFont typeface="Arial"/>
              <a:buNone/>
            </a:pPr>
            <a:r>
              <a:rPr lang="en" sz="3400" dirty="0"/>
              <a:t>by PUMA</a:t>
            </a:r>
            <a:endParaRPr sz="3400" dirty="0"/>
          </a:p>
        </p:txBody>
      </p:sp>
      <p:sp>
        <p:nvSpPr>
          <p:cNvPr id="227" name="Google Shape;227;p34"/>
          <p:cNvSpPr txBox="1">
            <a:spLocks noGrp="1"/>
          </p:cNvSpPr>
          <p:nvPr>
            <p:ph type="subTitle" idx="1"/>
          </p:nvPr>
        </p:nvSpPr>
        <p:spPr>
          <a:xfrm>
            <a:off x="373575" y="2867025"/>
            <a:ext cx="6364200" cy="861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700" dirty="0">
                <a:solidFill>
                  <a:schemeClr val="lt1"/>
                </a:solidFill>
              </a:rPr>
              <a:t>By: Anthony </a:t>
            </a:r>
            <a:r>
              <a:rPr lang="en" sz="2700" dirty="0" err="1">
                <a:solidFill>
                  <a:schemeClr val="lt1"/>
                </a:solidFill>
              </a:rPr>
              <a:t>Esboldt</a:t>
            </a:r>
            <a:r>
              <a:rPr lang="en" sz="2700">
                <a:solidFill>
                  <a:schemeClr val="lt1"/>
                </a:solidFill>
              </a:rPr>
              <a:t>, Jason Nguyen, Eric Pfaffenbach, and Riley Schultz</a:t>
            </a:r>
            <a:endParaRPr sz="27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Proportions for Balanced Meal Data</a:t>
            </a:r>
            <a:endParaRPr/>
          </a:p>
        </p:txBody>
      </p:sp>
      <p:sp>
        <p:nvSpPr>
          <p:cNvPr id="303" name="Google Shape;30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Result data produced weighted means</a:t>
            </a:r>
            <a:endParaRPr/>
          </a:p>
          <a:p>
            <a:pPr marL="0" lvl="0" indent="0" algn="l" rtl="0">
              <a:spcBef>
                <a:spcPts val="1200"/>
              </a:spcBef>
              <a:spcAft>
                <a:spcPts val="0"/>
              </a:spcAft>
              <a:buNone/>
            </a:pPr>
            <a:endParaRPr/>
          </a:p>
          <a:p>
            <a:pPr marL="0" lvl="0" indent="0" algn="l" rtl="0">
              <a:spcBef>
                <a:spcPts val="1200"/>
              </a:spcBef>
              <a:spcAft>
                <a:spcPts val="0"/>
              </a:spcAft>
              <a:buNone/>
            </a:pPr>
            <a:r>
              <a:rPr lang="en"/>
              <a:t>Organizing by PUMA</a:t>
            </a:r>
            <a:endParaRPr/>
          </a:p>
          <a:p>
            <a:pPr marL="0" lvl="0" indent="0" algn="l" rtl="0">
              <a:spcBef>
                <a:spcPts val="1200"/>
              </a:spcBef>
              <a:spcAft>
                <a:spcPts val="0"/>
              </a:spcAft>
              <a:buNone/>
            </a:pPr>
            <a:endParaRPr/>
          </a:p>
          <a:p>
            <a:pPr marL="0" lvl="0" indent="0" algn="l" rtl="0">
              <a:spcBef>
                <a:spcPts val="1200"/>
              </a:spcBef>
              <a:spcAft>
                <a:spcPts val="0"/>
              </a:spcAft>
              <a:buNone/>
            </a:pPr>
            <a:r>
              <a:rPr lang="en"/>
              <a:t>Applying Senior by PUMA data</a:t>
            </a:r>
            <a:endParaRPr/>
          </a:p>
          <a:p>
            <a:pPr marL="0" lvl="0" indent="0" algn="l" rtl="0">
              <a:spcBef>
                <a:spcPts val="1200"/>
              </a:spcBef>
              <a:spcAft>
                <a:spcPts val="1200"/>
              </a:spcAft>
              <a:buNone/>
            </a:pPr>
            <a:endParaRPr/>
          </a:p>
        </p:txBody>
      </p:sp>
      <p:pic>
        <p:nvPicPr>
          <p:cNvPr id="304" name="Google Shape;304;p43"/>
          <p:cNvPicPr preferRelativeResize="0"/>
          <p:nvPr/>
        </p:nvPicPr>
        <p:blipFill>
          <a:blip r:embed="rId3">
            <a:alphaModFix/>
          </a:blip>
          <a:stretch>
            <a:fillRect/>
          </a:stretch>
        </p:blipFill>
        <p:spPr>
          <a:xfrm>
            <a:off x="3655156" y="1337425"/>
            <a:ext cx="454414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title"/>
          </p:nvPr>
        </p:nvSpPr>
        <p:spPr>
          <a:xfrm>
            <a:off x="311700" y="445025"/>
            <a:ext cx="8520600" cy="6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4"/>
              <a:t>Predicted Proportion of People </a:t>
            </a:r>
            <a:endParaRPr sz="1604"/>
          </a:p>
          <a:p>
            <a:pPr marL="0" lvl="0" indent="0" algn="ctr" rtl="0">
              <a:spcBef>
                <a:spcPts val="0"/>
              </a:spcBef>
              <a:spcAft>
                <a:spcPts val="0"/>
              </a:spcAft>
              <a:buSzPts val="990"/>
              <a:buNone/>
            </a:pPr>
            <a:r>
              <a:rPr lang="en" sz="1604"/>
              <a:t>Who Cannot Afford Balanced Meals Per PUMA</a:t>
            </a:r>
            <a:endParaRPr sz="1604"/>
          </a:p>
        </p:txBody>
      </p:sp>
      <p:pic>
        <p:nvPicPr>
          <p:cNvPr id="310" name="Google Shape;310;p44"/>
          <p:cNvPicPr preferRelativeResize="0"/>
          <p:nvPr/>
        </p:nvPicPr>
        <p:blipFill>
          <a:blip r:embed="rId3">
            <a:alphaModFix/>
          </a:blip>
          <a:stretch>
            <a:fillRect/>
          </a:stretch>
        </p:blipFill>
        <p:spPr>
          <a:xfrm>
            <a:off x="1393075" y="1200325"/>
            <a:ext cx="6750299" cy="3782200"/>
          </a:xfrm>
          <a:prstGeom prst="rect">
            <a:avLst/>
          </a:prstGeom>
          <a:noFill/>
          <a:ln>
            <a:noFill/>
          </a:ln>
        </p:spPr>
      </p:pic>
      <p:sp>
        <p:nvSpPr>
          <p:cNvPr id="311" name="Google Shape;311;p44"/>
          <p:cNvSpPr/>
          <p:nvPr/>
        </p:nvSpPr>
        <p:spPr>
          <a:xfrm>
            <a:off x="2375450" y="1200325"/>
            <a:ext cx="3469800" cy="1773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3"/>
              </a:highlight>
              <a:latin typeface="DM Sans"/>
              <a:ea typeface="DM Sans"/>
              <a:cs typeface="DM Sans"/>
              <a:sym typeface="DM Sans"/>
            </a:endParaRPr>
          </a:p>
        </p:txBody>
      </p:sp>
      <p:sp>
        <p:nvSpPr>
          <p:cNvPr id="312" name="Google Shape;312;p44"/>
          <p:cNvSpPr txBox="1"/>
          <p:nvPr/>
        </p:nvSpPr>
        <p:spPr>
          <a:xfrm>
            <a:off x="4651450" y="1685650"/>
            <a:ext cx="831300" cy="3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00">
              <a:solidFill>
                <a:schemeClr val="dk2"/>
              </a:solidFill>
              <a:latin typeface="DM Sans"/>
              <a:ea typeface="DM Sans"/>
              <a:cs typeface="DM Sans"/>
              <a:sym typeface="DM Sans"/>
            </a:endParaRPr>
          </a:p>
        </p:txBody>
      </p:sp>
      <p:sp>
        <p:nvSpPr>
          <p:cNvPr id="313" name="Google Shape;313;p44"/>
          <p:cNvSpPr txBox="1"/>
          <p:nvPr/>
        </p:nvSpPr>
        <p:spPr>
          <a:xfrm>
            <a:off x="4452850" y="2950150"/>
            <a:ext cx="34047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314" name="Google Shape;314;p44"/>
          <p:cNvSpPr txBox="1"/>
          <p:nvPr/>
        </p:nvSpPr>
        <p:spPr>
          <a:xfrm>
            <a:off x="5662050" y="2540738"/>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endParaRPr sz="700">
              <a:solidFill>
                <a:schemeClr val="dk2"/>
              </a:solidFill>
              <a:latin typeface="DM Sans"/>
              <a:ea typeface="DM Sans"/>
              <a:cs typeface="DM Sans"/>
              <a:sym typeface="DM Sans"/>
            </a:endParaRPr>
          </a:p>
        </p:txBody>
      </p:sp>
      <p:sp>
        <p:nvSpPr>
          <p:cNvPr id="315" name="Google Shape;315;p44"/>
          <p:cNvSpPr txBox="1"/>
          <p:nvPr/>
        </p:nvSpPr>
        <p:spPr>
          <a:xfrm>
            <a:off x="5194925" y="2033625"/>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p:txBody>
      </p:sp>
      <p:sp>
        <p:nvSpPr>
          <p:cNvPr id="316" name="Google Shape;316;p44"/>
          <p:cNvSpPr txBox="1"/>
          <p:nvPr/>
        </p:nvSpPr>
        <p:spPr>
          <a:xfrm>
            <a:off x="3151250" y="3164325"/>
            <a:ext cx="797400" cy="2907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Council Bluffs</a:t>
            </a:r>
            <a:endParaRPr sz="700">
              <a:solidFill>
                <a:schemeClr val="dk2"/>
              </a:solidFill>
              <a:latin typeface="DM Sans"/>
              <a:ea typeface="DM Sans"/>
              <a:cs typeface="DM Sans"/>
              <a:sym typeface="DM Sans"/>
            </a:endParaRPr>
          </a:p>
        </p:txBody>
      </p:sp>
      <p:sp>
        <p:nvSpPr>
          <p:cNvPr id="317" name="Google Shape;317;p44"/>
          <p:cNvSpPr txBox="1"/>
          <p:nvPr/>
        </p:nvSpPr>
        <p:spPr>
          <a:xfrm>
            <a:off x="2746800" y="2084350"/>
            <a:ext cx="8517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318" name="Google Shape;318;p44"/>
          <p:cNvSpPr txBox="1"/>
          <p:nvPr/>
        </p:nvSpPr>
        <p:spPr>
          <a:xfrm>
            <a:off x="5351400" y="2236150"/>
            <a:ext cx="3404700" cy="3972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319" name="Google Shape;319;p44"/>
          <p:cNvSpPr txBox="1"/>
          <p:nvPr/>
        </p:nvSpPr>
        <p:spPr>
          <a:xfrm>
            <a:off x="4916700" y="3396025"/>
            <a:ext cx="9801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320" name="Google Shape;320;p44"/>
          <p:cNvSpPr txBox="1"/>
          <p:nvPr/>
        </p:nvSpPr>
        <p:spPr>
          <a:xfrm>
            <a:off x="5662050" y="3527375"/>
            <a:ext cx="1095000" cy="1419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321" name="Google Shape;321;p44"/>
          <p:cNvSpPr txBox="1"/>
          <p:nvPr/>
        </p:nvSpPr>
        <p:spPr>
          <a:xfrm>
            <a:off x="6246750" y="2174550"/>
            <a:ext cx="28200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Dubuque</a:t>
            </a:r>
            <a:endParaRPr sz="700">
              <a:solidFill>
                <a:schemeClr val="dk2"/>
              </a:solidFill>
              <a:latin typeface="DM Sans"/>
              <a:ea typeface="DM Sans"/>
              <a:cs typeface="DM Sans"/>
              <a:sym typeface="DM Sans"/>
            </a:endParaRPr>
          </a:p>
        </p:txBody>
      </p:sp>
      <p:sp>
        <p:nvSpPr>
          <p:cNvPr id="322" name="Google Shape;322;p44"/>
          <p:cNvSpPr txBox="1"/>
          <p:nvPr/>
        </p:nvSpPr>
        <p:spPr>
          <a:xfrm>
            <a:off x="6416500" y="2937950"/>
            <a:ext cx="29328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604"/>
              <a:t>Predicted Number of Seniors </a:t>
            </a:r>
            <a:endParaRPr sz="1604"/>
          </a:p>
          <a:p>
            <a:pPr marL="0" lvl="0" indent="0" algn="ctr" rtl="0">
              <a:spcBef>
                <a:spcPts val="0"/>
              </a:spcBef>
              <a:spcAft>
                <a:spcPts val="0"/>
              </a:spcAft>
              <a:buSzPts val="990"/>
              <a:buNone/>
            </a:pPr>
            <a:r>
              <a:rPr lang="en" sz="1604"/>
              <a:t>Who Cannot Afford Balanced Meals Per PUMA</a:t>
            </a:r>
            <a:endParaRPr sz="1604"/>
          </a:p>
        </p:txBody>
      </p:sp>
      <p:pic>
        <p:nvPicPr>
          <p:cNvPr id="328" name="Google Shape;328;p45"/>
          <p:cNvPicPr preferRelativeResize="0"/>
          <p:nvPr/>
        </p:nvPicPr>
        <p:blipFill>
          <a:blip r:embed="rId3">
            <a:alphaModFix/>
          </a:blip>
          <a:stretch>
            <a:fillRect/>
          </a:stretch>
        </p:blipFill>
        <p:spPr>
          <a:xfrm>
            <a:off x="1604125" y="1303900"/>
            <a:ext cx="6186325" cy="3168774"/>
          </a:xfrm>
          <a:prstGeom prst="rect">
            <a:avLst/>
          </a:prstGeom>
          <a:noFill/>
          <a:ln>
            <a:noFill/>
          </a:ln>
        </p:spPr>
      </p:pic>
      <p:sp>
        <p:nvSpPr>
          <p:cNvPr id="329" name="Google Shape;329;p45"/>
          <p:cNvSpPr/>
          <p:nvPr/>
        </p:nvSpPr>
        <p:spPr>
          <a:xfrm>
            <a:off x="2286825" y="1303900"/>
            <a:ext cx="2636100" cy="1773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3"/>
              </a:highlight>
              <a:latin typeface="DM Sans"/>
              <a:ea typeface="DM Sans"/>
              <a:cs typeface="DM Sans"/>
              <a:sym typeface="DM Sans"/>
            </a:endParaRPr>
          </a:p>
        </p:txBody>
      </p:sp>
      <p:sp>
        <p:nvSpPr>
          <p:cNvPr id="330" name="Google Shape;330;p45"/>
          <p:cNvSpPr txBox="1"/>
          <p:nvPr/>
        </p:nvSpPr>
        <p:spPr>
          <a:xfrm>
            <a:off x="4651450" y="1685650"/>
            <a:ext cx="831300" cy="3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00">
              <a:solidFill>
                <a:schemeClr val="dk2"/>
              </a:solidFill>
              <a:latin typeface="DM Sans"/>
              <a:ea typeface="DM Sans"/>
              <a:cs typeface="DM Sans"/>
              <a:sym typeface="DM Sans"/>
            </a:endParaRPr>
          </a:p>
        </p:txBody>
      </p:sp>
      <p:sp>
        <p:nvSpPr>
          <p:cNvPr id="331" name="Google Shape;331;p45"/>
          <p:cNvSpPr txBox="1"/>
          <p:nvPr/>
        </p:nvSpPr>
        <p:spPr>
          <a:xfrm>
            <a:off x="4135200" y="2968375"/>
            <a:ext cx="34047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332" name="Google Shape;332;p45"/>
          <p:cNvSpPr txBox="1"/>
          <p:nvPr/>
        </p:nvSpPr>
        <p:spPr>
          <a:xfrm>
            <a:off x="5292425" y="2555975"/>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endParaRPr sz="700">
              <a:solidFill>
                <a:schemeClr val="dk2"/>
              </a:solidFill>
              <a:latin typeface="DM Sans"/>
              <a:ea typeface="DM Sans"/>
              <a:cs typeface="DM Sans"/>
              <a:sym typeface="DM Sans"/>
            </a:endParaRPr>
          </a:p>
        </p:txBody>
      </p:sp>
      <p:sp>
        <p:nvSpPr>
          <p:cNvPr id="333" name="Google Shape;333;p45"/>
          <p:cNvSpPr txBox="1"/>
          <p:nvPr/>
        </p:nvSpPr>
        <p:spPr>
          <a:xfrm>
            <a:off x="4840675" y="2143575"/>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p:txBody>
      </p:sp>
      <p:sp>
        <p:nvSpPr>
          <p:cNvPr id="334" name="Google Shape;334;p45"/>
          <p:cNvSpPr txBox="1"/>
          <p:nvPr/>
        </p:nvSpPr>
        <p:spPr>
          <a:xfrm>
            <a:off x="2973925" y="3182025"/>
            <a:ext cx="797400" cy="2907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accent3"/>
              </a:buClr>
              <a:buSzPts val="700"/>
              <a:buFont typeface="DM Sans"/>
              <a:buChar char="●"/>
            </a:pPr>
            <a:endParaRPr sz="700">
              <a:solidFill>
                <a:schemeClr val="accent3"/>
              </a:solidFill>
              <a:latin typeface="DM Sans"/>
              <a:ea typeface="DM Sans"/>
              <a:cs typeface="DM Sans"/>
              <a:sym typeface="DM Sans"/>
            </a:endParaRPr>
          </a:p>
          <a:p>
            <a:pPr marL="0" lvl="0" indent="0" algn="l" rtl="0">
              <a:spcBef>
                <a:spcPts val="0"/>
              </a:spcBef>
              <a:spcAft>
                <a:spcPts val="0"/>
              </a:spcAft>
              <a:buNone/>
            </a:pPr>
            <a:r>
              <a:rPr lang="en" sz="700">
                <a:solidFill>
                  <a:schemeClr val="accent3"/>
                </a:solidFill>
                <a:latin typeface="DM Sans"/>
                <a:ea typeface="DM Sans"/>
                <a:cs typeface="DM Sans"/>
                <a:sym typeface="DM Sans"/>
              </a:rPr>
              <a:t>Council Bluffs</a:t>
            </a:r>
            <a:endParaRPr sz="700">
              <a:solidFill>
                <a:schemeClr val="accent3"/>
              </a:solidFill>
              <a:latin typeface="DM Sans"/>
              <a:ea typeface="DM Sans"/>
              <a:cs typeface="DM Sans"/>
              <a:sym typeface="DM Sans"/>
            </a:endParaRPr>
          </a:p>
        </p:txBody>
      </p:sp>
      <p:sp>
        <p:nvSpPr>
          <p:cNvPr id="335" name="Google Shape;335;p45"/>
          <p:cNvSpPr txBox="1"/>
          <p:nvPr/>
        </p:nvSpPr>
        <p:spPr>
          <a:xfrm>
            <a:off x="2462950" y="2143575"/>
            <a:ext cx="8517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336" name="Google Shape;336;p45"/>
          <p:cNvSpPr txBox="1"/>
          <p:nvPr/>
        </p:nvSpPr>
        <p:spPr>
          <a:xfrm>
            <a:off x="5006675" y="2320863"/>
            <a:ext cx="3404700" cy="3972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337" name="Google Shape;337;p45"/>
          <p:cNvSpPr txBox="1"/>
          <p:nvPr/>
        </p:nvSpPr>
        <p:spPr>
          <a:xfrm>
            <a:off x="4624375" y="3455025"/>
            <a:ext cx="9801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338" name="Google Shape;338;p45"/>
          <p:cNvSpPr txBox="1"/>
          <p:nvPr/>
        </p:nvSpPr>
        <p:spPr>
          <a:xfrm>
            <a:off x="5351400" y="3472725"/>
            <a:ext cx="1095000" cy="1419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339" name="Google Shape;339;p45"/>
          <p:cNvSpPr txBox="1"/>
          <p:nvPr/>
        </p:nvSpPr>
        <p:spPr>
          <a:xfrm>
            <a:off x="5760100" y="2228488"/>
            <a:ext cx="28200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lt1"/>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lt1"/>
                </a:solidFill>
                <a:latin typeface="DM Sans"/>
                <a:ea typeface="DM Sans"/>
                <a:cs typeface="DM Sans"/>
                <a:sym typeface="DM Sans"/>
              </a:rPr>
              <a:t>Dubuque</a:t>
            </a:r>
            <a:endParaRPr sz="700">
              <a:solidFill>
                <a:schemeClr val="lt1"/>
              </a:solidFill>
              <a:latin typeface="DM Sans"/>
              <a:ea typeface="DM Sans"/>
              <a:cs typeface="DM Sans"/>
              <a:sym typeface="DM Sans"/>
            </a:endParaRPr>
          </a:p>
        </p:txBody>
      </p:sp>
      <p:sp>
        <p:nvSpPr>
          <p:cNvPr id="340" name="Google Shape;340;p45"/>
          <p:cNvSpPr txBox="1"/>
          <p:nvPr/>
        </p:nvSpPr>
        <p:spPr>
          <a:xfrm>
            <a:off x="6119400" y="3108200"/>
            <a:ext cx="29328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Findings</a:t>
            </a:r>
            <a:endParaRPr/>
          </a:p>
        </p:txBody>
      </p:sp>
      <p:sp>
        <p:nvSpPr>
          <p:cNvPr id="346" name="Google Shape;34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We recommend expanding meals on wheels to the Council Bluffs, Dubuque, or Davenport areas</a:t>
            </a:r>
            <a:endParaRPr sz="1900"/>
          </a:p>
          <a:p>
            <a:pPr marL="457200" lvl="0" indent="0" algn="l" rtl="0">
              <a:spcBef>
                <a:spcPts val="1200"/>
              </a:spcBef>
              <a:spcAft>
                <a:spcPts val="0"/>
              </a:spcAft>
              <a:buNone/>
            </a:pPr>
            <a:endParaRPr sz="1900"/>
          </a:p>
          <a:p>
            <a:pPr marL="914400" lvl="1" indent="-349250" algn="l" rtl="0">
              <a:spcBef>
                <a:spcPts val="1200"/>
              </a:spcBef>
              <a:spcAft>
                <a:spcPts val="0"/>
              </a:spcAft>
              <a:buSzPts val="1900"/>
              <a:buChar char="○"/>
            </a:pPr>
            <a:r>
              <a:rPr lang="en" sz="1900"/>
              <a:t>PUMAS with the estimated greatest number of food insecure seniors </a:t>
            </a:r>
            <a:endParaRPr sz="1900"/>
          </a:p>
          <a:p>
            <a:pPr marL="914400" lvl="1" indent="-349250" algn="l" rtl="0">
              <a:spcBef>
                <a:spcPts val="0"/>
              </a:spcBef>
              <a:spcAft>
                <a:spcPts val="0"/>
              </a:spcAft>
              <a:buSzPts val="1900"/>
              <a:buChar char="○"/>
            </a:pPr>
            <a:r>
              <a:rPr lang="en" sz="1900"/>
              <a:t>Davenport specifically showed more of a need for balance meals than affordance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
        <p:nvSpPr>
          <p:cNvPr id="352" name="Google Shape;352;p4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Food Insecurity Measures did we find Important?</a:t>
            </a:r>
            <a:endParaRPr/>
          </a:p>
        </p:txBody>
      </p:sp>
      <p:sp>
        <p:nvSpPr>
          <p:cNvPr id="233" name="Google Shape;233;p35"/>
          <p:cNvSpPr txBox="1">
            <a:spLocks noGrp="1"/>
          </p:cNvSpPr>
          <p:nvPr>
            <p:ph type="body" idx="1"/>
          </p:nvPr>
        </p:nvSpPr>
        <p:spPr>
          <a:xfrm>
            <a:off x="311700" y="1449925"/>
            <a:ext cx="3999900" cy="3119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a:t>People who are worried food will run out before they can afford more</a:t>
            </a:r>
            <a:endParaRPr/>
          </a:p>
          <a:p>
            <a:pPr marL="457200" lvl="0" indent="-317500" algn="l" rtl="0">
              <a:lnSpc>
                <a:spcPct val="95000"/>
              </a:lnSpc>
              <a:spcBef>
                <a:spcPts val="1200"/>
              </a:spcBef>
              <a:spcAft>
                <a:spcPts val="0"/>
              </a:spcAft>
              <a:buSzPts val="1400"/>
              <a:buChar char="●"/>
            </a:pPr>
            <a:r>
              <a:rPr lang="en"/>
              <a:t>Worried about not affording food and or utilities</a:t>
            </a:r>
            <a:endParaRPr/>
          </a:p>
          <a:p>
            <a:pPr marL="0" lvl="0" indent="0" algn="l" rtl="0">
              <a:lnSpc>
                <a:spcPct val="95000"/>
              </a:lnSpc>
              <a:spcBef>
                <a:spcPts val="1200"/>
              </a:spcBef>
              <a:spcAft>
                <a:spcPts val="0"/>
              </a:spcAft>
              <a:buSzPts val="935"/>
              <a:buNone/>
            </a:pPr>
            <a:r>
              <a:rPr lang="en"/>
              <a:t> </a:t>
            </a:r>
            <a:endParaRPr/>
          </a:p>
          <a:p>
            <a:pPr marL="457200" lvl="0" indent="-317500" algn="l" rtl="0">
              <a:lnSpc>
                <a:spcPct val="95000"/>
              </a:lnSpc>
              <a:spcBef>
                <a:spcPts val="1200"/>
              </a:spcBef>
              <a:spcAft>
                <a:spcPts val="0"/>
              </a:spcAft>
              <a:buSzPts val="1400"/>
              <a:buChar char="●"/>
            </a:pPr>
            <a:r>
              <a:rPr lang="en"/>
              <a:t>Once food is figured out families are able to budget better</a:t>
            </a:r>
            <a:endParaRPr/>
          </a:p>
          <a:p>
            <a:pPr marL="457200" lvl="0" indent="0" algn="l" rtl="0">
              <a:lnSpc>
                <a:spcPct val="95000"/>
              </a:lnSpc>
              <a:spcBef>
                <a:spcPts val="1200"/>
              </a:spcBef>
              <a:spcAft>
                <a:spcPts val="0"/>
              </a:spcAft>
              <a:buSzPts val="935"/>
              <a:buNone/>
            </a:pPr>
            <a:endParaRPr/>
          </a:p>
          <a:p>
            <a:pPr marL="457200" lvl="0" indent="-317500" algn="l" rtl="0">
              <a:lnSpc>
                <a:spcPct val="95000"/>
              </a:lnSpc>
              <a:spcBef>
                <a:spcPts val="1200"/>
              </a:spcBef>
              <a:spcAft>
                <a:spcPts val="0"/>
              </a:spcAft>
              <a:buSzPts val="1400"/>
              <a:buChar char="●"/>
            </a:pPr>
            <a:r>
              <a:rPr lang="en"/>
              <a:t>Should be able to focus on better things than where our next meal is coming from</a:t>
            </a:r>
            <a:endParaRPr/>
          </a:p>
          <a:p>
            <a:pPr marL="0" lvl="0" indent="0" algn="l" rtl="0">
              <a:lnSpc>
                <a:spcPct val="95000"/>
              </a:lnSpc>
              <a:spcBef>
                <a:spcPts val="1200"/>
              </a:spcBef>
              <a:spcAft>
                <a:spcPts val="1200"/>
              </a:spcAft>
              <a:buSzPts val="935"/>
              <a:buNone/>
            </a:pPr>
            <a:endParaRPr sz="1290"/>
          </a:p>
        </p:txBody>
      </p:sp>
      <p:sp>
        <p:nvSpPr>
          <p:cNvPr id="234" name="Google Shape;234;p35"/>
          <p:cNvSpPr txBox="1">
            <a:spLocks noGrp="1"/>
          </p:cNvSpPr>
          <p:nvPr>
            <p:ph type="body" idx="2"/>
          </p:nvPr>
        </p:nvSpPr>
        <p:spPr>
          <a:xfrm>
            <a:off x="4660250" y="1449925"/>
            <a:ext cx="4439400" cy="311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People who could not afford to eat balanced meals</a:t>
            </a:r>
            <a:endParaRPr/>
          </a:p>
          <a:p>
            <a:pPr marL="457200" lvl="0" indent="-317500" algn="l" rtl="0">
              <a:spcBef>
                <a:spcPts val="1200"/>
              </a:spcBef>
              <a:spcAft>
                <a:spcPts val="0"/>
              </a:spcAft>
              <a:buSzPts val="1400"/>
              <a:buChar char="●"/>
            </a:pPr>
            <a:r>
              <a:rPr lang="en"/>
              <a:t>In order to maintain our health, balanced meals are important</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Being unable to afford balanced meals could likely lead to other health complications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Handling and Modeling Process</a:t>
            </a:r>
            <a:endParaRPr/>
          </a:p>
        </p:txBody>
      </p:sp>
      <p:sp>
        <p:nvSpPr>
          <p:cNvPr id="240" name="Google Shape;24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chemeClr val="hlink"/>
                </a:solidFill>
              </a:rPr>
              <a:t>Data Cleaning:</a:t>
            </a:r>
            <a:endParaRPr sz="1100" b="1">
              <a:solidFill>
                <a:schemeClr val="hlink"/>
              </a:solidFill>
            </a:endParaRPr>
          </a:p>
          <a:p>
            <a:pPr marL="457200" lvl="0" indent="-298450" algn="l" rtl="0">
              <a:spcBef>
                <a:spcPts val="1200"/>
              </a:spcBef>
              <a:spcAft>
                <a:spcPts val="0"/>
              </a:spcAft>
              <a:buClr>
                <a:schemeClr val="hlink"/>
              </a:buClr>
              <a:buSzPts val="1100"/>
              <a:buFont typeface="DM Sans"/>
              <a:buChar char="●"/>
            </a:pPr>
            <a:r>
              <a:rPr lang="en" sz="1100">
                <a:solidFill>
                  <a:schemeClr val="hlink"/>
                </a:solidFill>
              </a:rPr>
              <a:t>Cleaned and processed CPS and ACS datasets</a:t>
            </a:r>
            <a:endParaRPr sz="1100">
              <a:solidFill>
                <a:schemeClr val="hlink"/>
              </a:solidFill>
            </a:endParaRPr>
          </a:p>
          <a:p>
            <a:pPr marL="0" lvl="0" indent="0" algn="l" rtl="0">
              <a:spcBef>
                <a:spcPts val="1200"/>
              </a:spcBef>
              <a:spcAft>
                <a:spcPts val="0"/>
              </a:spcAft>
              <a:buNone/>
            </a:pPr>
            <a:r>
              <a:rPr lang="en" sz="1100" b="1">
                <a:solidFill>
                  <a:schemeClr val="hlink"/>
                </a:solidFill>
              </a:rPr>
              <a:t>Variable Engineering:</a:t>
            </a:r>
            <a:endParaRPr sz="1100" b="1">
              <a:solidFill>
                <a:schemeClr val="hlink"/>
              </a:solidFill>
            </a:endParaRPr>
          </a:p>
          <a:p>
            <a:pPr marL="457200" lvl="0" indent="-298450" algn="l" rtl="0">
              <a:spcBef>
                <a:spcPts val="1200"/>
              </a:spcBef>
              <a:spcAft>
                <a:spcPts val="0"/>
              </a:spcAft>
              <a:buClr>
                <a:schemeClr val="hlink"/>
              </a:buClr>
              <a:buSzPts val="1100"/>
              <a:buChar char="●"/>
            </a:pPr>
            <a:r>
              <a:rPr lang="en" sz="1100">
                <a:solidFill>
                  <a:schemeClr val="hlink"/>
                </a:solidFill>
              </a:rPr>
              <a:t>Variables Edited</a:t>
            </a:r>
            <a:endParaRPr sz="1100">
              <a:solidFill>
                <a:schemeClr val="hlink"/>
              </a:solidFill>
            </a:endParaRPr>
          </a:p>
          <a:p>
            <a:pPr marL="457200" lvl="0" indent="-298450" algn="l" rtl="0">
              <a:spcBef>
                <a:spcPts val="0"/>
              </a:spcBef>
              <a:spcAft>
                <a:spcPts val="0"/>
              </a:spcAft>
              <a:buClr>
                <a:schemeClr val="hlink"/>
              </a:buClr>
              <a:buSzPts val="1100"/>
              <a:buChar char="●"/>
            </a:pPr>
            <a:r>
              <a:rPr lang="en" sz="1100">
                <a:solidFill>
                  <a:schemeClr val="hlink"/>
                </a:solidFill>
              </a:rPr>
              <a:t>Created Proportions</a:t>
            </a:r>
            <a:endParaRPr sz="1100">
              <a:solidFill>
                <a:schemeClr val="hlink"/>
              </a:solidFill>
            </a:endParaRPr>
          </a:p>
          <a:p>
            <a:pPr marL="0" lvl="0" indent="0" algn="l" rtl="0">
              <a:spcBef>
                <a:spcPts val="1200"/>
              </a:spcBef>
              <a:spcAft>
                <a:spcPts val="0"/>
              </a:spcAft>
              <a:buNone/>
            </a:pPr>
            <a:r>
              <a:rPr lang="en" sz="1100" b="1">
                <a:solidFill>
                  <a:schemeClr val="hlink"/>
                </a:solidFill>
              </a:rPr>
              <a:t>Modeling:</a:t>
            </a:r>
            <a:endParaRPr sz="1100" b="1">
              <a:solidFill>
                <a:schemeClr val="hlink"/>
              </a:solidFill>
            </a:endParaRPr>
          </a:p>
          <a:p>
            <a:pPr marL="457200" lvl="0" indent="-298450" algn="l" rtl="0">
              <a:spcBef>
                <a:spcPts val="1200"/>
              </a:spcBef>
              <a:spcAft>
                <a:spcPts val="0"/>
              </a:spcAft>
              <a:buClr>
                <a:schemeClr val="hlink"/>
              </a:buClr>
              <a:buSzPts val="1100"/>
              <a:buChar char="●"/>
            </a:pPr>
            <a:r>
              <a:rPr lang="en" sz="1100">
                <a:solidFill>
                  <a:schemeClr val="hlink"/>
                </a:solidFill>
              </a:rPr>
              <a:t>Applied ridge and lasso regression to predict outcomes like food insecurity and balanced meals</a:t>
            </a:r>
            <a:endParaRPr sz="1100">
              <a:solidFill>
                <a:schemeClr val="hlink"/>
              </a:solidFill>
            </a:endParaRPr>
          </a:p>
          <a:p>
            <a:pPr marL="457200" lvl="0" indent="-298450" algn="l" rtl="0">
              <a:spcBef>
                <a:spcPts val="0"/>
              </a:spcBef>
              <a:spcAft>
                <a:spcPts val="0"/>
              </a:spcAft>
              <a:buClr>
                <a:schemeClr val="hlink"/>
              </a:buClr>
              <a:buSzPts val="1100"/>
              <a:buChar char="●"/>
            </a:pPr>
            <a:r>
              <a:rPr lang="en" sz="1100">
                <a:solidFill>
                  <a:schemeClr val="hlink"/>
                </a:solidFill>
              </a:rPr>
              <a:t>Ridge showed slightly better performance</a:t>
            </a:r>
            <a:endParaRPr sz="1100">
              <a:solidFill>
                <a:schemeClr val="hlink"/>
              </a:solidFill>
            </a:endParaRPr>
          </a:p>
          <a:p>
            <a:pPr marL="0" lvl="0" indent="0" algn="l" rtl="0">
              <a:spcBef>
                <a:spcPts val="1200"/>
              </a:spcBef>
              <a:spcAft>
                <a:spcPts val="0"/>
              </a:spcAft>
              <a:buNone/>
            </a:pPr>
            <a:r>
              <a:rPr lang="en" sz="1100" b="1">
                <a:solidFill>
                  <a:schemeClr val="hlink"/>
                </a:solidFill>
              </a:rPr>
              <a:t>Geospatial Analysis:</a:t>
            </a:r>
            <a:endParaRPr sz="1100" b="1">
              <a:solidFill>
                <a:schemeClr val="hlink"/>
              </a:solidFill>
            </a:endParaRPr>
          </a:p>
          <a:p>
            <a:pPr marL="457200" lvl="0" indent="-298450" algn="l" rtl="0">
              <a:spcBef>
                <a:spcPts val="1200"/>
              </a:spcBef>
              <a:spcAft>
                <a:spcPts val="0"/>
              </a:spcAft>
              <a:buClr>
                <a:schemeClr val="hlink"/>
              </a:buClr>
              <a:buSzPts val="1100"/>
              <a:buChar char="●"/>
            </a:pPr>
            <a:r>
              <a:rPr lang="en" sz="1100">
                <a:solidFill>
                  <a:schemeClr val="hlink"/>
                </a:solidFill>
              </a:rPr>
              <a:t>Created choropleth maps by joining with PUMA shapefile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 We Created</a:t>
            </a:r>
            <a:endParaRPr/>
          </a:p>
        </p:txBody>
      </p:sp>
      <p:sp>
        <p:nvSpPr>
          <p:cNvPr id="246" name="Google Shape;246;p37"/>
          <p:cNvSpPr txBox="1">
            <a:spLocks noGrp="1"/>
          </p:cNvSpPr>
          <p:nvPr>
            <p:ph type="body" idx="1"/>
          </p:nvPr>
        </p:nvSpPr>
        <p:spPr>
          <a:xfrm>
            <a:off x="311700" y="1225325"/>
            <a:ext cx="8520600" cy="34164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a:t>Female proportion - female/household size</a:t>
            </a:r>
            <a:endParaRPr sz="1500"/>
          </a:p>
          <a:p>
            <a:pPr marL="914400" lvl="1" indent="-323850" algn="l" rtl="0">
              <a:spcBef>
                <a:spcPts val="0"/>
              </a:spcBef>
              <a:spcAft>
                <a:spcPts val="0"/>
              </a:spcAft>
              <a:buSzPts val="1500"/>
              <a:buChar char="○"/>
            </a:pPr>
            <a:r>
              <a:rPr lang="en" sz="1300"/>
              <a:t>Using gender proportions of a household did a better job predicting food insecurity measures instead of just using number of females.</a:t>
            </a:r>
            <a:endParaRPr sz="13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Elderly Proportion - elderly / household size</a:t>
            </a:r>
            <a:endParaRPr sz="1500"/>
          </a:p>
          <a:p>
            <a:pPr marL="914400" lvl="1" indent="-311150" algn="l" rtl="0">
              <a:spcBef>
                <a:spcPts val="0"/>
              </a:spcBef>
              <a:spcAft>
                <a:spcPts val="0"/>
              </a:spcAft>
              <a:buSzPts val="1300"/>
              <a:buChar char="○"/>
            </a:pPr>
            <a:r>
              <a:rPr lang="en" sz="1300"/>
              <a:t>This variable captures the effect of having a higher proportion of elderly individuals in a household.</a:t>
            </a:r>
            <a:endParaRPr sz="13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Income Per Capita - FAMINC / household size</a:t>
            </a:r>
            <a:endParaRPr sz="1500"/>
          </a:p>
          <a:p>
            <a:pPr marL="914400" lvl="1" indent="-311150" algn="l" rtl="0">
              <a:spcBef>
                <a:spcPts val="0"/>
              </a:spcBef>
              <a:spcAft>
                <a:spcPts val="0"/>
              </a:spcAft>
              <a:buSzPts val="1300"/>
              <a:buChar char="○"/>
            </a:pPr>
            <a:r>
              <a:rPr lang="en" sz="1300"/>
              <a:t>This variable considers the average income per person in a household </a:t>
            </a:r>
            <a:endParaRPr sz="1300"/>
          </a:p>
          <a:p>
            <a:pPr marL="914400" lvl="1" indent="-311150" algn="l" rtl="0">
              <a:spcBef>
                <a:spcPts val="0"/>
              </a:spcBef>
              <a:spcAft>
                <a:spcPts val="0"/>
              </a:spcAft>
              <a:buSzPts val="1300"/>
              <a:buChar char="○"/>
            </a:pPr>
            <a:r>
              <a:rPr lang="en" sz="1300"/>
              <a:t>Which can be a more accurate measure of economic stress than total household income.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1806150" y="2260050"/>
            <a:ext cx="55317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Worried Food Will Run 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Proportions For Affording Meals</a:t>
            </a:r>
            <a:endParaRPr/>
          </a:p>
        </p:txBody>
      </p:sp>
      <p:sp>
        <p:nvSpPr>
          <p:cNvPr id="257" name="Google Shape;25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292100" algn="l" rtl="0">
              <a:spcBef>
                <a:spcPts val="1200"/>
              </a:spcBef>
              <a:spcAft>
                <a:spcPts val="0"/>
              </a:spcAft>
              <a:buSzPts val="1000"/>
              <a:buChar char="●"/>
            </a:pPr>
            <a:r>
              <a:rPr lang="en"/>
              <a:t>Results gave us weighted averages</a:t>
            </a:r>
            <a:endParaRPr/>
          </a:p>
          <a:p>
            <a:pPr marL="457200" lvl="0" indent="0" algn="l" rtl="0">
              <a:spcBef>
                <a:spcPts val="1200"/>
              </a:spcBef>
              <a:spcAft>
                <a:spcPts val="0"/>
              </a:spcAft>
              <a:buNone/>
            </a:pPr>
            <a:endParaRPr/>
          </a:p>
          <a:p>
            <a:pPr marL="457200" lvl="0" indent="-292100" algn="l" rtl="0">
              <a:spcBef>
                <a:spcPts val="1200"/>
              </a:spcBef>
              <a:spcAft>
                <a:spcPts val="0"/>
              </a:spcAft>
              <a:buSzPts val="1000"/>
              <a:buChar char="●"/>
            </a:pPr>
            <a:r>
              <a:rPr lang="en"/>
              <a:t>Arranged by PUMA ID</a:t>
            </a:r>
            <a:endParaRPr/>
          </a:p>
          <a:p>
            <a:pPr marL="457200" lvl="0" indent="0" algn="l" rtl="0">
              <a:spcBef>
                <a:spcPts val="1200"/>
              </a:spcBef>
              <a:spcAft>
                <a:spcPts val="0"/>
              </a:spcAft>
              <a:buNone/>
            </a:pPr>
            <a:endParaRPr/>
          </a:p>
          <a:p>
            <a:pPr marL="457200" lvl="0" indent="-292100" algn="l" rtl="0">
              <a:spcBef>
                <a:spcPts val="1200"/>
              </a:spcBef>
              <a:spcAft>
                <a:spcPts val="0"/>
              </a:spcAft>
              <a:buSzPts val="1000"/>
              <a:buChar char="●"/>
            </a:pPr>
            <a:r>
              <a:rPr lang="en"/>
              <a:t>Applying Senior Population Data</a:t>
            </a:r>
            <a:endParaRPr/>
          </a:p>
          <a:p>
            <a:pPr marL="0" lvl="0" indent="0" algn="l" rtl="0">
              <a:spcBef>
                <a:spcPts val="1200"/>
              </a:spcBef>
              <a:spcAft>
                <a:spcPts val="1200"/>
              </a:spcAft>
              <a:buNone/>
            </a:pPr>
            <a:endParaRPr/>
          </a:p>
        </p:txBody>
      </p:sp>
      <p:pic>
        <p:nvPicPr>
          <p:cNvPr id="258" name="Google Shape;258;p39"/>
          <p:cNvPicPr preferRelativeResize="0"/>
          <p:nvPr/>
        </p:nvPicPr>
        <p:blipFill>
          <a:blip r:embed="rId3">
            <a:alphaModFix/>
          </a:blip>
          <a:stretch>
            <a:fillRect/>
          </a:stretch>
        </p:blipFill>
        <p:spPr>
          <a:xfrm>
            <a:off x="4220650" y="1433604"/>
            <a:ext cx="3744776" cy="330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11700" y="445025"/>
            <a:ext cx="8520600" cy="6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04"/>
              <a:t>Predicted Proportion of People</a:t>
            </a:r>
            <a:endParaRPr sz="1604"/>
          </a:p>
          <a:p>
            <a:pPr marL="0" lvl="0" indent="0" algn="ctr" rtl="0">
              <a:spcBef>
                <a:spcPts val="0"/>
              </a:spcBef>
              <a:spcAft>
                <a:spcPts val="0"/>
              </a:spcAft>
              <a:buSzPts val="990"/>
              <a:buNone/>
            </a:pPr>
            <a:r>
              <a:rPr lang="en" sz="1604"/>
              <a:t>Worried Food Will Run Out Per PUMA</a:t>
            </a:r>
            <a:endParaRPr sz="1604"/>
          </a:p>
        </p:txBody>
      </p:sp>
      <p:pic>
        <p:nvPicPr>
          <p:cNvPr id="264" name="Google Shape;264;p40"/>
          <p:cNvPicPr preferRelativeResize="0"/>
          <p:nvPr/>
        </p:nvPicPr>
        <p:blipFill>
          <a:blip r:embed="rId3">
            <a:alphaModFix/>
          </a:blip>
          <a:stretch>
            <a:fillRect/>
          </a:stretch>
        </p:blipFill>
        <p:spPr>
          <a:xfrm>
            <a:off x="1495563" y="1152475"/>
            <a:ext cx="6152873" cy="3585601"/>
          </a:xfrm>
          <a:prstGeom prst="rect">
            <a:avLst/>
          </a:prstGeom>
          <a:noFill/>
          <a:ln>
            <a:noFill/>
          </a:ln>
        </p:spPr>
      </p:pic>
      <p:sp>
        <p:nvSpPr>
          <p:cNvPr id="265" name="Google Shape;265;p40"/>
          <p:cNvSpPr/>
          <p:nvPr/>
        </p:nvSpPr>
        <p:spPr>
          <a:xfrm>
            <a:off x="1754850" y="1152475"/>
            <a:ext cx="2908200" cy="1773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3"/>
              </a:highlight>
              <a:latin typeface="DM Sans"/>
              <a:ea typeface="DM Sans"/>
              <a:cs typeface="DM Sans"/>
              <a:sym typeface="DM Sans"/>
            </a:endParaRPr>
          </a:p>
        </p:txBody>
      </p:sp>
      <p:sp>
        <p:nvSpPr>
          <p:cNvPr id="266" name="Google Shape;266;p40"/>
          <p:cNvSpPr txBox="1"/>
          <p:nvPr/>
        </p:nvSpPr>
        <p:spPr>
          <a:xfrm>
            <a:off x="3945875" y="3096650"/>
            <a:ext cx="3504600" cy="5979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267" name="Google Shape;267;p40"/>
          <p:cNvSpPr txBox="1"/>
          <p:nvPr/>
        </p:nvSpPr>
        <p:spPr>
          <a:xfrm>
            <a:off x="5385175" y="2593288"/>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endParaRPr sz="700">
              <a:solidFill>
                <a:schemeClr val="dk2"/>
              </a:solidFill>
              <a:latin typeface="DM Sans"/>
              <a:ea typeface="DM Sans"/>
              <a:cs typeface="DM Sans"/>
              <a:sym typeface="DM Sans"/>
            </a:endParaRPr>
          </a:p>
        </p:txBody>
      </p:sp>
      <p:sp>
        <p:nvSpPr>
          <p:cNvPr id="268" name="Google Shape;268;p40"/>
          <p:cNvSpPr txBox="1"/>
          <p:nvPr/>
        </p:nvSpPr>
        <p:spPr>
          <a:xfrm>
            <a:off x="4810725" y="2042725"/>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p:txBody>
      </p:sp>
      <p:sp>
        <p:nvSpPr>
          <p:cNvPr id="269" name="Google Shape;269;p40"/>
          <p:cNvSpPr txBox="1"/>
          <p:nvPr/>
        </p:nvSpPr>
        <p:spPr>
          <a:xfrm>
            <a:off x="2421025" y="3403750"/>
            <a:ext cx="797400" cy="2907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Council Bluffs</a:t>
            </a:r>
            <a:endParaRPr sz="700">
              <a:solidFill>
                <a:schemeClr val="dk2"/>
              </a:solidFill>
              <a:latin typeface="DM Sans"/>
              <a:ea typeface="DM Sans"/>
              <a:cs typeface="DM Sans"/>
              <a:sym typeface="DM Sans"/>
            </a:endParaRPr>
          </a:p>
        </p:txBody>
      </p:sp>
      <p:sp>
        <p:nvSpPr>
          <p:cNvPr id="270" name="Google Shape;270;p40"/>
          <p:cNvSpPr txBox="1"/>
          <p:nvPr/>
        </p:nvSpPr>
        <p:spPr>
          <a:xfrm>
            <a:off x="1968175" y="2200800"/>
            <a:ext cx="8517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271" name="Google Shape;271;p40"/>
          <p:cNvSpPr txBox="1"/>
          <p:nvPr/>
        </p:nvSpPr>
        <p:spPr>
          <a:xfrm>
            <a:off x="4911225" y="2243725"/>
            <a:ext cx="3404700" cy="3972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600">
                <a:solidFill>
                  <a:schemeClr val="dk2"/>
                </a:solidFill>
                <a:latin typeface="DM Sans"/>
                <a:ea typeface="DM Sans"/>
                <a:cs typeface="DM Sans"/>
                <a:sym typeface="DM Sans"/>
              </a:rPr>
              <a:t>        </a:t>
            </a: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272" name="Google Shape;272;p40"/>
          <p:cNvSpPr txBox="1"/>
          <p:nvPr/>
        </p:nvSpPr>
        <p:spPr>
          <a:xfrm>
            <a:off x="4462100" y="3694450"/>
            <a:ext cx="9801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273" name="Google Shape;273;p40"/>
          <p:cNvSpPr txBox="1"/>
          <p:nvPr/>
        </p:nvSpPr>
        <p:spPr>
          <a:xfrm>
            <a:off x="5442200" y="3816225"/>
            <a:ext cx="1095000" cy="1419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274" name="Google Shape;274;p40"/>
          <p:cNvSpPr txBox="1"/>
          <p:nvPr/>
        </p:nvSpPr>
        <p:spPr>
          <a:xfrm>
            <a:off x="6093325" y="2243725"/>
            <a:ext cx="28200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Dubuque</a:t>
            </a:r>
            <a:endParaRPr sz="700">
              <a:solidFill>
                <a:schemeClr val="dk2"/>
              </a:solidFill>
              <a:latin typeface="DM Sans"/>
              <a:ea typeface="DM Sans"/>
              <a:cs typeface="DM Sans"/>
              <a:sym typeface="DM Sans"/>
            </a:endParaRPr>
          </a:p>
        </p:txBody>
      </p:sp>
      <p:sp>
        <p:nvSpPr>
          <p:cNvPr id="275" name="Google Shape;275;p40"/>
          <p:cNvSpPr txBox="1"/>
          <p:nvPr/>
        </p:nvSpPr>
        <p:spPr>
          <a:xfrm>
            <a:off x="6257625" y="3091363"/>
            <a:ext cx="29328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370825" y="574075"/>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604">
                <a:highlight>
                  <a:schemeClr val="lt1"/>
                </a:highlight>
              </a:rPr>
              <a:t>Predicted Number of Seniors Worried Food Will Run Out Per PUMA</a:t>
            </a:r>
            <a:endParaRPr sz="1604">
              <a:highlight>
                <a:schemeClr val="lt1"/>
              </a:highlight>
            </a:endParaRPr>
          </a:p>
        </p:txBody>
      </p:sp>
      <p:pic>
        <p:nvPicPr>
          <p:cNvPr id="281" name="Google Shape;281;p41"/>
          <p:cNvPicPr preferRelativeResize="0"/>
          <p:nvPr/>
        </p:nvPicPr>
        <p:blipFill>
          <a:blip r:embed="rId3">
            <a:alphaModFix/>
          </a:blip>
          <a:stretch>
            <a:fillRect/>
          </a:stretch>
        </p:blipFill>
        <p:spPr>
          <a:xfrm>
            <a:off x="1465600" y="1150175"/>
            <a:ext cx="6331050" cy="3693625"/>
          </a:xfrm>
          <a:prstGeom prst="rect">
            <a:avLst/>
          </a:prstGeom>
          <a:noFill/>
          <a:ln>
            <a:noFill/>
          </a:ln>
        </p:spPr>
      </p:pic>
      <p:sp>
        <p:nvSpPr>
          <p:cNvPr id="282" name="Google Shape;282;p41"/>
          <p:cNvSpPr/>
          <p:nvPr/>
        </p:nvSpPr>
        <p:spPr>
          <a:xfrm>
            <a:off x="1748950" y="1253425"/>
            <a:ext cx="2636100" cy="1773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accent3"/>
              </a:highlight>
              <a:latin typeface="DM Sans"/>
              <a:ea typeface="DM Sans"/>
              <a:cs typeface="DM Sans"/>
              <a:sym typeface="DM Sans"/>
            </a:endParaRPr>
          </a:p>
        </p:txBody>
      </p:sp>
      <p:sp>
        <p:nvSpPr>
          <p:cNvPr id="283" name="Google Shape;283;p41"/>
          <p:cNvSpPr txBox="1"/>
          <p:nvPr/>
        </p:nvSpPr>
        <p:spPr>
          <a:xfrm>
            <a:off x="4023750" y="3170175"/>
            <a:ext cx="34047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Des Moines</a:t>
            </a:r>
            <a:endParaRPr sz="500">
              <a:solidFill>
                <a:schemeClr val="dk2"/>
              </a:solidFill>
              <a:latin typeface="DM Sans"/>
              <a:ea typeface="DM Sans"/>
              <a:cs typeface="DM Sans"/>
              <a:sym typeface="DM Sans"/>
            </a:endParaRPr>
          </a:p>
        </p:txBody>
      </p:sp>
      <p:sp>
        <p:nvSpPr>
          <p:cNvPr id="284" name="Google Shape;284;p41"/>
          <p:cNvSpPr txBox="1"/>
          <p:nvPr/>
        </p:nvSpPr>
        <p:spPr>
          <a:xfrm>
            <a:off x="5385175" y="2667538"/>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Rapids</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endParaRPr sz="700">
              <a:solidFill>
                <a:schemeClr val="dk2"/>
              </a:solidFill>
              <a:latin typeface="DM Sans"/>
              <a:ea typeface="DM Sans"/>
              <a:cs typeface="DM Sans"/>
              <a:sym typeface="DM Sans"/>
            </a:endParaRPr>
          </a:p>
        </p:txBody>
      </p:sp>
      <p:sp>
        <p:nvSpPr>
          <p:cNvPr id="285" name="Google Shape;285;p41"/>
          <p:cNvSpPr txBox="1"/>
          <p:nvPr/>
        </p:nvSpPr>
        <p:spPr>
          <a:xfrm>
            <a:off x="4810725" y="2084100"/>
            <a:ext cx="34047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Cedar Falls </a:t>
            </a:r>
            <a:endParaRPr sz="700">
              <a:solidFill>
                <a:schemeClr val="dk2"/>
              </a:solidFill>
              <a:latin typeface="DM Sans"/>
              <a:ea typeface="DM Sans"/>
              <a:cs typeface="DM Sans"/>
              <a:sym typeface="DM Sans"/>
            </a:endParaRPr>
          </a:p>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p:txBody>
      </p:sp>
      <p:sp>
        <p:nvSpPr>
          <p:cNvPr id="286" name="Google Shape;286;p41"/>
          <p:cNvSpPr txBox="1"/>
          <p:nvPr/>
        </p:nvSpPr>
        <p:spPr>
          <a:xfrm>
            <a:off x="2607450" y="3223425"/>
            <a:ext cx="797400" cy="2907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lt1"/>
              </a:buClr>
              <a:buSzPts val="700"/>
              <a:buFont typeface="DM Sans"/>
              <a:buChar char="●"/>
            </a:pPr>
            <a:endParaRPr sz="700">
              <a:solidFill>
                <a:schemeClr val="lt1"/>
              </a:solidFill>
              <a:latin typeface="DM Sans"/>
              <a:ea typeface="DM Sans"/>
              <a:cs typeface="DM Sans"/>
              <a:sym typeface="DM Sans"/>
            </a:endParaRPr>
          </a:p>
          <a:p>
            <a:pPr marL="0" lvl="0" indent="0" algn="l" rtl="0">
              <a:spcBef>
                <a:spcPts val="0"/>
              </a:spcBef>
              <a:spcAft>
                <a:spcPts val="0"/>
              </a:spcAft>
              <a:buNone/>
            </a:pPr>
            <a:r>
              <a:rPr lang="en" sz="700">
                <a:solidFill>
                  <a:schemeClr val="lt1"/>
                </a:solidFill>
                <a:latin typeface="DM Sans"/>
                <a:ea typeface="DM Sans"/>
                <a:cs typeface="DM Sans"/>
                <a:sym typeface="DM Sans"/>
              </a:rPr>
              <a:t>Council Bluffs</a:t>
            </a:r>
            <a:endParaRPr sz="700">
              <a:solidFill>
                <a:schemeClr val="lt1"/>
              </a:solidFill>
              <a:latin typeface="DM Sans"/>
              <a:ea typeface="DM Sans"/>
              <a:cs typeface="DM Sans"/>
              <a:sym typeface="DM Sans"/>
            </a:endParaRPr>
          </a:p>
        </p:txBody>
      </p:sp>
      <p:sp>
        <p:nvSpPr>
          <p:cNvPr id="287" name="Google Shape;287;p41"/>
          <p:cNvSpPr txBox="1"/>
          <p:nvPr/>
        </p:nvSpPr>
        <p:spPr>
          <a:xfrm>
            <a:off x="2057400" y="2194050"/>
            <a:ext cx="8517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Sioux City</a:t>
            </a:r>
            <a:endParaRPr sz="700">
              <a:solidFill>
                <a:schemeClr val="dk2"/>
              </a:solidFill>
              <a:latin typeface="DM Sans"/>
              <a:ea typeface="DM Sans"/>
              <a:cs typeface="DM Sans"/>
              <a:sym typeface="DM Sans"/>
            </a:endParaRPr>
          </a:p>
        </p:txBody>
      </p:sp>
      <p:sp>
        <p:nvSpPr>
          <p:cNvPr id="288" name="Google Shape;288;p41"/>
          <p:cNvSpPr txBox="1"/>
          <p:nvPr/>
        </p:nvSpPr>
        <p:spPr>
          <a:xfrm>
            <a:off x="5020950" y="2270350"/>
            <a:ext cx="3404700" cy="3972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Waterloo</a:t>
            </a:r>
            <a:endParaRPr sz="700">
              <a:solidFill>
                <a:schemeClr val="dk2"/>
              </a:solidFill>
              <a:latin typeface="DM Sans"/>
              <a:ea typeface="DM Sans"/>
              <a:cs typeface="DM Sans"/>
              <a:sym typeface="DM Sans"/>
            </a:endParaRPr>
          </a:p>
        </p:txBody>
      </p:sp>
      <p:sp>
        <p:nvSpPr>
          <p:cNvPr id="289" name="Google Shape;289;p41"/>
          <p:cNvSpPr txBox="1"/>
          <p:nvPr/>
        </p:nvSpPr>
        <p:spPr>
          <a:xfrm>
            <a:off x="4572000" y="3672800"/>
            <a:ext cx="980100" cy="1773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dk2"/>
              </a:buClr>
              <a:buSzPts val="700"/>
              <a:buFont typeface="DM Sans"/>
              <a:buChar char="●"/>
            </a:pPr>
            <a:endParaRPr sz="7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Ottumwa</a:t>
            </a:r>
            <a:endParaRPr sz="700">
              <a:solidFill>
                <a:schemeClr val="dk2"/>
              </a:solidFill>
              <a:latin typeface="DM Sans"/>
              <a:ea typeface="DM Sans"/>
              <a:cs typeface="DM Sans"/>
              <a:sym typeface="DM Sans"/>
            </a:endParaRPr>
          </a:p>
        </p:txBody>
      </p:sp>
      <p:sp>
        <p:nvSpPr>
          <p:cNvPr id="290" name="Google Shape;290;p41"/>
          <p:cNvSpPr txBox="1"/>
          <p:nvPr/>
        </p:nvSpPr>
        <p:spPr>
          <a:xfrm>
            <a:off x="5442200" y="3816225"/>
            <a:ext cx="1095000" cy="141900"/>
          </a:xfrm>
          <a:prstGeom prst="rect">
            <a:avLst/>
          </a:prstGeom>
          <a:noFill/>
          <a:ln>
            <a:noFill/>
          </a:ln>
        </p:spPr>
        <p:txBody>
          <a:bodyPr spcFirstLastPara="1" wrap="square" lIns="91425" tIns="91425" rIns="91425" bIns="91425" anchor="t" anchorCtr="0">
            <a:noAutofit/>
          </a:bodyPr>
          <a:lstStyle/>
          <a:p>
            <a:pPr marL="457200" lvl="0" indent="-266700" algn="l" rtl="0">
              <a:spcBef>
                <a:spcPts val="0"/>
              </a:spcBef>
              <a:spcAft>
                <a:spcPts val="0"/>
              </a:spcAft>
              <a:buClr>
                <a:schemeClr val="dk2"/>
              </a:buClr>
              <a:buSzPts val="600"/>
              <a:buFont typeface="DM Sans"/>
              <a:buChar char="●"/>
            </a:pPr>
            <a:endParaRPr sz="600">
              <a:solidFill>
                <a:schemeClr val="dk2"/>
              </a:solidFill>
              <a:latin typeface="DM Sans"/>
              <a:ea typeface="DM Sans"/>
              <a:cs typeface="DM Sans"/>
              <a:sym typeface="DM Sans"/>
            </a:endParaRPr>
          </a:p>
          <a:p>
            <a:pPr marL="0" lvl="0" indent="0" algn="l" rtl="0">
              <a:spcBef>
                <a:spcPts val="0"/>
              </a:spcBef>
              <a:spcAft>
                <a:spcPts val="0"/>
              </a:spcAft>
              <a:buNone/>
            </a:pPr>
            <a:r>
              <a:rPr lang="en" sz="700">
                <a:solidFill>
                  <a:schemeClr val="dk2"/>
                </a:solidFill>
                <a:latin typeface="DM Sans"/>
                <a:ea typeface="DM Sans"/>
                <a:cs typeface="DM Sans"/>
                <a:sym typeface="DM Sans"/>
              </a:rPr>
              <a:t>Burlington</a:t>
            </a:r>
            <a:endParaRPr sz="700">
              <a:solidFill>
                <a:schemeClr val="dk2"/>
              </a:solidFill>
              <a:latin typeface="DM Sans"/>
              <a:ea typeface="DM Sans"/>
              <a:cs typeface="DM Sans"/>
              <a:sym typeface="DM Sans"/>
            </a:endParaRPr>
          </a:p>
        </p:txBody>
      </p:sp>
      <p:sp>
        <p:nvSpPr>
          <p:cNvPr id="291" name="Google Shape;291;p41"/>
          <p:cNvSpPr txBox="1"/>
          <p:nvPr/>
        </p:nvSpPr>
        <p:spPr>
          <a:xfrm>
            <a:off x="6071425" y="2308250"/>
            <a:ext cx="2820000" cy="397200"/>
          </a:xfrm>
          <a:prstGeom prst="rect">
            <a:avLst/>
          </a:prstGeom>
          <a:noFill/>
          <a:ln>
            <a:noFill/>
          </a:ln>
        </p:spPr>
        <p:txBody>
          <a:bodyPr spcFirstLastPara="1" wrap="square" lIns="91425" tIns="91425" rIns="91425" bIns="91425" anchor="t" anchorCtr="0">
            <a:noAutofit/>
          </a:bodyPr>
          <a:lstStyle/>
          <a:p>
            <a:pPr marL="457200" lvl="0" indent="-273050" algn="l" rtl="0">
              <a:spcBef>
                <a:spcPts val="0"/>
              </a:spcBef>
              <a:spcAft>
                <a:spcPts val="0"/>
              </a:spcAft>
              <a:buClr>
                <a:schemeClr val="lt1"/>
              </a:buClr>
              <a:buSzPts val="700"/>
              <a:buFont typeface="DM Sans"/>
              <a:buChar char="●"/>
            </a:pPr>
            <a:endParaRPr sz="700">
              <a:solidFill>
                <a:schemeClr val="lt1"/>
              </a:solidFill>
              <a:latin typeface="DM Sans"/>
              <a:ea typeface="DM Sans"/>
              <a:cs typeface="DM Sans"/>
              <a:sym typeface="DM Sans"/>
            </a:endParaRPr>
          </a:p>
          <a:p>
            <a:pPr marL="0" lvl="0" indent="0" algn="l" rtl="0">
              <a:spcBef>
                <a:spcPts val="0"/>
              </a:spcBef>
              <a:spcAft>
                <a:spcPts val="0"/>
              </a:spcAft>
              <a:buNone/>
            </a:pPr>
            <a:r>
              <a:rPr lang="en" sz="700">
                <a:solidFill>
                  <a:schemeClr val="lt1"/>
                </a:solidFill>
                <a:latin typeface="DM Sans"/>
                <a:ea typeface="DM Sans"/>
                <a:cs typeface="DM Sans"/>
                <a:sym typeface="DM Sans"/>
              </a:rPr>
              <a:t>Dubuque</a:t>
            </a:r>
            <a:endParaRPr sz="700">
              <a:solidFill>
                <a:schemeClr val="lt1"/>
              </a:solidFill>
              <a:latin typeface="DM Sans"/>
              <a:ea typeface="DM Sans"/>
              <a:cs typeface="DM Sans"/>
              <a:sym typeface="DM Sans"/>
            </a:endParaRPr>
          </a:p>
        </p:txBody>
      </p:sp>
      <p:sp>
        <p:nvSpPr>
          <p:cNvPr id="292" name="Google Shape;292;p41"/>
          <p:cNvSpPr txBox="1"/>
          <p:nvPr/>
        </p:nvSpPr>
        <p:spPr>
          <a:xfrm>
            <a:off x="6407225" y="3251000"/>
            <a:ext cx="29328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2"/>
                </a:solidFill>
                <a:latin typeface="DM Sans"/>
                <a:ea typeface="DM Sans"/>
                <a:cs typeface="DM Sans"/>
                <a:sym typeface="DM Sans"/>
              </a:rPr>
              <a:t>Davenport</a:t>
            </a:r>
            <a:endParaRPr sz="700">
              <a:solidFill>
                <a:schemeClr val="dk2"/>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1312800" y="2285400"/>
            <a:ext cx="65184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Cannot Afford a Balanced Meal</a:t>
            </a:r>
            <a:endParaRPr/>
          </a:p>
        </p:txBody>
      </p:sp>
    </p:spTree>
  </p:cSld>
  <p:clrMapOvr>
    <a:masterClrMapping/>
  </p:clrMapOvr>
</p:sld>
</file>

<file path=ppt/theme/theme1.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Macintosh PowerPoint</Application>
  <PresentationFormat>On-screen Show (16:9)</PresentationFormat>
  <Paragraphs>163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DM Sans</vt:lpstr>
      <vt:lpstr>DM Sans Medium</vt:lpstr>
      <vt:lpstr>Merriweather</vt:lpstr>
      <vt:lpstr>Arial</vt:lpstr>
      <vt:lpstr>Science Presentation</vt:lpstr>
      <vt:lpstr>Wesley Life  Predicting Food Insecurity by PUMA</vt:lpstr>
      <vt:lpstr>What Food Insecurity Measures did we find Important?</vt:lpstr>
      <vt:lpstr>Data Handling and Modeling Process</vt:lpstr>
      <vt:lpstr>Variables We Created</vt:lpstr>
      <vt:lpstr>Worried Food Will Run Out</vt:lpstr>
      <vt:lpstr>Proportions For Affording Meals</vt:lpstr>
      <vt:lpstr>Predicted Proportion of People Worried Food Will Run Out Per PUMA</vt:lpstr>
      <vt:lpstr>Predicted Number of Seniors Worried Food Will Run Out Per PUMA</vt:lpstr>
      <vt:lpstr>Cannot Afford a Balanced Meal</vt:lpstr>
      <vt:lpstr>Proportions for Balanced Meal Data</vt:lpstr>
      <vt:lpstr>Predicted Proportion of People  Who Cannot Afford Balanced Meals Per PUMA</vt:lpstr>
      <vt:lpstr>Predicted Number of Seniors  Who Cannot Afford Balanced Meals Per PUMA</vt:lpstr>
      <vt:lpstr>Overall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Wesley Life  Predicting Food Insecurity by PUMA</dc:title>
  <cp:lastModifiedBy>Eric Pfaffenbach</cp:lastModifiedBy>
  <cp:revision>1</cp:revision>
  <dcterms:modified xsi:type="dcterms:W3CDTF">2024-12-12T16:22:10Z</dcterms:modified>
</cp:coreProperties>
</file>