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
  </p:notesMasterIdLst>
  <p:sldIdLst>
    <p:sldId id="256" r:id="rId3"/>
    <p:sldId id="259" r:id="rId4"/>
    <p:sldId id="260" r:id="rId5"/>
    <p:sldId id="290" r:id="rId6"/>
    <p:sldId id="291" r:id="rId7"/>
    <p:sldId id="292" r:id="rId8"/>
    <p:sldId id="293" r:id="rId9"/>
    <p:sldId id="294" r:id="rId10"/>
    <p:sldId id="296" r:id="rId11"/>
    <p:sldId id="28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8">
          <p15:clr>
            <a:srgbClr val="A4A3A4"/>
          </p15:clr>
        </p15:guide>
        <p15:guide id="2" pos="3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45" d="100"/>
          <a:sy n="145" d="100"/>
        </p:scale>
        <p:origin x="138" y="510"/>
      </p:cViewPr>
      <p:guideLst>
        <p:guide orient="horz" pos="2098"/>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2020/12/23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2" name="灯片编号占位符 3"/>
          <p:cNvSpPr>
            <a:spLocks noGrp="1"/>
          </p:cNvSpPr>
          <p:nvPr>
            <p:ph type="sldNum" sz="quarter" idx="5"/>
          </p:nvPr>
        </p:nvSpPr>
        <p:spPr>
          <a:noFill/>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90204" pitchFamily="34" charset="0"/>
              <a:buNone/>
              <a:defRPr/>
            </a:pPr>
            <a:fld id="{60323A62-2024-4E8D-AE57-FA2A2DDDD1D2}" type="slidenum">
              <a:rPr kumimoji="0" lang="zh-CN" altLang="en-US" sz="1800" b="0" i="0" u="none" strike="noStrike" kern="1200" cap="none" spc="0" normalizeH="0" baseline="0" noProof="0" smtClean="0">
                <a:ln>
                  <a:noFill/>
                </a:ln>
                <a:solidFill>
                  <a:srgbClr val="000000"/>
                </a:solidFill>
                <a:effectLst/>
                <a:uLnTx/>
                <a:uFillTx/>
                <a:latin typeface="Arial" panose="020B060402020209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2" name="灯片编号占位符 3"/>
          <p:cNvSpPr>
            <a:spLocks noGrp="1"/>
          </p:cNvSpPr>
          <p:nvPr>
            <p:ph type="sldNum" sz="quarter" idx="5"/>
          </p:nvPr>
        </p:nvSpPr>
        <p:spPr>
          <a:noFill/>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90204" pitchFamily="34" charset="0"/>
              <a:buNone/>
              <a:defRPr/>
            </a:pPr>
            <a:fld id="{DEF9EBF5-D8F8-4DDC-89AD-AD6E26216A20}" type="slidenum">
              <a:rPr kumimoji="0" lang="zh-CN" altLang="en-US" sz="1800" b="0" i="0" u="none" strike="noStrike" kern="1200" cap="none" spc="0" normalizeH="0" baseline="0" noProof="0" smtClean="0">
                <a:ln>
                  <a:noFill/>
                </a:ln>
                <a:solidFill>
                  <a:srgbClr val="000000"/>
                </a:solidFill>
                <a:effectLst/>
                <a:uLnTx/>
                <a:uFillTx/>
                <a:latin typeface="Arial" panose="020B060402020209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p:cNvSpPr>
            <a:spLocks noGrp="1"/>
          </p:cNvSpPr>
          <p:nvPr>
            <p:ph type="sldNum" sz="quarter" idx="5"/>
          </p:nvPr>
        </p:nvSpPr>
        <p:spPr>
          <a:noFill/>
        </p:spPr>
        <p:txBody>
          <a:bodyPr/>
          <a:lstStyle>
            <a:lvl1pPr>
              <a:defRPr>
                <a:solidFill>
                  <a:schemeClr val="tx1"/>
                </a:solidFill>
                <a:latin typeface="Arial" panose="020B0604020202090204" pitchFamily="34" charset="0"/>
                <a:ea typeface="宋体" panose="02010600030101010101" pitchFamily="2" charset="-122"/>
              </a:defRPr>
            </a:lvl1pPr>
            <a:lvl2pPr marL="742950" indent="-285750">
              <a:defRPr>
                <a:solidFill>
                  <a:schemeClr val="tx1"/>
                </a:solidFill>
                <a:latin typeface="Arial" panose="020B0604020202090204" pitchFamily="34" charset="0"/>
                <a:ea typeface="宋体" panose="02010600030101010101" pitchFamily="2" charset="-122"/>
              </a:defRPr>
            </a:lvl2pPr>
            <a:lvl3pPr marL="1143000" indent="-228600">
              <a:defRPr>
                <a:solidFill>
                  <a:schemeClr val="tx1"/>
                </a:solidFill>
                <a:latin typeface="Arial" panose="020B0604020202090204" pitchFamily="34" charset="0"/>
                <a:ea typeface="宋体" panose="02010600030101010101" pitchFamily="2" charset="-122"/>
              </a:defRPr>
            </a:lvl3pPr>
            <a:lvl4pPr marL="1600200" indent="-228600">
              <a:defRPr>
                <a:solidFill>
                  <a:schemeClr val="tx1"/>
                </a:solidFill>
                <a:latin typeface="Arial" panose="020B0604020202090204" pitchFamily="34" charset="0"/>
                <a:ea typeface="宋体" panose="02010600030101010101" pitchFamily="2" charset="-122"/>
              </a:defRPr>
            </a:lvl4pPr>
            <a:lvl5pPr marL="2057400" indent="-22860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90204" pitchFamily="34" charset="0"/>
              <a:buNone/>
              <a:defRPr/>
            </a:pPr>
            <a:fld id="{FD202F13-EFC6-4830-AA8C-1E416E85ACFC}" type="slidenum">
              <a:rPr kumimoji="0" lang="zh-CN" altLang="en-US" sz="1800" b="0" i="0" u="none" strike="noStrike" kern="1200" cap="none" spc="0" normalizeH="0" baseline="0" noProof="0" smtClean="0">
                <a:ln>
                  <a:noFill/>
                </a:ln>
                <a:solidFill>
                  <a:srgbClr val="000000"/>
                </a:solidFill>
                <a:effectLst/>
                <a:uLnTx/>
                <a:uFillTx/>
                <a:latin typeface="Arial" panose="020B060402020209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26080A6-D5D7-4A95-BB0A-83FD06539D5C}" type="datetime1">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5420507-16AA-468A-807D-0310EE07A4DB}" type="datetime1">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F9738A-3C59-4175-A2EC-9594CC666675}" type="datetime1">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06404E60-8846-491E-89A3-CB4FADE77C4E}" type="datetime1">
              <a:rPr lang="zh-CN" altLang="en-US" smtClean="0"/>
              <a:t>2020/12/23</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9F455F7E-4401-4C36-82BF-4755AC2BD0ED}" type="datetime1">
              <a:rPr lang="zh-CN" altLang="en-US" smtClean="0"/>
              <a:t>2020/12/23</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00E34274-1DEB-4A8F-99E8-0D7F9AFD6240}" type="datetime1">
              <a:rPr lang="zh-CN" altLang="en-US" smtClean="0"/>
              <a:t>2020/12/23</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544C7731-E53C-4EFA-BCED-FEABC4C9E629}" type="datetime1">
              <a:rPr lang="zh-CN" altLang="en-US" smtClean="0"/>
              <a:t>2020/12/23</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C0B898F5-6A16-42E6-82BB-E4ADDE67EDFA}" type="datetime1">
              <a:rPr lang="zh-CN" altLang="en-US" smtClean="0"/>
              <a:t>2020/12/23</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E4766E69-38FD-43EE-98B6-F5D5F74D07B8}" type="datetime1">
              <a:rPr lang="zh-CN" altLang="en-US" smtClean="0"/>
              <a:t>2020/12/23</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6EFD0438-9556-42D6-9AF5-BD9D4EAAC751}" type="datetime1">
              <a:rPr lang="zh-CN" altLang="en-US" smtClean="0"/>
              <a:t>2020/12/23</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B84444B1-4A52-47F3-885A-59BDE3073855}" type="datetime1">
              <a:rPr lang="zh-CN" altLang="en-US" smtClean="0"/>
              <a:t>2020/12/23</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FEBFA5D-8CB4-4A4B-8018-06EAACC174AA}" type="datetime1">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CCD60617-BAB0-4C48-AC90-2A2AF813BCDC}" type="datetime1">
              <a:rPr lang="zh-CN" altLang="en-US" smtClean="0"/>
              <a:t>2020/12/23</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60CD9EA9-622C-4D68-8C56-5CFECDAFCE14}" type="datetime1">
              <a:rPr lang="zh-CN" altLang="en-US" smtClean="0"/>
              <a:t>2020/12/23</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765B39C7-F8A0-435F-9B9F-3D9B4531164B}" type="datetime1">
              <a:rPr lang="zh-CN" altLang="en-US" smtClean="0"/>
              <a:t>2020/12/23</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585C746-2A8F-4855-B5D8-6CC687003BCC}" type="datetime1">
              <a:rPr lang="zh-CN" altLang="en-US" smtClean="0"/>
              <a:t>2020/12/23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F1D24D-273B-4D45-964A-8A385967F618}" type="datetime1">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E1DE064-1948-4D68-9E13-61AF9A9CFC9C}" type="datetime1">
              <a:rPr lang="zh-CN" altLang="en-US" smtClean="0"/>
              <a:t>2020/12/23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2154AD-F5F5-4299-93B9-CDD65DBC50FF}" type="datetime1">
              <a:rPr lang="zh-CN" altLang="en-US" smtClean="0"/>
              <a:t>2020/12/23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291CE5-A35A-4B9A-8966-00A5E9398C9C}" type="datetime1">
              <a:rPr lang="zh-CN" altLang="en-US" smtClean="0"/>
              <a:t>2020/12/23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4AA5C3B-723C-49BD-B81D-8339DDCF85DA}" type="datetime1">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A928BAB-05C3-4FE3-BF57-05F4A229C93A}" type="datetime1">
              <a:rPr lang="zh-CN" altLang="en-US" smtClean="0"/>
              <a:t>2020/12/23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A1023A-5B5B-414B-859F-C536B9CF04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11755-3B5C-434E-8A15-BDD2739F3A7B}" type="datetime1">
              <a:rPr lang="zh-CN" altLang="en-US" smtClean="0"/>
              <a:t>2020/12/23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90204" pitchFamily="34" charset="0"/>
              <a:buNone/>
              <a:defRPr sz="1200">
                <a:solidFill>
                  <a:srgbClr val="898989"/>
                </a:solidFill>
              </a:defRPr>
            </a:lvl1pPr>
          </a:lstStyle>
          <a:p>
            <a:pPr>
              <a:defRPr/>
            </a:pPr>
            <a:fld id="{9804DB7F-736D-46B1-8566-F33A952D46EF}" type="datetime1">
              <a:rPr lang="zh-CN" altLang="en-US" smtClean="0"/>
              <a:t>2020/12/23</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9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9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9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9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9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9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6" Type="http://schemas.openxmlformats.org/officeDocument/2006/relationships/image" Target="../media/image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56.xml"/><Relationship Id="rId7" Type="http://schemas.openxmlformats.org/officeDocument/2006/relationships/notesSlide" Target="../notesSlides/notesSlide3.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Layout" Target="../slideLayouts/slideLayout18.xml"/><Relationship Id="rId5" Type="http://schemas.openxmlformats.org/officeDocument/2006/relationships/tags" Target="../tags/tag58.xml"/><Relationship Id="rId4" Type="http://schemas.openxmlformats.org/officeDocument/2006/relationships/tags" Target="../tags/tag57.xml"/></Relationships>
</file>

<file path=ppt/slides/_rels/slide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18.xml"/><Relationship Id="rId5" Type="http://schemas.openxmlformats.org/officeDocument/2006/relationships/tags" Target="../tags/tag18.xml"/><Relationship Id="rId4" Type="http://schemas.openxmlformats.org/officeDocument/2006/relationships/tags" Target="../tags/tag17.xml"/></Relationships>
</file>

<file path=ppt/slides/_rels/slide3.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18.xml"/><Relationship Id="rId5" Type="http://schemas.openxmlformats.org/officeDocument/2006/relationships/tags" Target="../tags/tag23.xml"/><Relationship Id="rId4" Type="http://schemas.openxmlformats.org/officeDocument/2006/relationships/tags" Target="../tags/tag2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6.xml"/><Relationship Id="rId7" Type="http://schemas.openxmlformats.org/officeDocument/2006/relationships/notesSlide" Target="../notesSlides/notesSlide2.xml"/><Relationship Id="rId12" Type="http://schemas.openxmlformats.org/officeDocument/2006/relationships/image" Target="../media/image7.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18.xml"/><Relationship Id="rId11" Type="http://schemas.openxmlformats.org/officeDocument/2006/relationships/image" Target="../media/image6.png"/><Relationship Id="rId5" Type="http://schemas.openxmlformats.org/officeDocument/2006/relationships/tags" Target="../tags/tag28.xml"/><Relationship Id="rId10" Type="http://schemas.openxmlformats.org/officeDocument/2006/relationships/image" Target="../media/image5.png"/><Relationship Id="rId4" Type="http://schemas.openxmlformats.org/officeDocument/2006/relationships/tags" Target="../tags/tag27.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1.xml"/><Relationship Id="rId7" Type="http://schemas.openxmlformats.org/officeDocument/2006/relationships/image" Target="../media/image8.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18.xml"/><Relationship Id="rId5" Type="http://schemas.openxmlformats.org/officeDocument/2006/relationships/tags" Target="../tags/tag33.xml"/><Relationship Id="rId4" Type="http://schemas.openxmlformats.org/officeDocument/2006/relationships/tags" Target="../tags/tag32.xml"/></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18.xml"/><Relationship Id="rId5" Type="http://schemas.openxmlformats.org/officeDocument/2006/relationships/tags" Target="../tags/tag38.xml"/><Relationship Id="rId4" Type="http://schemas.openxmlformats.org/officeDocument/2006/relationships/tags" Target="../tags/tag37.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1.xml"/><Relationship Id="rId7" Type="http://schemas.openxmlformats.org/officeDocument/2006/relationships/image" Target="../media/image10.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18.xml"/><Relationship Id="rId11" Type="http://schemas.openxmlformats.org/officeDocument/2006/relationships/image" Target="../media/image14.png"/><Relationship Id="rId5" Type="http://schemas.openxmlformats.org/officeDocument/2006/relationships/tags" Target="../tags/tag43.xml"/><Relationship Id="rId10" Type="http://schemas.openxmlformats.org/officeDocument/2006/relationships/image" Target="../media/image13.png"/><Relationship Id="rId4" Type="http://schemas.openxmlformats.org/officeDocument/2006/relationships/tags" Target="../tags/tag42.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46.xml"/><Relationship Id="rId7" Type="http://schemas.openxmlformats.org/officeDocument/2006/relationships/image" Target="../media/image4.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8.xml"/><Relationship Id="rId5" Type="http://schemas.openxmlformats.org/officeDocument/2006/relationships/tags" Target="../tags/tag48.xml"/><Relationship Id="rId10" Type="http://schemas.openxmlformats.org/officeDocument/2006/relationships/image" Target="../media/image17.png"/><Relationship Id="rId4" Type="http://schemas.openxmlformats.org/officeDocument/2006/relationships/tags" Target="../tags/tag47.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18.xml"/><Relationship Id="rId5" Type="http://schemas.openxmlformats.org/officeDocument/2006/relationships/tags" Target="../tags/tag53.xml"/><Relationship Id="rId4"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6626" name="PA_椭圆 16"/>
          <p:cNvSpPr>
            <a:spLocks noChangeArrowheads="1"/>
          </p:cNvSpPr>
          <p:nvPr>
            <p:custDataLst>
              <p:tags r:id="rId1"/>
            </p:custDataLst>
          </p:nvPr>
        </p:nvSpPr>
        <p:spPr bwMode="auto">
          <a:xfrm>
            <a:off x="393700" y="5046663"/>
            <a:ext cx="1155700" cy="1157287"/>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6627" name="PA_组合 18"/>
          <p:cNvGrpSpPr/>
          <p:nvPr>
            <p:custDataLst>
              <p:tags r:id="rId2"/>
            </p:custDataLst>
          </p:nvPr>
        </p:nvGrpSpPr>
        <p:grpSpPr bwMode="auto">
          <a:xfrm>
            <a:off x="7207250" y="279400"/>
            <a:ext cx="4295775" cy="6216650"/>
            <a:chOff x="0" y="0"/>
            <a:chExt cx="4294972" cy="6217235"/>
          </a:xfrm>
        </p:grpSpPr>
        <p:sp>
          <p:nvSpPr>
            <p:cNvPr id="26644" name="椭圆 19"/>
            <p:cNvSpPr>
              <a:spLocks noChangeArrowheads="1"/>
            </p:cNvSpPr>
            <p:nvPr/>
          </p:nvSpPr>
          <p:spPr bwMode="auto">
            <a:xfrm>
              <a:off x="2070995" y="5418986"/>
              <a:ext cx="754822" cy="754822"/>
            </a:xfrm>
            <a:prstGeom prst="ellipse">
              <a:avLst/>
            </a:prstGeom>
            <a:solidFill>
              <a:srgbClr val="A698B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5" name="椭圆 20"/>
            <p:cNvSpPr>
              <a:spLocks noChangeArrowheads="1"/>
            </p:cNvSpPr>
            <p:nvPr/>
          </p:nvSpPr>
          <p:spPr bwMode="auto">
            <a:xfrm>
              <a:off x="2933360" y="5204746"/>
              <a:ext cx="610756" cy="610756"/>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6" name="椭圆 21"/>
            <p:cNvSpPr>
              <a:spLocks noChangeArrowheads="1"/>
            </p:cNvSpPr>
            <p:nvPr/>
          </p:nvSpPr>
          <p:spPr bwMode="auto">
            <a:xfrm>
              <a:off x="0" y="3400980"/>
              <a:ext cx="656481" cy="656481"/>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7" name="椭圆 22"/>
            <p:cNvSpPr>
              <a:spLocks noChangeArrowheads="1"/>
            </p:cNvSpPr>
            <p:nvPr/>
          </p:nvSpPr>
          <p:spPr bwMode="auto">
            <a:xfrm>
              <a:off x="843741" y="3198859"/>
              <a:ext cx="626262" cy="626262"/>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8" name="椭圆 23"/>
            <p:cNvSpPr>
              <a:spLocks noChangeArrowheads="1"/>
            </p:cNvSpPr>
            <p:nvPr/>
          </p:nvSpPr>
          <p:spPr bwMode="auto">
            <a:xfrm>
              <a:off x="1980910" y="2875311"/>
              <a:ext cx="728845" cy="728845"/>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9" name="椭圆 24"/>
            <p:cNvSpPr>
              <a:spLocks noChangeArrowheads="1"/>
            </p:cNvSpPr>
            <p:nvPr/>
          </p:nvSpPr>
          <p:spPr bwMode="auto">
            <a:xfrm>
              <a:off x="2415878" y="2553638"/>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0" name="椭圆 25"/>
            <p:cNvSpPr>
              <a:spLocks noChangeArrowheads="1"/>
            </p:cNvSpPr>
            <p:nvPr/>
          </p:nvSpPr>
          <p:spPr bwMode="auto">
            <a:xfrm>
              <a:off x="131920" y="867529"/>
              <a:ext cx="448523" cy="448523"/>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1" name="椭圆 26"/>
            <p:cNvSpPr>
              <a:spLocks noChangeArrowheads="1"/>
            </p:cNvSpPr>
            <p:nvPr/>
          </p:nvSpPr>
          <p:spPr bwMode="auto">
            <a:xfrm>
              <a:off x="548208" y="472265"/>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2" name="椭圆 27"/>
            <p:cNvSpPr>
              <a:spLocks noChangeArrowheads="1"/>
            </p:cNvSpPr>
            <p:nvPr/>
          </p:nvSpPr>
          <p:spPr bwMode="auto">
            <a:xfrm>
              <a:off x="2129261" y="637661"/>
              <a:ext cx="285934" cy="285934"/>
            </a:xfrm>
            <a:prstGeom prst="ellipse">
              <a:avLst/>
            </a:prstGeom>
            <a:solidFill>
              <a:srgbClr val="FBCDB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3" name="椭圆 28"/>
            <p:cNvSpPr>
              <a:spLocks noChangeArrowheads="1"/>
            </p:cNvSpPr>
            <p:nvPr/>
          </p:nvSpPr>
          <p:spPr bwMode="auto">
            <a:xfrm>
              <a:off x="1711570" y="447038"/>
              <a:ext cx="594295" cy="59429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4" name="椭圆 29"/>
            <p:cNvSpPr>
              <a:spLocks noChangeArrowheads="1"/>
            </p:cNvSpPr>
            <p:nvPr/>
          </p:nvSpPr>
          <p:spPr bwMode="auto">
            <a:xfrm>
              <a:off x="1363963" y="396578"/>
              <a:ext cx="695213" cy="695213"/>
            </a:xfrm>
            <a:prstGeom prst="ellipse">
              <a:avLst/>
            </a:prstGeom>
            <a:solidFill>
              <a:srgbClr val="F7A07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5" name="椭圆 30"/>
            <p:cNvSpPr>
              <a:spLocks noChangeArrowheads="1"/>
            </p:cNvSpPr>
            <p:nvPr/>
          </p:nvSpPr>
          <p:spPr bwMode="auto">
            <a:xfrm>
              <a:off x="1072422" y="396578"/>
              <a:ext cx="583081" cy="583081"/>
            </a:xfrm>
            <a:prstGeom prst="ellipse">
              <a:avLst/>
            </a:prstGeom>
            <a:solidFill>
              <a:srgbClr val="F58B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6" name="椭圆 31"/>
            <p:cNvSpPr>
              <a:spLocks noChangeArrowheads="1"/>
            </p:cNvSpPr>
            <p:nvPr/>
          </p:nvSpPr>
          <p:spPr bwMode="auto">
            <a:xfrm>
              <a:off x="1134095" y="707740"/>
              <a:ext cx="448524" cy="448524"/>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7" name="椭圆 32"/>
            <p:cNvSpPr>
              <a:spLocks noChangeArrowheads="1"/>
            </p:cNvSpPr>
            <p:nvPr/>
          </p:nvSpPr>
          <p:spPr bwMode="auto">
            <a:xfrm>
              <a:off x="1865747" y="842298"/>
              <a:ext cx="313967" cy="313967"/>
            </a:xfrm>
            <a:prstGeom prst="ellipse">
              <a:avLst/>
            </a:prstGeom>
            <a:solidFill>
              <a:srgbClr val="FAC2AC"/>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8" name="椭圆 33"/>
            <p:cNvSpPr>
              <a:spLocks noChangeArrowheads="1"/>
            </p:cNvSpPr>
            <p:nvPr/>
          </p:nvSpPr>
          <p:spPr bwMode="auto">
            <a:xfrm>
              <a:off x="705193" y="447038"/>
              <a:ext cx="583081" cy="583081"/>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59" name="椭圆 34"/>
            <p:cNvSpPr>
              <a:spLocks noChangeArrowheads="1"/>
            </p:cNvSpPr>
            <p:nvPr/>
          </p:nvSpPr>
          <p:spPr bwMode="auto">
            <a:xfrm>
              <a:off x="961691" y="884349"/>
              <a:ext cx="257902" cy="257902"/>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0" name="椭圆 35"/>
            <p:cNvSpPr>
              <a:spLocks noChangeArrowheads="1"/>
            </p:cNvSpPr>
            <p:nvPr/>
          </p:nvSpPr>
          <p:spPr bwMode="auto">
            <a:xfrm>
              <a:off x="279098" y="615234"/>
              <a:ext cx="583081" cy="583081"/>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1" name="椭圆 36"/>
            <p:cNvSpPr>
              <a:spLocks noChangeArrowheads="1"/>
            </p:cNvSpPr>
            <p:nvPr/>
          </p:nvSpPr>
          <p:spPr bwMode="auto">
            <a:xfrm>
              <a:off x="25749" y="1198318"/>
              <a:ext cx="448523" cy="44852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2" name="椭圆 37"/>
            <p:cNvSpPr>
              <a:spLocks noChangeArrowheads="1"/>
            </p:cNvSpPr>
            <p:nvPr/>
          </p:nvSpPr>
          <p:spPr bwMode="auto">
            <a:xfrm>
              <a:off x="241599" y="1492660"/>
              <a:ext cx="448523" cy="448523"/>
            </a:xfrm>
            <a:prstGeom prst="ellipse">
              <a:avLst/>
            </a:prstGeom>
            <a:solidFill>
              <a:srgbClr val="F44E5E"/>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3" name="椭圆 38"/>
            <p:cNvSpPr>
              <a:spLocks noChangeArrowheads="1"/>
            </p:cNvSpPr>
            <p:nvPr/>
          </p:nvSpPr>
          <p:spPr bwMode="auto">
            <a:xfrm>
              <a:off x="540321" y="1565544"/>
              <a:ext cx="375640" cy="375640"/>
            </a:xfrm>
            <a:prstGeom prst="ellipse">
              <a:avLst/>
            </a:pr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4" name="椭圆 39"/>
            <p:cNvSpPr>
              <a:spLocks noChangeArrowheads="1"/>
            </p:cNvSpPr>
            <p:nvPr/>
          </p:nvSpPr>
          <p:spPr bwMode="auto">
            <a:xfrm>
              <a:off x="265782" y="1142251"/>
              <a:ext cx="518606" cy="518606"/>
            </a:xfrm>
            <a:prstGeom prst="ellipse">
              <a:avLst/>
            </a:prstGeom>
            <a:solidFill>
              <a:srgbClr val="F69D7A"/>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5" name="椭圆 40"/>
            <p:cNvSpPr>
              <a:spLocks noChangeArrowheads="1"/>
            </p:cNvSpPr>
            <p:nvPr/>
          </p:nvSpPr>
          <p:spPr bwMode="auto">
            <a:xfrm>
              <a:off x="712197" y="1716921"/>
              <a:ext cx="375640" cy="375640"/>
            </a:xfrm>
            <a:prstGeom prst="ellipse">
              <a:avLst/>
            </a:prstGeom>
            <a:solidFill>
              <a:srgbClr val="F0142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6" name="椭圆 41"/>
            <p:cNvSpPr>
              <a:spLocks noChangeArrowheads="1"/>
            </p:cNvSpPr>
            <p:nvPr/>
          </p:nvSpPr>
          <p:spPr bwMode="auto">
            <a:xfrm>
              <a:off x="1240958" y="1823446"/>
              <a:ext cx="342001" cy="342001"/>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7" name="椭圆 42"/>
            <p:cNvSpPr>
              <a:spLocks noChangeArrowheads="1"/>
            </p:cNvSpPr>
            <p:nvPr/>
          </p:nvSpPr>
          <p:spPr bwMode="auto">
            <a:xfrm>
              <a:off x="1834916" y="1969217"/>
              <a:ext cx="294345" cy="294345"/>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8" name="椭圆 43"/>
            <p:cNvSpPr>
              <a:spLocks noChangeArrowheads="1"/>
            </p:cNvSpPr>
            <p:nvPr/>
          </p:nvSpPr>
          <p:spPr bwMode="auto">
            <a:xfrm>
              <a:off x="2328995" y="1941183"/>
              <a:ext cx="230204" cy="230204"/>
            </a:xfrm>
            <a:prstGeom prst="ellipse">
              <a:avLst/>
            </a:prstGeom>
            <a:solidFill>
              <a:srgbClr val="F45665"/>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69" name="椭圆 44"/>
            <p:cNvSpPr>
              <a:spLocks noChangeArrowheads="1"/>
            </p:cNvSpPr>
            <p:nvPr/>
          </p:nvSpPr>
          <p:spPr bwMode="auto">
            <a:xfrm>
              <a:off x="2403414" y="2004081"/>
              <a:ext cx="351134" cy="35113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0" name="椭圆 45"/>
            <p:cNvSpPr>
              <a:spLocks noChangeArrowheads="1"/>
            </p:cNvSpPr>
            <p:nvPr/>
          </p:nvSpPr>
          <p:spPr bwMode="auto">
            <a:xfrm>
              <a:off x="2635589" y="1933636"/>
              <a:ext cx="273682" cy="273682"/>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1" name="椭圆 46"/>
            <p:cNvSpPr>
              <a:spLocks noChangeArrowheads="1"/>
            </p:cNvSpPr>
            <p:nvPr/>
          </p:nvSpPr>
          <p:spPr bwMode="auto">
            <a:xfrm>
              <a:off x="2824812" y="2004081"/>
              <a:ext cx="417354" cy="417354"/>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2" name="椭圆 47"/>
            <p:cNvSpPr>
              <a:spLocks noChangeArrowheads="1"/>
            </p:cNvSpPr>
            <p:nvPr/>
          </p:nvSpPr>
          <p:spPr bwMode="auto">
            <a:xfrm>
              <a:off x="3111266" y="1883927"/>
              <a:ext cx="297140" cy="297140"/>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3" name="椭圆 48"/>
            <p:cNvSpPr>
              <a:spLocks noChangeArrowheads="1"/>
            </p:cNvSpPr>
            <p:nvPr/>
          </p:nvSpPr>
          <p:spPr bwMode="auto">
            <a:xfrm>
              <a:off x="3141445" y="1969720"/>
              <a:ext cx="684667" cy="68466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4" name="椭圆 49"/>
            <p:cNvSpPr>
              <a:spLocks noChangeArrowheads="1"/>
            </p:cNvSpPr>
            <p:nvPr/>
          </p:nvSpPr>
          <p:spPr bwMode="auto">
            <a:xfrm>
              <a:off x="3422288" y="2163146"/>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5" name="椭圆 50"/>
            <p:cNvSpPr>
              <a:spLocks noChangeArrowheads="1"/>
            </p:cNvSpPr>
            <p:nvPr/>
          </p:nvSpPr>
          <p:spPr bwMode="auto">
            <a:xfrm>
              <a:off x="3132007" y="2432207"/>
              <a:ext cx="684667" cy="684668"/>
            </a:xfrm>
            <a:prstGeom prst="ellipse">
              <a:avLst/>
            </a:prstGeom>
            <a:solidFill>
              <a:srgbClr val="F88C9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6" name="椭圆 51"/>
            <p:cNvSpPr>
              <a:spLocks noChangeArrowheads="1"/>
            </p:cNvSpPr>
            <p:nvPr/>
          </p:nvSpPr>
          <p:spPr bwMode="auto">
            <a:xfrm>
              <a:off x="2841726" y="2350402"/>
              <a:ext cx="517639" cy="517639"/>
            </a:xfrm>
            <a:prstGeom prst="ellipse">
              <a:avLst/>
            </a:prstGeom>
            <a:solidFill>
              <a:srgbClr val="CA8498"/>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7" name="椭圆 52"/>
            <p:cNvSpPr>
              <a:spLocks noChangeArrowheads="1"/>
            </p:cNvSpPr>
            <p:nvPr/>
          </p:nvSpPr>
          <p:spPr bwMode="auto">
            <a:xfrm>
              <a:off x="2795249" y="2820820"/>
              <a:ext cx="684667" cy="68466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8" name="椭圆 53"/>
            <p:cNvSpPr>
              <a:spLocks noChangeArrowheads="1"/>
            </p:cNvSpPr>
            <p:nvPr/>
          </p:nvSpPr>
          <p:spPr bwMode="auto">
            <a:xfrm>
              <a:off x="3000036" y="2683259"/>
              <a:ext cx="404743" cy="40474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79" name="椭圆 54"/>
            <p:cNvSpPr>
              <a:spLocks noChangeArrowheads="1"/>
            </p:cNvSpPr>
            <p:nvPr/>
          </p:nvSpPr>
          <p:spPr bwMode="auto">
            <a:xfrm>
              <a:off x="2135035" y="2596011"/>
              <a:ext cx="452049" cy="452049"/>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0" name="椭圆 55"/>
            <p:cNvSpPr>
              <a:spLocks noChangeArrowheads="1"/>
            </p:cNvSpPr>
            <p:nvPr/>
          </p:nvSpPr>
          <p:spPr bwMode="auto">
            <a:xfrm>
              <a:off x="1304902" y="2845931"/>
              <a:ext cx="784750" cy="784750"/>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1" name="椭圆 56"/>
            <p:cNvSpPr>
              <a:spLocks noChangeArrowheads="1"/>
            </p:cNvSpPr>
            <p:nvPr/>
          </p:nvSpPr>
          <p:spPr bwMode="auto">
            <a:xfrm>
              <a:off x="1622129" y="2572636"/>
              <a:ext cx="571012" cy="57101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2" name="椭圆 57"/>
            <p:cNvSpPr>
              <a:spLocks noChangeArrowheads="1"/>
            </p:cNvSpPr>
            <p:nvPr/>
          </p:nvSpPr>
          <p:spPr bwMode="auto">
            <a:xfrm>
              <a:off x="713573" y="2791592"/>
              <a:ext cx="512936" cy="512936"/>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3" name="椭圆 58"/>
            <p:cNvSpPr>
              <a:spLocks noChangeArrowheads="1"/>
            </p:cNvSpPr>
            <p:nvPr/>
          </p:nvSpPr>
          <p:spPr bwMode="auto">
            <a:xfrm>
              <a:off x="282546" y="2986162"/>
              <a:ext cx="829636" cy="829637"/>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4" name="椭圆 59"/>
            <p:cNvSpPr>
              <a:spLocks noChangeArrowheads="1"/>
            </p:cNvSpPr>
            <p:nvPr/>
          </p:nvSpPr>
          <p:spPr bwMode="auto">
            <a:xfrm>
              <a:off x="1072422" y="2845931"/>
              <a:ext cx="512936" cy="51293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5" name="椭圆 60"/>
            <p:cNvSpPr>
              <a:spLocks noChangeArrowheads="1"/>
            </p:cNvSpPr>
            <p:nvPr/>
          </p:nvSpPr>
          <p:spPr bwMode="auto">
            <a:xfrm>
              <a:off x="373499" y="3779076"/>
              <a:ext cx="498838" cy="498838"/>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6" name="椭圆 61"/>
            <p:cNvSpPr>
              <a:spLocks noChangeArrowheads="1"/>
            </p:cNvSpPr>
            <p:nvPr/>
          </p:nvSpPr>
          <p:spPr bwMode="auto">
            <a:xfrm>
              <a:off x="644961" y="3870103"/>
              <a:ext cx="595170" cy="59517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7" name="椭圆 62"/>
            <p:cNvSpPr>
              <a:spLocks noChangeArrowheads="1"/>
            </p:cNvSpPr>
            <p:nvPr/>
          </p:nvSpPr>
          <p:spPr bwMode="auto">
            <a:xfrm>
              <a:off x="652499" y="3590986"/>
              <a:ext cx="511429" cy="511429"/>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8" name="椭圆 63"/>
            <p:cNvSpPr>
              <a:spLocks noChangeArrowheads="1"/>
            </p:cNvSpPr>
            <p:nvPr/>
          </p:nvSpPr>
          <p:spPr bwMode="auto">
            <a:xfrm>
              <a:off x="1009783" y="3709996"/>
              <a:ext cx="460696" cy="460697"/>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89" name="椭圆 64"/>
            <p:cNvSpPr>
              <a:spLocks noChangeArrowheads="1"/>
            </p:cNvSpPr>
            <p:nvPr/>
          </p:nvSpPr>
          <p:spPr bwMode="auto">
            <a:xfrm>
              <a:off x="1212580" y="3966434"/>
              <a:ext cx="396782" cy="39678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0" name="椭圆 65"/>
            <p:cNvSpPr>
              <a:spLocks noChangeArrowheads="1"/>
            </p:cNvSpPr>
            <p:nvPr/>
          </p:nvSpPr>
          <p:spPr bwMode="auto">
            <a:xfrm>
              <a:off x="1499680" y="3887119"/>
              <a:ext cx="329733" cy="329733"/>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1" name="椭圆 66"/>
            <p:cNvSpPr>
              <a:spLocks noChangeArrowheads="1"/>
            </p:cNvSpPr>
            <p:nvPr/>
          </p:nvSpPr>
          <p:spPr bwMode="auto">
            <a:xfrm>
              <a:off x="2122987" y="4047151"/>
              <a:ext cx="222345" cy="222345"/>
            </a:xfrm>
            <a:prstGeom prst="ellipse">
              <a:avLst/>
            </a:pr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2" name="椭圆 67"/>
            <p:cNvSpPr>
              <a:spLocks noChangeArrowheads="1"/>
            </p:cNvSpPr>
            <p:nvPr/>
          </p:nvSpPr>
          <p:spPr bwMode="auto">
            <a:xfrm>
              <a:off x="2645051" y="4127716"/>
              <a:ext cx="300396" cy="300397"/>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3" name="椭圆 68"/>
            <p:cNvSpPr>
              <a:spLocks noChangeArrowheads="1"/>
            </p:cNvSpPr>
            <p:nvPr/>
          </p:nvSpPr>
          <p:spPr bwMode="auto">
            <a:xfrm>
              <a:off x="3066201" y="4216704"/>
              <a:ext cx="408140" cy="408140"/>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4" name="椭圆 69"/>
            <p:cNvSpPr>
              <a:spLocks noChangeArrowheads="1"/>
            </p:cNvSpPr>
            <p:nvPr/>
          </p:nvSpPr>
          <p:spPr bwMode="auto">
            <a:xfrm>
              <a:off x="3479946" y="4438515"/>
              <a:ext cx="496672" cy="49667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5" name="椭圆 70"/>
            <p:cNvSpPr>
              <a:spLocks noChangeArrowheads="1"/>
            </p:cNvSpPr>
            <p:nvPr/>
          </p:nvSpPr>
          <p:spPr bwMode="auto">
            <a:xfrm>
              <a:off x="3757702" y="4624843"/>
              <a:ext cx="424840" cy="424840"/>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6" name="椭圆 71"/>
            <p:cNvSpPr>
              <a:spLocks noChangeArrowheads="1"/>
            </p:cNvSpPr>
            <p:nvPr/>
          </p:nvSpPr>
          <p:spPr bwMode="auto">
            <a:xfrm>
              <a:off x="3473420" y="4750788"/>
              <a:ext cx="496701" cy="496701"/>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7" name="椭圆 72"/>
            <p:cNvSpPr>
              <a:spLocks noChangeArrowheads="1"/>
            </p:cNvSpPr>
            <p:nvPr/>
          </p:nvSpPr>
          <p:spPr bwMode="auto">
            <a:xfrm>
              <a:off x="3645270" y="4796664"/>
              <a:ext cx="649702" cy="649702"/>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8" name="椭圆 73"/>
            <p:cNvSpPr>
              <a:spLocks noChangeArrowheads="1"/>
            </p:cNvSpPr>
            <p:nvPr/>
          </p:nvSpPr>
          <p:spPr bwMode="auto">
            <a:xfrm>
              <a:off x="3404778" y="5095559"/>
              <a:ext cx="610756" cy="610756"/>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99" name="椭圆 74"/>
            <p:cNvSpPr>
              <a:spLocks noChangeArrowheads="1"/>
            </p:cNvSpPr>
            <p:nvPr/>
          </p:nvSpPr>
          <p:spPr bwMode="auto">
            <a:xfrm>
              <a:off x="3146945" y="5265551"/>
              <a:ext cx="610756" cy="610756"/>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0" name="椭圆 75"/>
            <p:cNvSpPr>
              <a:spLocks noChangeArrowheads="1"/>
            </p:cNvSpPr>
            <p:nvPr/>
          </p:nvSpPr>
          <p:spPr bwMode="auto">
            <a:xfrm>
              <a:off x="2832204" y="5354103"/>
              <a:ext cx="610756" cy="610756"/>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1" name="椭圆 76"/>
            <p:cNvSpPr>
              <a:spLocks noChangeArrowheads="1"/>
            </p:cNvSpPr>
            <p:nvPr/>
          </p:nvSpPr>
          <p:spPr bwMode="auto">
            <a:xfrm>
              <a:off x="3158679" y="5732810"/>
              <a:ext cx="314741" cy="314741"/>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2" name="椭圆 77"/>
            <p:cNvSpPr>
              <a:spLocks noChangeArrowheads="1"/>
            </p:cNvSpPr>
            <p:nvPr/>
          </p:nvSpPr>
          <p:spPr bwMode="auto">
            <a:xfrm>
              <a:off x="2502419" y="5375559"/>
              <a:ext cx="481289" cy="481289"/>
            </a:xfrm>
            <a:prstGeom prst="ellipse">
              <a:avLst/>
            </a:prstGeom>
            <a:solidFill>
              <a:srgbClr val="907D9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3" name="椭圆 78"/>
            <p:cNvSpPr>
              <a:spLocks noChangeArrowheads="1"/>
            </p:cNvSpPr>
            <p:nvPr/>
          </p:nvSpPr>
          <p:spPr bwMode="auto">
            <a:xfrm>
              <a:off x="2444981" y="5542372"/>
              <a:ext cx="631436" cy="631436"/>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4" name="椭圆 79"/>
            <p:cNvSpPr>
              <a:spLocks noChangeArrowheads="1"/>
            </p:cNvSpPr>
            <p:nvPr/>
          </p:nvSpPr>
          <p:spPr bwMode="auto">
            <a:xfrm>
              <a:off x="1881274" y="5761111"/>
              <a:ext cx="456124" cy="456124"/>
            </a:xfrm>
            <a:prstGeom prst="ellipse">
              <a:avLst/>
            </a:prstGeom>
            <a:solidFill>
              <a:srgbClr val="816C92"/>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5" name="椭圆 80"/>
            <p:cNvSpPr>
              <a:spLocks noChangeArrowheads="1"/>
            </p:cNvSpPr>
            <p:nvPr/>
          </p:nvSpPr>
          <p:spPr bwMode="auto">
            <a:xfrm>
              <a:off x="1780118" y="5478253"/>
              <a:ext cx="548877" cy="548877"/>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6" name="椭圆 81"/>
            <p:cNvSpPr>
              <a:spLocks noChangeArrowheads="1"/>
            </p:cNvSpPr>
            <p:nvPr/>
          </p:nvSpPr>
          <p:spPr bwMode="auto">
            <a:xfrm>
              <a:off x="1547012" y="5501005"/>
              <a:ext cx="375302" cy="375302"/>
            </a:xfrm>
            <a:prstGeom prst="ellipse">
              <a:avLst/>
            </a:prstGeom>
            <a:solidFill>
              <a:srgbClr val="A091A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7" name="椭圆 82"/>
            <p:cNvSpPr>
              <a:spLocks noChangeArrowheads="1"/>
            </p:cNvSpPr>
            <p:nvPr/>
          </p:nvSpPr>
          <p:spPr bwMode="auto">
            <a:xfrm>
              <a:off x="2305865" y="5040676"/>
              <a:ext cx="240178" cy="240178"/>
            </a:xfrm>
            <a:prstGeom prst="ellipse">
              <a:avLst/>
            </a:prstGeom>
            <a:solidFill>
              <a:srgbClr val="55476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8" name="椭圆 83"/>
            <p:cNvSpPr>
              <a:spLocks noChangeArrowheads="1"/>
            </p:cNvSpPr>
            <p:nvPr/>
          </p:nvSpPr>
          <p:spPr bwMode="auto">
            <a:xfrm>
              <a:off x="1641096" y="5118390"/>
              <a:ext cx="139022" cy="139022"/>
            </a:xfrm>
            <a:prstGeom prst="ellipse">
              <a:avLst/>
            </a:prstGeom>
            <a:solidFill>
              <a:srgbClr val="7C698D"/>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09" name="椭圆 84"/>
            <p:cNvSpPr>
              <a:spLocks noChangeArrowheads="1"/>
            </p:cNvSpPr>
            <p:nvPr/>
          </p:nvSpPr>
          <p:spPr bwMode="auto">
            <a:xfrm>
              <a:off x="3770207" y="3099283"/>
              <a:ext cx="139022" cy="139022"/>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0" name="椭圆 85"/>
            <p:cNvSpPr>
              <a:spLocks noChangeArrowheads="1"/>
            </p:cNvSpPr>
            <p:nvPr/>
          </p:nvSpPr>
          <p:spPr bwMode="auto">
            <a:xfrm>
              <a:off x="529802" y="2671641"/>
              <a:ext cx="139022" cy="139022"/>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1" name="椭圆 86"/>
            <p:cNvSpPr>
              <a:spLocks noChangeArrowheads="1"/>
            </p:cNvSpPr>
            <p:nvPr/>
          </p:nvSpPr>
          <p:spPr bwMode="auto">
            <a:xfrm>
              <a:off x="306859" y="2974628"/>
              <a:ext cx="218226" cy="218226"/>
            </a:xfrm>
            <a:prstGeom prst="ellipse">
              <a:avLst/>
            </a:prstGeom>
            <a:solidFill>
              <a:srgbClr val="F45A6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2" name="椭圆 87"/>
            <p:cNvSpPr>
              <a:spLocks noChangeArrowheads="1"/>
            </p:cNvSpPr>
            <p:nvPr/>
          </p:nvSpPr>
          <p:spPr bwMode="auto">
            <a:xfrm>
              <a:off x="1796236" y="1235627"/>
              <a:ext cx="126079" cy="126079"/>
            </a:xfrm>
            <a:prstGeom prst="ellipse">
              <a:avLst/>
            </a:prstGeom>
            <a:solidFill>
              <a:srgbClr val="F48356"/>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3" name="椭圆 88"/>
            <p:cNvSpPr>
              <a:spLocks noChangeArrowheads="1"/>
            </p:cNvSpPr>
            <p:nvPr/>
          </p:nvSpPr>
          <p:spPr bwMode="auto">
            <a:xfrm>
              <a:off x="728141" y="0"/>
              <a:ext cx="233550" cy="233550"/>
            </a:xfrm>
            <a:prstGeom prst="ellipse">
              <a:avLst/>
            </a:prstGeom>
            <a:solidFill>
              <a:srgbClr val="F37847"/>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714" name="椭圆 89"/>
            <p:cNvSpPr>
              <a:spLocks noChangeArrowheads="1"/>
            </p:cNvSpPr>
            <p:nvPr/>
          </p:nvSpPr>
          <p:spPr bwMode="auto">
            <a:xfrm>
              <a:off x="412486" y="179105"/>
              <a:ext cx="108889" cy="108889"/>
            </a:xfrm>
            <a:prstGeom prst="ellipse">
              <a:avLst/>
            </a:prstGeom>
            <a:solidFill>
              <a:srgbClr val="F15B1F"/>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26628" name="PA_任意多边形 90"/>
          <p:cNvSpPr/>
          <p:nvPr>
            <p:custDataLst>
              <p:tags r:id="rId3"/>
            </p:custDataLst>
          </p:nvPr>
        </p:nvSpPr>
        <p:spPr bwMode="auto">
          <a:xfrm>
            <a:off x="0" y="4397375"/>
            <a:ext cx="858838" cy="1647825"/>
          </a:xfrm>
          <a:custGeom>
            <a:avLst/>
            <a:gdLst>
              <a:gd name="T0" fmla="*/ 34829 w 858639"/>
              <a:gd name="T1" fmla="*/ 0 h 1647670"/>
              <a:gd name="T2" fmla="*/ 859236 w 858639"/>
              <a:gd name="T3" fmla="*/ 824069 h 1647670"/>
              <a:gd name="T4" fmla="*/ 34829 w 858639"/>
              <a:gd name="T5" fmla="*/ 1648135 h 1647670"/>
              <a:gd name="T6" fmla="*/ 0 w 858639"/>
              <a:gd name="T7" fmla="*/ 1646378 h 1647670"/>
              <a:gd name="T8" fmla="*/ 0 w 858639"/>
              <a:gd name="T9" fmla="*/ 1758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26629" name="PA_椭圆 91"/>
          <p:cNvSpPr>
            <a:spLocks noChangeArrowheads="1"/>
          </p:cNvSpPr>
          <p:nvPr>
            <p:custDataLst>
              <p:tags r:id="rId4"/>
            </p:custDataLst>
          </p:nvPr>
        </p:nvSpPr>
        <p:spPr bwMode="auto">
          <a:xfrm>
            <a:off x="473075" y="4330700"/>
            <a:ext cx="1025525" cy="1025525"/>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0" name="PA_椭圆 92"/>
          <p:cNvSpPr>
            <a:spLocks noChangeArrowheads="1"/>
          </p:cNvSpPr>
          <p:nvPr>
            <p:custDataLst>
              <p:tags r:id="rId5"/>
            </p:custDataLst>
          </p:nvPr>
        </p:nvSpPr>
        <p:spPr bwMode="auto">
          <a:xfrm>
            <a:off x="1069975" y="4784725"/>
            <a:ext cx="857250" cy="858838"/>
          </a:xfrm>
          <a:prstGeom prst="ellipse">
            <a:avLst/>
          </a:pr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1" name="PA_椭圆 93"/>
          <p:cNvSpPr>
            <a:spLocks noChangeArrowheads="1"/>
          </p:cNvSpPr>
          <p:nvPr>
            <p:custDataLst>
              <p:tags r:id="rId6"/>
            </p:custDataLst>
          </p:nvPr>
        </p:nvSpPr>
        <p:spPr bwMode="auto">
          <a:xfrm>
            <a:off x="1425575" y="5410200"/>
            <a:ext cx="690563" cy="690563"/>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32" name="PA_任意多边形 94"/>
          <p:cNvSpPr/>
          <p:nvPr>
            <p:custDataLst>
              <p:tags r:id="rId7"/>
            </p:custDataLst>
          </p:nvPr>
        </p:nvSpPr>
        <p:spPr bwMode="auto">
          <a:xfrm>
            <a:off x="0" y="4946650"/>
            <a:ext cx="327025" cy="627063"/>
          </a:xfrm>
          <a:custGeom>
            <a:avLst/>
            <a:gdLst>
              <a:gd name="T0" fmla="*/ 1923 w 858639"/>
              <a:gd name="T1" fmla="*/ 0 h 1647670"/>
              <a:gd name="T2" fmla="*/ 47437 w 858639"/>
              <a:gd name="T3" fmla="*/ 45411 h 1647670"/>
              <a:gd name="T4" fmla="*/ 1923 w 858639"/>
              <a:gd name="T5" fmla="*/ 90822 h 1647670"/>
              <a:gd name="T6" fmla="*/ 0 w 858639"/>
              <a:gd name="T7" fmla="*/ 90725 h 1647670"/>
              <a:gd name="T8" fmla="*/ 0 w 858639"/>
              <a:gd name="T9" fmla="*/ 97 h 1647670"/>
              <a:gd name="T10" fmla="*/ 0 60000 65536"/>
              <a:gd name="T11" fmla="*/ 0 60000 65536"/>
              <a:gd name="T12" fmla="*/ 0 60000 65536"/>
              <a:gd name="T13" fmla="*/ 0 60000 65536"/>
              <a:gd name="T14" fmla="*/ 0 60000 65536"/>
              <a:gd name="T15" fmla="*/ 0 w 858639"/>
              <a:gd name="T16" fmla="*/ 0 h 1647670"/>
              <a:gd name="T17" fmla="*/ 858639 w 858639"/>
              <a:gd name="T18" fmla="*/ 1647670 h 1647670"/>
            </a:gdLst>
            <a:ahLst/>
            <a:cxnLst>
              <a:cxn ang="T10">
                <a:pos x="T0" y="T1"/>
              </a:cxn>
              <a:cxn ang="T11">
                <a:pos x="T2" y="T3"/>
              </a:cxn>
              <a:cxn ang="T12">
                <a:pos x="T4" y="T5"/>
              </a:cxn>
              <a:cxn ang="T13">
                <a:pos x="T6" y="T7"/>
              </a:cxn>
              <a:cxn ang="T14">
                <a:pos x="T8" y="T9"/>
              </a:cxn>
            </a:cxnLst>
            <a:rect l="T15" t="T16" r="T17" b="T18"/>
            <a:pathLst>
              <a:path w="858639" h="1647670">
                <a:moveTo>
                  <a:pt x="34805" y="0"/>
                </a:moveTo>
                <a:cubicBezTo>
                  <a:pt x="489796" y="0"/>
                  <a:pt x="858639" y="368843"/>
                  <a:pt x="858639" y="823835"/>
                </a:cubicBezTo>
                <a:cubicBezTo>
                  <a:pt x="858639" y="1278827"/>
                  <a:pt x="489796" y="1647670"/>
                  <a:pt x="34805" y="1647670"/>
                </a:cubicBezTo>
                <a:lnTo>
                  <a:pt x="0" y="1645913"/>
                </a:lnTo>
                <a:lnTo>
                  <a:pt x="0" y="1758"/>
                </a:lnTo>
                <a:lnTo>
                  <a:pt x="34805" y="0"/>
                </a:lnTo>
                <a:close/>
              </a:path>
            </a:pathLst>
          </a:custGeom>
          <a:solidFill>
            <a:srgbClr val="F23648"/>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26633" name="PA_任意多边形 95"/>
          <p:cNvSpPr/>
          <p:nvPr>
            <p:custDataLst>
              <p:tags r:id="rId8"/>
            </p:custDataLst>
          </p:nvPr>
        </p:nvSpPr>
        <p:spPr bwMode="auto">
          <a:xfrm rot="-5400000">
            <a:off x="4085432" y="6106319"/>
            <a:ext cx="412750" cy="1125537"/>
          </a:xfrm>
          <a:custGeom>
            <a:avLst/>
            <a:gdLst>
              <a:gd name="T0" fmla="*/ 290892 w 491660"/>
              <a:gd name="T1" fmla="*/ 314464 h 1505704"/>
              <a:gd name="T2" fmla="*/ 75992 w 491660"/>
              <a:gd name="T3" fmla="*/ 599807 h 1505704"/>
              <a:gd name="T4" fmla="*/ 0 w 491660"/>
              <a:gd name="T5" fmla="*/ 628927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6C5B7B"/>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26634" name="PA_任意多边形 96"/>
          <p:cNvSpPr/>
          <p:nvPr>
            <p:custDataLst>
              <p:tags r:id="rId9"/>
            </p:custDataLst>
          </p:nvPr>
        </p:nvSpPr>
        <p:spPr bwMode="auto">
          <a:xfrm rot="-5400000">
            <a:off x="4853781" y="5977732"/>
            <a:ext cx="587375" cy="1208088"/>
          </a:xfrm>
          <a:custGeom>
            <a:avLst/>
            <a:gdLst>
              <a:gd name="T0" fmla="*/ 838334 w 491660"/>
              <a:gd name="T1" fmla="*/ 388854 h 1505704"/>
              <a:gd name="T2" fmla="*/ 219003 w 491660"/>
              <a:gd name="T3" fmla="*/ 741700 h 1505704"/>
              <a:gd name="T4" fmla="*/ 0 w 491660"/>
              <a:gd name="T5" fmla="*/ 777707 h 1505704"/>
              <a:gd name="T6" fmla="*/ 0 w 491660"/>
              <a:gd name="T7" fmla="*/ 0 h 1505704"/>
              <a:gd name="T8" fmla="*/ 219003 w 491660"/>
              <a:gd name="T9" fmla="*/ 36008 h 1505704"/>
              <a:gd name="T10" fmla="*/ 838334 w 491660"/>
              <a:gd name="T11" fmla="*/ 38885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26635" name="PA_任意多边形 97"/>
          <p:cNvSpPr/>
          <p:nvPr>
            <p:custDataLst>
              <p:tags r:id="rId10"/>
            </p:custDataLst>
          </p:nvPr>
        </p:nvSpPr>
        <p:spPr bwMode="auto">
          <a:xfrm rot="-5400000">
            <a:off x="5614194" y="6106319"/>
            <a:ext cx="412750" cy="1125538"/>
          </a:xfrm>
          <a:custGeom>
            <a:avLst/>
            <a:gdLst>
              <a:gd name="T0" fmla="*/ 290892 w 491660"/>
              <a:gd name="T1" fmla="*/ 314464 h 1505704"/>
              <a:gd name="T2" fmla="*/ 75992 w 491660"/>
              <a:gd name="T3" fmla="*/ 599808 h 1505704"/>
              <a:gd name="T4" fmla="*/ 0 w 491660"/>
              <a:gd name="T5" fmla="*/ 628929 h 1505704"/>
              <a:gd name="T6" fmla="*/ 0 w 491660"/>
              <a:gd name="T7" fmla="*/ 0 h 1505704"/>
              <a:gd name="T8" fmla="*/ 75992 w 491660"/>
              <a:gd name="T9" fmla="*/ 29119 h 1505704"/>
              <a:gd name="T10" fmla="*/ 290892 w 491660"/>
              <a:gd name="T11" fmla="*/ 314464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26636" name="PA_任意多边形 98"/>
          <p:cNvSpPr/>
          <p:nvPr>
            <p:custDataLst>
              <p:tags r:id="rId11"/>
            </p:custDataLst>
          </p:nvPr>
        </p:nvSpPr>
        <p:spPr bwMode="auto">
          <a:xfrm rot="-5400000">
            <a:off x="6480969" y="6320631"/>
            <a:ext cx="238125" cy="887413"/>
          </a:xfrm>
          <a:custGeom>
            <a:avLst/>
            <a:gdLst>
              <a:gd name="T0" fmla="*/ 55858 w 491660"/>
              <a:gd name="T1" fmla="*/ 154123 h 1505704"/>
              <a:gd name="T2" fmla="*/ 14592 w 491660"/>
              <a:gd name="T3" fmla="*/ 293974 h 1505704"/>
              <a:gd name="T4" fmla="*/ 0 w 491660"/>
              <a:gd name="T5" fmla="*/ 308246 h 1505704"/>
              <a:gd name="T6" fmla="*/ 0 w 491660"/>
              <a:gd name="T7" fmla="*/ 0 h 1505704"/>
              <a:gd name="T8" fmla="*/ 14592 w 491660"/>
              <a:gd name="T9" fmla="*/ 14272 h 1505704"/>
              <a:gd name="T10" fmla="*/ 55858 w 491660"/>
              <a:gd name="T11" fmla="*/ 154123 h 1505704"/>
              <a:gd name="T12" fmla="*/ 0 60000 65536"/>
              <a:gd name="T13" fmla="*/ 0 60000 65536"/>
              <a:gd name="T14" fmla="*/ 0 60000 65536"/>
              <a:gd name="T15" fmla="*/ 0 60000 65536"/>
              <a:gd name="T16" fmla="*/ 0 60000 65536"/>
              <a:gd name="T17" fmla="*/ 0 60000 65536"/>
              <a:gd name="T18" fmla="*/ 0 w 491660"/>
              <a:gd name="T19" fmla="*/ 0 h 1505704"/>
              <a:gd name="T20" fmla="*/ 491660 w 491660"/>
              <a:gd name="T21" fmla="*/ 1505704 h 1505704"/>
            </a:gdLst>
            <a:ahLst/>
            <a:cxnLst>
              <a:cxn ang="T12">
                <a:pos x="T0" y="T1"/>
              </a:cxn>
              <a:cxn ang="T13">
                <a:pos x="T2" y="T3"/>
              </a:cxn>
              <a:cxn ang="T14">
                <a:pos x="T4" y="T5"/>
              </a:cxn>
              <a:cxn ang="T15">
                <a:pos x="T6" y="T7"/>
              </a:cxn>
              <a:cxn ang="T16">
                <a:pos x="T8" y="T9"/>
              </a:cxn>
              <a:cxn ang="T17">
                <a:pos x="T10" y="T11"/>
              </a:cxn>
            </a:cxnLst>
            <a:rect l="T18" t="T19" r="T20" b="T21"/>
            <a:pathLst>
              <a:path w="491660" h="1505704">
                <a:moveTo>
                  <a:pt x="491660" y="752852"/>
                </a:moveTo>
                <a:cubicBezTo>
                  <a:pt x="491660" y="1037222"/>
                  <a:pt x="347581" y="1287940"/>
                  <a:pt x="128440" y="1435989"/>
                </a:cubicBezTo>
                <a:lnTo>
                  <a:pt x="0" y="1505704"/>
                </a:lnTo>
                <a:lnTo>
                  <a:pt x="0" y="0"/>
                </a:lnTo>
                <a:lnTo>
                  <a:pt x="128440" y="69715"/>
                </a:lnTo>
                <a:cubicBezTo>
                  <a:pt x="347581" y="217764"/>
                  <a:pt x="491660" y="468482"/>
                  <a:pt x="491660" y="752852"/>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26637" name="PA_文本框 99"/>
          <p:cNvSpPr>
            <a:spLocks noChangeArrowheads="1"/>
          </p:cNvSpPr>
          <p:nvPr>
            <p:custDataLst>
              <p:tags r:id="rId12"/>
            </p:custDataLst>
          </p:nvPr>
        </p:nvSpPr>
        <p:spPr bwMode="auto">
          <a:xfrm>
            <a:off x="-20955" y="1940560"/>
            <a:ext cx="920877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480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Extension of Racial</a:t>
            </a:r>
            <a:r>
              <a:rPr kumimoji="0" lang="en-US" altLang="zh-CN" sz="48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 </a:t>
            </a:r>
            <a:r>
              <a:rPr kumimoji="0" lang="en-US" altLang="zh-CN" sz="480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Disparities in Police Stops in U.S. </a:t>
            </a:r>
          </a:p>
        </p:txBody>
      </p:sp>
      <p:grpSp>
        <p:nvGrpSpPr>
          <p:cNvPr id="26639" name="PA_组合 101"/>
          <p:cNvGrpSpPr/>
          <p:nvPr>
            <p:custDataLst>
              <p:tags r:id="rId13"/>
            </p:custDataLst>
          </p:nvPr>
        </p:nvGrpSpPr>
        <p:grpSpPr bwMode="auto">
          <a:xfrm>
            <a:off x="116205" y="2626360"/>
            <a:ext cx="8455025" cy="194945"/>
            <a:chOff x="0" y="0"/>
            <a:chExt cx="4727045" cy="649007"/>
          </a:xfrm>
        </p:grpSpPr>
        <p:sp>
          <p:nvSpPr>
            <p:cNvPr id="26640" name="矩形 102"/>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1" name="矩形 103"/>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2" name="矩形 104"/>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6643" name="矩形 105"/>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 name="文本框 3"/>
          <p:cNvSpPr txBox="1"/>
          <p:nvPr/>
        </p:nvSpPr>
        <p:spPr>
          <a:xfrm>
            <a:off x="2849245" y="5029835"/>
            <a:ext cx="2069465" cy="922020"/>
          </a:xfrm>
          <a:prstGeom prst="rect">
            <a:avLst/>
          </a:prstGeom>
          <a:noFill/>
        </p:spPr>
        <p:txBody>
          <a:bodyPr wrap="square" rtlCol="0">
            <a:spAutoFit/>
          </a:bodyPr>
          <a:lstStyle/>
          <a:p>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en-US" altLang="zh-CN" dirty="0">
                <a:latin typeface="微软雅黑" panose="020B0503020204020204" pitchFamily="34" charset="-122"/>
                <a:ea typeface="微软雅黑" panose="020B0503020204020204" pitchFamily="34" charset="-122"/>
                <a:sym typeface="+mn-ea"/>
              </a:rPr>
              <a:t>Time: </a:t>
            </a:r>
            <a:r>
              <a:rPr lang="en-US" altLang="zh-CN" dirty="0">
                <a:sym typeface="+mn-ea"/>
              </a:rPr>
              <a:t>2020.12.23</a:t>
            </a:r>
            <a:endParaRPr lang="en-US" altLang="zh-CN" dirty="0">
              <a:latin typeface="微软雅黑" panose="020B0503020204020204" pitchFamily="34" charset="-122"/>
              <a:ea typeface="微软雅黑" panose="020B0503020204020204" pitchFamily="34" charset="-122"/>
              <a:sym typeface="+mn-ea"/>
            </a:endParaRPr>
          </a:p>
        </p:txBody>
      </p:sp>
      <p:sp>
        <p:nvSpPr>
          <p:cNvPr id="2" name="日期占位符 1">
            <a:extLst>
              <a:ext uri="{FF2B5EF4-FFF2-40B4-BE49-F238E27FC236}">
                <a16:creationId xmlns:a16="http://schemas.microsoft.com/office/drawing/2014/main" id="{6B7159D4-2B23-40E3-B30E-5DB846C3B1CB}"/>
              </a:ext>
            </a:extLst>
          </p:cNvPr>
          <p:cNvSpPr>
            <a:spLocks noGrp="1"/>
          </p:cNvSpPr>
          <p:nvPr>
            <p:ph type="dt" sz="half" idx="10"/>
          </p:nvPr>
        </p:nvSpPr>
        <p:spPr/>
        <p:txBody>
          <a:bodyPr/>
          <a:lstStyle/>
          <a:p>
            <a:pPr>
              <a:defRPr/>
            </a:pPr>
            <a:fld id="{D3D9BECE-BB9B-43BF-BD7D-DE23068E1277}" type="datetime1">
              <a:rPr lang="zh-CN" altLang="en-US" smtClean="0"/>
              <a:t>2020/12/23</a:t>
            </a:fld>
            <a:endParaRPr lang="zh-CN" altLang="en-US" sz="1800">
              <a:solidFill>
                <a:schemeClr val="tx1"/>
              </a:solidFill>
            </a:endParaRPr>
          </a:p>
        </p:txBody>
      </p:sp>
      <p:sp>
        <p:nvSpPr>
          <p:cNvPr id="3" name="灯片编号占位符 2">
            <a:extLst>
              <a:ext uri="{FF2B5EF4-FFF2-40B4-BE49-F238E27FC236}">
                <a16:creationId xmlns:a16="http://schemas.microsoft.com/office/drawing/2014/main" id="{CAD7713F-0954-4AB3-B248-ED75FF431EB9}"/>
              </a:ext>
            </a:extLst>
          </p:cNvPr>
          <p:cNvSpPr>
            <a:spLocks noGrp="1"/>
          </p:cNvSpPr>
          <p:nvPr>
            <p:ph type="sldNum" sz="quarter" idx="12"/>
          </p:nvPr>
        </p:nvSpPr>
        <p:spPr/>
        <p:txBody>
          <a:bodyPr/>
          <a:lstStyle/>
          <a:p>
            <a:pPr>
              <a:defRPr/>
            </a:pPr>
            <a:fld id="{54BE697F-1C74-4FDF-88BB-35AEB59C58D2}" type="slidenum">
              <a:rPr lang="zh-CN" altLang="en-US" smtClean="0"/>
              <a:t>1</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6626"/>
                                        </p:tgtEl>
                                        <p:attrNameLst>
                                          <p:attrName>style.visibility</p:attrName>
                                        </p:attrNameLst>
                                      </p:cBhvr>
                                      <p:to>
                                        <p:strVal val="visible"/>
                                      </p:to>
                                    </p:set>
                                    <p:anim to="" calcmode="lin" valueType="num">
                                      <p:cBhvr>
                                        <p:cTn id="7" dur="700" fill="hold">
                                          <p:stCondLst>
                                            <p:cond delay="0"/>
                                          </p:stCondLst>
                                        </p:cTn>
                                        <p:tgtEl>
                                          <p:spTgt spid="2662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6626"/>
                                        </p:tgtEl>
                                      </p:cBhvr>
                                    </p:animEffect>
                                  </p:childTnLst>
                                </p:cTn>
                              </p:par>
                              <p:par>
                                <p:cTn id="9" presetID="0" presetClass="entr" presetSubtype="0" fill="hold" nodeType="withEffect">
                                  <p:stCondLst>
                                    <p:cond delay="0"/>
                                  </p:stCondLst>
                                  <p:childTnLst>
                                    <p:set>
                                      <p:cBhvr>
                                        <p:cTn id="10" dur="700" fill="hold">
                                          <p:stCondLst>
                                            <p:cond delay="0"/>
                                          </p:stCondLst>
                                        </p:cTn>
                                        <p:tgtEl>
                                          <p:spTgt spid="26627"/>
                                        </p:tgtEl>
                                        <p:attrNameLst>
                                          <p:attrName>style.visibility</p:attrName>
                                        </p:attrNameLst>
                                      </p:cBhvr>
                                      <p:to>
                                        <p:strVal val="visible"/>
                                      </p:to>
                                    </p:set>
                                    <p:anim to="" calcmode="lin" valueType="num">
                                      <p:cBhvr>
                                        <p:cTn id="11" dur="700" fill="hold">
                                          <p:stCondLst>
                                            <p:cond delay="0"/>
                                          </p:stCondLst>
                                        </p:cTn>
                                        <p:tgtEl>
                                          <p:spTgt spid="2662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662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26628"/>
                                        </p:tgtEl>
                                        <p:attrNameLst>
                                          <p:attrName>style.visibility</p:attrName>
                                        </p:attrNameLst>
                                      </p:cBhvr>
                                      <p:to>
                                        <p:strVal val="visible"/>
                                      </p:to>
                                    </p:set>
                                    <p:anim to="" calcmode="lin" valueType="num">
                                      <p:cBhvr>
                                        <p:cTn id="15" dur="700" fill="hold">
                                          <p:stCondLst>
                                            <p:cond delay="0"/>
                                          </p:stCondLst>
                                        </p:cTn>
                                        <p:tgtEl>
                                          <p:spTgt spid="2662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2662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26629"/>
                                        </p:tgtEl>
                                        <p:attrNameLst>
                                          <p:attrName>style.visibility</p:attrName>
                                        </p:attrNameLst>
                                      </p:cBhvr>
                                      <p:to>
                                        <p:strVal val="visible"/>
                                      </p:to>
                                    </p:set>
                                    <p:anim to="" calcmode="lin" valueType="num">
                                      <p:cBhvr>
                                        <p:cTn id="19" dur="700" fill="hold">
                                          <p:stCondLst>
                                            <p:cond delay="0"/>
                                          </p:stCondLst>
                                        </p:cTn>
                                        <p:tgtEl>
                                          <p:spTgt spid="2662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2662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26630"/>
                                        </p:tgtEl>
                                        <p:attrNameLst>
                                          <p:attrName>style.visibility</p:attrName>
                                        </p:attrNameLst>
                                      </p:cBhvr>
                                      <p:to>
                                        <p:strVal val="visible"/>
                                      </p:to>
                                    </p:set>
                                    <p:anim to="" calcmode="lin" valueType="num">
                                      <p:cBhvr>
                                        <p:cTn id="23" dur="700" fill="hold">
                                          <p:stCondLst>
                                            <p:cond delay="0"/>
                                          </p:stCondLst>
                                        </p:cTn>
                                        <p:tgtEl>
                                          <p:spTgt spid="2663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2663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26631"/>
                                        </p:tgtEl>
                                        <p:attrNameLst>
                                          <p:attrName>style.visibility</p:attrName>
                                        </p:attrNameLst>
                                      </p:cBhvr>
                                      <p:to>
                                        <p:strVal val="visible"/>
                                      </p:to>
                                    </p:set>
                                    <p:anim to="" calcmode="lin" valueType="num">
                                      <p:cBhvr>
                                        <p:cTn id="27" dur="700" fill="hold">
                                          <p:stCondLst>
                                            <p:cond delay="0"/>
                                          </p:stCondLst>
                                        </p:cTn>
                                        <p:tgtEl>
                                          <p:spTgt spid="26631"/>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26631"/>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26632"/>
                                        </p:tgtEl>
                                        <p:attrNameLst>
                                          <p:attrName>style.visibility</p:attrName>
                                        </p:attrNameLst>
                                      </p:cBhvr>
                                      <p:to>
                                        <p:strVal val="visible"/>
                                      </p:to>
                                    </p:set>
                                    <p:anim to="" calcmode="lin" valueType="num">
                                      <p:cBhvr>
                                        <p:cTn id="31" dur="700" fill="hold">
                                          <p:stCondLst>
                                            <p:cond delay="0"/>
                                          </p:stCondLst>
                                        </p:cTn>
                                        <p:tgtEl>
                                          <p:spTgt spid="26632"/>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266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26633"/>
                                        </p:tgtEl>
                                        <p:attrNameLst>
                                          <p:attrName>style.visibility</p:attrName>
                                        </p:attrNameLst>
                                      </p:cBhvr>
                                      <p:to>
                                        <p:strVal val="visible"/>
                                      </p:to>
                                    </p:set>
                                    <p:anim to="" calcmode="lin" valueType="num">
                                      <p:cBhvr>
                                        <p:cTn id="35" dur="700" fill="hold">
                                          <p:stCondLst>
                                            <p:cond delay="0"/>
                                          </p:stCondLst>
                                        </p:cTn>
                                        <p:tgtEl>
                                          <p:spTgt spid="26633"/>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266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26634"/>
                                        </p:tgtEl>
                                        <p:attrNameLst>
                                          <p:attrName>style.visibility</p:attrName>
                                        </p:attrNameLst>
                                      </p:cBhvr>
                                      <p:to>
                                        <p:strVal val="visible"/>
                                      </p:to>
                                    </p:set>
                                    <p:anim to="" calcmode="lin" valueType="num">
                                      <p:cBhvr>
                                        <p:cTn id="39" dur="700" fill="hold">
                                          <p:stCondLst>
                                            <p:cond delay="0"/>
                                          </p:stCondLst>
                                        </p:cTn>
                                        <p:tgtEl>
                                          <p:spTgt spid="26634"/>
                                        </p:tgtEl>
                                        <p:attrNameLst>
                                          <p:attrName>ppt_x</p:attrName>
                                        </p:attrNameLst>
                                      </p:cBhvr>
                                      <p:tavLst>
                                        <p:tav tm="0" fmla="#ppt_x-#ppt_w*((1.5-1.5*$)^3-(1.5-1.5*$)^2)">
                                          <p:val>
                                            <p:fltVal val="0"/>
                                          </p:val>
                                        </p:tav>
                                        <p:tav tm="100000">
                                          <p:val>
                                            <p:fltVal val="1"/>
                                          </p:val>
                                        </p:tav>
                                      </p:tavLst>
                                    </p:anim>
                                    <p:animEffect filter="fade">
                                      <p:cBhvr>
                                        <p:cTn id="40" dur="700">
                                          <p:stCondLst>
                                            <p:cond delay="0"/>
                                          </p:stCondLst>
                                        </p:cTn>
                                        <p:tgtEl>
                                          <p:spTgt spid="26634"/>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26635"/>
                                        </p:tgtEl>
                                        <p:attrNameLst>
                                          <p:attrName>style.visibility</p:attrName>
                                        </p:attrNameLst>
                                      </p:cBhvr>
                                      <p:to>
                                        <p:strVal val="visible"/>
                                      </p:to>
                                    </p:set>
                                    <p:anim to="" calcmode="lin" valueType="num">
                                      <p:cBhvr>
                                        <p:cTn id="43" dur="700" fill="hold">
                                          <p:stCondLst>
                                            <p:cond delay="0"/>
                                          </p:stCondLst>
                                        </p:cTn>
                                        <p:tgtEl>
                                          <p:spTgt spid="26635"/>
                                        </p:tgtEl>
                                        <p:attrNameLst>
                                          <p:attrName>ppt_x</p:attrName>
                                        </p:attrNameLst>
                                      </p:cBhvr>
                                      <p:tavLst>
                                        <p:tav tm="0" fmla="#ppt_x-#ppt_w*((1.5-1.5*$)^3-(1.5-1.5*$)^2)">
                                          <p:val>
                                            <p:fltVal val="0"/>
                                          </p:val>
                                        </p:tav>
                                        <p:tav tm="100000">
                                          <p:val>
                                            <p:fltVal val="1"/>
                                          </p:val>
                                        </p:tav>
                                      </p:tavLst>
                                    </p:anim>
                                    <p:animEffect filter="fade">
                                      <p:cBhvr>
                                        <p:cTn id="44" dur="700">
                                          <p:stCondLst>
                                            <p:cond delay="0"/>
                                          </p:stCondLst>
                                        </p:cTn>
                                        <p:tgtEl>
                                          <p:spTgt spid="26635"/>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26636"/>
                                        </p:tgtEl>
                                        <p:attrNameLst>
                                          <p:attrName>style.visibility</p:attrName>
                                        </p:attrNameLst>
                                      </p:cBhvr>
                                      <p:to>
                                        <p:strVal val="visible"/>
                                      </p:to>
                                    </p:set>
                                    <p:anim to="" calcmode="lin" valueType="num">
                                      <p:cBhvr>
                                        <p:cTn id="47" dur="700" fill="hold">
                                          <p:stCondLst>
                                            <p:cond delay="0"/>
                                          </p:stCondLst>
                                        </p:cTn>
                                        <p:tgtEl>
                                          <p:spTgt spid="26636"/>
                                        </p:tgtEl>
                                        <p:attrNameLst>
                                          <p:attrName>ppt_x</p:attrName>
                                        </p:attrNameLst>
                                      </p:cBhvr>
                                      <p:tavLst>
                                        <p:tav tm="0" fmla="#ppt_x-#ppt_w*((1.5-1.5*$)^3-(1.5-1.5*$)^2)">
                                          <p:val>
                                            <p:fltVal val="0"/>
                                          </p:val>
                                        </p:tav>
                                        <p:tav tm="100000">
                                          <p:val>
                                            <p:fltVal val="1"/>
                                          </p:val>
                                        </p:tav>
                                      </p:tavLst>
                                    </p:anim>
                                    <p:animEffect filter="fade">
                                      <p:cBhvr>
                                        <p:cTn id="48" dur="700">
                                          <p:stCondLst>
                                            <p:cond delay="0"/>
                                          </p:stCondLst>
                                        </p:cTn>
                                        <p:tgtEl>
                                          <p:spTgt spid="26636"/>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26637"/>
                                        </p:tgtEl>
                                        <p:attrNameLst>
                                          <p:attrName>style.visibility</p:attrName>
                                        </p:attrNameLst>
                                      </p:cBhvr>
                                      <p:to>
                                        <p:strVal val="visible"/>
                                      </p:to>
                                    </p:set>
                                    <p:anim to="" calcmode="lin" valueType="num">
                                      <p:cBhvr>
                                        <p:cTn id="51" dur="700" fill="hold">
                                          <p:stCondLst>
                                            <p:cond delay="0"/>
                                          </p:stCondLst>
                                        </p:cTn>
                                        <p:tgtEl>
                                          <p:spTgt spid="26637"/>
                                        </p:tgtEl>
                                        <p:attrNameLst>
                                          <p:attrName>ppt_x</p:attrName>
                                        </p:attrNameLst>
                                      </p:cBhvr>
                                      <p:tavLst>
                                        <p:tav tm="0" fmla="#ppt_x-#ppt_w*((1.5-1.5*$)^3-(1.5-1.5*$)^2)">
                                          <p:val>
                                            <p:fltVal val="0"/>
                                          </p:val>
                                        </p:tav>
                                        <p:tav tm="100000">
                                          <p:val>
                                            <p:fltVal val="1"/>
                                          </p:val>
                                        </p:tav>
                                      </p:tavLst>
                                    </p:anim>
                                    <p:animEffect filter="fade">
                                      <p:cBhvr>
                                        <p:cTn id="52" dur="700">
                                          <p:stCondLst>
                                            <p:cond delay="0"/>
                                          </p:stCondLst>
                                        </p:cTn>
                                        <p:tgtEl>
                                          <p:spTgt spid="26637"/>
                                        </p:tgtEl>
                                      </p:cBhvr>
                                    </p:animEffect>
                                  </p:childTnLst>
                                </p:cTn>
                              </p:par>
                              <p:par>
                                <p:cTn id="53" presetID="0" presetClass="entr" presetSubtype="0" fill="hold" nodeType="withEffect">
                                  <p:stCondLst>
                                    <p:cond delay="0"/>
                                  </p:stCondLst>
                                  <p:childTnLst>
                                    <p:set>
                                      <p:cBhvr>
                                        <p:cTn id="54" dur="700" fill="hold">
                                          <p:stCondLst>
                                            <p:cond delay="0"/>
                                          </p:stCondLst>
                                        </p:cTn>
                                        <p:tgtEl>
                                          <p:spTgt spid="26639"/>
                                        </p:tgtEl>
                                        <p:attrNameLst>
                                          <p:attrName>style.visibility</p:attrName>
                                        </p:attrNameLst>
                                      </p:cBhvr>
                                      <p:to>
                                        <p:strVal val="visible"/>
                                      </p:to>
                                    </p:set>
                                    <p:anim to="" calcmode="lin" valueType="num">
                                      <p:cBhvr>
                                        <p:cTn id="55" dur="700" fill="hold">
                                          <p:stCondLst>
                                            <p:cond delay="0"/>
                                          </p:stCondLst>
                                        </p:cTn>
                                        <p:tgtEl>
                                          <p:spTgt spid="26639"/>
                                        </p:tgtEl>
                                        <p:attrNameLst>
                                          <p:attrName>ppt_x</p:attrName>
                                        </p:attrNameLst>
                                      </p:cBhvr>
                                      <p:tavLst>
                                        <p:tav tm="0" fmla="#ppt_x-#ppt_w*((1.5-1.5*$)^3-(1.5-1.5*$)^2)">
                                          <p:val>
                                            <p:fltVal val="0"/>
                                          </p:val>
                                        </p:tav>
                                        <p:tav tm="100000">
                                          <p:val>
                                            <p:fltVal val="1"/>
                                          </p:val>
                                        </p:tav>
                                      </p:tavLst>
                                    </p:anim>
                                    <p:animEffect filter="fade">
                                      <p:cBhvr>
                                        <p:cTn id="56" dur="700">
                                          <p:stCondLst>
                                            <p:cond delay="0"/>
                                          </p:stCondLst>
                                        </p:cTn>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nimBg="1"/>
      <p:bldP spid="26628" grpId="0" animBg="1"/>
      <p:bldP spid="26629" grpId="0" animBg="1"/>
      <p:bldP spid="26630" grpId="0" animBg="1"/>
      <p:bldP spid="26631" grpId="0" animBg="1"/>
      <p:bldP spid="26632" grpId="0" animBg="1"/>
      <p:bldP spid="26633" grpId="0" animBg="1"/>
      <p:bldP spid="26634" grpId="0" animBg="1"/>
      <p:bldP spid="26635" grpId="0" animBg="1"/>
      <p:bldP spid="26636" grpId="0" animBg="1"/>
      <p:bldP spid="2663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62466" name="PA_矩形 6"/>
          <p:cNvSpPr>
            <a:spLocks noChangeArrowheads="1"/>
          </p:cNvSpPr>
          <p:nvPr>
            <p:custDataLst>
              <p:tags r:id="rId1"/>
            </p:custDataLst>
          </p:nvPr>
        </p:nvSpPr>
        <p:spPr bwMode="auto">
          <a:xfrm>
            <a:off x="3621088" y="1876425"/>
            <a:ext cx="334962" cy="83185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67" name="PA_任意多边形 44"/>
          <p:cNvSpPr/>
          <p:nvPr>
            <p:custDataLst>
              <p:tags r:id="rId2"/>
            </p:custDataLst>
          </p:nvPr>
        </p:nvSpPr>
        <p:spPr bwMode="auto">
          <a:xfrm rot="-9693783">
            <a:off x="4081463" y="2838450"/>
            <a:ext cx="6084887" cy="628650"/>
          </a:xfrm>
          <a:custGeom>
            <a:avLst/>
            <a:gdLst>
              <a:gd name="T0" fmla="*/ 6077441 w 6084724"/>
              <a:gd name="T1" fmla="*/ 630526 h 627714"/>
              <a:gd name="T2" fmla="*/ 0 w 6084724"/>
              <a:gd name="T3" fmla="*/ 630526 h 627714"/>
              <a:gd name="T4" fmla="*/ 4552789 w 6084724"/>
              <a:gd name="T5" fmla="*/ 0 h 627714"/>
              <a:gd name="T6" fmla="*/ 6085213 w 6084724"/>
              <a:gd name="T7" fmla="*/ 614691 h 627714"/>
              <a:gd name="T8" fmla="*/ 0 60000 65536"/>
              <a:gd name="T9" fmla="*/ 0 60000 65536"/>
              <a:gd name="T10" fmla="*/ 0 60000 65536"/>
              <a:gd name="T11" fmla="*/ 0 60000 65536"/>
              <a:gd name="T12" fmla="*/ 0 w 6084724"/>
              <a:gd name="T13" fmla="*/ 0 h 627714"/>
              <a:gd name="T14" fmla="*/ 6084724 w 6084724"/>
              <a:gd name="T15" fmla="*/ 627714 h 627714"/>
            </a:gdLst>
            <a:ahLst/>
            <a:cxnLst>
              <a:cxn ang="T8">
                <a:pos x="T0" y="T1"/>
              </a:cxn>
              <a:cxn ang="T9">
                <a:pos x="T2" y="T3"/>
              </a:cxn>
              <a:cxn ang="T10">
                <a:pos x="T4" y="T5"/>
              </a:cxn>
              <a:cxn ang="T11">
                <a:pos x="T6" y="T7"/>
              </a:cxn>
            </a:cxnLst>
            <a:rect l="T12" t="T13" r="T14" b="T15"/>
            <a:pathLst>
              <a:path w="6084724" h="627714">
                <a:moveTo>
                  <a:pt x="6076952" y="627714"/>
                </a:moveTo>
                <a:lnTo>
                  <a:pt x="0" y="627714"/>
                </a:lnTo>
                <a:lnTo>
                  <a:pt x="4552423" y="0"/>
                </a:lnTo>
                <a:lnTo>
                  <a:pt x="6084724" y="611950"/>
                </a:lnTo>
                <a:lnTo>
                  <a:pt x="6076952" y="627714"/>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62468" name="PA_任意多边形 43"/>
          <p:cNvSpPr/>
          <p:nvPr>
            <p:custDataLst>
              <p:tags r:id="rId3"/>
            </p:custDataLst>
          </p:nvPr>
        </p:nvSpPr>
        <p:spPr bwMode="auto">
          <a:xfrm rot="2694935">
            <a:off x="3578225" y="1730375"/>
            <a:ext cx="419100" cy="2019300"/>
          </a:xfrm>
          <a:custGeom>
            <a:avLst/>
            <a:gdLst>
              <a:gd name="T0" fmla="*/ 0 w 419914"/>
              <a:gd name="T1" fmla="*/ 41875 h 2019468"/>
              <a:gd name="T2" fmla="*/ 80660 w 419914"/>
              <a:gd name="T3" fmla="*/ 0 h 2019468"/>
              <a:gd name="T4" fmla="*/ 417477 w 419914"/>
              <a:gd name="T5" fmla="*/ 0 h 2019468"/>
              <a:gd name="T6" fmla="*/ 417477 w 419914"/>
              <a:gd name="T7" fmla="*/ 1600390 h 2019468"/>
              <a:gd name="T8" fmla="*/ 0 w 419914"/>
              <a:gd name="T9" fmla="*/ 2018964 h 2019468"/>
              <a:gd name="T10" fmla="*/ 0 60000 65536"/>
              <a:gd name="T11" fmla="*/ 0 60000 65536"/>
              <a:gd name="T12" fmla="*/ 0 60000 65536"/>
              <a:gd name="T13" fmla="*/ 0 60000 65536"/>
              <a:gd name="T14" fmla="*/ 0 60000 65536"/>
              <a:gd name="T15" fmla="*/ 0 w 419914"/>
              <a:gd name="T16" fmla="*/ 0 h 2019468"/>
              <a:gd name="T17" fmla="*/ 419914 w 419914"/>
              <a:gd name="T18" fmla="*/ 2019468 h 2019468"/>
            </a:gdLst>
            <a:ahLst/>
            <a:cxnLst>
              <a:cxn ang="T10">
                <a:pos x="T0" y="T1"/>
              </a:cxn>
              <a:cxn ang="T11">
                <a:pos x="T2" y="T3"/>
              </a:cxn>
              <a:cxn ang="T12">
                <a:pos x="T4" y="T5"/>
              </a:cxn>
              <a:cxn ang="T13">
                <a:pos x="T6" y="T7"/>
              </a:cxn>
              <a:cxn ang="T14">
                <a:pos x="T8" y="T9"/>
              </a:cxn>
            </a:cxnLst>
            <a:rect l="T15" t="T16" r="T17" b="T18"/>
            <a:pathLst>
              <a:path w="419914" h="2019468">
                <a:moveTo>
                  <a:pt x="0" y="41884"/>
                </a:moveTo>
                <a:lnTo>
                  <a:pt x="81131" y="0"/>
                </a:lnTo>
                <a:lnTo>
                  <a:pt x="419914" y="0"/>
                </a:lnTo>
                <a:lnTo>
                  <a:pt x="419914" y="1600789"/>
                </a:lnTo>
                <a:lnTo>
                  <a:pt x="0" y="2019468"/>
                </a:lnTo>
                <a:lnTo>
                  <a:pt x="0" y="41884"/>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90204" pitchFamily="34" charset="0"/>
              <a:ea typeface="宋体" panose="02010600030101010101" pitchFamily="2" charset="-122"/>
              <a:cs typeface="+mn-cs"/>
            </a:endParaRPr>
          </a:p>
        </p:txBody>
      </p:sp>
      <p:sp>
        <p:nvSpPr>
          <p:cNvPr id="62469" name="PA_矩形 31"/>
          <p:cNvSpPr>
            <a:spLocks noChangeArrowheads="1"/>
          </p:cNvSpPr>
          <p:nvPr>
            <p:custDataLst>
              <p:tags r:id="rId4"/>
            </p:custDataLst>
          </p:nvPr>
        </p:nvSpPr>
        <p:spPr bwMode="auto">
          <a:xfrm flipH="1">
            <a:off x="4527550" y="2730500"/>
            <a:ext cx="100013" cy="65405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2470" name="PA_文本框 32"/>
          <p:cNvSpPr>
            <a:spLocks noChangeArrowheads="1"/>
          </p:cNvSpPr>
          <p:nvPr>
            <p:custDataLst>
              <p:tags r:id="rId5"/>
            </p:custDataLst>
          </p:nvPr>
        </p:nvSpPr>
        <p:spPr bwMode="auto">
          <a:xfrm>
            <a:off x="3135313" y="3940175"/>
            <a:ext cx="5478145"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6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THANK  YOU</a:t>
            </a:r>
            <a:endParaRPr kumimoji="0" lang="zh-CN" altLang="en-US" sz="6600" b="1"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 name="日期占位符 1">
            <a:extLst>
              <a:ext uri="{FF2B5EF4-FFF2-40B4-BE49-F238E27FC236}">
                <a16:creationId xmlns:a16="http://schemas.microsoft.com/office/drawing/2014/main" id="{EACB81EB-71FF-44CD-A175-67263E9188C1}"/>
              </a:ext>
            </a:extLst>
          </p:cNvPr>
          <p:cNvSpPr>
            <a:spLocks noGrp="1"/>
          </p:cNvSpPr>
          <p:nvPr>
            <p:ph type="dt" sz="half" idx="10"/>
          </p:nvPr>
        </p:nvSpPr>
        <p:spPr/>
        <p:txBody>
          <a:bodyPr/>
          <a:lstStyle/>
          <a:p>
            <a:pPr>
              <a:defRPr/>
            </a:pPr>
            <a:fld id="{31B8650F-5107-43A5-963E-904385BB86F4}" type="datetime1">
              <a:rPr lang="zh-CN" altLang="en-US" smtClean="0"/>
              <a:t>2020/12/23</a:t>
            </a:fld>
            <a:endParaRPr lang="zh-CN" altLang="en-US" sz="1800">
              <a:solidFill>
                <a:schemeClr val="tx1"/>
              </a:solidFill>
            </a:endParaRPr>
          </a:p>
        </p:txBody>
      </p:sp>
      <p:sp>
        <p:nvSpPr>
          <p:cNvPr id="3" name="灯片编号占位符 2">
            <a:extLst>
              <a:ext uri="{FF2B5EF4-FFF2-40B4-BE49-F238E27FC236}">
                <a16:creationId xmlns:a16="http://schemas.microsoft.com/office/drawing/2014/main" id="{9EE1590A-BF23-4761-B658-67F4B0C9B2E5}"/>
              </a:ext>
            </a:extLst>
          </p:cNvPr>
          <p:cNvSpPr>
            <a:spLocks noGrp="1"/>
          </p:cNvSpPr>
          <p:nvPr>
            <p:ph type="sldNum" sz="quarter" idx="12"/>
          </p:nvPr>
        </p:nvSpPr>
        <p:spPr/>
        <p:txBody>
          <a:bodyPr/>
          <a:lstStyle/>
          <a:p>
            <a:pPr>
              <a:defRPr/>
            </a:pPr>
            <a:fld id="{54BE697F-1C74-4FDF-88BB-35AEB59C58D2}" type="slidenum">
              <a:rPr lang="zh-CN" altLang="en-US" smtClean="0"/>
              <a:t>10</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62466"/>
                                        </p:tgtEl>
                                        <p:attrNameLst>
                                          <p:attrName>style.visibility</p:attrName>
                                        </p:attrNameLst>
                                      </p:cBhvr>
                                      <p:to>
                                        <p:strVal val="visible"/>
                                      </p:to>
                                    </p:set>
                                    <p:anim to="" calcmode="lin" valueType="num">
                                      <p:cBhvr>
                                        <p:cTn id="7" dur="700" fill="hold">
                                          <p:stCondLst>
                                            <p:cond delay="0"/>
                                          </p:stCondLst>
                                        </p:cTn>
                                        <p:tgtEl>
                                          <p:spTgt spid="6246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62466"/>
                                        </p:tgtEl>
                                      </p:cBhvr>
                                    </p:animEffect>
                                  </p:childTnLst>
                                </p:cTn>
                              </p:par>
                              <p:par>
                                <p:cTn id="9" presetID="0" presetClass="entr" presetSubtype="0" fill="hold" grpId="0" nodeType="withEffect">
                                  <p:stCondLst>
                                    <p:cond delay="0"/>
                                  </p:stCondLst>
                                  <p:childTnLst>
                                    <p:set>
                                      <p:cBhvr>
                                        <p:cTn id="10" dur="700" fill="hold">
                                          <p:stCondLst>
                                            <p:cond delay="0"/>
                                          </p:stCondLst>
                                        </p:cTn>
                                        <p:tgtEl>
                                          <p:spTgt spid="62467"/>
                                        </p:tgtEl>
                                        <p:attrNameLst>
                                          <p:attrName>style.visibility</p:attrName>
                                        </p:attrNameLst>
                                      </p:cBhvr>
                                      <p:to>
                                        <p:strVal val="visible"/>
                                      </p:to>
                                    </p:set>
                                    <p:anim to="" calcmode="lin" valueType="num">
                                      <p:cBhvr>
                                        <p:cTn id="11" dur="700" fill="hold">
                                          <p:stCondLst>
                                            <p:cond delay="0"/>
                                          </p:stCondLst>
                                        </p:cTn>
                                        <p:tgtEl>
                                          <p:spTgt spid="6246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6246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62468"/>
                                        </p:tgtEl>
                                        <p:attrNameLst>
                                          <p:attrName>style.visibility</p:attrName>
                                        </p:attrNameLst>
                                      </p:cBhvr>
                                      <p:to>
                                        <p:strVal val="visible"/>
                                      </p:to>
                                    </p:set>
                                    <p:anim to="" calcmode="lin" valueType="num">
                                      <p:cBhvr>
                                        <p:cTn id="15" dur="700" fill="hold">
                                          <p:stCondLst>
                                            <p:cond delay="0"/>
                                          </p:stCondLst>
                                        </p:cTn>
                                        <p:tgtEl>
                                          <p:spTgt spid="6246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6246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62469"/>
                                        </p:tgtEl>
                                        <p:attrNameLst>
                                          <p:attrName>style.visibility</p:attrName>
                                        </p:attrNameLst>
                                      </p:cBhvr>
                                      <p:to>
                                        <p:strVal val="visible"/>
                                      </p:to>
                                    </p:set>
                                    <p:anim to="" calcmode="lin" valueType="num">
                                      <p:cBhvr>
                                        <p:cTn id="19" dur="700" fill="hold">
                                          <p:stCondLst>
                                            <p:cond delay="0"/>
                                          </p:stCondLst>
                                        </p:cTn>
                                        <p:tgtEl>
                                          <p:spTgt spid="6246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6246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62470"/>
                                        </p:tgtEl>
                                        <p:attrNameLst>
                                          <p:attrName>style.visibility</p:attrName>
                                        </p:attrNameLst>
                                      </p:cBhvr>
                                      <p:to>
                                        <p:strVal val="visible"/>
                                      </p:to>
                                    </p:set>
                                    <p:anim to="" calcmode="lin" valueType="num">
                                      <p:cBhvr>
                                        <p:cTn id="23" dur="700" fill="hold">
                                          <p:stCondLst>
                                            <p:cond delay="0"/>
                                          </p:stCondLst>
                                        </p:cTn>
                                        <p:tgtEl>
                                          <p:spTgt spid="6247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nimBg="1" autoUpdateAnimBg="0"/>
      <p:bldP spid="62467" grpId="0" animBg="1"/>
      <p:bldP spid="62468" grpId="0" animBg="1" autoUpdateAnimBg="0"/>
      <p:bldP spid="62469" grpId="0" animBg="1" autoUpdateAnimBg="0"/>
      <p:bldP spid="6247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1708150" y="76200"/>
            <a:ext cx="474535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Background and Extension</a:t>
            </a: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 name="文本框 1"/>
          <p:cNvSpPr txBox="1"/>
          <p:nvPr/>
        </p:nvSpPr>
        <p:spPr>
          <a:xfrm>
            <a:off x="1384300" y="1552575"/>
            <a:ext cx="8957310" cy="4030980"/>
          </a:xfrm>
          <a:prstGeom prst="rect">
            <a:avLst/>
          </a:prstGeom>
          <a:noFill/>
        </p:spPr>
        <p:txBody>
          <a:bodyPr wrap="square" rtlCol="0">
            <a:spAutoFit/>
          </a:bodyPr>
          <a:lstStyle/>
          <a:p>
            <a:r>
              <a:rPr lang="en-US" altLang="zh-CN"/>
              <a:t>    </a:t>
            </a:r>
            <a:r>
              <a:t>Stanford Team E.Pierson et al assessed racial disparities in policing in the United States by compiling and analysing a dataset detailing nearly 100 million traffic stops conducted across the country. </a:t>
            </a:r>
          </a:p>
          <a:p>
            <a:endParaRPr lang="en-US"/>
          </a:p>
          <a:p>
            <a:r>
              <a:rPr lang="en-US"/>
              <a:t>    Their research is based on three aspects to see whether there are </a:t>
            </a:r>
            <a:r>
              <a:rPr>
                <a:sym typeface="+mn-ea"/>
              </a:rPr>
              <a:t>racial disparities </a:t>
            </a:r>
            <a:r>
              <a:rPr lang="en-US">
                <a:sym typeface="+mn-ea"/>
              </a:rPr>
              <a:t>or not</a:t>
            </a:r>
            <a:r>
              <a:rPr lang="en-US"/>
              <a:t>: time period, potential bias in the post-stop to search drivers for contraband and changes of drug policy. </a:t>
            </a:r>
          </a:p>
          <a:p>
            <a:endParaRPr lang="en-US"/>
          </a:p>
          <a:p>
            <a:r>
              <a:rPr lang="en-US"/>
              <a:t>    </a:t>
            </a:r>
            <a:r>
              <a:t>Their results indicate that police search decisions suffer from persistent racial bias. </a:t>
            </a:r>
          </a:p>
          <a:p>
            <a:endParaRPr/>
          </a:p>
          <a:p>
            <a:r>
              <a:t>    </a:t>
            </a:r>
            <a:r>
              <a:rPr lang="en-US"/>
              <a:t>All their process and results are in the paper </a:t>
            </a:r>
            <a:r>
              <a:rPr lang="en-US" sz="2000" b="1" i="1"/>
              <a:t>A large-scale analysis of racial disparities in police stops across the United States</a:t>
            </a:r>
            <a:r>
              <a:rPr lang="en-US"/>
              <a:t>. </a:t>
            </a:r>
          </a:p>
          <a:p>
            <a:endParaRPr lang="en-US"/>
          </a:p>
          <a:p>
            <a:r>
              <a:rPr lang="en-US"/>
              <a:t>    We want to do extension on this.</a:t>
            </a:r>
          </a:p>
        </p:txBody>
      </p:sp>
      <p:sp>
        <p:nvSpPr>
          <p:cNvPr id="3" name="日期占位符 2">
            <a:extLst>
              <a:ext uri="{FF2B5EF4-FFF2-40B4-BE49-F238E27FC236}">
                <a16:creationId xmlns:a16="http://schemas.microsoft.com/office/drawing/2014/main" id="{A47ADA51-FA3A-46FD-AB96-69F4BAA17087}"/>
              </a:ext>
            </a:extLst>
          </p:cNvPr>
          <p:cNvSpPr>
            <a:spLocks noGrp="1"/>
          </p:cNvSpPr>
          <p:nvPr>
            <p:ph type="dt" sz="half" idx="10"/>
          </p:nvPr>
        </p:nvSpPr>
        <p:spPr/>
        <p:txBody>
          <a:bodyPr/>
          <a:lstStyle/>
          <a:p>
            <a:pPr>
              <a:defRPr/>
            </a:pPr>
            <a:fld id="{FBC7732E-74E6-41C5-80D0-3AA1D43F1340}" type="datetime1">
              <a:rPr lang="zh-CN" altLang="en-US" smtClean="0"/>
              <a:t>2020/12/23</a:t>
            </a:fld>
            <a:endParaRPr lang="zh-CN" altLang="en-US" sz="1800">
              <a:solidFill>
                <a:schemeClr val="tx1"/>
              </a:solidFill>
            </a:endParaRPr>
          </a:p>
        </p:txBody>
      </p:sp>
      <p:sp>
        <p:nvSpPr>
          <p:cNvPr id="4" name="灯片编号占位符 3">
            <a:extLst>
              <a:ext uri="{FF2B5EF4-FFF2-40B4-BE49-F238E27FC236}">
                <a16:creationId xmlns:a16="http://schemas.microsoft.com/office/drawing/2014/main" id="{8FFB1C0F-760F-461D-AC82-5C822E79D0C3}"/>
              </a:ext>
            </a:extLst>
          </p:cNvPr>
          <p:cNvSpPr>
            <a:spLocks noGrp="1"/>
          </p:cNvSpPr>
          <p:nvPr>
            <p:ph type="sldNum" sz="quarter" idx="12"/>
          </p:nvPr>
        </p:nvSpPr>
        <p:spPr/>
        <p:txBody>
          <a:bodyPr/>
          <a:lstStyle/>
          <a:p>
            <a:pPr>
              <a:defRPr/>
            </a:pPr>
            <a:fld id="{54BE697F-1C74-4FDF-88BB-35AEB59C58D2}" type="slidenum">
              <a:rPr lang="zh-CN" altLang="en-US" smtClean="0"/>
              <a:t>2</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32770"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1"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2"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3"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774" name="PA_矩形 9"/>
          <p:cNvSpPr>
            <a:spLocks noChangeArrowheads="1"/>
          </p:cNvSpPr>
          <p:nvPr>
            <p:custDataLst>
              <p:tags r:id="rId5"/>
            </p:custDataLst>
          </p:nvPr>
        </p:nvSpPr>
        <p:spPr bwMode="auto">
          <a:xfrm>
            <a:off x="1708150" y="76200"/>
            <a:ext cx="474535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Background and Extension</a:t>
            </a: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2" name="文本框 1"/>
          <p:cNvSpPr txBox="1"/>
          <p:nvPr/>
        </p:nvSpPr>
        <p:spPr>
          <a:xfrm>
            <a:off x="962025" y="1029335"/>
            <a:ext cx="10191750" cy="4831080"/>
          </a:xfrm>
          <a:prstGeom prst="rect">
            <a:avLst/>
          </a:prstGeom>
          <a:noFill/>
        </p:spPr>
        <p:txBody>
          <a:bodyPr wrap="square" rtlCol="0">
            <a:spAutoFit/>
          </a:bodyPr>
          <a:lstStyle/>
          <a:p>
            <a:r>
              <a:rPr lang="en-US" altLang="zh-CN"/>
              <a:t>    </a:t>
            </a:r>
            <a:r>
              <a:t>For extension, we aim to fur</a:t>
            </a:r>
            <a:r>
              <a:rPr lang="en-US" sz="2000">
                <a:sym typeface="+mn-ea"/>
              </a:rPr>
              <a:t>s</a:t>
            </a:r>
            <a:r>
              <a:t>her analyze whether there exists racial bias. We </a:t>
            </a:r>
            <a:r>
              <a:rPr lang="en-US"/>
              <a:t>focus on</a:t>
            </a:r>
            <a:r>
              <a:t> three </a:t>
            </a:r>
            <a:r>
              <a:rPr lang="en-US"/>
              <a:t>aspect</a:t>
            </a:r>
            <a:r>
              <a:t>s </a:t>
            </a:r>
            <a:r>
              <a:rPr lang="en-US"/>
              <a:t>also</a:t>
            </a:r>
            <a:r>
              <a:t>, with introducing some new datasets </a:t>
            </a:r>
            <a:r>
              <a:rPr lang="en-US"/>
              <a:t>crawled from website.</a:t>
            </a:r>
          </a:p>
          <a:p>
            <a:endParaRPr lang="en-US"/>
          </a:p>
          <a:p>
            <a:r>
              <a:rPr lang="en-US"/>
              <a:t>    New datasets:</a:t>
            </a:r>
          </a:p>
          <a:p>
            <a:r>
              <a:rPr lang="en-US"/>
              <a:t>    1.</a:t>
            </a:r>
            <a:r>
              <a:rPr lang="en-US" b="1" i="1"/>
              <a:t>races.csv</a:t>
            </a:r>
            <a:r>
              <a:rPr lang="en-US"/>
              <a:t>: data set contains the ethnic composition ratios of 21 states which have  stop data(white, black, hispanic)</a:t>
            </a:r>
          </a:p>
          <a:p>
            <a:r>
              <a:rPr lang="en-US"/>
              <a:t>    2.</a:t>
            </a:r>
            <a:r>
              <a:rPr lang="en-US" b="1" i="1"/>
              <a:t>states info.csv</a:t>
            </a:r>
            <a:r>
              <a:rPr lang="en-US"/>
              <a:t>: data set includes the population and ethnic composition of the blue and red states of the 21 states which are given traffic stop information(not including the swing states)</a:t>
            </a:r>
          </a:p>
          <a:p>
            <a:r>
              <a:rPr lang="en-US"/>
              <a:t>    3.</a:t>
            </a:r>
            <a:r>
              <a:rPr lang="en-US" b="1" i="1"/>
              <a:t>crime rates.csv</a:t>
            </a:r>
            <a:r>
              <a:rPr lang="en-US"/>
              <a:t>: data set contains the number of offences and crime rate of various races in the United States from 2000 to 2019 released by the US Department of Justice</a:t>
            </a:r>
          </a:p>
          <a:p>
            <a:r>
              <a:rPr lang="en-US"/>
              <a:t> </a:t>
            </a:r>
          </a:p>
          <a:p>
            <a:r>
              <a:rPr lang="en-US"/>
              <a:t>    Three aspects: </a:t>
            </a:r>
          </a:p>
          <a:p>
            <a:r>
              <a:rPr lang="en-US"/>
              <a:t>    1.race search coefficient and diverse state relationship</a:t>
            </a:r>
          </a:p>
          <a:p>
            <a:r>
              <a:rPr lang="en-US"/>
              <a:t>    2.whether partisanship(red and blue state) has impact on racial discrimination</a:t>
            </a:r>
          </a:p>
          <a:p>
            <a:r>
              <a:rPr lang="en-US"/>
              <a:t>    3.threshold coefficient and diverse state relationship</a:t>
            </a:r>
          </a:p>
          <a:p>
            <a:endParaRPr lang="en-US"/>
          </a:p>
          <a:p>
            <a:endParaRPr lang="en-US"/>
          </a:p>
        </p:txBody>
      </p:sp>
      <p:sp>
        <p:nvSpPr>
          <p:cNvPr id="3" name="日期占位符 2">
            <a:extLst>
              <a:ext uri="{FF2B5EF4-FFF2-40B4-BE49-F238E27FC236}">
                <a16:creationId xmlns:a16="http://schemas.microsoft.com/office/drawing/2014/main" id="{A7B8A303-0421-4A16-AA9F-3917B3E8AC06}"/>
              </a:ext>
            </a:extLst>
          </p:cNvPr>
          <p:cNvSpPr>
            <a:spLocks noGrp="1"/>
          </p:cNvSpPr>
          <p:nvPr>
            <p:ph type="dt" sz="half" idx="10"/>
          </p:nvPr>
        </p:nvSpPr>
        <p:spPr/>
        <p:txBody>
          <a:bodyPr/>
          <a:lstStyle/>
          <a:p>
            <a:pPr>
              <a:defRPr/>
            </a:pPr>
            <a:fld id="{8832A133-AAE3-4072-AA5E-07D7470BAD72}" type="datetime1">
              <a:rPr lang="zh-CN" altLang="en-US" smtClean="0"/>
              <a:t>2020/12/23</a:t>
            </a:fld>
            <a:endParaRPr lang="zh-CN" altLang="en-US" sz="1800">
              <a:solidFill>
                <a:schemeClr val="tx1"/>
              </a:solidFill>
            </a:endParaRPr>
          </a:p>
        </p:txBody>
      </p:sp>
      <p:sp>
        <p:nvSpPr>
          <p:cNvPr id="4" name="灯片编号占位符 3">
            <a:extLst>
              <a:ext uri="{FF2B5EF4-FFF2-40B4-BE49-F238E27FC236}">
                <a16:creationId xmlns:a16="http://schemas.microsoft.com/office/drawing/2014/main" id="{CFA9D8A4-8CCB-46C1-9E4B-8559F9C87645}"/>
              </a:ext>
            </a:extLst>
          </p:cNvPr>
          <p:cNvSpPr>
            <a:spLocks noGrp="1"/>
          </p:cNvSpPr>
          <p:nvPr>
            <p:ph type="sldNum" sz="quarter" idx="12"/>
          </p:nvPr>
        </p:nvSpPr>
        <p:spPr/>
        <p:txBody>
          <a:bodyPr/>
          <a:lstStyle/>
          <a:p>
            <a:pPr>
              <a:defRPr/>
            </a:pPr>
            <a:fld id="{54BE697F-1C74-4FDF-88BB-35AEB59C58D2}" type="slidenum">
              <a:rPr lang="zh-CN" altLang="en-US" smtClean="0"/>
              <a:t>3</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ppt_x"/>
                                          </p:val>
                                        </p:tav>
                                        <p:tav tm="100000">
                                          <p:val>
                                            <p:strVal val="#ppt_x"/>
                                          </p:val>
                                        </p:tav>
                                      </p:tavLst>
                                    </p:anim>
                                    <p:anim calcmode="lin" valueType="num">
                                      <p:cBhvr additive="base">
                                        <p:cTn id="8" dur="500" fill="hold"/>
                                        <p:tgtEl>
                                          <p:spTgt spid="32770"/>
                                        </p:tgtEl>
                                        <p:attrNameLst>
                                          <p:attrName>ppt_y</p:attrName>
                                        </p:attrNameLst>
                                      </p:cBhvr>
                                      <p:tavLst>
                                        <p:tav tm="0">
                                          <p:val>
                                            <p:strVal val="1+#ppt_h/2"/>
                                          </p:val>
                                        </p:tav>
                                        <p:tav tm="80300">
                                          <p:val>
                                            <p:strVal val="#ppt_y*1.2"/>
                                          </p:val>
                                        </p:tav>
                                        <p:tav tm="90000">
                                          <p:val>
                                            <p:strVal val="#ppt_y*0.9"/>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ppt_x"/>
                                          </p:val>
                                        </p:tav>
                                        <p:tav tm="100000">
                                          <p:val>
                                            <p:strVal val="#ppt_x"/>
                                          </p:val>
                                        </p:tav>
                                      </p:tavLst>
                                    </p:anim>
                                    <p:anim calcmode="lin" valueType="num">
                                      <p:cBhvr additive="base">
                                        <p:cTn id="14" dur="500" fill="hold"/>
                                        <p:tgtEl>
                                          <p:spTgt spid="32771"/>
                                        </p:tgtEl>
                                        <p:attrNameLst>
                                          <p:attrName>ppt_y</p:attrName>
                                        </p:attrNameLst>
                                      </p:cBhvr>
                                      <p:tavLst>
                                        <p:tav tm="0">
                                          <p:val>
                                            <p:strVal val="1+#ppt_h/2"/>
                                          </p:val>
                                        </p:tav>
                                        <p:tav tm="80300">
                                          <p:val>
                                            <p:strVal val="#ppt_y*1.2"/>
                                          </p:val>
                                        </p:tav>
                                        <p:tav tm="90000">
                                          <p:val>
                                            <p:strVal val="#ppt_y*0.9"/>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ppt_x"/>
                                          </p:val>
                                        </p:tav>
                                        <p:tav tm="100000">
                                          <p:val>
                                            <p:strVal val="#ppt_x"/>
                                          </p:val>
                                        </p:tav>
                                      </p:tavLst>
                                    </p:anim>
                                    <p:anim calcmode="lin" valueType="num">
                                      <p:cBhvr additive="base">
                                        <p:cTn id="20" dur="500" fill="hold"/>
                                        <p:tgtEl>
                                          <p:spTgt spid="32772"/>
                                        </p:tgtEl>
                                        <p:attrNameLst>
                                          <p:attrName>ppt_y</p:attrName>
                                        </p:attrNameLst>
                                      </p:cBhvr>
                                      <p:tavLst>
                                        <p:tav tm="0">
                                          <p:val>
                                            <p:strVal val="1+#ppt_h/2"/>
                                          </p:val>
                                        </p:tav>
                                        <p:tav tm="80300">
                                          <p:val>
                                            <p:strVal val="#ppt_y*1.2"/>
                                          </p:val>
                                        </p:tav>
                                        <p:tav tm="90000">
                                          <p:val>
                                            <p:strVal val="#ppt_y*0.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 calcmode="lin" valueType="num">
                                      <p:cBhvr additive="base">
                                        <p:cTn id="25" dur="500" fill="hold"/>
                                        <p:tgtEl>
                                          <p:spTgt spid="32773"/>
                                        </p:tgtEl>
                                        <p:attrNameLst>
                                          <p:attrName>ppt_x</p:attrName>
                                        </p:attrNameLst>
                                      </p:cBhvr>
                                      <p:tavLst>
                                        <p:tav tm="0">
                                          <p:val>
                                            <p:strVal val="#ppt_x"/>
                                          </p:val>
                                        </p:tav>
                                        <p:tav tm="100000">
                                          <p:val>
                                            <p:strVal val="#ppt_x"/>
                                          </p:val>
                                        </p:tav>
                                      </p:tavLst>
                                    </p:anim>
                                    <p:anim calcmode="lin" valueType="num">
                                      <p:cBhvr additive="base">
                                        <p:cTn id="26" dur="500" fill="hold"/>
                                        <p:tgtEl>
                                          <p:spTgt spid="32773"/>
                                        </p:tgtEl>
                                        <p:attrNameLst>
                                          <p:attrName>ppt_y</p:attrName>
                                        </p:attrNameLst>
                                      </p:cBhvr>
                                      <p:tavLst>
                                        <p:tav tm="0">
                                          <p:val>
                                            <p:strVal val="1+#ppt_h/2"/>
                                          </p:val>
                                        </p:tav>
                                        <p:tav tm="80300">
                                          <p:val>
                                            <p:strVal val="#ppt_y*1.2"/>
                                          </p:val>
                                        </p:tav>
                                        <p:tav tm="90000">
                                          <p:val>
                                            <p:strVal val="#ppt_y*0.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2774"/>
                                        </p:tgtEl>
                                        <p:attrNameLst>
                                          <p:attrName>style.visibility</p:attrName>
                                        </p:attrNameLst>
                                      </p:cBhvr>
                                      <p:to>
                                        <p:strVal val="visible"/>
                                      </p:to>
                                    </p:set>
                                    <p:anim calcmode="lin" valueType="num">
                                      <p:cBhvr additive="base">
                                        <p:cTn id="31" dur="500" fill="hold"/>
                                        <p:tgtEl>
                                          <p:spTgt spid="32774"/>
                                        </p:tgtEl>
                                        <p:attrNameLst>
                                          <p:attrName>ppt_x</p:attrName>
                                        </p:attrNameLst>
                                      </p:cBhvr>
                                      <p:tavLst>
                                        <p:tav tm="0">
                                          <p:val>
                                            <p:strVal val="#ppt_x"/>
                                          </p:val>
                                        </p:tav>
                                        <p:tav tm="100000">
                                          <p:val>
                                            <p:strVal val="#ppt_x"/>
                                          </p:val>
                                        </p:tav>
                                      </p:tavLst>
                                    </p:anim>
                                    <p:anim calcmode="lin" valueType="num">
                                      <p:cBhvr additive="base">
                                        <p:cTn id="32" dur="500" fill="hold"/>
                                        <p:tgtEl>
                                          <p:spTgt spid="32774"/>
                                        </p:tgtEl>
                                        <p:attrNameLst>
                                          <p:attrName>ppt_y</p:attrName>
                                        </p:attrNameLst>
                                      </p:cBhvr>
                                      <p:tavLst>
                                        <p:tav tm="0">
                                          <p:val>
                                            <p:strVal val="1+#ppt_h/2"/>
                                          </p:val>
                                        </p:tav>
                                        <p:tav tm="80300">
                                          <p:val>
                                            <p:strVal val="#ppt_y*1.2"/>
                                          </p:val>
                                        </p:tav>
                                        <p:tav tm="90000">
                                          <p:val>
                                            <p:strVal val="#ppt_y*0.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P spid="32772" grpId="0" animBg="1"/>
      <p:bldP spid="32773" grpId="0" animBg="1"/>
      <p:bldP spid="3277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198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文本框 1"/>
          <p:cNvSpPr txBox="1"/>
          <p:nvPr/>
        </p:nvSpPr>
        <p:spPr>
          <a:xfrm>
            <a:off x="730250" y="584200"/>
            <a:ext cx="10732135" cy="1291590"/>
          </a:xfrm>
          <a:prstGeom prst="rect">
            <a:avLst/>
          </a:prstGeom>
          <a:noFill/>
        </p:spPr>
        <p:txBody>
          <a:bodyPr wrap="square" rtlCol="0">
            <a:spAutoFit/>
          </a:bodyPr>
          <a:lstStyle/>
          <a:p>
            <a:r>
              <a:rPr lang="en-US" sz="2400" i="1">
                <a:sym typeface="+mn-ea"/>
              </a:rPr>
              <a:t>race search coefficient and diverse state relationship</a:t>
            </a:r>
            <a:r>
              <a:rPr lang="en-US">
                <a:sym typeface="+mn-ea"/>
              </a:rPr>
              <a:t>:</a:t>
            </a:r>
          </a:p>
          <a:p>
            <a:r>
              <a:rPr kumimoji="0" lang="en-US" altLang="zh-CN"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diverse state</a:t>
            </a:r>
            <a:r>
              <a:rPr lang="en-US">
                <a:sym typeface="+mn-ea"/>
              </a:rPr>
              <a:t>: the state which has diversified ethnic composition</a:t>
            </a:r>
          </a:p>
          <a:p>
            <a:r>
              <a:rPr kumimoji="0" lang="en-US" altLang="zh-CN"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Calibri" panose="020F0502020204030204" pitchFamily="34" charset="0"/>
              </a:rPr>
              <a:t>poor-diverse state: the state which has an absolute majority of whites</a:t>
            </a:r>
          </a:p>
          <a:p>
            <a:endParaRPr lang="zh-CN" altLang="en-US"/>
          </a:p>
        </p:txBody>
      </p:sp>
      <p:sp>
        <p:nvSpPr>
          <p:cNvPr id="37894" name="PA_矩形 9"/>
          <p:cNvSpPr>
            <a:spLocks noChangeArrowheads="1"/>
          </p:cNvSpPr>
          <p:nvPr>
            <p:custDataLst>
              <p:tags r:id="rId5"/>
            </p:custDataLst>
          </p:nvPr>
        </p:nvSpPr>
        <p:spPr bwMode="auto">
          <a:xfrm>
            <a:off x="1977390" y="62230"/>
            <a:ext cx="43726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Extension Details</a:t>
            </a:r>
          </a:p>
        </p:txBody>
      </p:sp>
      <p:pic>
        <p:nvPicPr>
          <p:cNvPr id="3" name="图片 2" descr="截屏2020-12-23 下午12.31.49"/>
          <p:cNvPicPr>
            <a:picLocks noChangeAspect="1"/>
          </p:cNvPicPr>
          <p:nvPr/>
        </p:nvPicPr>
        <p:blipFill>
          <a:blip r:embed="rId8"/>
          <a:stretch>
            <a:fillRect/>
          </a:stretch>
        </p:blipFill>
        <p:spPr>
          <a:xfrm>
            <a:off x="813435" y="1704340"/>
            <a:ext cx="4568190" cy="2820670"/>
          </a:xfrm>
          <a:prstGeom prst="rect">
            <a:avLst/>
          </a:prstGeom>
        </p:spPr>
      </p:pic>
      <p:sp>
        <p:nvSpPr>
          <p:cNvPr id="5" name="文本框 4"/>
          <p:cNvSpPr txBox="1"/>
          <p:nvPr/>
        </p:nvSpPr>
        <p:spPr>
          <a:xfrm>
            <a:off x="5297056" y="1629043"/>
            <a:ext cx="3507740" cy="368300"/>
          </a:xfrm>
          <a:prstGeom prst="rect">
            <a:avLst/>
          </a:prstGeom>
          <a:noFill/>
        </p:spPr>
        <p:txBody>
          <a:bodyPr wrap="square" rtlCol="0">
            <a:spAutoFit/>
          </a:bodyPr>
          <a:lstStyle/>
          <a:p>
            <a:r>
              <a:rPr lang="zh-CN" altLang="en-US" dirty="0"/>
              <a:t>Race search coefficient：</a:t>
            </a:r>
          </a:p>
        </p:txBody>
      </p:sp>
      <p:pic>
        <p:nvPicPr>
          <p:cNvPr id="6" name="图片 5" descr="截屏2020-12-23 下午12.34.07"/>
          <p:cNvPicPr>
            <a:picLocks noChangeAspect="1"/>
          </p:cNvPicPr>
          <p:nvPr/>
        </p:nvPicPr>
        <p:blipFill>
          <a:blip r:embed="rId9"/>
          <a:stretch>
            <a:fillRect/>
          </a:stretch>
        </p:blipFill>
        <p:spPr>
          <a:xfrm>
            <a:off x="5381625" y="2035810"/>
            <a:ext cx="1739900" cy="723900"/>
          </a:xfrm>
          <a:prstGeom prst="rect">
            <a:avLst/>
          </a:prstGeom>
        </p:spPr>
      </p:pic>
      <p:pic>
        <p:nvPicPr>
          <p:cNvPr id="7" name="图片 6" descr="截屏2020-12-23 下午12.34.14"/>
          <p:cNvPicPr>
            <a:picLocks noChangeAspect="1"/>
          </p:cNvPicPr>
          <p:nvPr/>
        </p:nvPicPr>
        <p:blipFill>
          <a:blip r:embed="rId10"/>
          <a:stretch>
            <a:fillRect/>
          </a:stretch>
        </p:blipFill>
        <p:spPr>
          <a:xfrm>
            <a:off x="5381625" y="2733675"/>
            <a:ext cx="1968500" cy="12573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962025" y="4794348"/>
                <a:ext cx="9833610" cy="646331"/>
              </a:xfrm>
              <a:prstGeom prst="rect">
                <a:avLst/>
              </a:prstGeom>
              <a:noFill/>
            </p:spPr>
            <p:txBody>
              <a:bodyPr wrap="square" rtlCol="0">
                <a:spAutoFit/>
              </a:bodyPr>
              <a:lstStyle/>
              <a:p>
                <a:r>
                  <a:rPr lang="zh-CN" altLang="en-US" dirty="0"/>
                  <a:t>We assume that if the police treat drivers of all races equally, </a:t>
                </a:r>
                <a:endParaRPr lang="en-US" altLang="zh-CN" dirty="0"/>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𝑃𝑜𝑝𝑢𝑙𝑎𝑡𝑖𝑜𝑛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𝑟𝑎𝑐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𝑝𝑒𝑟𝑐𝑒𝑛𝑡𝑎𝑔𝑒</m:t>
                      </m:r>
                      <m:r>
                        <a:rPr lang="en-US" altLang="zh-CN" b="0" i="1" smtClean="0">
                          <a:latin typeface="Cambria Math" panose="02040503050406030204" pitchFamily="18" charset="0"/>
                        </a:rPr>
                        <m:t>:</m:t>
                      </m:r>
                      <m:r>
                        <a:rPr lang="en-US" altLang="zh-CN" b="0" i="1" smtClean="0">
                          <a:latin typeface="Cambria Math" panose="02040503050406030204" pitchFamily="18" charset="0"/>
                        </a:rPr>
                        <m:t>𝑃𝑜𝑝𝑢𝑙𝑎𝑡𝑖𝑜𝑛</m:t>
                      </m:r>
                      <m:r>
                        <a:rPr lang="en-US" altLang="zh-CN" b="0" i="1" smtClean="0">
                          <a:latin typeface="Cambria Math" panose="02040503050406030204" pitchFamily="18" charset="0"/>
                        </a:rPr>
                        <m:t> ∗</m:t>
                      </m:r>
                      <m:r>
                        <a:rPr lang="en-US" altLang="zh-CN" b="0" i="1" smtClean="0">
                          <a:latin typeface="Cambria Math" panose="02040503050406030204" pitchFamily="18" charset="0"/>
                        </a:rPr>
                        <m:t>𝑟𝑎𝑐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𝑝𝑒𝑟𝑐𝑒𝑛𝑡𝑎𝑔𝑒</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𝑠𝑡𝑜𝑝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𝑟𝑎𝑐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𝑠𝑡𝑜𝑝</m:t>
                      </m:r>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962025" y="4794348"/>
                <a:ext cx="9833610" cy="646331"/>
              </a:xfrm>
              <a:prstGeom prst="rect">
                <a:avLst/>
              </a:prstGeom>
              <a:blipFill>
                <a:blip r:embed="rId11"/>
                <a:stretch>
                  <a:fillRect l="-558" t="-4717" b="-75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6A6C40F-B55C-4952-9259-B9BE1980F025}"/>
                  </a:ext>
                </a:extLst>
              </p:cNvPr>
              <p:cNvSpPr txBox="1"/>
              <p:nvPr/>
            </p:nvSpPr>
            <p:spPr>
              <a:xfrm>
                <a:off x="7800038" y="1510851"/>
                <a:ext cx="4296785" cy="2627258"/>
              </a:xfrm>
              <a:prstGeom prst="rect">
                <a:avLst/>
              </a:prstGeom>
              <a:noFill/>
            </p:spPr>
            <p:txBody>
              <a:bodyPr wrap="square" rtlCol="0">
                <a:spAutoFit/>
              </a:bodyPr>
              <a:lstStyle/>
              <a:p>
                <a:r>
                  <a:rPr lang="en-US" altLang="zh-CN"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𝑤h𝑖𝑡𝑒</m:t>
                            </m:r>
                          </m:e>
                        </m:d>
                      </m:sub>
                    </m:sSub>
                  </m:oMath>
                </a14:m>
                <a:r>
                  <a:rPr lang="en-US" altLang="zh-CN" dirty="0"/>
                  <a:t>represent the percentage of whites people in the state,</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𝑚𝑖𝑛𝑜𝑟𝑖𝑡𝑦</m:t>
                            </m:r>
                          </m:e>
                        </m:d>
                      </m:sub>
                    </m:sSub>
                  </m:oMath>
                </a14:m>
                <a:r>
                  <a:rPr lang="en-US" altLang="zh-CN" i="1" dirty="0"/>
                  <a:t> </a:t>
                </a:r>
                <a:r>
                  <a:rPr lang="en-US" altLang="zh-CN" dirty="0"/>
                  <a:t>represent the percentage of minority people (</a:t>
                </a:r>
                <a:r>
                  <a:rPr lang="en-US" altLang="zh-CN" dirty="0" err="1"/>
                  <a:t>hispanic</a:t>
                </a:r>
                <a:r>
                  <a:rPr lang="en-US" altLang="zh-CN" dirty="0"/>
                  <a:t> or black )in the state.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𝑊𝐻𝐼𝑇𝐸</m:t>
                    </m:r>
                  </m:oMath>
                </a14:m>
                <a:r>
                  <a:rPr lang="en-US" altLang="zh-CN" dirty="0"/>
                  <a:t>represent the real percentage of search number of white people in the state,</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𝑀𝐼𝑁𝑂𝑅𝐼𝑇𝑌</m:t>
                    </m:r>
                  </m:oMath>
                </a14:m>
                <a:r>
                  <a:rPr lang="en-US" altLang="zh-CN" dirty="0"/>
                  <a:t>represent the real percentage of search number of black people or </a:t>
                </a:r>
                <a:r>
                  <a:rPr lang="en-US" altLang="zh-CN" dirty="0" err="1"/>
                  <a:t>hispanic</a:t>
                </a:r>
                <a:r>
                  <a:rPr lang="en-US" altLang="zh-CN" dirty="0"/>
                  <a:t> people in the state.</a:t>
                </a:r>
                <a:endParaRPr lang="zh-CN" altLang="en-US" dirty="0"/>
              </a:p>
            </p:txBody>
          </p:sp>
        </mc:Choice>
        <mc:Fallback>
          <p:sp>
            <p:nvSpPr>
              <p:cNvPr id="4" name="文本框 3">
                <a:extLst>
                  <a:ext uri="{FF2B5EF4-FFF2-40B4-BE49-F238E27FC236}">
                    <a16:creationId xmlns:a16="http://schemas.microsoft.com/office/drawing/2014/main" id="{E6A6C40F-B55C-4952-9259-B9BE1980F025}"/>
                  </a:ext>
                </a:extLst>
              </p:cNvPr>
              <p:cNvSpPr txBox="1">
                <a:spLocks noRot="1" noChangeAspect="1" noMove="1" noResize="1" noEditPoints="1" noAdjustHandles="1" noChangeArrowheads="1" noChangeShapeType="1" noTextEdit="1"/>
              </p:cNvSpPr>
              <p:nvPr/>
            </p:nvSpPr>
            <p:spPr>
              <a:xfrm>
                <a:off x="7800038" y="1510851"/>
                <a:ext cx="4296785" cy="2627258"/>
              </a:xfrm>
              <a:prstGeom prst="rect">
                <a:avLst/>
              </a:prstGeom>
              <a:blipFill>
                <a:blip r:embed="rId12"/>
                <a:stretch>
                  <a:fillRect l="-1278" t="-1160" r="-568" b="-2784"/>
                </a:stretch>
              </a:blipFill>
            </p:spPr>
            <p:txBody>
              <a:bodyPr/>
              <a:lstStyle/>
              <a:p>
                <a:r>
                  <a:rPr lang="zh-CN" altLang="en-US">
                    <a:noFill/>
                  </a:rPr>
                  <a:t> </a:t>
                </a:r>
              </a:p>
            </p:txBody>
          </p:sp>
        </mc:Fallback>
      </mc:AlternateContent>
      <p:sp>
        <p:nvSpPr>
          <p:cNvPr id="9" name="日期占位符 8">
            <a:extLst>
              <a:ext uri="{FF2B5EF4-FFF2-40B4-BE49-F238E27FC236}">
                <a16:creationId xmlns:a16="http://schemas.microsoft.com/office/drawing/2014/main" id="{543BBCA5-D00E-4584-8C53-CF0F27193607}"/>
              </a:ext>
            </a:extLst>
          </p:cNvPr>
          <p:cNvSpPr>
            <a:spLocks noGrp="1"/>
          </p:cNvSpPr>
          <p:nvPr>
            <p:ph type="dt" sz="half" idx="10"/>
          </p:nvPr>
        </p:nvSpPr>
        <p:spPr/>
        <p:txBody>
          <a:bodyPr/>
          <a:lstStyle/>
          <a:p>
            <a:pPr>
              <a:defRPr/>
            </a:pPr>
            <a:fld id="{CC6F204F-B518-4C9B-953E-AABF331851DC}" type="datetime1">
              <a:rPr lang="zh-CN" altLang="en-US" smtClean="0"/>
              <a:t>2020/12/23</a:t>
            </a:fld>
            <a:endParaRPr lang="zh-CN" altLang="en-US" sz="1800">
              <a:solidFill>
                <a:schemeClr val="tx1"/>
              </a:solidFill>
            </a:endParaRPr>
          </a:p>
        </p:txBody>
      </p:sp>
      <p:sp>
        <p:nvSpPr>
          <p:cNvPr id="10" name="灯片编号占位符 9">
            <a:extLst>
              <a:ext uri="{FF2B5EF4-FFF2-40B4-BE49-F238E27FC236}">
                <a16:creationId xmlns:a16="http://schemas.microsoft.com/office/drawing/2014/main" id="{1437F753-2DAB-49FF-99B7-619834AD2F48}"/>
              </a:ext>
            </a:extLst>
          </p:cNvPr>
          <p:cNvSpPr>
            <a:spLocks noGrp="1"/>
          </p:cNvSpPr>
          <p:nvPr>
            <p:ph type="sldNum" sz="quarter" idx="12"/>
          </p:nvPr>
        </p:nvSpPr>
        <p:spPr/>
        <p:txBody>
          <a:bodyPr/>
          <a:lstStyle/>
          <a:p>
            <a:pPr>
              <a:defRPr/>
            </a:pPr>
            <a:fld id="{54BE697F-1C74-4FDF-88BB-35AEB59C58D2}" type="slidenum">
              <a:rPr lang="zh-CN" altLang="en-US" smtClean="0"/>
              <a:t>4</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41986"/>
                                        </p:tgtEl>
                                        <p:attrNameLst>
                                          <p:attrName>style.visibility</p:attrName>
                                        </p:attrNameLst>
                                      </p:cBhvr>
                                      <p:to>
                                        <p:strVal val="visible"/>
                                      </p:to>
                                    </p:set>
                                    <p:anim to="" calcmode="lin" valueType="num">
                                      <p:cBhvr>
                                        <p:cTn id="7" dur="700" fill="hold">
                                          <p:stCondLst>
                                            <p:cond delay="0"/>
                                          </p:stCondLst>
                                        </p:cTn>
                                        <p:tgtEl>
                                          <p:spTgt spid="4198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4198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41987"/>
                                        </p:tgtEl>
                                        <p:attrNameLst>
                                          <p:attrName>style.visibility</p:attrName>
                                        </p:attrNameLst>
                                      </p:cBhvr>
                                      <p:to>
                                        <p:strVal val="visible"/>
                                      </p:to>
                                    </p:set>
                                    <p:anim to="" calcmode="lin" valueType="num">
                                      <p:cBhvr>
                                        <p:cTn id="11" dur="700" fill="hold">
                                          <p:stCondLst>
                                            <p:cond delay="0"/>
                                          </p:stCondLst>
                                        </p:cTn>
                                        <p:tgtEl>
                                          <p:spTgt spid="4198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4198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41988"/>
                                        </p:tgtEl>
                                        <p:attrNameLst>
                                          <p:attrName>style.visibility</p:attrName>
                                        </p:attrNameLst>
                                      </p:cBhvr>
                                      <p:to>
                                        <p:strVal val="visible"/>
                                      </p:to>
                                    </p:set>
                                    <p:anim to="" calcmode="lin" valueType="num">
                                      <p:cBhvr>
                                        <p:cTn id="15" dur="700" fill="hold">
                                          <p:stCondLst>
                                            <p:cond delay="0"/>
                                          </p:stCondLst>
                                        </p:cTn>
                                        <p:tgtEl>
                                          <p:spTgt spid="4198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4198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41989"/>
                                        </p:tgtEl>
                                        <p:attrNameLst>
                                          <p:attrName>style.visibility</p:attrName>
                                        </p:attrNameLst>
                                      </p:cBhvr>
                                      <p:to>
                                        <p:strVal val="visible"/>
                                      </p:to>
                                    </p:set>
                                    <p:anim to="" calcmode="lin" valueType="num">
                                      <p:cBhvr>
                                        <p:cTn id="19" dur="700" fill="hold">
                                          <p:stCondLst>
                                            <p:cond delay="0"/>
                                          </p:stCondLst>
                                        </p:cTn>
                                        <p:tgtEl>
                                          <p:spTgt spid="4198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4198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ldLvl="0" animBg="1"/>
      <p:bldP spid="41987" grpId="0" bldLvl="0" animBg="1"/>
      <p:bldP spid="41988" grpId="0" bldLvl="0" animBg="1"/>
      <p:bldP spid="41989" grpId="0" bldLvl="0" animBg="1"/>
      <p:bldP spid="378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403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5"/>
            </p:custDataLst>
          </p:nvPr>
        </p:nvSpPr>
        <p:spPr bwMode="auto">
          <a:xfrm>
            <a:off x="1977390" y="62230"/>
            <a:ext cx="43726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Extension Details</a:t>
            </a:r>
          </a:p>
        </p:txBody>
      </p:sp>
      <p:sp>
        <p:nvSpPr>
          <p:cNvPr id="3" name="文本框 2"/>
          <p:cNvSpPr txBox="1"/>
          <p:nvPr/>
        </p:nvSpPr>
        <p:spPr>
          <a:xfrm>
            <a:off x="769620" y="1094105"/>
            <a:ext cx="10403205" cy="922020"/>
          </a:xfrm>
          <a:prstGeom prst="rect">
            <a:avLst/>
          </a:prstGeom>
          <a:noFill/>
        </p:spPr>
        <p:txBody>
          <a:bodyPr wrap="square" rtlCol="0">
            <a:spAutoFit/>
          </a:bodyPr>
          <a:lstStyle/>
          <a:p>
            <a:r>
              <a:rPr lang="en-US" altLang="zh-CN"/>
              <a:t>A</a:t>
            </a:r>
            <a:r>
              <a:rPr lang="zh-CN" altLang="en-US"/>
              <a:t>fter calculation, we can see that in poor</a:t>
            </a:r>
            <a:r>
              <a:rPr lang="en-US" altLang="zh-CN"/>
              <a:t>-</a:t>
            </a:r>
            <a:r>
              <a:rPr lang="zh-CN" altLang="en-US"/>
              <a:t>diverse states, the coefficient</a:t>
            </a:r>
            <a:r>
              <a:rPr lang="en-US" altLang="zh-CN"/>
              <a:t>s</a:t>
            </a:r>
            <a:r>
              <a:rPr lang="zh-CN" altLang="en-US"/>
              <a:t> between </a:t>
            </a:r>
            <a:r>
              <a:rPr lang="en-US" altLang="zh-CN"/>
              <a:t>the </a:t>
            </a:r>
            <a:r>
              <a:rPr lang="zh-CN" altLang="en-US"/>
              <a:t>black and </a:t>
            </a:r>
            <a:r>
              <a:rPr lang="en-US" altLang="zh-CN"/>
              <a:t>the </a:t>
            </a:r>
            <a:r>
              <a:rPr lang="zh-CN" altLang="en-US"/>
              <a:t>white are much greater than 1, which proves that police in these states are more inclined to search for black drivers.</a:t>
            </a:r>
          </a:p>
        </p:txBody>
      </p:sp>
      <p:pic>
        <p:nvPicPr>
          <p:cNvPr id="4" name="图片 3" descr="截屏2020-12-23 下午12.40.57"/>
          <p:cNvPicPr>
            <a:picLocks noChangeAspect="1"/>
          </p:cNvPicPr>
          <p:nvPr/>
        </p:nvPicPr>
        <p:blipFill>
          <a:blip r:embed="rId7"/>
          <a:stretch>
            <a:fillRect/>
          </a:stretch>
        </p:blipFill>
        <p:spPr>
          <a:xfrm>
            <a:off x="769620" y="2437130"/>
            <a:ext cx="4737100" cy="3263900"/>
          </a:xfrm>
          <a:prstGeom prst="rect">
            <a:avLst/>
          </a:prstGeom>
        </p:spPr>
      </p:pic>
      <p:pic>
        <p:nvPicPr>
          <p:cNvPr id="8" name="图片 7" descr="截屏2020-12-23 下午12.41.04"/>
          <p:cNvPicPr>
            <a:picLocks noChangeAspect="1"/>
          </p:cNvPicPr>
          <p:nvPr/>
        </p:nvPicPr>
        <p:blipFill>
          <a:blip r:embed="rId8"/>
          <a:stretch>
            <a:fillRect/>
          </a:stretch>
        </p:blipFill>
        <p:spPr>
          <a:xfrm>
            <a:off x="6185535" y="2437130"/>
            <a:ext cx="4807585" cy="3273425"/>
          </a:xfrm>
          <a:prstGeom prst="rect">
            <a:avLst/>
          </a:prstGeom>
        </p:spPr>
      </p:pic>
      <p:sp>
        <p:nvSpPr>
          <p:cNvPr id="11" name="文本框 10"/>
          <p:cNvSpPr txBox="1"/>
          <p:nvPr/>
        </p:nvSpPr>
        <p:spPr>
          <a:xfrm>
            <a:off x="1859280" y="5701030"/>
            <a:ext cx="2713355" cy="368300"/>
          </a:xfrm>
          <a:prstGeom prst="rect">
            <a:avLst/>
          </a:prstGeom>
          <a:noFill/>
        </p:spPr>
        <p:txBody>
          <a:bodyPr wrap="square" rtlCol="0">
            <a:spAutoFit/>
          </a:bodyPr>
          <a:lstStyle/>
          <a:p>
            <a:r>
              <a:rPr lang="en-US" altLang="zh-CN"/>
              <a:t>diverse states</a:t>
            </a:r>
          </a:p>
        </p:txBody>
      </p:sp>
      <p:sp>
        <p:nvSpPr>
          <p:cNvPr id="12" name="文本框 11"/>
          <p:cNvSpPr txBox="1"/>
          <p:nvPr/>
        </p:nvSpPr>
        <p:spPr>
          <a:xfrm>
            <a:off x="7341870" y="5710555"/>
            <a:ext cx="2713355" cy="368300"/>
          </a:xfrm>
          <a:prstGeom prst="rect">
            <a:avLst/>
          </a:prstGeom>
          <a:noFill/>
        </p:spPr>
        <p:txBody>
          <a:bodyPr wrap="square" rtlCol="0">
            <a:spAutoFit/>
          </a:bodyPr>
          <a:lstStyle/>
          <a:p>
            <a:r>
              <a:rPr lang="en-US" altLang="zh-CN"/>
              <a:t>poor-diverse states</a:t>
            </a:r>
          </a:p>
        </p:txBody>
      </p:sp>
      <p:sp>
        <p:nvSpPr>
          <p:cNvPr id="2" name="日期占位符 1">
            <a:extLst>
              <a:ext uri="{FF2B5EF4-FFF2-40B4-BE49-F238E27FC236}">
                <a16:creationId xmlns:a16="http://schemas.microsoft.com/office/drawing/2014/main" id="{035CABC1-8ACF-4B91-BAC2-8BC782087A97}"/>
              </a:ext>
            </a:extLst>
          </p:cNvPr>
          <p:cNvSpPr>
            <a:spLocks noGrp="1"/>
          </p:cNvSpPr>
          <p:nvPr>
            <p:ph type="dt" sz="half" idx="10"/>
          </p:nvPr>
        </p:nvSpPr>
        <p:spPr/>
        <p:txBody>
          <a:bodyPr/>
          <a:lstStyle/>
          <a:p>
            <a:pPr>
              <a:defRPr/>
            </a:pPr>
            <a:fld id="{19E30625-BD41-4E6E-982C-3A402415DC39}" type="datetime1">
              <a:rPr lang="zh-CN" altLang="en-US" smtClean="0"/>
              <a:t>2020/12/23</a:t>
            </a:fld>
            <a:endParaRPr lang="zh-CN" altLang="en-US" sz="1800">
              <a:solidFill>
                <a:schemeClr val="tx1"/>
              </a:solidFill>
            </a:endParaRPr>
          </a:p>
        </p:txBody>
      </p:sp>
      <p:sp>
        <p:nvSpPr>
          <p:cNvPr id="5" name="灯片编号占位符 4">
            <a:extLst>
              <a:ext uri="{FF2B5EF4-FFF2-40B4-BE49-F238E27FC236}">
                <a16:creationId xmlns:a16="http://schemas.microsoft.com/office/drawing/2014/main" id="{C1A2046D-A855-4324-9DB4-6D69547FB9CA}"/>
              </a:ext>
            </a:extLst>
          </p:cNvPr>
          <p:cNvSpPr>
            <a:spLocks noGrp="1"/>
          </p:cNvSpPr>
          <p:nvPr>
            <p:ph type="sldNum" sz="quarter" idx="12"/>
          </p:nvPr>
        </p:nvSpPr>
        <p:spPr/>
        <p:txBody>
          <a:bodyPr/>
          <a:lstStyle/>
          <a:p>
            <a:pPr>
              <a:defRPr/>
            </a:pPr>
            <a:fld id="{54BE697F-1C74-4FDF-88BB-35AEB59C58D2}" type="slidenum">
              <a:rPr lang="zh-CN" altLang="en-US" smtClean="0"/>
              <a:t>5</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4034"/>
                                        </p:tgtEl>
                                        <p:attrNameLst>
                                          <p:attrName>style.visibility</p:attrName>
                                        </p:attrNameLst>
                                      </p:cBhvr>
                                      <p:to>
                                        <p:strVal val="visible"/>
                                      </p:to>
                                    </p:set>
                                    <p:anim to="" calcmode="lin" valueType="num">
                                      <p:cBhvr>
                                        <p:cTn id="7" dur="700" fill="hold">
                                          <p:stCondLst>
                                            <p:cond delay="0"/>
                                          </p:stCondLst>
                                        </p:cTn>
                                        <p:tgtEl>
                                          <p:spTgt spid="44034"/>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4034"/>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4035"/>
                                        </p:tgtEl>
                                        <p:attrNameLst>
                                          <p:attrName>style.visibility</p:attrName>
                                        </p:attrNameLst>
                                      </p:cBhvr>
                                      <p:to>
                                        <p:strVal val="visible"/>
                                      </p:to>
                                    </p:set>
                                    <p:anim to="" calcmode="lin" valueType="num">
                                      <p:cBhvr>
                                        <p:cTn id="11" dur="700" fill="hold">
                                          <p:stCondLst>
                                            <p:cond delay="0"/>
                                          </p:stCondLst>
                                        </p:cTn>
                                        <p:tgtEl>
                                          <p:spTgt spid="44035"/>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4035"/>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4036"/>
                                        </p:tgtEl>
                                        <p:attrNameLst>
                                          <p:attrName>style.visibility</p:attrName>
                                        </p:attrNameLst>
                                      </p:cBhvr>
                                      <p:to>
                                        <p:strVal val="visible"/>
                                      </p:to>
                                    </p:set>
                                    <p:anim to="" calcmode="lin" valueType="num">
                                      <p:cBhvr>
                                        <p:cTn id="15" dur="700" fill="hold">
                                          <p:stCondLst>
                                            <p:cond delay="0"/>
                                          </p:stCondLst>
                                        </p:cTn>
                                        <p:tgtEl>
                                          <p:spTgt spid="44036"/>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4036"/>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4037"/>
                                        </p:tgtEl>
                                        <p:attrNameLst>
                                          <p:attrName>style.visibility</p:attrName>
                                        </p:attrNameLst>
                                      </p:cBhvr>
                                      <p:to>
                                        <p:strVal val="visible"/>
                                      </p:to>
                                    </p:set>
                                    <p:anim to="" calcmode="lin" valueType="num">
                                      <p:cBhvr>
                                        <p:cTn id="19" dur="700" fill="hold">
                                          <p:stCondLst>
                                            <p:cond delay="0"/>
                                          </p:stCondLst>
                                        </p:cTn>
                                        <p:tgtEl>
                                          <p:spTgt spid="44037"/>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4037"/>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ldLvl="0" animBg="1" autoUpdateAnimBg="0"/>
      <p:bldP spid="44035" grpId="0" bldLvl="0" animBg="1" autoUpdateAnimBg="0"/>
      <p:bldP spid="44036" grpId="0" bldLvl="0" animBg="1" autoUpdateAnimBg="0"/>
      <p:bldP spid="44037" grpId="0" bldLvl="0" animBg="1" autoUpdateAnimBg="0"/>
      <p:bldP spid="3789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 name="文本框 2"/>
          <p:cNvSpPr txBox="1"/>
          <p:nvPr/>
        </p:nvSpPr>
        <p:spPr>
          <a:xfrm>
            <a:off x="3085465" y="2479040"/>
            <a:ext cx="309880" cy="368300"/>
          </a:xfrm>
          <a:prstGeom prst="rect">
            <a:avLst/>
          </a:prstGeom>
          <a:noFill/>
        </p:spPr>
        <p:txBody>
          <a:bodyPr wrap="none" rtlCol="0">
            <a:spAutoFit/>
          </a:bodyPr>
          <a:lstStyle/>
          <a:p>
            <a:endParaRPr lang="zh-CN" altLang="en-US"/>
          </a:p>
        </p:txBody>
      </p:sp>
      <p:sp>
        <p:nvSpPr>
          <p:cNvPr id="4" name="文本框 3"/>
          <p:cNvSpPr txBox="1"/>
          <p:nvPr/>
        </p:nvSpPr>
        <p:spPr>
          <a:xfrm>
            <a:off x="838200" y="584200"/>
            <a:ext cx="10057130" cy="6000750"/>
          </a:xfrm>
          <a:prstGeom prst="rect">
            <a:avLst/>
          </a:prstGeom>
          <a:noFill/>
        </p:spPr>
        <p:txBody>
          <a:bodyPr wrap="square" rtlCol="0">
            <a:spAutoFit/>
          </a:bodyPr>
          <a:lstStyle/>
          <a:p>
            <a:endParaRPr lang="zh-CN" altLang="en-US" sz="2000" dirty="0"/>
          </a:p>
          <a:p>
            <a:r>
              <a:rPr lang="en-US" sz="2400" b="1" i="1" dirty="0">
                <a:sym typeface="+mn-ea"/>
              </a:rPr>
              <a:t>whether partisanship has impact on racial discrimination</a:t>
            </a:r>
            <a:r>
              <a:rPr lang="en-US" sz="2000" dirty="0">
                <a:sym typeface="+mn-ea"/>
              </a:rPr>
              <a:t>:</a:t>
            </a:r>
          </a:p>
          <a:p>
            <a:r>
              <a:rPr lang="en-US" sz="2000" dirty="0">
                <a:sym typeface="+mn-ea"/>
              </a:rPr>
              <a:t>red states: Republican states</a:t>
            </a:r>
          </a:p>
          <a:p>
            <a:r>
              <a:rPr lang="en-US" sz="2000" dirty="0">
                <a:sym typeface="+mn-ea"/>
              </a:rPr>
              <a:t>blue states: Democratic states</a:t>
            </a:r>
          </a:p>
          <a:p>
            <a:endParaRPr lang="en-US" sz="2000" dirty="0">
              <a:sym typeface="+mn-ea"/>
            </a:endParaRPr>
          </a:p>
          <a:p>
            <a:r>
              <a:rPr lang="en-US" sz="2000" dirty="0">
                <a:sym typeface="+mn-ea"/>
              </a:rPr>
              <a:t>We find all red states and blue states among 21 states which have stop data and omit the swing states:</a:t>
            </a:r>
          </a:p>
          <a:p>
            <a:r>
              <a:rPr lang="en-US" sz="2000" dirty="0">
                <a:sym typeface="+mn-ea"/>
              </a:rPr>
              <a:t>Red States:1.ND 2.SC 3.TX </a:t>
            </a:r>
          </a:p>
          <a:p>
            <a:r>
              <a:rPr lang="en-US" sz="2000" dirty="0">
                <a:sym typeface="+mn-ea"/>
              </a:rPr>
              <a:t>Blue States: 1.CA 2.CT 3.IL 4.MA 5.NY 6.RI 7.VT 8.WA</a:t>
            </a:r>
          </a:p>
          <a:p>
            <a:endParaRPr lang="en-US" sz="2000" dirty="0">
              <a:sym typeface="+mn-ea"/>
            </a:endParaRPr>
          </a:p>
          <a:p>
            <a:r>
              <a:rPr lang="en-US" sz="2000" dirty="0">
                <a:sym typeface="+mn-ea"/>
              </a:rPr>
              <a:t>First way: We treat all red states as a whole and all blue states as another whole, after that, we just compare between the two wholes. </a:t>
            </a:r>
          </a:p>
          <a:p>
            <a:endParaRPr lang="en-US" altLang="en-US" sz="2000" dirty="0">
              <a:sym typeface="+mn-ea"/>
            </a:endParaRPr>
          </a:p>
          <a:p>
            <a:r>
              <a:rPr lang="en-US" sz="2000" dirty="0">
                <a:sym typeface="+mn-ea"/>
              </a:rPr>
              <a:t>Second way: according to similarity measure(mostly the distances between two samples), we find out three pairs of most similar red state and blue state, CA and TX, CT and SC, VT and ND. They are similar in population size, race ratio and so on. We compare them separately.</a:t>
            </a:r>
          </a:p>
          <a:p>
            <a:endParaRPr lang="zh-CN" altLang="en-US" sz="2000" dirty="0"/>
          </a:p>
          <a:p>
            <a:endParaRPr lang="zh-CN" altLang="en-US" sz="2000" dirty="0"/>
          </a:p>
        </p:txBody>
      </p:sp>
      <p:sp>
        <p:nvSpPr>
          <p:cNvPr id="37894" name="PA_矩形 9"/>
          <p:cNvSpPr>
            <a:spLocks noChangeArrowheads="1"/>
          </p:cNvSpPr>
          <p:nvPr>
            <p:custDataLst>
              <p:tags r:id="rId5"/>
            </p:custDataLst>
          </p:nvPr>
        </p:nvSpPr>
        <p:spPr bwMode="auto">
          <a:xfrm>
            <a:off x="1977390" y="62230"/>
            <a:ext cx="43726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Extension Details</a:t>
            </a:r>
          </a:p>
        </p:txBody>
      </p:sp>
      <p:sp>
        <p:nvSpPr>
          <p:cNvPr id="2" name="日期占位符 1">
            <a:extLst>
              <a:ext uri="{FF2B5EF4-FFF2-40B4-BE49-F238E27FC236}">
                <a16:creationId xmlns:a16="http://schemas.microsoft.com/office/drawing/2014/main" id="{C59F2C5F-FB30-46BC-A458-9E7AD17988AB}"/>
              </a:ext>
            </a:extLst>
          </p:cNvPr>
          <p:cNvSpPr>
            <a:spLocks noGrp="1"/>
          </p:cNvSpPr>
          <p:nvPr>
            <p:ph type="dt" sz="half" idx="10"/>
          </p:nvPr>
        </p:nvSpPr>
        <p:spPr/>
        <p:txBody>
          <a:bodyPr/>
          <a:lstStyle/>
          <a:p>
            <a:pPr>
              <a:defRPr/>
            </a:pPr>
            <a:fld id="{E11EDAA8-CFEA-44A9-9065-877DD035E40C}" type="datetime1">
              <a:rPr lang="zh-CN" altLang="en-US" smtClean="0"/>
              <a:t>2020/12/23</a:t>
            </a:fld>
            <a:endParaRPr lang="zh-CN" altLang="en-US" sz="1800">
              <a:solidFill>
                <a:schemeClr val="tx1"/>
              </a:solidFill>
            </a:endParaRPr>
          </a:p>
        </p:txBody>
      </p:sp>
      <p:sp>
        <p:nvSpPr>
          <p:cNvPr id="5" name="灯片编号占位符 4">
            <a:extLst>
              <a:ext uri="{FF2B5EF4-FFF2-40B4-BE49-F238E27FC236}">
                <a16:creationId xmlns:a16="http://schemas.microsoft.com/office/drawing/2014/main" id="{F15996A6-F5C0-479E-B46A-40294598DFD2}"/>
              </a:ext>
            </a:extLst>
          </p:cNvPr>
          <p:cNvSpPr>
            <a:spLocks noGrp="1"/>
          </p:cNvSpPr>
          <p:nvPr>
            <p:ph type="sldNum" sz="quarter" idx="12"/>
          </p:nvPr>
        </p:nvSpPr>
        <p:spPr/>
        <p:txBody>
          <a:bodyPr/>
          <a:lstStyle/>
          <a:p>
            <a:pPr>
              <a:defRPr/>
            </a:pPr>
            <a:fld id="{54BE697F-1C74-4FDF-88BB-35AEB59C58D2}" type="slidenum">
              <a:rPr lang="zh-CN" altLang="en-US" smtClean="0"/>
              <a:t>6</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5058"/>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5059"/>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5060"/>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5061"/>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nimBg="1" autoUpdateAnimBg="0"/>
      <p:bldP spid="45059" grpId="0" bldLvl="0" animBg="1" autoUpdateAnimBg="0"/>
      <p:bldP spid="45060" grpId="0" bldLvl="0" animBg="1" autoUpdateAnimBg="0"/>
      <p:bldP spid="45061" grpId="0" bldLvl="0" animBg="1" autoUpdateAnimBg="0"/>
      <p:bldP spid="3789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5"/>
            </p:custDataLst>
          </p:nvPr>
        </p:nvSpPr>
        <p:spPr bwMode="auto">
          <a:xfrm>
            <a:off x="1977390" y="62230"/>
            <a:ext cx="43726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Extension Details</a:t>
            </a:r>
          </a:p>
        </p:txBody>
      </p:sp>
      <p:pic>
        <p:nvPicPr>
          <p:cNvPr id="4" name="图片 3" descr="截屏2020-12-23 下午1.30.25"/>
          <p:cNvPicPr>
            <a:picLocks noChangeAspect="1"/>
          </p:cNvPicPr>
          <p:nvPr/>
        </p:nvPicPr>
        <p:blipFill>
          <a:blip r:embed="rId7"/>
          <a:stretch>
            <a:fillRect/>
          </a:stretch>
        </p:blipFill>
        <p:spPr>
          <a:xfrm>
            <a:off x="688975" y="850265"/>
            <a:ext cx="2361565" cy="1633855"/>
          </a:xfrm>
          <a:prstGeom prst="rect">
            <a:avLst/>
          </a:prstGeom>
        </p:spPr>
      </p:pic>
      <p:pic>
        <p:nvPicPr>
          <p:cNvPr id="5" name="图片 4" descr="截屏2020-12-23 下午1.30.33"/>
          <p:cNvPicPr>
            <a:picLocks noChangeAspect="1"/>
          </p:cNvPicPr>
          <p:nvPr/>
        </p:nvPicPr>
        <p:blipFill>
          <a:blip r:embed="rId8"/>
          <a:stretch>
            <a:fillRect/>
          </a:stretch>
        </p:blipFill>
        <p:spPr>
          <a:xfrm>
            <a:off x="3614420" y="849630"/>
            <a:ext cx="2308860" cy="1562735"/>
          </a:xfrm>
          <a:prstGeom prst="rect">
            <a:avLst/>
          </a:prstGeom>
        </p:spPr>
      </p:pic>
      <p:pic>
        <p:nvPicPr>
          <p:cNvPr id="6" name="图片 5" descr="截屏2020-12-23 下午1.30.43"/>
          <p:cNvPicPr>
            <a:picLocks noChangeAspect="1"/>
          </p:cNvPicPr>
          <p:nvPr/>
        </p:nvPicPr>
        <p:blipFill>
          <a:blip r:embed="rId9"/>
          <a:stretch>
            <a:fillRect/>
          </a:stretch>
        </p:blipFill>
        <p:spPr>
          <a:xfrm>
            <a:off x="6621780" y="849630"/>
            <a:ext cx="2282825" cy="1563370"/>
          </a:xfrm>
          <a:prstGeom prst="rect">
            <a:avLst/>
          </a:prstGeom>
        </p:spPr>
      </p:pic>
      <p:sp>
        <p:nvSpPr>
          <p:cNvPr id="7" name="文本框 6"/>
          <p:cNvSpPr txBox="1"/>
          <p:nvPr/>
        </p:nvSpPr>
        <p:spPr>
          <a:xfrm>
            <a:off x="1136015" y="2484120"/>
            <a:ext cx="1789430" cy="368300"/>
          </a:xfrm>
          <a:prstGeom prst="rect">
            <a:avLst/>
          </a:prstGeom>
          <a:noFill/>
        </p:spPr>
        <p:txBody>
          <a:bodyPr wrap="square" rtlCol="0">
            <a:spAutoFit/>
          </a:bodyPr>
          <a:lstStyle/>
          <a:p>
            <a:r>
              <a:rPr lang="en-US" altLang="zh-CN"/>
              <a:t>CA and TX</a:t>
            </a:r>
          </a:p>
        </p:txBody>
      </p:sp>
      <p:sp>
        <p:nvSpPr>
          <p:cNvPr id="8" name="文本框 7"/>
          <p:cNvSpPr txBox="1"/>
          <p:nvPr/>
        </p:nvSpPr>
        <p:spPr>
          <a:xfrm>
            <a:off x="4133850" y="2484120"/>
            <a:ext cx="1789430" cy="368300"/>
          </a:xfrm>
          <a:prstGeom prst="rect">
            <a:avLst/>
          </a:prstGeom>
          <a:noFill/>
        </p:spPr>
        <p:txBody>
          <a:bodyPr wrap="square" rtlCol="0">
            <a:spAutoFit/>
          </a:bodyPr>
          <a:lstStyle/>
          <a:p>
            <a:r>
              <a:rPr lang="en-US" altLang="zh-CN"/>
              <a:t>CT and SC</a:t>
            </a:r>
          </a:p>
        </p:txBody>
      </p:sp>
      <p:sp>
        <p:nvSpPr>
          <p:cNvPr id="9" name="文本框 8"/>
          <p:cNvSpPr txBox="1"/>
          <p:nvPr/>
        </p:nvSpPr>
        <p:spPr>
          <a:xfrm>
            <a:off x="7115175" y="2484120"/>
            <a:ext cx="1789430" cy="368300"/>
          </a:xfrm>
          <a:prstGeom prst="rect">
            <a:avLst/>
          </a:prstGeom>
          <a:noFill/>
        </p:spPr>
        <p:txBody>
          <a:bodyPr wrap="square" rtlCol="0">
            <a:spAutoFit/>
          </a:bodyPr>
          <a:lstStyle/>
          <a:p>
            <a:r>
              <a:rPr lang="en-US" altLang="zh-CN"/>
              <a:t>ND and VT</a:t>
            </a:r>
          </a:p>
        </p:txBody>
      </p:sp>
      <p:pic>
        <p:nvPicPr>
          <p:cNvPr id="10" name="图片 9" descr="截屏2020-12-23 下午1.30.55"/>
          <p:cNvPicPr>
            <a:picLocks noChangeAspect="1"/>
          </p:cNvPicPr>
          <p:nvPr/>
        </p:nvPicPr>
        <p:blipFill>
          <a:blip r:embed="rId10"/>
          <a:stretch>
            <a:fillRect/>
          </a:stretch>
        </p:blipFill>
        <p:spPr>
          <a:xfrm>
            <a:off x="3614420" y="2947035"/>
            <a:ext cx="2359660" cy="1579880"/>
          </a:xfrm>
          <a:prstGeom prst="rect">
            <a:avLst/>
          </a:prstGeom>
        </p:spPr>
      </p:pic>
      <p:pic>
        <p:nvPicPr>
          <p:cNvPr id="11" name="图片 10" descr="截屏2020-12-23 下午1.31.03"/>
          <p:cNvPicPr>
            <a:picLocks noChangeAspect="1"/>
          </p:cNvPicPr>
          <p:nvPr/>
        </p:nvPicPr>
        <p:blipFill>
          <a:blip r:embed="rId11"/>
          <a:stretch>
            <a:fillRect/>
          </a:stretch>
        </p:blipFill>
        <p:spPr>
          <a:xfrm>
            <a:off x="688975" y="2947035"/>
            <a:ext cx="2454910" cy="1656715"/>
          </a:xfrm>
          <a:prstGeom prst="rect">
            <a:avLst/>
          </a:prstGeom>
        </p:spPr>
      </p:pic>
      <p:sp>
        <p:nvSpPr>
          <p:cNvPr id="12" name="文本框 11"/>
          <p:cNvSpPr txBox="1"/>
          <p:nvPr/>
        </p:nvSpPr>
        <p:spPr>
          <a:xfrm>
            <a:off x="1136015" y="4603750"/>
            <a:ext cx="1789430" cy="368300"/>
          </a:xfrm>
          <a:prstGeom prst="rect">
            <a:avLst/>
          </a:prstGeom>
          <a:noFill/>
        </p:spPr>
        <p:txBody>
          <a:bodyPr wrap="square" rtlCol="0">
            <a:spAutoFit/>
          </a:bodyPr>
          <a:lstStyle/>
          <a:p>
            <a:r>
              <a:rPr lang="en-US" altLang="zh-CN"/>
              <a:t>all blue states</a:t>
            </a:r>
          </a:p>
        </p:txBody>
      </p:sp>
      <p:sp>
        <p:nvSpPr>
          <p:cNvPr id="13" name="文本框 12"/>
          <p:cNvSpPr txBox="1"/>
          <p:nvPr/>
        </p:nvSpPr>
        <p:spPr>
          <a:xfrm>
            <a:off x="4023360" y="4603750"/>
            <a:ext cx="1789430" cy="368300"/>
          </a:xfrm>
          <a:prstGeom prst="rect">
            <a:avLst/>
          </a:prstGeom>
          <a:noFill/>
        </p:spPr>
        <p:txBody>
          <a:bodyPr wrap="square" rtlCol="0">
            <a:spAutoFit/>
          </a:bodyPr>
          <a:lstStyle/>
          <a:p>
            <a:r>
              <a:rPr lang="en-US" altLang="zh-CN"/>
              <a:t>all red states</a:t>
            </a:r>
          </a:p>
        </p:txBody>
      </p:sp>
      <p:sp>
        <p:nvSpPr>
          <p:cNvPr id="14" name="文本框 13"/>
          <p:cNvSpPr txBox="1"/>
          <p:nvPr/>
        </p:nvSpPr>
        <p:spPr>
          <a:xfrm>
            <a:off x="508635" y="5182235"/>
            <a:ext cx="10177780" cy="922020"/>
          </a:xfrm>
          <a:prstGeom prst="rect">
            <a:avLst/>
          </a:prstGeom>
          <a:noFill/>
        </p:spPr>
        <p:txBody>
          <a:bodyPr wrap="square" rtlCol="0">
            <a:spAutoFit/>
          </a:bodyPr>
          <a:lstStyle/>
          <a:p>
            <a:r>
              <a:rPr lang="en-US" altLang="zh-CN" dirty="0"/>
              <a:t>A</a:t>
            </a:r>
            <a:r>
              <a:rPr lang="zh-CN" altLang="en-US" dirty="0"/>
              <a:t>fter calculating race search coefficients, it is difficult to find obvious differences </a:t>
            </a:r>
            <a:r>
              <a:rPr lang="en-US" altLang="zh-CN" dirty="0"/>
              <a:t>or regular patterns </a:t>
            </a:r>
            <a:r>
              <a:rPr lang="zh-CN" altLang="en-US" dirty="0"/>
              <a:t>between the red states and blue states</a:t>
            </a:r>
            <a:r>
              <a:rPr lang="en-US" altLang="zh-CN" dirty="0"/>
              <a:t>, </a:t>
            </a:r>
            <a:r>
              <a:rPr lang="zh-CN" altLang="en-US" dirty="0"/>
              <a:t>which can</a:t>
            </a:r>
            <a:r>
              <a:rPr lang="en-US" altLang="zh-CN" dirty="0"/>
              <a:t>'</a:t>
            </a:r>
            <a:r>
              <a:rPr lang="zh-CN" altLang="en-US" dirty="0"/>
              <a:t>t prove that political tendencies affect police searching decisions.</a:t>
            </a:r>
          </a:p>
        </p:txBody>
      </p:sp>
      <p:sp>
        <p:nvSpPr>
          <p:cNvPr id="2" name="日期占位符 1">
            <a:extLst>
              <a:ext uri="{FF2B5EF4-FFF2-40B4-BE49-F238E27FC236}">
                <a16:creationId xmlns:a16="http://schemas.microsoft.com/office/drawing/2014/main" id="{3381327B-1CA5-4706-B240-DB7B49A5ABC2}"/>
              </a:ext>
            </a:extLst>
          </p:cNvPr>
          <p:cNvSpPr>
            <a:spLocks noGrp="1"/>
          </p:cNvSpPr>
          <p:nvPr>
            <p:ph type="dt" sz="half" idx="10"/>
          </p:nvPr>
        </p:nvSpPr>
        <p:spPr/>
        <p:txBody>
          <a:bodyPr/>
          <a:lstStyle/>
          <a:p>
            <a:pPr>
              <a:defRPr/>
            </a:pPr>
            <a:fld id="{D3D59FF1-8E1E-4982-A898-D8D8FD8FADA9}" type="datetime1">
              <a:rPr lang="zh-CN" altLang="en-US" smtClean="0"/>
              <a:t>2020/12/23</a:t>
            </a:fld>
            <a:endParaRPr lang="zh-CN" altLang="en-US" sz="1800">
              <a:solidFill>
                <a:schemeClr val="tx1"/>
              </a:solidFill>
            </a:endParaRPr>
          </a:p>
        </p:txBody>
      </p:sp>
      <p:sp>
        <p:nvSpPr>
          <p:cNvPr id="3" name="灯片编号占位符 2">
            <a:extLst>
              <a:ext uri="{FF2B5EF4-FFF2-40B4-BE49-F238E27FC236}">
                <a16:creationId xmlns:a16="http://schemas.microsoft.com/office/drawing/2014/main" id="{6EFF1D16-F346-47C3-A2A3-CBE6A2A280A5}"/>
              </a:ext>
            </a:extLst>
          </p:cNvPr>
          <p:cNvSpPr>
            <a:spLocks noGrp="1"/>
          </p:cNvSpPr>
          <p:nvPr>
            <p:ph type="sldNum" sz="quarter" idx="12"/>
          </p:nvPr>
        </p:nvSpPr>
        <p:spPr/>
        <p:txBody>
          <a:bodyPr/>
          <a:lstStyle/>
          <a:p>
            <a:pPr>
              <a:defRPr/>
            </a:pPr>
            <a:fld id="{54BE697F-1C74-4FDF-88BB-35AEB59C58D2}" type="slidenum">
              <a:rPr lang="zh-CN" altLang="en-US" smtClean="0"/>
              <a:t>7</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106"/>
                                        </p:tgtEl>
                                        <p:attrNameLst>
                                          <p:attrName>style.visibility</p:attrName>
                                        </p:attrNameLst>
                                      </p:cBhvr>
                                      <p:to>
                                        <p:strVal val="visible"/>
                                      </p:to>
                                    </p:set>
                                    <p:anim to="" calcmode="lin" valueType="num">
                                      <p:cBhvr>
                                        <p:cTn id="7" dur="700" fill="hold">
                                          <p:stCondLst>
                                            <p:cond delay="0"/>
                                          </p:stCondLst>
                                        </p:cTn>
                                        <p:tgtEl>
                                          <p:spTgt spid="4710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47106"/>
                                        </p:tgtEl>
                                        <p:attrNameLst>
                                          <p:attrName>ppt_h</p:attrName>
                                        </p:attrNameLst>
                                      </p:cBhvr>
                                      <p:tavLst>
                                        <p:tav tm="0" fmla="#ppt_h-#ppt_h*((1.5-1.5*$)^3-(1.5-1.5*$)^2)">
                                          <p:val>
                                            <p:fltVal val="0"/>
                                          </p:val>
                                        </p:tav>
                                        <p:tav tm="100000">
                                          <p:val>
                                            <p:flt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7107"/>
                                        </p:tgtEl>
                                        <p:attrNameLst>
                                          <p:attrName>style.visibility</p:attrName>
                                        </p:attrNameLst>
                                      </p:cBhvr>
                                      <p:to>
                                        <p:strVal val="visible"/>
                                      </p:to>
                                    </p:set>
                                    <p:anim to="" calcmode="lin" valueType="num">
                                      <p:cBhvr>
                                        <p:cTn id="11" dur="700" fill="hold">
                                          <p:stCondLst>
                                            <p:cond delay="0"/>
                                          </p:stCondLst>
                                        </p:cTn>
                                        <p:tgtEl>
                                          <p:spTgt spid="47107"/>
                                        </p:tgtEl>
                                        <p:attrNameLst>
                                          <p:attrName>ppt_y</p:attrName>
                                        </p:attrNameLst>
                                      </p:cBhvr>
                                      <p:tavLst>
                                        <p:tav tm="0" fmla="#ppt_y+#ppt_h/2*((1.5-1.5*$)^3-(1.5-1.5*$)^2)*8/9">
                                          <p:val>
                                            <p:fltVal val="0"/>
                                          </p:val>
                                        </p:tav>
                                        <p:tav tm="100000">
                                          <p:val>
                                            <p:fltVal val="1"/>
                                          </p:val>
                                        </p:tav>
                                      </p:tavLst>
                                    </p:anim>
                                    <p:anim to="" calcmode="lin" valueType="num">
                                      <p:cBhvr>
                                        <p:cTn id="12" dur="700" fill="hold">
                                          <p:stCondLst>
                                            <p:cond delay="0"/>
                                          </p:stCondLst>
                                        </p:cTn>
                                        <p:tgtEl>
                                          <p:spTgt spid="47107"/>
                                        </p:tgtEl>
                                        <p:attrNameLst>
                                          <p:attrName>ppt_h</p:attrName>
                                        </p:attrNameLst>
                                      </p:cBhvr>
                                      <p:tavLst>
                                        <p:tav tm="0" fmla="#ppt_h-#ppt_h*((1.5-1.5*$)^3-(1.5-1.5*$)^2)">
                                          <p:val>
                                            <p:fltVal val="0"/>
                                          </p:val>
                                        </p:tav>
                                        <p:tav tm="100000">
                                          <p:val>
                                            <p:flt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7108"/>
                                        </p:tgtEl>
                                        <p:attrNameLst>
                                          <p:attrName>style.visibility</p:attrName>
                                        </p:attrNameLst>
                                      </p:cBhvr>
                                      <p:to>
                                        <p:strVal val="visible"/>
                                      </p:to>
                                    </p:set>
                                    <p:anim to="" calcmode="lin" valueType="num">
                                      <p:cBhvr>
                                        <p:cTn id="15" dur="700" fill="hold">
                                          <p:stCondLst>
                                            <p:cond delay="0"/>
                                          </p:stCondLst>
                                        </p:cTn>
                                        <p:tgtEl>
                                          <p:spTgt spid="47108"/>
                                        </p:tgtEl>
                                        <p:attrNameLst>
                                          <p:attrName>ppt_y</p:attrName>
                                        </p:attrNameLst>
                                      </p:cBhvr>
                                      <p:tavLst>
                                        <p:tav tm="0" fmla="#ppt_y+#ppt_h/2*((1.5-1.5*$)^3-(1.5-1.5*$)^2)*8/9">
                                          <p:val>
                                            <p:fltVal val="0"/>
                                          </p:val>
                                        </p:tav>
                                        <p:tav tm="100000">
                                          <p:val>
                                            <p:fltVal val="1"/>
                                          </p:val>
                                        </p:tav>
                                      </p:tavLst>
                                    </p:anim>
                                    <p:anim to="" calcmode="lin" valueType="num">
                                      <p:cBhvr>
                                        <p:cTn id="16" dur="700" fill="hold">
                                          <p:stCondLst>
                                            <p:cond delay="0"/>
                                          </p:stCondLst>
                                        </p:cTn>
                                        <p:tgtEl>
                                          <p:spTgt spid="47108"/>
                                        </p:tgtEl>
                                        <p:attrNameLst>
                                          <p:attrName>ppt_h</p:attrName>
                                        </p:attrNameLst>
                                      </p:cBhvr>
                                      <p:tavLst>
                                        <p:tav tm="0" fmla="#ppt_h-#ppt_h*((1.5-1.5*$)^3-(1.5-1.5*$)^2)">
                                          <p:val>
                                            <p:fltVal val="0"/>
                                          </p:val>
                                        </p:tav>
                                        <p:tav tm="100000">
                                          <p:val>
                                            <p:flt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7109"/>
                                        </p:tgtEl>
                                        <p:attrNameLst>
                                          <p:attrName>style.visibility</p:attrName>
                                        </p:attrNameLst>
                                      </p:cBhvr>
                                      <p:to>
                                        <p:strVal val="visible"/>
                                      </p:to>
                                    </p:set>
                                    <p:anim to="" calcmode="lin" valueType="num">
                                      <p:cBhvr>
                                        <p:cTn id="19" dur="700" fill="hold">
                                          <p:stCondLst>
                                            <p:cond delay="0"/>
                                          </p:stCondLst>
                                        </p:cTn>
                                        <p:tgtEl>
                                          <p:spTgt spid="47109"/>
                                        </p:tgtEl>
                                        <p:attrNameLst>
                                          <p:attrName>ppt_y</p:attrName>
                                        </p:attrNameLst>
                                      </p:cBhvr>
                                      <p:tavLst>
                                        <p:tav tm="0" fmla="#ppt_y+#ppt_h/2*((1.5-1.5*$)^3-(1.5-1.5*$)^2)*8/9">
                                          <p:val>
                                            <p:fltVal val="0"/>
                                          </p:val>
                                        </p:tav>
                                        <p:tav tm="100000">
                                          <p:val>
                                            <p:fltVal val="1"/>
                                          </p:val>
                                        </p:tav>
                                      </p:tavLst>
                                    </p:anim>
                                    <p:anim to="" calcmode="lin" valueType="num">
                                      <p:cBhvr>
                                        <p:cTn id="20" dur="700" fill="hold">
                                          <p:stCondLst>
                                            <p:cond delay="0"/>
                                          </p:stCondLst>
                                        </p:cTn>
                                        <p:tgtEl>
                                          <p:spTgt spid="47109"/>
                                        </p:tgtEl>
                                        <p:attrNameLst>
                                          <p:attrName>ppt_h</p:attrName>
                                        </p:attrNameLst>
                                      </p:cBhvr>
                                      <p:tavLst>
                                        <p:tav tm="0" fmla="#ppt_h-#ppt_h*((1.5-1.5*$)^3-(1.5-1.5*$)^2)">
                                          <p:val>
                                            <p:fltVal val="0"/>
                                          </p:val>
                                        </p:tav>
                                        <p:tav tm="100000">
                                          <p:val>
                                            <p:fltVal val="1"/>
                                          </p:val>
                                        </p:tav>
                                      </p:tavLst>
                                    </p:anim>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7894"/>
                                        </p:tgtEl>
                                        <p:attrNameLst>
                                          <p:attrName>style.visibility</p:attrName>
                                        </p:attrNameLst>
                                      </p:cBhvr>
                                      <p:to>
                                        <p:strVal val="visible"/>
                                      </p:to>
                                    </p:set>
                                    <p:animEffect filter="fade">
                                      <p:cBhvr>
                                        <p:cTn id="23" dur="700">
                                          <p:stCondLst>
                                            <p:cond delay="0"/>
                                          </p:stCondLst>
                                        </p:cTn>
                                        <p:tgtEl>
                                          <p:spTgt spid="37894"/>
                                        </p:tgtEl>
                                      </p:cBhvr>
                                    </p:animEffect>
                                    <p:anim to="" calcmode="lin" valueType="num">
                                      <p:cBhvr>
                                        <p:cTn id="24"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ldLvl="0" animBg="1" autoUpdateAnimBg="0"/>
      <p:bldP spid="47107" grpId="0" bldLvl="0" animBg="1" autoUpdateAnimBg="0"/>
      <p:bldP spid="47108" grpId="0" bldLvl="0" animBg="1" autoUpdateAnimBg="0"/>
      <p:bldP spid="47109" grpId="0" bldLvl="0" animBg="1" autoUpdateAnimBg="0"/>
      <p:bldP spid="3789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 name="文本框 1"/>
          <p:cNvSpPr txBox="1"/>
          <p:nvPr/>
        </p:nvSpPr>
        <p:spPr>
          <a:xfrm>
            <a:off x="635000" y="789940"/>
            <a:ext cx="10108565" cy="10147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lang="en-US" sz="2400" b="1" i="1">
                <a:sym typeface="+mn-ea"/>
              </a:rPr>
              <a:t>threshold coefficient and diverse state relationship</a:t>
            </a:r>
            <a:r>
              <a:rPr lang="en-US">
                <a:sym typeface="+mn-ea"/>
              </a:rPr>
              <a:t>:</a:t>
            </a:r>
          </a:p>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lang="en-US" altLang="zh-CN"/>
              <a:t>According to the threshold, we define ratio and threshold coefficient like these:</a:t>
            </a:r>
          </a:p>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lang="en-US" altLang="zh-CN"/>
          </a:p>
        </p:txBody>
      </p:sp>
      <p:sp>
        <p:nvSpPr>
          <p:cNvPr id="37894" name="PA_矩形 9"/>
          <p:cNvSpPr>
            <a:spLocks noChangeArrowheads="1"/>
          </p:cNvSpPr>
          <p:nvPr>
            <p:custDataLst>
              <p:tags r:id="rId5"/>
            </p:custDataLst>
          </p:nvPr>
        </p:nvSpPr>
        <p:spPr bwMode="auto">
          <a:xfrm>
            <a:off x="1977390" y="62230"/>
            <a:ext cx="43726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Extension Details</a:t>
            </a:r>
          </a:p>
        </p:txBody>
      </p:sp>
      <p:pic>
        <p:nvPicPr>
          <p:cNvPr id="6" name="图片 5" descr="截屏2020-12-23 下午12.34.07"/>
          <p:cNvPicPr>
            <a:picLocks noChangeAspect="1"/>
          </p:cNvPicPr>
          <p:nvPr/>
        </p:nvPicPr>
        <p:blipFill>
          <a:blip r:embed="rId7"/>
          <a:stretch>
            <a:fillRect/>
          </a:stretch>
        </p:blipFill>
        <p:spPr>
          <a:xfrm>
            <a:off x="635000" y="1581150"/>
            <a:ext cx="1739900" cy="723900"/>
          </a:xfrm>
          <a:prstGeom prst="rect">
            <a:avLst/>
          </a:prstGeom>
        </p:spPr>
      </p:pic>
      <p:pic>
        <p:nvPicPr>
          <p:cNvPr id="5" name="图片 4" descr="截屏2020-12-23 下午1.43.40"/>
          <p:cNvPicPr>
            <a:picLocks noChangeAspect="1"/>
          </p:cNvPicPr>
          <p:nvPr/>
        </p:nvPicPr>
        <p:blipFill>
          <a:blip r:embed="rId8"/>
          <a:stretch>
            <a:fillRect/>
          </a:stretch>
        </p:blipFill>
        <p:spPr>
          <a:xfrm>
            <a:off x="339725" y="2305050"/>
            <a:ext cx="2235200" cy="1422400"/>
          </a:xfrm>
          <a:prstGeom prst="rect">
            <a:avLst/>
          </a:prstGeom>
        </p:spPr>
      </p:pic>
      <p:sp>
        <p:nvSpPr>
          <p:cNvPr id="7" name="文本框 6"/>
          <p:cNvSpPr txBox="1"/>
          <p:nvPr/>
        </p:nvSpPr>
        <p:spPr>
          <a:xfrm>
            <a:off x="3281680" y="1911985"/>
            <a:ext cx="7867015" cy="1198880"/>
          </a:xfrm>
          <a:prstGeom prst="rect">
            <a:avLst/>
          </a:prstGeom>
          <a:noFill/>
        </p:spPr>
        <p:txBody>
          <a:bodyPr wrap="square" rtlCol="0">
            <a:spAutoFit/>
          </a:bodyPr>
          <a:lstStyle/>
          <a:p>
            <a:r>
              <a:rPr lang="zh-CN" altLang="en-US" dirty="0"/>
              <a:t>If the </a:t>
            </a:r>
            <a:r>
              <a:rPr lang="en-US" altLang="zh-CN" dirty="0"/>
              <a:t>threshold </a:t>
            </a:r>
            <a:r>
              <a:rPr lang="zh-CN" altLang="en-US" dirty="0"/>
              <a:t>coefficient of poor</a:t>
            </a:r>
            <a:r>
              <a:rPr lang="en-US" altLang="zh-CN" dirty="0"/>
              <a:t>-</a:t>
            </a:r>
            <a:r>
              <a:rPr lang="zh-CN" altLang="en-US" dirty="0"/>
              <a:t>diverse states is much larger than diverse state</a:t>
            </a:r>
            <a:r>
              <a:rPr lang="en-US" altLang="zh-CN" dirty="0"/>
              <a:t>s</a:t>
            </a:r>
            <a:r>
              <a:rPr lang="zh-CN" altLang="en-US" dirty="0"/>
              <a:t>, it represents that the population ratio is not in harmony with the threshold, which proves there exists bias in the police search behavior decision.</a:t>
            </a:r>
          </a:p>
        </p:txBody>
      </p:sp>
      <p:pic>
        <p:nvPicPr>
          <p:cNvPr id="8" name="图片 7" descr="截屏2020-12-23 下午1.47.02"/>
          <p:cNvPicPr>
            <a:picLocks noChangeAspect="1"/>
          </p:cNvPicPr>
          <p:nvPr/>
        </p:nvPicPr>
        <p:blipFill>
          <a:blip r:embed="rId9"/>
          <a:stretch>
            <a:fillRect/>
          </a:stretch>
        </p:blipFill>
        <p:spPr>
          <a:xfrm>
            <a:off x="3817620" y="3942715"/>
            <a:ext cx="2802890" cy="1851660"/>
          </a:xfrm>
          <a:prstGeom prst="rect">
            <a:avLst/>
          </a:prstGeom>
        </p:spPr>
      </p:pic>
      <p:pic>
        <p:nvPicPr>
          <p:cNvPr id="9" name="图片 8" descr="截屏2020-12-23 下午1.47.10"/>
          <p:cNvPicPr>
            <a:picLocks noChangeAspect="1"/>
          </p:cNvPicPr>
          <p:nvPr/>
        </p:nvPicPr>
        <p:blipFill>
          <a:blip r:embed="rId10"/>
          <a:stretch>
            <a:fillRect/>
          </a:stretch>
        </p:blipFill>
        <p:spPr>
          <a:xfrm>
            <a:off x="635000" y="3942715"/>
            <a:ext cx="2813050" cy="1851660"/>
          </a:xfrm>
          <a:prstGeom prst="rect">
            <a:avLst/>
          </a:prstGeom>
        </p:spPr>
      </p:pic>
      <p:sp>
        <p:nvSpPr>
          <p:cNvPr id="10" name="文本框 9"/>
          <p:cNvSpPr txBox="1"/>
          <p:nvPr/>
        </p:nvSpPr>
        <p:spPr>
          <a:xfrm>
            <a:off x="1029970" y="5881370"/>
            <a:ext cx="2204085" cy="368300"/>
          </a:xfrm>
          <a:prstGeom prst="rect">
            <a:avLst/>
          </a:prstGeom>
          <a:noFill/>
        </p:spPr>
        <p:txBody>
          <a:bodyPr wrap="square" rtlCol="0">
            <a:spAutoFit/>
          </a:bodyPr>
          <a:lstStyle/>
          <a:p>
            <a:r>
              <a:rPr lang="en-US" altLang="zh-CN"/>
              <a:t>poor-diverse states</a:t>
            </a:r>
          </a:p>
        </p:txBody>
      </p:sp>
      <p:sp>
        <p:nvSpPr>
          <p:cNvPr id="11" name="文本框 10"/>
          <p:cNvSpPr txBox="1"/>
          <p:nvPr/>
        </p:nvSpPr>
        <p:spPr>
          <a:xfrm>
            <a:off x="4344035" y="5881370"/>
            <a:ext cx="2204085" cy="368300"/>
          </a:xfrm>
          <a:prstGeom prst="rect">
            <a:avLst/>
          </a:prstGeom>
          <a:noFill/>
        </p:spPr>
        <p:txBody>
          <a:bodyPr wrap="square" rtlCol="0">
            <a:spAutoFit/>
          </a:bodyPr>
          <a:lstStyle/>
          <a:p>
            <a:r>
              <a:rPr lang="en-US" altLang="zh-CN"/>
              <a:t>diverse states</a:t>
            </a:r>
          </a:p>
        </p:txBody>
      </p:sp>
      <p:sp>
        <p:nvSpPr>
          <p:cNvPr id="12" name="文本框 11"/>
          <p:cNvSpPr txBox="1"/>
          <p:nvPr/>
        </p:nvSpPr>
        <p:spPr>
          <a:xfrm>
            <a:off x="7096760" y="3902710"/>
            <a:ext cx="4702810" cy="1753235"/>
          </a:xfrm>
          <a:prstGeom prst="rect">
            <a:avLst/>
          </a:prstGeom>
          <a:noFill/>
        </p:spPr>
        <p:txBody>
          <a:bodyPr wrap="square" rtlCol="0">
            <a:spAutoFit/>
          </a:bodyPr>
          <a:lstStyle/>
          <a:p>
            <a:r>
              <a:rPr lang="en-US" altLang="zh-CN" dirty="0"/>
              <a:t>W</a:t>
            </a:r>
            <a:r>
              <a:rPr lang="zh-CN" altLang="en-US" dirty="0"/>
              <a:t>e could find that in poor diverse states, the threshold coefficient</a:t>
            </a:r>
            <a:r>
              <a:rPr lang="en-US" altLang="zh-CN" dirty="0"/>
              <a:t>_</a:t>
            </a:r>
            <a:r>
              <a:rPr lang="en-US" altLang="zh-CN" dirty="0" err="1"/>
              <a:t>wh_b</a:t>
            </a:r>
            <a:r>
              <a:rPr lang="zh-CN" altLang="en-US" dirty="0"/>
              <a:t> are all larger than 3. This proves that in poor diverse state</a:t>
            </a:r>
            <a:r>
              <a:rPr lang="en-US" altLang="zh-CN" dirty="0"/>
              <a:t>s</a:t>
            </a:r>
            <a:r>
              <a:rPr lang="zh-CN" altLang="en-US" dirty="0"/>
              <a:t>, the population composition is not commensurate with threshold, which indicates that there exists bias.</a:t>
            </a:r>
          </a:p>
        </p:txBody>
      </p:sp>
      <p:sp>
        <p:nvSpPr>
          <p:cNvPr id="3" name="日期占位符 2">
            <a:extLst>
              <a:ext uri="{FF2B5EF4-FFF2-40B4-BE49-F238E27FC236}">
                <a16:creationId xmlns:a16="http://schemas.microsoft.com/office/drawing/2014/main" id="{ADFB88B7-142D-493B-9F07-A58240F67720}"/>
              </a:ext>
            </a:extLst>
          </p:cNvPr>
          <p:cNvSpPr>
            <a:spLocks noGrp="1"/>
          </p:cNvSpPr>
          <p:nvPr>
            <p:ph type="dt" sz="half" idx="10"/>
          </p:nvPr>
        </p:nvSpPr>
        <p:spPr/>
        <p:txBody>
          <a:bodyPr/>
          <a:lstStyle/>
          <a:p>
            <a:pPr>
              <a:defRPr/>
            </a:pPr>
            <a:fld id="{C4FBC3DC-17FD-4F91-93E9-BCE0A6BCE70C}" type="datetime1">
              <a:rPr lang="zh-CN" altLang="en-US" smtClean="0"/>
              <a:t>2020/12/23</a:t>
            </a:fld>
            <a:endParaRPr lang="zh-CN" altLang="en-US" sz="1800">
              <a:solidFill>
                <a:schemeClr val="tx1"/>
              </a:solidFill>
            </a:endParaRPr>
          </a:p>
        </p:txBody>
      </p:sp>
      <p:sp>
        <p:nvSpPr>
          <p:cNvPr id="4" name="灯片编号占位符 3">
            <a:extLst>
              <a:ext uri="{FF2B5EF4-FFF2-40B4-BE49-F238E27FC236}">
                <a16:creationId xmlns:a16="http://schemas.microsoft.com/office/drawing/2014/main" id="{DEB9F2F4-6A17-490F-AFD2-D0306698F997}"/>
              </a:ext>
            </a:extLst>
          </p:cNvPr>
          <p:cNvSpPr>
            <a:spLocks noGrp="1"/>
          </p:cNvSpPr>
          <p:nvPr>
            <p:ph type="sldNum" sz="quarter" idx="12"/>
          </p:nvPr>
        </p:nvSpPr>
        <p:spPr/>
        <p:txBody>
          <a:bodyPr/>
          <a:lstStyle/>
          <a:p>
            <a:pPr>
              <a:defRPr/>
            </a:pPr>
            <a:fld id="{54BE697F-1C74-4FDF-88BB-35AEB59C58D2}" type="slidenum">
              <a:rPr lang="zh-CN" altLang="en-US" smtClean="0"/>
              <a:t>8</a:t>
            </a:fld>
            <a:endParaRPr lang="zh-CN" altLang="en-US" sz="18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50178"/>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fltVal val="0"/>
                                          </p:val>
                                        </p:tav>
                                        <p:tav tm="100000">
                                          <p:val>
                                            <p:fltVal val="1"/>
                                          </p:val>
                                        </p:tav>
                                      </p:tavLst>
                                    </p:anim>
                                    <p:anim to="" calcmode="lin" valueType="num">
                                      <p:cBhvr>
                                        <p:cTn id="13" dur="700" fill="hold">
                                          <p:stCondLst>
                                            <p:cond delay="0"/>
                                          </p:stCondLst>
                                        </p:cTn>
                                        <p:tgtEl>
                                          <p:spTgt spid="50179"/>
                                        </p:tgtEl>
                                        <p:attrNameLst>
                                          <p:attrName>ppt_h</p:attrName>
                                        </p:attrNameLst>
                                      </p:cBhvr>
                                      <p:tavLst>
                                        <p:tav tm="0" fmla="#ppt_h-#ppt_h*((1.5-1.5*$)^3-(1.5-1.5*$)^2)">
                                          <p:val>
                                            <p:fltVal val="0"/>
                                          </p:val>
                                        </p:tav>
                                        <p:tav tm="100000">
                                          <p:val>
                                            <p:flt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fltVal val="0"/>
                                          </p:val>
                                        </p:tav>
                                        <p:tav tm="100000">
                                          <p:val>
                                            <p:fltVal val="1"/>
                                          </p:val>
                                        </p:tav>
                                      </p:tavLst>
                                    </p:anim>
                                    <p:anim to="" calcmode="lin" valueType="num">
                                      <p:cBhvr>
                                        <p:cTn id="18" dur="700" fill="hold">
                                          <p:stCondLst>
                                            <p:cond delay="0"/>
                                          </p:stCondLst>
                                        </p:cTn>
                                        <p:tgtEl>
                                          <p:spTgt spid="50180"/>
                                        </p:tgtEl>
                                        <p:attrNameLst>
                                          <p:attrName>ppt_h</p:attrName>
                                        </p:attrNameLst>
                                      </p:cBhvr>
                                      <p:tavLst>
                                        <p:tav tm="0" fmla="#ppt_h-#ppt_h*((1.5-1.5*$)^3-(1.5-1.5*$)^2)">
                                          <p:val>
                                            <p:fltVal val="0"/>
                                          </p:val>
                                        </p:tav>
                                        <p:tav tm="100000">
                                          <p:val>
                                            <p:flt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fltVal val="0"/>
                                          </p:val>
                                        </p:tav>
                                        <p:tav tm="100000">
                                          <p:val>
                                            <p:fltVal val="1"/>
                                          </p:val>
                                        </p:tav>
                                      </p:tavLst>
                                    </p:anim>
                                    <p:anim to="" calcmode="lin" valueType="num">
                                      <p:cBhvr>
                                        <p:cTn id="23" dur="700" fill="hold">
                                          <p:stCondLst>
                                            <p:cond delay="0"/>
                                          </p:stCondLst>
                                        </p:cTn>
                                        <p:tgtEl>
                                          <p:spTgt spid="50181"/>
                                        </p:tgtEl>
                                        <p:attrNameLst>
                                          <p:attrName>ppt_h</p:attrName>
                                        </p:attrNameLst>
                                      </p:cBhvr>
                                      <p:tavLst>
                                        <p:tav tm="0" fmla="#ppt_h-#ppt_h*((1.5-1.5*$)^3-(1.5-1.5*$)^2)">
                                          <p:val>
                                            <p:fltVal val="0"/>
                                          </p:val>
                                        </p:tav>
                                        <p:tav tm="100000">
                                          <p:val>
                                            <p:flt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894"/>
                                        </p:tgtEl>
                                        <p:attrNameLst>
                                          <p:attrName>style.visibility</p:attrName>
                                        </p:attrNameLst>
                                      </p:cBhvr>
                                      <p:to>
                                        <p:strVal val="visible"/>
                                      </p:to>
                                    </p:set>
                                    <p:animEffect filter="fade">
                                      <p:cBhvr>
                                        <p:cTn id="27" dur="700">
                                          <p:stCondLst>
                                            <p:cond delay="0"/>
                                          </p:stCondLst>
                                        </p:cTn>
                                        <p:tgtEl>
                                          <p:spTgt spid="37894"/>
                                        </p:tgtEl>
                                      </p:cBhvr>
                                    </p:animEffect>
                                    <p:anim to="" calcmode="lin" valueType="num">
                                      <p:cBhvr>
                                        <p:cTn id="28"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ldLvl="0" animBg="1"/>
      <p:bldP spid="50179" grpId="0" bldLvl="0" animBg="1"/>
      <p:bldP spid="50180" grpId="0" bldLvl="0" animBg="1"/>
      <p:bldP spid="50181" grpId="0" bldLvl="0" animBg="1"/>
      <p:bldP spid="3789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7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018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894" name="PA_矩形 9"/>
          <p:cNvSpPr>
            <a:spLocks noChangeArrowheads="1"/>
          </p:cNvSpPr>
          <p:nvPr>
            <p:custDataLst>
              <p:tags r:id="rId5"/>
            </p:custDataLst>
          </p:nvPr>
        </p:nvSpPr>
        <p:spPr bwMode="auto">
          <a:xfrm>
            <a:off x="1977390" y="62230"/>
            <a:ext cx="43726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9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9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Conclusion</a:t>
            </a:r>
          </a:p>
        </p:txBody>
      </p:sp>
      <p:sp>
        <p:nvSpPr>
          <p:cNvPr id="3" name="日期占位符 2">
            <a:extLst>
              <a:ext uri="{FF2B5EF4-FFF2-40B4-BE49-F238E27FC236}">
                <a16:creationId xmlns:a16="http://schemas.microsoft.com/office/drawing/2014/main" id="{ADFB88B7-142D-493B-9F07-A58240F67720}"/>
              </a:ext>
            </a:extLst>
          </p:cNvPr>
          <p:cNvSpPr>
            <a:spLocks noGrp="1"/>
          </p:cNvSpPr>
          <p:nvPr>
            <p:ph type="dt" sz="half" idx="10"/>
          </p:nvPr>
        </p:nvSpPr>
        <p:spPr/>
        <p:txBody>
          <a:bodyPr/>
          <a:lstStyle/>
          <a:p>
            <a:pPr>
              <a:defRPr/>
            </a:pPr>
            <a:fld id="{C4FBC3DC-17FD-4F91-93E9-BCE0A6BCE70C}" type="datetime1">
              <a:rPr lang="zh-CN" altLang="en-US" smtClean="0"/>
              <a:t>2020/12/23</a:t>
            </a:fld>
            <a:endParaRPr lang="zh-CN" altLang="en-US" sz="1800">
              <a:solidFill>
                <a:schemeClr val="tx1"/>
              </a:solidFill>
            </a:endParaRPr>
          </a:p>
        </p:txBody>
      </p:sp>
      <p:sp>
        <p:nvSpPr>
          <p:cNvPr id="4" name="灯片编号占位符 3">
            <a:extLst>
              <a:ext uri="{FF2B5EF4-FFF2-40B4-BE49-F238E27FC236}">
                <a16:creationId xmlns:a16="http://schemas.microsoft.com/office/drawing/2014/main" id="{DEB9F2F4-6A17-490F-AFD2-D0306698F997}"/>
              </a:ext>
            </a:extLst>
          </p:cNvPr>
          <p:cNvSpPr>
            <a:spLocks noGrp="1"/>
          </p:cNvSpPr>
          <p:nvPr>
            <p:ph type="sldNum" sz="quarter" idx="12"/>
          </p:nvPr>
        </p:nvSpPr>
        <p:spPr/>
        <p:txBody>
          <a:bodyPr/>
          <a:lstStyle/>
          <a:p>
            <a:pPr>
              <a:defRPr/>
            </a:pPr>
            <a:fld id="{54BE697F-1C74-4FDF-88BB-35AEB59C58D2}" type="slidenum">
              <a:rPr lang="zh-CN" altLang="en-US" smtClean="0"/>
              <a:t>9</a:t>
            </a:fld>
            <a:endParaRPr lang="zh-CN" altLang="en-US" sz="1800">
              <a:solidFill>
                <a:schemeClr val="tx1"/>
              </a:solidFill>
            </a:endParaRPr>
          </a:p>
        </p:txBody>
      </p:sp>
      <p:sp>
        <p:nvSpPr>
          <p:cNvPr id="13" name="文本框 12">
            <a:extLst>
              <a:ext uri="{FF2B5EF4-FFF2-40B4-BE49-F238E27FC236}">
                <a16:creationId xmlns:a16="http://schemas.microsoft.com/office/drawing/2014/main" id="{D3602BE2-D0C5-4E06-8D83-4387088FA62A}"/>
              </a:ext>
            </a:extLst>
          </p:cNvPr>
          <p:cNvSpPr txBox="1"/>
          <p:nvPr/>
        </p:nvSpPr>
        <p:spPr>
          <a:xfrm>
            <a:off x="690735" y="1626979"/>
            <a:ext cx="10472840" cy="2585323"/>
          </a:xfrm>
          <a:prstGeom prst="rect">
            <a:avLst/>
          </a:prstGeom>
          <a:noFill/>
        </p:spPr>
        <p:txBody>
          <a:bodyPr wrap="square" rtlCol="0">
            <a:spAutoFit/>
          </a:bodyPr>
          <a:lstStyle/>
          <a:p>
            <a:r>
              <a:rPr lang="en-US" altLang="zh-CN" dirty="0"/>
              <a:t>Through the above methods, whether through the threshold </a:t>
            </a:r>
            <a:r>
              <a:rPr lang="en-US" altLang="zh-CN" dirty="0" err="1"/>
              <a:t>coeffificient</a:t>
            </a:r>
            <a:r>
              <a:rPr lang="en-US" altLang="zh-CN" dirty="0"/>
              <a:t> or the race </a:t>
            </a:r>
            <a:r>
              <a:rPr lang="en-US" altLang="zh-CN" dirty="0" err="1"/>
              <a:t>coeffificient</a:t>
            </a:r>
            <a:r>
              <a:rPr lang="en-US" altLang="zh-CN" dirty="0"/>
              <a:t>, black drivers are more likely to be stopped by the police than white drivers in a poor </a:t>
            </a:r>
          </a:p>
          <a:p>
            <a:r>
              <a:rPr lang="en-US" altLang="zh-CN" dirty="0"/>
              <a:t>diverse state.</a:t>
            </a:r>
          </a:p>
          <a:p>
            <a:r>
              <a:rPr lang="en-US" altLang="zh-CN" dirty="0"/>
              <a:t>In the diverse state, black drivers are treated fairly, but they are still more likely to be searched by the police </a:t>
            </a:r>
          </a:p>
          <a:p>
            <a:r>
              <a:rPr lang="en-US" altLang="zh-CN" dirty="0"/>
              <a:t>than white drivers.</a:t>
            </a:r>
          </a:p>
          <a:p>
            <a:r>
              <a:rPr lang="en-US" altLang="zh-CN" dirty="0"/>
              <a:t>Meanwhile in the existing data, there is no obvious data to support that </a:t>
            </a:r>
            <a:r>
              <a:rPr lang="en-US" altLang="zh-CN" dirty="0" err="1"/>
              <a:t>hispanic</a:t>
            </a:r>
            <a:r>
              <a:rPr lang="en-US" altLang="zh-CN" dirty="0"/>
              <a:t> drivers are affected by </a:t>
            </a:r>
          </a:p>
          <a:p>
            <a:r>
              <a:rPr lang="en-US" altLang="zh-CN" dirty="0"/>
              <a:t>racial factors in the decision-making </a:t>
            </a:r>
            <a:r>
              <a:rPr lang="en-US" altLang="zh-CN" dirty="0" err="1"/>
              <a:t>process.We</a:t>
            </a:r>
            <a:r>
              <a:rPr lang="en-US" altLang="zh-CN" dirty="0"/>
              <a:t> can conclude that the demographic composition of a state will have an impact on the police stop decision, and a state with a higher percentage of white people is more likely to be affected by racial discrimination. </a:t>
            </a:r>
          </a:p>
        </p:txBody>
      </p:sp>
    </p:spTree>
    <p:extLst>
      <p:ext uri="{BB962C8B-B14F-4D97-AF65-F5344CB8AC3E}">
        <p14:creationId xmlns:p14="http://schemas.microsoft.com/office/powerpoint/2010/main" val="1576672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0178"/>
                                        </p:tgtEl>
                                        <p:attrNameLst>
                                          <p:attrName>style.visibility</p:attrName>
                                        </p:attrNameLst>
                                      </p:cBhvr>
                                      <p:to>
                                        <p:strVal val="visible"/>
                                      </p:to>
                                    </p:set>
                                    <p:anim to="" calcmode="lin" valueType="num">
                                      <p:cBhvr>
                                        <p:cTn id="7" dur="700" fill="hold">
                                          <p:stCondLst>
                                            <p:cond delay="0"/>
                                          </p:stCondLst>
                                        </p:cTn>
                                        <p:tgtEl>
                                          <p:spTgt spid="50178"/>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50178"/>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50178"/>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0179"/>
                                        </p:tgtEl>
                                        <p:attrNameLst>
                                          <p:attrName>style.visibility</p:attrName>
                                        </p:attrNameLst>
                                      </p:cBhvr>
                                      <p:to>
                                        <p:strVal val="visible"/>
                                      </p:to>
                                    </p:set>
                                    <p:anim to="" calcmode="lin" valueType="num">
                                      <p:cBhvr>
                                        <p:cTn id="12" dur="700" fill="hold">
                                          <p:stCondLst>
                                            <p:cond delay="0"/>
                                          </p:stCondLst>
                                        </p:cTn>
                                        <p:tgtEl>
                                          <p:spTgt spid="50179"/>
                                        </p:tgtEl>
                                        <p:attrNameLst>
                                          <p:attrName>ppt_y</p:attrName>
                                        </p:attrNameLst>
                                      </p:cBhvr>
                                      <p:tavLst>
                                        <p:tav tm="0" fmla="#ppt_y-#ppt_h/2*((1.5-1.5*$)^3-(1.5-1.5*$)^2)*8/9">
                                          <p:val>
                                            <p:fltVal val="0"/>
                                          </p:val>
                                        </p:tav>
                                        <p:tav tm="100000">
                                          <p:val>
                                            <p:fltVal val="1"/>
                                          </p:val>
                                        </p:tav>
                                      </p:tavLst>
                                    </p:anim>
                                    <p:anim to="" calcmode="lin" valueType="num">
                                      <p:cBhvr>
                                        <p:cTn id="13" dur="700" fill="hold">
                                          <p:stCondLst>
                                            <p:cond delay="0"/>
                                          </p:stCondLst>
                                        </p:cTn>
                                        <p:tgtEl>
                                          <p:spTgt spid="50179"/>
                                        </p:tgtEl>
                                        <p:attrNameLst>
                                          <p:attrName>ppt_h</p:attrName>
                                        </p:attrNameLst>
                                      </p:cBhvr>
                                      <p:tavLst>
                                        <p:tav tm="0" fmla="#ppt_h-#ppt_h*((1.5-1.5*$)^3-(1.5-1.5*$)^2)">
                                          <p:val>
                                            <p:fltVal val="0"/>
                                          </p:val>
                                        </p:tav>
                                        <p:tav tm="100000">
                                          <p:val>
                                            <p:fltVal val="1"/>
                                          </p:val>
                                        </p:tav>
                                      </p:tavLst>
                                    </p:anim>
                                    <p:animEffect filter="fade">
                                      <p:cBhvr>
                                        <p:cTn id="14" dur="700">
                                          <p:stCondLst>
                                            <p:cond delay="0"/>
                                          </p:stCondLst>
                                        </p:cTn>
                                        <p:tgtEl>
                                          <p:spTgt spid="50179"/>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0180"/>
                                        </p:tgtEl>
                                        <p:attrNameLst>
                                          <p:attrName>style.visibility</p:attrName>
                                        </p:attrNameLst>
                                      </p:cBhvr>
                                      <p:to>
                                        <p:strVal val="visible"/>
                                      </p:to>
                                    </p:set>
                                    <p:anim to="" calcmode="lin" valueType="num">
                                      <p:cBhvr>
                                        <p:cTn id="17" dur="700" fill="hold">
                                          <p:stCondLst>
                                            <p:cond delay="0"/>
                                          </p:stCondLst>
                                        </p:cTn>
                                        <p:tgtEl>
                                          <p:spTgt spid="50180"/>
                                        </p:tgtEl>
                                        <p:attrNameLst>
                                          <p:attrName>ppt_y</p:attrName>
                                        </p:attrNameLst>
                                      </p:cBhvr>
                                      <p:tavLst>
                                        <p:tav tm="0" fmla="#ppt_y-#ppt_h/2*((1.5-1.5*$)^3-(1.5-1.5*$)^2)*8/9">
                                          <p:val>
                                            <p:fltVal val="0"/>
                                          </p:val>
                                        </p:tav>
                                        <p:tav tm="100000">
                                          <p:val>
                                            <p:fltVal val="1"/>
                                          </p:val>
                                        </p:tav>
                                      </p:tavLst>
                                    </p:anim>
                                    <p:anim to="" calcmode="lin" valueType="num">
                                      <p:cBhvr>
                                        <p:cTn id="18" dur="700" fill="hold">
                                          <p:stCondLst>
                                            <p:cond delay="0"/>
                                          </p:stCondLst>
                                        </p:cTn>
                                        <p:tgtEl>
                                          <p:spTgt spid="50180"/>
                                        </p:tgtEl>
                                        <p:attrNameLst>
                                          <p:attrName>ppt_h</p:attrName>
                                        </p:attrNameLst>
                                      </p:cBhvr>
                                      <p:tavLst>
                                        <p:tav tm="0" fmla="#ppt_h-#ppt_h*((1.5-1.5*$)^3-(1.5-1.5*$)^2)">
                                          <p:val>
                                            <p:fltVal val="0"/>
                                          </p:val>
                                        </p:tav>
                                        <p:tav tm="100000">
                                          <p:val>
                                            <p:fltVal val="1"/>
                                          </p:val>
                                        </p:tav>
                                      </p:tavLst>
                                    </p:anim>
                                    <p:animEffect filter="fade">
                                      <p:cBhvr>
                                        <p:cTn id="19" dur="700">
                                          <p:stCondLst>
                                            <p:cond delay="0"/>
                                          </p:stCondLst>
                                        </p:cTn>
                                        <p:tgtEl>
                                          <p:spTgt spid="50180"/>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0181"/>
                                        </p:tgtEl>
                                        <p:attrNameLst>
                                          <p:attrName>style.visibility</p:attrName>
                                        </p:attrNameLst>
                                      </p:cBhvr>
                                      <p:to>
                                        <p:strVal val="visible"/>
                                      </p:to>
                                    </p:set>
                                    <p:anim to="" calcmode="lin" valueType="num">
                                      <p:cBhvr>
                                        <p:cTn id="22" dur="700" fill="hold">
                                          <p:stCondLst>
                                            <p:cond delay="0"/>
                                          </p:stCondLst>
                                        </p:cTn>
                                        <p:tgtEl>
                                          <p:spTgt spid="50181"/>
                                        </p:tgtEl>
                                        <p:attrNameLst>
                                          <p:attrName>ppt_y</p:attrName>
                                        </p:attrNameLst>
                                      </p:cBhvr>
                                      <p:tavLst>
                                        <p:tav tm="0" fmla="#ppt_y-#ppt_h/2*((1.5-1.5*$)^3-(1.5-1.5*$)^2)*8/9">
                                          <p:val>
                                            <p:fltVal val="0"/>
                                          </p:val>
                                        </p:tav>
                                        <p:tav tm="100000">
                                          <p:val>
                                            <p:fltVal val="1"/>
                                          </p:val>
                                        </p:tav>
                                      </p:tavLst>
                                    </p:anim>
                                    <p:anim to="" calcmode="lin" valueType="num">
                                      <p:cBhvr>
                                        <p:cTn id="23" dur="700" fill="hold">
                                          <p:stCondLst>
                                            <p:cond delay="0"/>
                                          </p:stCondLst>
                                        </p:cTn>
                                        <p:tgtEl>
                                          <p:spTgt spid="50181"/>
                                        </p:tgtEl>
                                        <p:attrNameLst>
                                          <p:attrName>ppt_h</p:attrName>
                                        </p:attrNameLst>
                                      </p:cBhvr>
                                      <p:tavLst>
                                        <p:tav tm="0" fmla="#ppt_h-#ppt_h*((1.5-1.5*$)^3-(1.5-1.5*$)^2)">
                                          <p:val>
                                            <p:fltVal val="0"/>
                                          </p:val>
                                        </p:tav>
                                        <p:tav tm="100000">
                                          <p:val>
                                            <p:fltVal val="1"/>
                                          </p:val>
                                        </p:tav>
                                      </p:tavLst>
                                    </p:anim>
                                    <p:animEffect filter="fade">
                                      <p:cBhvr>
                                        <p:cTn id="24" dur="700">
                                          <p:stCondLst>
                                            <p:cond delay="0"/>
                                          </p:stCondLst>
                                        </p:cTn>
                                        <p:tgtEl>
                                          <p:spTgt spid="50181"/>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7894"/>
                                        </p:tgtEl>
                                        <p:attrNameLst>
                                          <p:attrName>style.visibility</p:attrName>
                                        </p:attrNameLst>
                                      </p:cBhvr>
                                      <p:to>
                                        <p:strVal val="visible"/>
                                      </p:to>
                                    </p:set>
                                    <p:animEffect filter="fade">
                                      <p:cBhvr>
                                        <p:cTn id="27" dur="700">
                                          <p:stCondLst>
                                            <p:cond delay="0"/>
                                          </p:stCondLst>
                                        </p:cTn>
                                        <p:tgtEl>
                                          <p:spTgt spid="37894"/>
                                        </p:tgtEl>
                                      </p:cBhvr>
                                    </p:animEffect>
                                    <p:anim to="" calcmode="lin" valueType="num">
                                      <p:cBhvr>
                                        <p:cTn id="28" dur="700" fill="hold">
                                          <p:stCondLst>
                                            <p:cond delay="0"/>
                                          </p:stCondLst>
                                        </p:cTn>
                                        <p:tgtEl>
                                          <p:spTgt spid="37894"/>
                                        </p:tgtEl>
                                        <p:attrNameLst>
                                          <p:attrName>ppt_y</p:attrName>
                                        </p:attrNameLst>
                                      </p:cBhvr>
                                      <p:tavLst>
                                        <p:tav tm="0" fmla="#ppt_y-#ppt_h*((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ldLvl="0" animBg="1"/>
      <p:bldP spid="50179" grpId="0" bldLvl="0" animBg="1"/>
      <p:bldP spid="50180" grpId="0" bldLvl="0" animBg="1"/>
      <p:bldP spid="50181" grpId="0" bldLvl="0" animBg="1"/>
      <p:bldP spid="3789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995</Words>
  <Application>Microsoft Office PowerPoint</Application>
  <PresentationFormat>宽屏</PresentationFormat>
  <Paragraphs>96</Paragraphs>
  <Slides>10</Slides>
  <Notes>3</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等线</vt:lpstr>
      <vt:lpstr>等线 Light</vt:lpstr>
      <vt:lpstr>宋体</vt:lpstr>
      <vt:lpstr>微软雅黑</vt:lpstr>
      <vt:lpstr>Arial</vt:lpstr>
      <vt:lpstr>Calibri</vt:lpstr>
      <vt:lpstr>Calibri Light</vt:lpstr>
      <vt:lpstr>Cambria Math</vt:lpstr>
      <vt:lpstr>Office 主题​​</vt:lpstr>
      <vt:lpstr>12_Office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程 宜昕</cp:lastModifiedBy>
  <cp:revision>175</cp:revision>
  <dcterms:created xsi:type="dcterms:W3CDTF">2020-12-23T05:54:19Z</dcterms:created>
  <dcterms:modified xsi:type="dcterms:W3CDTF">2020-12-23T10:42:07Z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2052-3.1.1.4956</vt:lpwstr>
  </property>
</Properties>
</file>