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91" r:id="rId2"/>
    <p:sldId id="259" r:id="rId3"/>
    <p:sldId id="271" r:id="rId4"/>
    <p:sldId id="281" r:id="rId5"/>
    <p:sldId id="272" r:id="rId6"/>
    <p:sldId id="282" r:id="rId7"/>
    <p:sldId id="283" r:id="rId8"/>
    <p:sldId id="287" r:id="rId9"/>
    <p:sldId id="289" r:id="rId10"/>
    <p:sldId id="264" r:id="rId11"/>
    <p:sldId id="266" r:id="rId12"/>
    <p:sldId id="301" r:id="rId13"/>
    <p:sldId id="288" r:id="rId14"/>
    <p:sldId id="280" r:id="rId15"/>
    <p:sldId id="296" r:id="rId16"/>
    <p:sldId id="29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67" autoAdjust="0"/>
  </p:normalViewPr>
  <p:slideViewPr>
    <p:cSldViewPr snapToGrid="0">
      <p:cViewPr varScale="1">
        <p:scale>
          <a:sx n="94" d="100"/>
          <a:sy n="94" d="100"/>
        </p:scale>
        <p:origin x="11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63724-DC33-45DA-88F7-47A1BFFF6E8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E3F11-D158-422A-9A64-3364DEA28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2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E3F11-D158-422A-9A64-3364DEA28D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25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E3F11-D158-422A-9A64-3364DEA28D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68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E3F11-D158-422A-9A64-3364DEA28D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79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E3F11-D158-422A-9A64-3364DEA28D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67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E3F11-D158-422A-9A64-3364DEA28D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33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Cross industry standard process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E3F11-D158-422A-9A64-3364DEA28D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10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E3F11-D158-422A-9A64-3364DEA28D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00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E3F11-D158-422A-9A64-3364DEA28D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3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E3F11-D158-422A-9A64-3364DEA28D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20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E3F11-D158-422A-9A64-3364DEA28D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94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png"/><Relationship Id="rId7" Type="http://schemas.openxmlformats.org/officeDocument/2006/relationships/image" Target="../media/image14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la présentation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2934"/>
            <a:ext cx="12191999" cy="40789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45" y="0"/>
            <a:ext cx="12192000" cy="397256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A742-C9D5-4C6E-8343-8526AE49216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CE56-0E9B-436C-A040-1777C50889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972560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/>
        </p:nvSpPr>
        <p:spPr>
          <a:xfrm>
            <a:off x="0" y="4856480"/>
            <a:ext cx="12192000" cy="200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0965" y="4856483"/>
            <a:ext cx="11550067" cy="1023485"/>
          </a:xfrm>
        </p:spPr>
        <p:txBody>
          <a:bodyPr anchor="ctr" anchorCtr="0"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</a:t>
            </a:r>
            <a:r>
              <a:rPr lang="fr-FR" dirty="0" err="1"/>
              <a:t>PRéSENTATION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0965" y="5906347"/>
            <a:ext cx="11550067" cy="423622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 de la présentation</a:t>
            </a:r>
            <a:endParaRPr lang="en-US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99DF2234-36B8-E74F-AC05-FCDA1B75E7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262" y="4340733"/>
            <a:ext cx="1686554" cy="46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2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A742-C9D5-4C6E-8343-8526AE49216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CE56-0E9B-436C-A040-1777C508893C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AC6596F4-78E1-4F46-992D-F92E1513C4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829" y="2122376"/>
            <a:ext cx="6539766" cy="1793514"/>
          </a:xfrm>
          <a:prstGeom prst="rect">
            <a:avLst/>
          </a:prstGeom>
        </p:spPr>
      </p:pic>
      <p:pic>
        <p:nvPicPr>
          <p:cNvPr id="18" name="Image 7" descr="psi.png">
            <a:extLst>
              <a:ext uri="{FF2B5EF4-FFF2-40B4-BE49-F238E27FC236}">
                <a16:creationId xmlns:a16="http://schemas.microsoft.com/office/drawing/2014/main" id="{7D95C099-2F77-4A43-B8B5-46FB809722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3078" y="4907880"/>
            <a:ext cx="1259484" cy="449635"/>
          </a:xfrm>
          <a:prstGeom prst="rect">
            <a:avLst/>
          </a:prstGeom>
        </p:spPr>
      </p:pic>
      <p:pic>
        <p:nvPicPr>
          <p:cNvPr id="19" name="Image 19" descr="eawag.png">
            <a:extLst>
              <a:ext uri="{FF2B5EF4-FFF2-40B4-BE49-F238E27FC236}">
                <a16:creationId xmlns:a16="http://schemas.microsoft.com/office/drawing/2014/main" id="{20F437BE-4065-1C46-A573-AE9F49090F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0600" y="5636280"/>
            <a:ext cx="1963956" cy="490989"/>
          </a:xfrm>
          <a:prstGeom prst="rect">
            <a:avLst/>
          </a:prstGeo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D2765077-E09C-E147-B664-111EFEDE4A34}"/>
              </a:ext>
            </a:extLst>
          </p:cNvPr>
          <p:cNvGrpSpPr/>
          <p:nvPr/>
        </p:nvGrpSpPr>
        <p:grpSpPr>
          <a:xfrm>
            <a:off x="5295879" y="5499762"/>
            <a:ext cx="1957076" cy="640376"/>
            <a:chOff x="4754528" y="4908030"/>
            <a:chExt cx="1574420" cy="515167"/>
          </a:xfrm>
        </p:grpSpPr>
        <p:pic>
          <p:nvPicPr>
            <p:cNvPr id="21" name="Image 47" descr="wsl.png">
              <a:extLst>
                <a:ext uri="{FF2B5EF4-FFF2-40B4-BE49-F238E27FC236}">
                  <a16:creationId xmlns:a16="http://schemas.microsoft.com/office/drawing/2014/main" id="{CE761A2E-6241-7E45-862D-7EAE67695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54528" y="4908030"/>
              <a:ext cx="457200" cy="457200"/>
            </a:xfrm>
            <a:prstGeom prst="rect">
              <a:avLst/>
            </a:prstGeom>
          </p:spPr>
        </p:pic>
        <p:sp>
          <p:nvSpPr>
            <p:cNvPr id="22" name="ZoneTexte 48">
              <a:extLst>
                <a:ext uri="{FF2B5EF4-FFF2-40B4-BE49-F238E27FC236}">
                  <a16:creationId xmlns:a16="http://schemas.microsoft.com/office/drawing/2014/main" id="{383D4212-EC38-1645-B551-996D01B5E41D}"/>
                </a:ext>
              </a:extLst>
            </p:cNvPr>
            <p:cNvSpPr txBox="1"/>
            <p:nvPr/>
          </p:nvSpPr>
          <p:spPr>
            <a:xfrm>
              <a:off x="5157753" y="5200358"/>
              <a:ext cx="1171195" cy="222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" dirty="0">
                  <a:latin typeface="Verdana"/>
                  <a:cs typeface="Verdana"/>
                </a:rPr>
                <a:t>Eidg. Forschungsanstalt für Wald</a:t>
              </a:r>
            </a:p>
            <a:p>
              <a:r>
                <a:rPr lang="fr-FR" sz="600" dirty="0">
                  <a:latin typeface="Verdana"/>
                  <a:cs typeface="Verdana"/>
                </a:rPr>
                <a:t>Schnee und Landschaft WSL</a:t>
              </a:r>
            </a:p>
          </p:txBody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5FCB7FAB-0201-084D-9A1E-D189979F50D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0600" y="4907880"/>
            <a:ext cx="2081310" cy="610518"/>
          </a:xfrm>
          <a:prstGeom prst="rect">
            <a:avLst/>
          </a:prstGeom>
        </p:spPr>
      </p:pic>
      <p:pic>
        <p:nvPicPr>
          <p:cNvPr id="26" name="Image 45">
            <a:extLst>
              <a:ext uri="{FF2B5EF4-FFF2-40B4-BE49-F238E27FC236}">
                <a16:creationId xmlns:a16="http://schemas.microsoft.com/office/drawing/2014/main" id="{6F47024C-6CA7-9C4D-93F3-9A1FEF92F14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8449" y="5513324"/>
            <a:ext cx="1279052" cy="613945"/>
          </a:xfrm>
          <a:prstGeom prst="rect">
            <a:avLst/>
          </a:prstGeom>
        </p:spPr>
      </p:pic>
      <p:pic>
        <p:nvPicPr>
          <p:cNvPr id="27" name="Image 46">
            <a:extLst>
              <a:ext uri="{FF2B5EF4-FFF2-40B4-BE49-F238E27FC236}">
                <a16:creationId xmlns:a16="http://schemas.microsoft.com/office/drawing/2014/main" id="{96A84A0E-3DBC-F949-8C8A-1835C333979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8987" y="4939694"/>
            <a:ext cx="1531212" cy="24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3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389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re d ela présenta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2933"/>
            <a:ext cx="12191999" cy="1866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45" y="0"/>
            <a:ext cx="12192000" cy="186944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A742-C9D5-4C6E-8343-8526AE49216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CE56-0E9B-436C-A040-1777C50889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6647" y="1840963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/>
        </p:nvSpPr>
        <p:spPr>
          <a:xfrm>
            <a:off x="0" y="2854960"/>
            <a:ext cx="12192000" cy="400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66657" y="3482212"/>
            <a:ext cx="11550067" cy="1896104"/>
          </a:xfrm>
        </p:spPr>
        <p:txBody>
          <a:bodyPr anchor="ctr" anchorCtr="0"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</a:t>
            </a:r>
            <a:r>
              <a:rPr lang="fr-FR" dirty="0" err="1"/>
              <a:t>PRéSENTATION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6657" y="5397127"/>
            <a:ext cx="11550067" cy="423622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 de la présentation</a:t>
            </a:r>
            <a:endParaRPr lang="en-US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453F2A1-0730-0344-83DD-B7FB041E67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052" y="2274175"/>
            <a:ext cx="1686554" cy="46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95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219200" y="0"/>
            <a:ext cx="10972800" cy="755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A742-C9D5-4C6E-8343-8526AE49216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CE56-0E9B-436C-A040-1777C508893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0"/>
            <a:ext cx="10972800" cy="755336"/>
          </a:xfrm>
        </p:spPr>
        <p:txBody>
          <a:bodyPr lIns="360000">
            <a:norm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838200" cy="7553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Rectangle 6"/>
          <p:cNvSpPr/>
          <p:nvPr/>
        </p:nvSpPr>
        <p:spPr>
          <a:xfrm>
            <a:off x="704428" y="0"/>
            <a:ext cx="216747" cy="755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2D85F7C-5258-6F4C-8FEB-3B8A5F078B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107" y="6381471"/>
            <a:ext cx="1239786" cy="34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43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3"/>
            <a:ext cx="2072639" cy="68579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" y="-1"/>
            <a:ext cx="2228427" cy="685800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1060" y="3127003"/>
            <a:ext cx="2787701" cy="337756"/>
          </a:xfrm>
          <a:prstGeom prst="rect">
            <a:avLst/>
          </a:prstGeom>
          <a:solidFill>
            <a:srgbClr val="282362"/>
          </a:solidFill>
        </p:spPr>
      </p:pic>
      <p:sp>
        <p:nvSpPr>
          <p:cNvPr id="7" name="Rectangle 6"/>
          <p:cNvSpPr/>
          <p:nvPr/>
        </p:nvSpPr>
        <p:spPr>
          <a:xfrm>
            <a:off x="2072640" y="0"/>
            <a:ext cx="4470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/>
        </p:nvSpPr>
        <p:spPr>
          <a:xfrm>
            <a:off x="3285068" y="0"/>
            <a:ext cx="890693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85070" y="3"/>
            <a:ext cx="8906932" cy="6857999"/>
          </a:xfrm>
        </p:spPr>
        <p:txBody>
          <a:bodyPr rIns="540000" anchor="ctr" anchorCtr="0">
            <a:normAutofit/>
          </a:bodyPr>
          <a:lstStyle>
            <a:lvl1pPr algn="r">
              <a:defRPr sz="54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du chapitre</a:t>
            </a:r>
            <a:endParaRPr lang="en-US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7DB5348-14D4-7841-9416-2AB17AE07D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46356" y="3217267"/>
            <a:ext cx="1512036" cy="41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0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2934"/>
            <a:ext cx="12191999" cy="40789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45" y="0"/>
            <a:ext cx="12192000" cy="397256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A742-C9D5-4C6E-8343-8526AE49216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CE56-0E9B-436C-A040-1777C50889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972560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/>
        </p:nvSpPr>
        <p:spPr>
          <a:xfrm>
            <a:off x="0" y="4856480"/>
            <a:ext cx="12192000" cy="200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7329" y="2897990"/>
            <a:ext cx="11550067" cy="1023485"/>
          </a:xfrm>
        </p:spPr>
        <p:txBody>
          <a:bodyPr anchor="ctr" anchorCtr="0"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</a:t>
            </a:r>
            <a:r>
              <a:rPr lang="fr-FR" dirty="0" err="1"/>
              <a:t>PRéSENTATION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7329" y="5086198"/>
            <a:ext cx="11550067" cy="423622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 de la présentation</a:t>
            </a:r>
            <a:endParaRPr lang="en-US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0A59CBB-281E-D64E-88CF-83CC88F3C6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262" y="4340733"/>
            <a:ext cx="1686554" cy="46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la présenta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70" t="61" r="10041" b="-895"/>
          <a:stretch/>
        </p:blipFill>
        <p:spPr>
          <a:xfrm>
            <a:off x="2" y="2934"/>
            <a:ext cx="12191999" cy="48623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45" y="-1"/>
            <a:ext cx="12192000" cy="4781255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A742-C9D5-4C6E-8343-8526AE49216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CE56-0E9B-436C-A040-1777C50889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81255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/>
        </p:nvSpPr>
        <p:spPr>
          <a:xfrm>
            <a:off x="0" y="5635700"/>
            <a:ext cx="12192000" cy="1222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5869" y="2335718"/>
            <a:ext cx="11550067" cy="1744135"/>
          </a:xfrm>
        </p:spPr>
        <p:txBody>
          <a:bodyPr anchor="ctr" anchorCtr="0"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</a:t>
            </a:r>
            <a:r>
              <a:rPr lang="fr-FR" dirty="0" err="1"/>
              <a:t>PRéSENTATION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5869" y="4079851"/>
            <a:ext cx="11550067" cy="423622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 de la présentation</a:t>
            </a:r>
            <a:endParaRPr lang="en-US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D816547-F98B-E74B-997A-C67710166F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052" y="5134691"/>
            <a:ext cx="1686554" cy="46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8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 ela présenta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2933"/>
            <a:ext cx="12191999" cy="1866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45" y="0"/>
            <a:ext cx="12192000" cy="186944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A742-C9D5-4C6E-8343-8526AE49216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CE56-0E9B-436C-A040-1777C50889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6647" y="1840963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/>
        </p:nvSpPr>
        <p:spPr>
          <a:xfrm>
            <a:off x="0" y="2854960"/>
            <a:ext cx="12192000" cy="400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66657" y="3482212"/>
            <a:ext cx="11550067" cy="1896104"/>
          </a:xfrm>
        </p:spPr>
        <p:txBody>
          <a:bodyPr anchor="ctr" anchorCtr="0"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</a:t>
            </a:r>
            <a:r>
              <a:rPr lang="fr-FR" dirty="0" err="1"/>
              <a:t>PRéSENTATION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6657" y="5397127"/>
            <a:ext cx="11550067" cy="423622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 de la présentation</a:t>
            </a:r>
            <a:endParaRPr lang="en-US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D383549-60B8-F249-A4CE-82F9A6BD73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052" y="2274175"/>
            <a:ext cx="1686554" cy="46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7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3"/>
            <a:ext cx="2072639" cy="68579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" y="-1"/>
            <a:ext cx="2228427" cy="685800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1060" y="3127003"/>
            <a:ext cx="2787701" cy="337756"/>
          </a:xfrm>
          <a:prstGeom prst="rect">
            <a:avLst/>
          </a:prstGeom>
          <a:solidFill>
            <a:srgbClr val="282362"/>
          </a:solidFill>
        </p:spPr>
      </p:pic>
      <p:sp>
        <p:nvSpPr>
          <p:cNvPr id="7" name="Rectangle 6"/>
          <p:cNvSpPr/>
          <p:nvPr/>
        </p:nvSpPr>
        <p:spPr>
          <a:xfrm>
            <a:off x="2072640" y="0"/>
            <a:ext cx="4470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/>
        </p:nvSpPr>
        <p:spPr>
          <a:xfrm>
            <a:off x="3285068" y="0"/>
            <a:ext cx="890693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85070" y="3"/>
            <a:ext cx="8906932" cy="6857999"/>
          </a:xfrm>
        </p:spPr>
        <p:txBody>
          <a:bodyPr rIns="540000" anchor="ctr" anchorCtr="0">
            <a:normAutofit/>
          </a:bodyPr>
          <a:lstStyle>
            <a:lvl1pPr algn="r">
              <a:defRPr sz="54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du chapitre</a:t>
            </a:r>
            <a:endParaRPr lang="en-US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4D8B899-AD90-7548-BC10-24254A420E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46356" y="3217267"/>
            <a:ext cx="1512036" cy="41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0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91060" y="3127003"/>
            <a:ext cx="2787701" cy="337756"/>
          </a:xfrm>
          <a:prstGeom prst="rect">
            <a:avLst/>
          </a:prstGeom>
          <a:solidFill>
            <a:srgbClr val="282362"/>
          </a:solidFill>
        </p:spPr>
      </p:pic>
      <p:sp>
        <p:nvSpPr>
          <p:cNvPr id="7" name="Rectangle 6"/>
          <p:cNvSpPr/>
          <p:nvPr/>
        </p:nvSpPr>
        <p:spPr>
          <a:xfrm>
            <a:off x="2072640" y="0"/>
            <a:ext cx="4470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/>
        </p:nvSpPr>
        <p:spPr>
          <a:xfrm>
            <a:off x="3285068" y="0"/>
            <a:ext cx="890693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449" y="1630009"/>
            <a:ext cx="7775785" cy="4788044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fr-FR" dirty="0"/>
              <a:t>Partie 1</a:t>
            </a:r>
          </a:p>
          <a:p>
            <a:pPr lvl="0"/>
            <a:r>
              <a:rPr lang="fr-CH" dirty="0"/>
              <a:t>Partie 2</a:t>
            </a:r>
          </a:p>
          <a:p>
            <a:pPr lvl="0"/>
            <a:endParaRPr lang="fr-FR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763036" y="308215"/>
            <a:ext cx="7823197" cy="755336"/>
          </a:xfrm>
        </p:spPr>
        <p:txBody>
          <a:bodyPr lIns="360000">
            <a:normAutofit/>
          </a:bodyPr>
          <a:lstStyle>
            <a:lvl1pPr algn="l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Agenda</a:t>
            </a:r>
            <a:endParaRPr lang="en-US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"/>
            <a:ext cx="2519680" cy="685506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-2931"/>
            <a:ext cx="2519680" cy="6855069"/>
          </a:xfrm>
          <a:prstGeom prst="rect">
            <a:avLst/>
          </a:pr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7" name="Rectangle 16"/>
          <p:cNvSpPr/>
          <p:nvPr/>
        </p:nvSpPr>
        <p:spPr>
          <a:xfrm>
            <a:off x="2072640" y="-2931"/>
            <a:ext cx="4470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BEC523-D2A0-3840-916A-D58FD3CAC0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46356" y="3217267"/>
            <a:ext cx="1512036" cy="41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7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219200" y="0"/>
            <a:ext cx="10972800" cy="755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709"/>
            <a:ext cx="10515600" cy="4900254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A742-C9D5-4C6E-8343-8526AE49216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CE56-0E9B-436C-A040-1777C508893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0"/>
            <a:ext cx="10972800" cy="755336"/>
          </a:xfrm>
        </p:spPr>
        <p:txBody>
          <a:bodyPr lIns="360000">
            <a:norm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838200" cy="7553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Rectangle 6"/>
          <p:cNvSpPr/>
          <p:nvPr/>
        </p:nvSpPr>
        <p:spPr>
          <a:xfrm>
            <a:off x="704428" y="0"/>
            <a:ext cx="216747" cy="755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303881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219200" y="0"/>
            <a:ext cx="10972800" cy="755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A742-C9D5-4C6E-8343-8526AE49216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CE56-0E9B-436C-A040-1777C508893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0"/>
            <a:ext cx="10972800" cy="755336"/>
          </a:xfrm>
        </p:spPr>
        <p:txBody>
          <a:bodyPr lIns="360000">
            <a:norm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838200" cy="7553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Rectangle 6"/>
          <p:cNvSpPr/>
          <p:nvPr/>
        </p:nvSpPr>
        <p:spPr>
          <a:xfrm>
            <a:off x="704428" y="0"/>
            <a:ext cx="216747" cy="755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61B5862-0E2F-AE48-BCD0-C528B89C8E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107" y="6381471"/>
            <a:ext cx="1239786" cy="34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1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2933"/>
            <a:ext cx="12191999" cy="1866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45" y="0"/>
            <a:ext cx="12192000" cy="186944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A742-C9D5-4C6E-8343-8526AE49216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CE56-0E9B-436C-A040-1777C50889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6647" y="1840963"/>
            <a:ext cx="12192000" cy="314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Rectangle 8"/>
          <p:cNvSpPr/>
          <p:nvPr/>
        </p:nvSpPr>
        <p:spPr>
          <a:xfrm>
            <a:off x="0" y="2854960"/>
            <a:ext cx="12192000" cy="400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0965" y="3276603"/>
            <a:ext cx="11550067" cy="3186871"/>
          </a:xfrm>
        </p:spPr>
        <p:txBody>
          <a:bodyPr anchor="ctr" anchorCtr="0">
            <a:normAutofit/>
          </a:bodyPr>
          <a:lstStyle>
            <a:lvl1pPr algn="r">
              <a:defRPr sz="540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Message de remerciements</a:t>
            </a:r>
            <a:endParaRPr lang="en-US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4E93A9D-B8CE-9845-AC93-8B44B2D842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052" y="2274175"/>
            <a:ext cx="1686554" cy="46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9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AA742-C9D5-4C6E-8343-8526AE49216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5CE56-0E9B-436C-A040-1777C508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5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AlphaHeadlinePro-Bold" panose="0200050003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26.png"/><Relationship Id="rId4" Type="http://schemas.openxmlformats.org/officeDocument/2006/relationships/image" Target="../media/image29.jpeg"/><Relationship Id="rId9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3.jpe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3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microsoft.com/office/2007/relationships/hdphoto" Target="../media/hdphoto1.wdp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enturebeat.com/2019/07/19/why-do-87-of-data-science-projects-never-make-it-into-productio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Lessons learned @ SDSC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965" y="5842339"/>
            <a:ext cx="11550067" cy="423622"/>
          </a:xfrm>
        </p:spPr>
        <p:txBody>
          <a:bodyPr>
            <a:noAutofit/>
          </a:bodyPr>
          <a:lstStyle/>
          <a:p>
            <a:r>
              <a:rPr lang="en-US" sz="2000" dirty="0" smtClean="0"/>
              <a:t>Alessandro Nesti, PhD </a:t>
            </a:r>
          </a:p>
          <a:p>
            <a:r>
              <a:rPr lang="en-US" sz="2000" dirty="0" smtClean="0"/>
              <a:t>Lab in Data Science (</a:t>
            </a:r>
            <a:r>
              <a:rPr lang="en-US" sz="2000" dirty="0"/>
              <a:t>EPFL </a:t>
            </a:r>
            <a:r>
              <a:rPr lang="en-US" sz="2000" dirty="0" smtClean="0"/>
              <a:t>Master class)   –   8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April 2020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29" y="4961475"/>
            <a:ext cx="1407435" cy="176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6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4347463"/>
            <a:ext cx="10845799" cy="5120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Advice: Never stop improving communication skills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6: Communication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611478" y="4886333"/>
            <a:ext cx="7571380" cy="1584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Invest time in illustrating ideas and approaches </a:t>
            </a:r>
          </a:p>
          <a:p>
            <a:r>
              <a:rPr lang="en-US" sz="2000" dirty="0" smtClean="0"/>
              <a:t>Adapt to the audience</a:t>
            </a:r>
            <a:endParaRPr lang="en-US" sz="2000" dirty="0"/>
          </a:p>
          <a:p>
            <a:r>
              <a:rPr lang="en-US" sz="2000" dirty="0" smtClean="0"/>
              <a:t>Invite criticism </a:t>
            </a:r>
            <a:r>
              <a:rPr lang="en-US" sz="2000" dirty="0"/>
              <a:t>and </a:t>
            </a:r>
            <a:r>
              <a:rPr lang="en-US" sz="2000" dirty="0" smtClean="0"/>
              <a:t>feedback, and listen!</a:t>
            </a:r>
          </a:p>
          <a:p>
            <a:r>
              <a:rPr lang="en-US" sz="2000" dirty="0"/>
              <a:t>“There was a meeting” doesn’t mean that communication took place</a:t>
            </a:r>
          </a:p>
          <a:p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709" y="166042"/>
            <a:ext cx="914400" cy="940340"/>
          </a:xfrm>
          <a:prstGeom prst="rect">
            <a:avLst/>
          </a:prstGeom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1595973" y="1898238"/>
            <a:ext cx="7290817" cy="460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Meeting tables are multidisciplinary!</a:t>
            </a:r>
            <a:endParaRPr lang="en-US" b="1" dirty="0"/>
          </a:p>
        </p:txBody>
      </p:sp>
      <p:pic>
        <p:nvPicPr>
          <p:cNvPr id="9" name="Picture 2" descr="Person With Lightbulb Over Head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54" y="1728286"/>
            <a:ext cx="814619" cy="81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ounty Explorer Scout Forum - West Lancs Scout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190" y="1335515"/>
            <a:ext cx="2982062" cy="219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10651668" y="3399306"/>
            <a:ext cx="1554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Marketing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7929332" y="986158"/>
            <a:ext cx="1252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Executive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10942318" y="1262755"/>
            <a:ext cx="1084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 scientist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9519918" y="983355"/>
            <a:ext cx="1325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Analyst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7478981" y="2816475"/>
            <a:ext cx="1210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 engineer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8571180" y="3540375"/>
            <a:ext cx="1919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Project manager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4910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7: Domain knowledge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9586468" y="3646834"/>
            <a:ext cx="2558031" cy="2220872"/>
            <a:chOff x="9573768" y="1399032"/>
            <a:chExt cx="2558031" cy="2220872"/>
          </a:xfrm>
        </p:grpSpPr>
        <p:pic>
          <p:nvPicPr>
            <p:cNvPr id="5122" name="Picture 2" descr="https://upload.wikimedia.org/wikipedia/commons/8/80/Watch_movement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38"/>
            <a:stretch/>
          </p:blipFill>
          <p:spPr bwMode="auto">
            <a:xfrm>
              <a:off x="9573768" y="1399032"/>
              <a:ext cx="2532252" cy="1851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10915376" y="3250572"/>
              <a:ext cx="12164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 smtClean="0"/>
                <a:t>Movement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361677" y="2187320"/>
            <a:ext cx="2340864" cy="2216762"/>
            <a:chOff x="8007096" y="2505994"/>
            <a:chExt cx="2340864" cy="2216762"/>
          </a:xfrm>
        </p:grpSpPr>
        <p:pic>
          <p:nvPicPr>
            <p:cNvPr id="5126" name="Picture 6" descr="Image result for mechanical winding mechanism watch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26" t="12369" r="6975" b="41596"/>
            <a:stretch/>
          </p:blipFill>
          <p:spPr bwMode="auto">
            <a:xfrm>
              <a:off x="8007096" y="2509908"/>
              <a:ext cx="2340864" cy="22128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202169" y="2505994"/>
              <a:ext cx="17190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dirty="0" smtClean="0"/>
                <a:t>Mechanical winding</a:t>
              </a:r>
              <a:endParaRPr lang="en-US" dirty="0"/>
            </a:p>
          </p:txBody>
        </p:sp>
      </p:grpSp>
      <p:sp>
        <p:nvSpPr>
          <p:cNvPr id="16" name="Content Placeholder 1"/>
          <p:cNvSpPr txBox="1">
            <a:spLocks/>
          </p:cNvSpPr>
          <p:nvPr/>
        </p:nvSpPr>
        <p:spPr>
          <a:xfrm>
            <a:off x="680719" y="3472284"/>
            <a:ext cx="6055225" cy="512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Advice: Learn the language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2283055" y="-596900"/>
            <a:ext cx="2690245" cy="2298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172" y="4029216"/>
            <a:ext cx="9199291" cy="15293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Be interested in your company’s business</a:t>
            </a:r>
          </a:p>
          <a:p>
            <a:r>
              <a:rPr lang="en-US" sz="2000" dirty="0" smtClean="0"/>
              <a:t>Use </a:t>
            </a:r>
            <a:r>
              <a:rPr lang="en-US" altLang="en-US" sz="2000" dirty="0"/>
              <a:t>their </a:t>
            </a:r>
            <a:r>
              <a:rPr lang="en-US" altLang="en-US" sz="2000" dirty="0" smtClean="0"/>
              <a:t>terminology</a:t>
            </a:r>
          </a:p>
          <a:p>
            <a:r>
              <a:rPr lang="en-US" sz="2000" dirty="0"/>
              <a:t>Show that you understand the </a:t>
            </a:r>
            <a:r>
              <a:rPr lang="en-US" sz="2000" dirty="0" smtClean="0"/>
              <a:t>business</a:t>
            </a:r>
            <a:br>
              <a:rPr lang="en-US" sz="2000" dirty="0" smtClean="0"/>
            </a:br>
            <a:r>
              <a:rPr lang="en-US" sz="2000" dirty="0" smtClean="0"/>
              <a:t>before </a:t>
            </a:r>
            <a:r>
              <a:rPr lang="en-US" sz="2000" dirty="0"/>
              <a:t>showing how to use data </a:t>
            </a:r>
            <a:r>
              <a:rPr lang="en-US" sz="2000" dirty="0" smtClean="0"/>
              <a:t>to </a:t>
            </a:r>
            <a:r>
              <a:rPr lang="en-US" sz="2000" dirty="0"/>
              <a:t>solve business </a:t>
            </a:r>
            <a:r>
              <a:rPr lang="en-US" sz="2000" dirty="0" smtClean="0"/>
              <a:t>problems</a:t>
            </a:r>
          </a:p>
          <a:p>
            <a:endParaRPr lang="en-US" altLang="en-US" sz="2000" dirty="0" smtClean="0"/>
          </a:p>
          <a:p>
            <a:pPr marL="0" indent="0">
              <a:buNone/>
            </a:pPr>
            <a:r>
              <a:rPr lang="en-US" altLang="en-US" sz="2000" dirty="0" smtClean="0"/>
              <a:t>		Less frustration, miscommunication, time wastes, credibility drops,…</a:t>
            </a:r>
            <a:endParaRPr lang="en-US" sz="20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1709" y="166042"/>
            <a:ext cx="914400" cy="9403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 rot="1225782">
                <a:off x="9691079" y="1625644"/>
                <a:ext cx="2175275" cy="692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𝑪𝑻𝑹</m:t>
                      </m:r>
                      <m:r>
                        <a:rPr 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2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25782">
                <a:off x="9691079" y="1625644"/>
                <a:ext cx="2175275" cy="6925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Feed Mill Equipment Small Poultry Feed Production Line Suppli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2477" y="-193546"/>
            <a:ext cx="2410826" cy="175581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12369800" y="-508000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Mill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3048" y="2539640"/>
            <a:ext cx="2688569" cy="2298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2" descr="Person With Lightbulb Over Head Clip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90" y="1701800"/>
            <a:ext cx="814619" cy="81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ontent Placeholder 1"/>
          <p:cNvSpPr txBox="1">
            <a:spLocks/>
          </p:cNvSpPr>
          <p:nvPr/>
        </p:nvSpPr>
        <p:spPr>
          <a:xfrm>
            <a:off x="1626509" y="1837368"/>
            <a:ext cx="7290817" cy="460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Speak the business language!</a:t>
            </a:r>
            <a:endParaRPr lang="en-US" b="1" dirty="0"/>
          </a:p>
        </p:txBody>
      </p:sp>
      <p:sp>
        <p:nvSpPr>
          <p:cNvPr id="6" name="Right Arrow 5"/>
          <p:cNvSpPr/>
          <p:nvPr/>
        </p:nvSpPr>
        <p:spPr>
          <a:xfrm>
            <a:off x="2202180" y="5940976"/>
            <a:ext cx="541018" cy="3153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0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8: Expectation management</a:t>
            </a:r>
            <a:endParaRPr lang="en-US" dirty="0"/>
          </a:p>
        </p:txBody>
      </p:sp>
      <p:sp>
        <p:nvSpPr>
          <p:cNvPr id="4" name="Google Shape;5989;p61"/>
          <p:cNvSpPr/>
          <p:nvPr/>
        </p:nvSpPr>
        <p:spPr>
          <a:xfrm>
            <a:off x="12721831" y="1291615"/>
            <a:ext cx="449384" cy="458049"/>
          </a:xfrm>
          <a:custGeom>
            <a:avLst/>
            <a:gdLst/>
            <a:ahLst/>
            <a:cxnLst/>
            <a:rect l="l" t="t" r="r" b="b"/>
            <a:pathLst>
              <a:path w="12446" h="12686" extrusionOk="0">
                <a:moveTo>
                  <a:pt x="6176" y="808"/>
                </a:moveTo>
                <a:cubicBezTo>
                  <a:pt x="6428" y="808"/>
                  <a:pt x="6554" y="997"/>
                  <a:pt x="6554" y="1249"/>
                </a:cubicBezTo>
                <a:cubicBezTo>
                  <a:pt x="6554" y="1497"/>
                  <a:pt x="6359" y="1667"/>
                  <a:pt x="6153" y="1667"/>
                </a:cubicBezTo>
                <a:cubicBezTo>
                  <a:pt x="6097" y="1667"/>
                  <a:pt x="6041" y="1654"/>
                  <a:pt x="5987" y="1627"/>
                </a:cubicBezTo>
                <a:cubicBezTo>
                  <a:pt x="5829" y="1564"/>
                  <a:pt x="5735" y="1438"/>
                  <a:pt x="5735" y="1249"/>
                </a:cubicBezTo>
                <a:cubicBezTo>
                  <a:pt x="5766" y="997"/>
                  <a:pt x="5924" y="808"/>
                  <a:pt x="6176" y="808"/>
                </a:cubicBezTo>
                <a:close/>
                <a:moveTo>
                  <a:pt x="1986" y="2541"/>
                </a:moveTo>
                <a:lnTo>
                  <a:pt x="3088" y="5755"/>
                </a:lnTo>
                <a:lnTo>
                  <a:pt x="946" y="5755"/>
                </a:lnTo>
                <a:lnTo>
                  <a:pt x="1986" y="2541"/>
                </a:lnTo>
                <a:close/>
                <a:moveTo>
                  <a:pt x="10303" y="2541"/>
                </a:moveTo>
                <a:lnTo>
                  <a:pt x="11374" y="5755"/>
                </a:lnTo>
                <a:lnTo>
                  <a:pt x="9200" y="5755"/>
                </a:lnTo>
                <a:lnTo>
                  <a:pt x="10303" y="2541"/>
                </a:lnTo>
                <a:close/>
                <a:moveTo>
                  <a:pt x="3183" y="6605"/>
                </a:moveTo>
                <a:cubicBezTo>
                  <a:pt x="3025" y="7109"/>
                  <a:pt x="2584" y="7424"/>
                  <a:pt x="2049" y="7424"/>
                </a:cubicBezTo>
                <a:cubicBezTo>
                  <a:pt x="1481" y="7424"/>
                  <a:pt x="1040" y="7078"/>
                  <a:pt x="851" y="6605"/>
                </a:cubicBezTo>
                <a:close/>
                <a:moveTo>
                  <a:pt x="11437" y="6605"/>
                </a:moveTo>
                <a:cubicBezTo>
                  <a:pt x="11279" y="7109"/>
                  <a:pt x="10870" y="7424"/>
                  <a:pt x="10303" y="7424"/>
                </a:cubicBezTo>
                <a:cubicBezTo>
                  <a:pt x="9767" y="7424"/>
                  <a:pt x="9326" y="7078"/>
                  <a:pt x="9137" y="6605"/>
                </a:cubicBezTo>
                <a:close/>
                <a:moveTo>
                  <a:pt x="6617" y="2415"/>
                </a:moveTo>
                <a:lnTo>
                  <a:pt x="6617" y="8558"/>
                </a:lnTo>
                <a:lnTo>
                  <a:pt x="5766" y="8558"/>
                </a:lnTo>
                <a:lnTo>
                  <a:pt x="5766" y="2415"/>
                </a:lnTo>
                <a:cubicBezTo>
                  <a:pt x="5908" y="2462"/>
                  <a:pt x="6050" y="2486"/>
                  <a:pt x="6191" y="2486"/>
                </a:cubicBezTo>
                <a:cubicBezTo>
                  <a:pt x="6333" y="2486"/>
                  <a:pt x="6475" y="2462"/>
                  <a:pt x="6617" y="2415"/>
                </a:cubicBezTo>
                <a:close/>
                <a:moveTo>
                  <a:pt x="8255" y="9346"/>
                </a:moveTo>
                <a:lnTo>
                  <a:pt x="8255" y="10165"/>
                </a:lnTo>
                <a:lnTo>
                  <a:pt x="4128" y="10165"/>
                </a:lnTo>
                <a:lnTo>
                  <a:pt x="4128" y="9346"/>
                </a:lnTo>
                <a:close/>
                <a:moveTo>
                  <a:pt x="9074" y="11016"/>
                </a:moveTo>
                <a:lnTo>
                  <a:pt x="9074" y="11835"/>
                </a:lnTo>
                <a:lnTo>
                  <a:pt x="3309" y="11835"/>
                </a:lnTo>
                <a:lnTo>
                  <a:pt x="3309" y="11016"/>
                </a:lnTo>
                <a:close/>
                <a:moveTo>
                  <a:pt x="6265" y="1"/>
                </a:moveTo>
                <a:cubicBezTo>
                  <a:pt x="5747" y="1"/>
                  <a:pt x="5253" y="326"/>
                  <a:pt x="5073" y="840"/>
                </a:cubicBezTo>
                <a:lnTo>
                  <a:pt x="1292" y="840"/>
                </a:lnTo>
                <a:cubicBezTo>
                  <a:pt x="1103" y="840"/>
                  <a:pt x="914" y="997"/>
                  <a:pt x="851" y="1186"/>
                </a:cubicBezTo>
                <a:cubicBezTo>
                  <a:pt x="820" y="1438"/>
                  <a:pt x="1009" y="1659"/>
                  <a:pt x="1261" y="1659"/>
                </a:cubicBezTo>
                <a:lnTo>
                  <a:pt x="1481" y="1659"/>
                </a:lnTo>
                <a:cubicBezTo>
                  <a:pt x="30" y="6044"/>
                  <a:pt x="1" y="6133"/>
                  <a:pt x="1" y="6133"/>
                </a:cubicBezTo>
                <a:lnTo>
                  <a:pt x="1" y="6133"/>
                </a:lnTo>
                <a:cubicBezTo>
                  <a:pt x="1" y="6133"/>
                  <a:pt x="1" y="6133"/>
                  <a:pt x="1" y="6133"/>
                </a:cubicBezTo>
                <a:lnTo>
                  <a:pt x="1" y="6196"/>
                </a:lnTo>
                <a:cubicBezTo>
                  <a:pt x="1" y="6479"/>
                  <a:pt x="64" y="6763"/>
                  <a:pt x="158" y="6983"/>
                </a:cubicBezTo>
                <a:cubicBezTo>
                  <a:pt x="464" y="7784"/>
                  <a:pt x="1229" y="8250"/>
                  <a:pt x="2042" y="8250"/>
                </a:cubicBezTo>
                <a:cubicBezTo>
                  <a:pt x="2317" y="8250"/>
                  <a:pt x="2597" y="8197"/>
                  <a:pt x="2868" y="8086"/>
                </a:cubicBezTo>
                <a:cubicBezTo>
                  <a:pt x="3403" y="7865"/>
                  <a:pt x="3844" y="7393"/>
                  <a:pt x="4033" y="6794"/>
                </a:cubicBezTo>
                <a:cubicBezTo>
                  <a:pt x="4128" y="6542"/>
                  <a:pt x="4159" y="6290"/>
                  <a:pt x="4128" y="6164"/>
                </a:cubicBezTo>
                <a:lnTo>
                  <a:pt x="4128" y="6038"/>
                </a:lnTo>
                <a:cubicBezTo>
                  <a:pt x="4128" y="6007"/>
                  <a:pt x="2679" y="1659"/>
                  <a:pt x="2679" y="1627"/>
                </a:cubicBezTo>
                <a:lnTo>
                  <a:pt x="4978" y="1627"/>
                </a:lnTo>
                <a:lnTo>
                  <a:pt x="4978" y="8527"/>
                </a:lnTo>
                <a:lnTo>
                  <a:pt x="3781" y="8527"/>
                </a:lnTo>
                <a:cubicBezTo>
                  <a:pt x="3529" y="8527"/>
                  <a:pt x="3340" y="8716"/>
                  <a:pt x="3340" y="8968"/>
                </a:cubicBezTo>
                <a:lnTo>
                  <a:pt x="3340" y="10165"/>
                </a:lnTo>
                <a:lnTo>
                  <a:pt x="2931" y="10165"/>
                </a:lnTo>
                <a:cubicBezTo>
                  <a:pt x="2710" y="10165"/>
                  <a:pt x="2521" y="10386"/>
                  <a:pt x="2521" y="10606"/>
                </a:cubicBezTo>
                <a:lnTo>
                  <a:pt x="2521" y="12245"/>
                </a:lnTo>
                <a:cubicBezTo>
                  <a:pt x="2521" y="12497"/>
                  <a:pt x="2710" y="12686"/>
                  <a:pt x="2931" y="12686"/>
                </a:cubicBezTo>
                <a:lnTo>
                  <a:pt x="9547" y="12686"/>
                </a:lnTo>
                <a:cubicBezTo>
                  <a:pt x="9673" y="12686"/>
                  <a:pt x="9767" y="12654"/>
                  <a:pt x="9830" y="12560"/>
                </a:cubicBezTo>
                <a:cubicBezTo>
                  <a:pt x="9925" y="12497"/>
                  <a:pt x="9956" y="12371"/>
                  <a:pt x="9956" y="12308"/>
                </a:cubicBezTo>
                <a:lnTo>
                  <a:pt x="9956" y="10638"/>
                </a:lnTo>
                <a:cubicBezTo>
                  <a:pt x="9956" y="10417"/>
                  <a:pt x="9767" y="10228"/>
                  <a:pt x="9515" y="10228"/>
                </a:cubicBezTo>
                <a:lnTo>
                  <a:pt x="9137" y="10228"/>
                </a:lnTo>
                <a:lnTo>
                  <a:pt x="9137" y="8968"/>
                </a:lnTo>
                <a:cubicBezTo>
                  <a:pt x="9137" y="8716"/>
                  <a:pt x="8917" y="8527"/>
                  <a:pt x="8696" y="8527"/>
                </a:cubicBezTo>
                <a:lnTo>
                  <a:pt x="7467" y="8527"/>
                </a:lnTo>
                <a:lnTo>
                  <a:pt x="7467" y="1627"/>
                </a:lnTo>
                <a:lnTo>
                  <a:pt x="9799" y="1627"/>
                </a:lnTo>
                <a:cubicBezTo>
                  <a:pt x="9799" y="1659"/>
                  <a:pt x="8350" y="6038"/>
                  <a:pt x="8350" y="6070"/>
                </a:cubicBezTo>
                <a:lnTo>
                  <a:pt x="8350" y="6164"/>
                </a:lnTo>
                <a:lnTo>
                  <a:pt x="8350" y="6227"/>
                </a:lnTo>
                <a:cubicBezTo>
                  <a:pt x="8350" y="6952"/>
                  <a:pt x="8696" y="7550"/>
                  <a:pt x="9232" y="7928"/>
                </a:cubicBezTo>
                <a:cubicBezTo>
                  <a:pt x="9601" y="8178"/>
                  <a:pt x="10011" y="8295"/>
                  <a:pt x="10411" y="8295"/>
                </a:cubicBezTo>
                <a:cubicBezTo>
                  <a:pt x="11275" y="8295"/>
                  <a:pt x="12092" y="7751"/>
                  <a:pt x="12351" y="6826"/>
                </a:cubicBezTo>
                <a:cubicBezTo>
                  <a:pt x="12382" y="6637"/>
                  <a:pt x="12445" y="6448"/>
                  <a:pt x="12445" y="6227"/>
                </a:cubicBezTo>
                <a:cubicBezTo>
                  <a:pt x="12382" y="6164"/>
                  <a:pt x="12351" y="6133"/>
                  <a:pt x="12351" y="6070"/>
                </a:cubicBezTo>
                <a:lnTo>
                  <a:pt x="10901" y="1659"/>
                </a:lnTo>
                <a:lnTo>
                  <a:pt x="11153" y="1659"/>
                </a:lnTo>
                <a:cubicBezTo>
                  <a:pt x="11342" y="1659"/>
                  <a:pt x="11532" y="1501"/>
                  <a:pt x="11563" y="1312"/>
                </a:cubicBezTo>
                <a:cubicBezTo>
                  <a:pt x="11626" y="1092"/>
                  <a:pt x="11406" y="840"/>
                  <a:pt x="11185" y="840"/>
                </a:cubicBezTo>
                <a:lnTo>
                  <a:pt x="7404" y="840"/>
                </a:lnTo>
                <a:cubicBezTo>
                  <a:pt x="7278" y="462"/>
                  <a:pt x="6963" y="178"/>
                  <a:pt x="6617" y="52"/>
                </a:cubicBezTo>
                <a:cubicBezTo>
                  <a:pt x="6501" y="17"/>
                  <a:pt x="6382" y="1"/>
                  <a:pt x="626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5" name="Google Shape;6111;p61"/>
          <p:cNvGrpSpPr/>
          <p:nvPr/>
        </p:nvGrpSpPr>
        <p:grpSpPr>
          <a:xfrm>
            <a:off x="12714104" y="3354960"/>
            <a:ext cx="460757" cy="458483"/>
            <a:chOff x="-42994575" y="3950300"/>
            <a:chExt cx="319025" cy="317450"/>
          </a:xfrm>
          <a:solidFill>
            <a:schemeClr val="accent6"/>
          </a:solidFill>
        </p:grpSpPr>
        <p:sp>
          <p:nvSpPr>
            <p:cNvPr id="6" name="Google Shape;6112;p61"/>
            <p:cNvSpPr/>
            <p:nvPr/>
          </p:nvSpPr>
          <p:spPr>
            <a:xfrm>
              <a:off x="-42930775" y="4225200"/>
              <a:ext cx="191425" cy="42550"/>
            </a:xfrm>
            <a:custGeom>
              <a:avLst/>
              <a:gdLst/>
              <a:ahLst/>
              <a:cxnLst/>
              <a:rect l="l" t="t" r="r" b="b"/>
              <a:pathLst>
                <a:path w="7657" h="1702" extrusionOk="0">
                  <a:moveTo>
                    <a:pt x="442" y="0"/>
                  </a:moveTo>
                  <a:cubicBezTo>
                    <a:pt x="190" y="0"/>
                    <a:pt x="1" y="221"/>
                    <a:pt x="1" y="441"/>
                  </a:cubicBezTo>
                  <a:lnTo>
                    <a:pt x="1" y="1292"/>
                  </a:lnTo>
                  <a:cubicBezTo>
                    <a:pt x="1" y="1512"/>
                    <a:pt x="190" y="1701"/>
                    <a:pt x="442" y="1701"/>
                  </a:cubicBezTo>
                  <a:lnTo>
                    <a:pt x="7215" y="1701"/>
                  </a:lnTo>
                  <a:cubicBezTo>
                    <a:pt x="7499" y="1701"/>
                    <a:pt x="7656" y="1512"/>
                    <a:pt x="7656" y="1292"/>
                  </a:cubicBezTo>
                  <a:lnTo>
                    <a:pt x="7656" y="441"/>
                  </a:lnTo>
                  <a:cubicBezTo>
                    <a:pt x="7656" y="221"/>
                    <a:pt x="7436" y="0"/>
                    <a:pt x="7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" name="Google Shape;6113;p61"/>
            <p:cNvSpPr/>
            <p:nvPr/>
          </p:nvSpPr>
          <p:spPr>
            <a:xfrm>
              <a:off x="-42908725" y="4163750"/>
              <a:ext cx="148900" cy="42550"/>
            </a:xfrm>
            <a:custGeom>
              <a:avLst/>
              <a:gdLst/>
              <a:ahLst/>
              <a:cxnLst/>
              <a:rect l="l" t="t" r="r" b="b"/>
              <a:pathLst>
                <a:path w="5956" h="1702" extrusionOk="0">
                  <a:moveTo>
                    <a:pt x="442" y="1"/>
                  </a:moveTo>
                  <a:cubicBezTo>
                    <a:pt x="190" y="1"/>
                    <a:pt x="1" y="190"/>
                    <a:pt x="1" y="410"/>
                  </a:cubicBezTo>
                  <a:lnTo>
                    <a:pt x="1" y="1261"/>
                  </a:lnTo>
                  <a:cubicBezTo>
                    <a:pt x="1" y="1481"/>
                    <a:pt x="190" y="1702"/>
                    <a:pt x="442" y="1702"/>
                  </a:cubicBezTo>
                  <a:lnTo>
                    <a:pt x="5514" y="1702"/>
                  </a:lnTo>
                  <a:cubicBezTo>
                    <a:pt x="5735" y="1702"/>
                    <a:pt x="5955" y="1481"/>
                    <a:pt x="5955" y="1261"/>
                  </a:cubicBezTo>
                  <a:lnTo>
                    <a:pt x="5955" y="410"/>
                  </a:lnTo>
                  <a:cubicBezTo>
                    <a:pt x="5955" y="190"/>
                    <a:pt x="5735" y="1"/>
                    <a:pt x="55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" name="Google Shape;6114;p61"/>
            <p:cNvSpPr/>
            <p:nvPr/>
          </p:nvSpPr>
          <p:spPr>
            <a:xfrm>
              <a:off x="-42994575" y="3950300"/>
              <a:ext cx="319025" cy="211125"/>
            </a:xfrm>
            <a:custGeom>
              <a:avLst/>
              <a:gdLst/>
              <a:ahLst/>
              <a:cxnLst/>
              <a:rect l="l" t="t" r="r" b="b"/>
              <a:pathLst>
                <a:path w="12761" h="8445" extrusionOk="0">
                  <a:moveTo>
                    <a:pt x="6428" y="852"/>
                  </a:moveTo>
                  <a:cubicBezTo>
                    <a:pt x="6648" y="852"/>
                    <a:pt x="6806" y="1009"/>
                    <a:pt x="6869" y="1261"/>
                  </a:cubicBezTo>
                  <a:lnTo>
                    <a:pt x="6869" y="1324"/>
                  </a:lnTo>
                  <a:cubicBezTo>
                    <a:pt x="6806" y="1513"/>
                    <a:pt x="6648" y="1702"/>
                    <a:pt x="6428" y="1702"/>
                  </a:cubicBezTo>
                  <a:cubicBezTo>
                    <a:pt x="6176" y="1702"/>
                    <a:pt x="6018" y="1576"/>
                    <a:pt x="5987" y="1324"/>
                  </a:cubicBezTo>
                  <a:lnTo>
                    <a:pt x="5987" y="1261"/>
                  </a:lnTo>
                  <a:cubicBezTo>
                    <a:pt x="6018" y="1041"/>
                    <a:pt x="6176" y="852"/>
                    <a:pt x="6428" y="852"/>
                  </a:cubicBezTo>
                  <a:close/>
                  <a:moveTo>
                    <a:pt x="2112" y="2742"/>
                  </a:moveTo>
                  <a:lnTo>
                    <a:pt x="3340" y="6396"/>
                  </a:lnTo>
                  <a:lnTo>
                    <a:pt x="914" y="6396"/>
                  </a:lnTo>
                  <a:lnTo>
                    <a:pt x="2112" y="2742"/>
                  </a:lnTo>
                  <a:close/>
                  <a:moveTo>
                    <a:pt x="10681" y="2742"/>
                  </a:moveTo>
                  <a:lnTo>
                    <a:pt x="11878" y="6396"/>
                  </a:lnTo>
                  <a:lnTo>
                    <a:pt x="9452" y="6396"/>
                  </a:lnTo>
                  <a:lnTo>
                    <a:pt x="10681" y="2742"/>
                  </a:lnTo>
                  <a:close/>
                  <a:moveTo>
                    <a:pt x="6333" y="1"/>
                  </a:moveTo>
                  <a:cubicBezTo>
                    <a:pt x="5798" y="1"/>
                    <a:pt x="5325" y="347"/>
                    <a:pt x="5168" y="852"/>
                  </a:cubicBezTo>
                  <a:lnTo>
                    <a:pt x="1292" y="852"/>
                  </a:lnTo>
                  <a:cubicBezTo>
                    <a:pt x="1103" y="852"/>
                    <a:pt x="914" y="1009"/>
                    <a:pt x="883" y="1198"/>
                  </a:cubicBezTo>
                  <a:cubicBezTo>
                    <a:pt x="820" y="1482"/>
                    <a:pt x="1040" y="1702"/>
                    <a:pt x="1292" y="1702"/>
                  </a:cubicBezTo>
                  <a:lnTo>
                    <a:pt x="1576" y="1702"/>
                  </a:lnTo>
                  <a:cubicBezTo>
                    <a:pt x="1" y="6491"/>
                    <a:pt x="32" y="6333"/>
                    <a:pt x="32" y="6459"/>
                  </a:cubicBezTo>
                  <a:cubicBezTo>
                    <a:pt x="64" y="7562"/>
                    <a:pt x="1009" y="8444"/>
                    <a:pt x="2112" y="8444"/>
                  </a:cubicBezTo>
                  <a:cubicBezTo>
                    <a:pt x="3277" y="8444"/>
                    <a:pt x="4159" y="7562"/>
                    <a:pt x="4159" y="6459"/>
                  </a:cubicBezTo>
                  <a:cubicBezTo>
                    <a:pt x="4159" y="6333"/>
                    <a:pt x="4222" y="6491"/>
                    <a:pt x="2647" y="1702"/>
                  </a:cubicBezTo>
                  <a:lnTo>
                    <a:pt x="5105" y="1702"/>
                  </a:lnTo>
                  <a:lnTo>
                    <a:pt x="5105" y="7342"/>
                  </a:lnTo>
                  <a:cubicBezTo>
                    <a:pt x="5105" y="7594"/>
                    <a:pt x="5325" y="7783"/>
                    <a:pt x="5546" y="7783"/>
                  </a:cubicBezTo>
                  <a:lnTo>
                    <a:pt x="7247" y="7783"/>
                  </a:lnTo>
                  <a:cubicBezTo>
                    <a:pt x="7499" y="7783"/>
                    <a:pt x="7688" y="7594"/>
                    <a:pt x="7688" y="7342"/>
                  </a:cubicBezTo>
                  <a:lnTo>
                    <a:pt x="7688" y="1702"/>
                  </a:lnTo>
                  <a:lnTo>
                    <a:pt x="10177" y="1702"/>
                  </a:lnTo>
                  <a:cubicBezTo>
                    <a:pt x="8602" y="6491"/>
                    <a:pt x="8633" y="6333"/>
                    <a:pt x="8633" y="6459"/>
                  </a:cubicBezTo>
                  <a:cubicBezTo>
                    <a:pt x="8665" y="7562"/>
                    <a:pt x="9578" y="8444"/>
                    <a:pt x="10681" y="8444"/>
                  </a:cubicBezTo>
                  <a:cubicBezTo>
                    <a:pt x="11815" y="8444"/>
                    <a:pt x="12729" y="7562"/>
                    <a:pt x="12729" y="6459"/>
                  </a:cubicBezTo>
                  <a:cubicBezTo>
                    <a:pt x="12729" y="6333"/>
                    <a:pt x="12760" y="6491"/>
                    <a:pt x="11185" y="1702"/>
                  </a:cubicBezTo>
                  <a:lnTo>
                    <a:pt x="11437" y="1702"/>
                  </a:lnTo>
                  <a:cubicBezTo>
                    <a:pt x="11626" y="1702"/>
                    <a:pt x="11815" y="1576"/>
                    <a:pt x="11847" y="1356"/>
                  </a:cubicBezTo>
                  <a:cubicBezTo>
                    <a:pt x="11910" y="1104"/>
                    <a:pt x="11689" y="852"/>
                    <a:pt x="11437" y="852"/>
                  </a:cubicBezTo>
                  <a:lnTo>
                    <a:pt x="7530" y="852"/>
                  </a:lnTo>
                  <a:cubicBezTo>
                    <a:pt x="7373" y="347"/>
                    <a:pt x="6900" y="1"/>
                    <a:pt x="63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1026" name="Picture 2" descr="balance danger concentration free phot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4"/>
          <a:stretch/>
        </p:blipFill>
        <p:spPr bwMode="auto">
          <a:xfrm flipH="1">
            <a:off x="8330050" y="1606372"/>
            <a:ext cx="2142236" cy="150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i.ya-webdesign.com/images/essay-clipart-drawing-18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1" r="30425" b="76849"/>
          <a:stretch/>
        </p:blipFill>
        <p:spPr bwMode="auto">
          <a:xfrm rot="1952845">
            <a:off x="9167950" y="1095206"/>
            <a:ext cx="697707" cy="45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10"/>
          <p:cNvSpPr/>
          <p:nvPr/>
        </p:nvSpPr>
        <p:spPr>
          <a:xfrm rot="21396155" flipH="1">
            <a:off x="7431317" y="1773067"/>
            <a:ext cx="4223657" cy="433107"/>
          </a:xfrm>
          <a:custGeom>
            <a:avLst/>
            <a:gdLst>
              <a:gd name="connsiteX0" fmla="*/ 0 w 4223657"/>
              <a:gd name="connsiteY0" fmla="*/ 302478 h 433107"/>
              <a:gd name="connsiteX1" fmla="*/ 1103085 w 4223657"/>
              <a:gd name="connsiteY1" fmla="*/ 41221 h 433107"/>
              <a:gd name="connsiteX2" fmla="*/ 3135085 w 4223657"/>
              <a:gd name="connsiteY2" fmla="*/ 41221 h 433107"/>
              <a:gd name="connsiteX3" fmla="*/ 4223657 w 4223657"/>
              <a:gd name="connsiteY3" fmla="*/ 433107 h 433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3657" h="433107">
                <a:moveTo>
                  <a:pt x="0" y="302478"/>
                </a:moveTo>
                <a:cubicBezTo>
                  <a:pt x="290285" y="193621"/>
                  <a:pt x="580571" y="84764"/>
                  <a:pt x="1103085" y="41221"/>
                </a:cubicBezTo>
                <a:cubicBezTo>
                  <a:pt x="1625599" y="-2322"/>
                  <a:pt x="2614990" y="-24093"/>
                  <a:pt x="3135085" y="41221"/>
                </a:cubicBezTo>
                <a:cubicBezTo>
                  <a:pt x="3655180" y="106535"/>
                  <a:pt x="3939418" y="269821"/>
                  <a:pt x="4223657" y="433107"/>
                </a:cubicBezTo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2682750" y="4994695"/>
            <a:ext cx="7250578" cy="5120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Advice: make sure expectations start and remain realistic</a:t>
            </a:r>
            <a:endParaRPr lang="en-US" sz="2400" dirty="0"/>
          </a:p>
        </p:txBody>
      </p:sp>
      <p:pic>
        <p:nvPicPr>
          <p:cNvPr id="14" name="Picture 2" descr="Person With Lightbulb Over Head Clip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390" y="3574140"/>
            <a:ext cx="814619" cy="81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1"/>
          <p:cNvSpPr txBox="1">
            <a:spLocks/>
          </p:cNvSpPr>
          <p:nvPr/>
        </p:nvSpPr>
        <p:spPr>
          <a:xfrm>
            <a:off x="2706009" y="3709708"/>
            <a:ext cx="7290817" cy="460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Expectations need constant management!</a:t>
            </a:r>
            <a:endParaRPr lang="en-US" b="1" dirty="0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541243" y="1277478"/>
            <a:ext cx="6254127" cy="8942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AI hype and “quick metrics” (</a:t>
            </a:r>
            <a:r>
              <a:rPr lang="en-US" sz="2000" dirty="0" err="1" smtClean="0"/>
              <a:t>eg</a:t>
            </a:r>
            <a:r>
              <a:rPr lang="en-US" sz="2000" dirty="0" smtClean="0"/>
              <a:t> 99.9% accuracy) stimulate unrealistic expectations in the non-expert crowd 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 rot="867028">
            <a:off x="10606577" y="1431745"/>
            <a:ext cx="17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Montserrat" panose="02000505000000020004" pitchFamily="2" charset="0"/>
              </a:rPr>
              <a:t>REALITY</a:t>
            </a:r>
            <a:endParaRPr lang="en-US" sz="2400" b="1" dirty="0">
              <a:latin typeface="Montserrat" panose="02000505000000020004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20440944">
            <a:off x="6799609" y="1566886"/>
            <a:ext cx="1947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Monotype Corsiva" panose="03010101010201010101" pitchFamily="66" charset="0"/>
              </a:rPr>
              <a:t>Expectations</a:t>
            </a:r>
            <a:endParaRPr lang="en-US" sz="2800" dirty="0">
              <a:latin typeface="Monotype Corsiva" panose="03010101010201010101" pitchFamily="66" charset="0"/>
            </a:endParaRPr>
          </a:p>
        </p:txBody>
      </p:sp>
      <p:sp>
        <p:nvSpPr>
          <p:cNvPr id="20" name="Content Placeholder 1"/>
          <p:cNvSpPr txBox="1">
            <a:spLocks/>
          </p:cNvSpPr>
          <p:nvPr/>
        </p:nvSpPr>
        <p:spPr>
          <a:xfrm>
            <a:off x="3068562" y="5471572"/>
            <a:ext cx="6522248" cy="1246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Explain metrics</a:t>
            </a:r>
          </a:p>
          <a:p>
            <a:r>
              <a:rPr lang="en-US" sz="2000" dirty="0" smtClean="0"/>
              <a:t>Explain testing periods (if needed) and waiting time</a:t>
            </a:r>
          </a:p>
          <a:p>
            <a:r>
              <a:rPr lang="en-US" sz="2000" dirty="0" smtClean="0"/>
              <a:t>Remind about current baselines</a:t>
            </a:r>
            <a:endParaRPr lang="en-US" sz="2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1709" y="166042"/>
            <a:ext cx="914400" cy="94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6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7100" y="1418696"/>
            <a:ext cx="7645400" cy="1571241"/>
          </a:xfrm>
        </p:spPr>
        <p:txBody>
          <a:bodyPr>
            <a:noAutofit/>
          </a:bodyPr>
          <a:lstStyle/>
          <a:p>
            <a:r>
              <a:rPr lang="en-US" sz="2400" dirty="0" smtClean="0"/>
              <a:t>Data </a:t>
            </a:r>
            <a:r>
              <a:rPr lang="en-US" sz="2400" dirty="0"/>
              <a:t>preparation in industry projects is particularly crucial </a:t>
            </a:r>
            <a:endParaRPr lang="en-US" sz="2400" dirty="0" smtClean="0"/>
          </a:p>
          <a:p>
            <a:r>
              <a:rPr lang="en-US" sz="2400" dirty="0" smtClean="0"/>
              <a:t>Remember that data quality affects</a:t>
            </a:r>
            <a:r>
              <a:rPr lang="en-US" sz="2400" dirty="0"/>
              <a:t> </a:t>
            </a:r>
            <a:r>
              <a:rPr lang="en-US" sz="2400" dirty="0" smtClean="0"/>
              <a:t>performances </a:t>
            </a:r>
          </a:p>
          <a:p>
            <a:r>
              <a:rPr lang="en-US" sz="2400" dirty="0" smtClean="0"/>
              <a:t>Don’t </a:t>
            </a:r>
            <a:r>
              <a:rPr lang="en-US" sz="2400" dirty="0"/>
              <a:t>be the guy who fails </a:t>
            </a:r>
            <a:r>
              <a:rPr lang="en-US" sz="2400" dirty="0" smtClean="0"/>
              <a:t>to deliver </a:t>
            </a:r>
            <a:r>
              <a:rPr lang="en-US" sz="2400" dirty="0"/>
              <a:t>and </a:t>
            </a:r>
            <a:r>
              <a:rPr lang="en-US" sz="2400" dirty="0" smtClean="0"/>
              <a:t>blames the data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9: Data preparation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0" y="5637783"/>
            <a:ext cx="12192000" cy="5120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Advice: </a:t>
            </a:r>
            <a:r>
              <a:rPr lang="en-US" sz="2400" dirty="0"/>
              <a:t>Question </a:t>
            </a:r>
            <a:r>
              <a:rPr lang="en-US" sz="2400" dirty="0" smtClean="0"/>
              <a:t>every data source, </a:t>
            </a:r>
            <a:r>
              <a:rPr lang="en-US" sz="2400" dirty="0"/>
              <a:t>check with domain </a:t>
            </a:r>
            <a:r>
              <a:rPr lang="en-US" sz="2400" dirty="0" smtClean="0"/>
              <a:t>experts, adjust expectations early</a:t>
            </a:r>
            <a:endParaRPr lang="en-US" sz="240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7723632" y="4032969"/>
            <a:ext cx="4596384" cy="1076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6" name="Picture 2" descr="https://i.ya-webdesign.com/images/essay-clipart-drawing-1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163" y="1106864"/>
            <a:ext cx="1321816" cy="196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ata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65336" y="2020929"/>
            <a:ext cx="1103376" cy="110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7779" y="168145"/>
            <a:ext cx="914400" cy="938719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3919396" y="4138518"/>
            <a:ext cx="7290817" cy="460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Data preparation pays off!</a:t>
            </a:r>
            <a:endParaRPr lang="en-US" b="1" dirty="0"/>
          </a:p>
        </p:txBody>
      </p:sp>
      <p:pic>
        <p:nvPicPr>
          <p:cNvPr id="11" name="Picture 2" descr="Person With Lightbulb Over Head Clip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777" y="3968566"/>
            <a:ext cx="814619" cy="81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41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0400" y="1418224"/>
            <a:ext cx="6654800" cy="2598605"/>
          </a:xfrm>
        </p:spPr>
        <p:txBody>
          <a:bodyPr>
            <a:normAutofit/>
          </a:bodyPr>
          <a:lstStyle/>
          <a:p>
            <a:r>
              <a:rPr lang="en-US" sz="2400" dirty="0"/>
              <a:t>Adoption only works if people can trust the </a:t>
            </a:r>
            <a:r>
              <a:rPr lang="en-US" sz="2400" dirty="0" smtClean="0"/>
              <a:t>model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r>
              <a:rPr lang="en-US" sz="2400" dirty="0" smtClean="0"/>
              <a:t>This might (or might not) require explanation and cross-checking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10: Model interpretability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0" y="5397221"/>
            <a:ext cx="12192000" cy="512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Advice: Assess early the interpretability requirements</a:t>
            </a:r>
            <a:endParaRPr lang="en-US" sz="2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7779" y="168145"/>
            <a:ext cx="914400" cy="938719"/>
          </a:xfrm>
          <a:prstGeom prst="rect">
            <a:avLst/>
          </a:prstGeom>
        </p:spPr>
      </p:pic>
      <p:pic>
        <p:nvPicPr>
          <p:cNvPr id="2050" name="Picture 2" descr="Interpretable Machine Learning: A Guide for Making Black Box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401" y="954898"/>
            <a:ext cx="2743200" cy="2743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1595973" y="4108038"/>
            <a:ext cx="9793516" cy="764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Model Interpretation can make or break industry </a:t>
            </a:r>
            <a:r>
              <a:rPr lang="en-US" b="1" dirty="0" smtClean="0"/>
              <a:t>applications!</a:t>
            </a:r>
            <a:endParaRPr lang="en-US" b="1" dirty="0"/>
          </a:p>
        </p:txBody>
      </p:sp>
      <p:pic>
        <p:nvPicPr>
          <p:cNvPr id="9" name="Picture 2" descr="Person With Lightbulb Over Head Clip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54" y="3938086"/>
            <a:ext cx="814619" cy="81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16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53559"/>
            <a:ext cx="11430000" cy="4900254"/>
          </a:xfrm>
        </p:spPr>
        <p:txBody>
          <a:bodyPr>
            <a:no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Business </a:t>
            </a:r>
            <a:r>
              <a:rPr lang="en-US" sz="2400" dirty="0"/>
              <a:t>led projects tend to be more </a:t>
            </a:r>
            <a:r>
              <a:rPr lang="en-US" sz="2400" dirty="0" smtClean="0"/>
              <a:t>successful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Simple can be impactful too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Progress curves are typically steep, then </a:t>
            </a:r>
            <a:r>
              <a:rPr lang="en-US" sz="2400" dirty="0" smtClean="0"/>
              <a:t>flatter 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Non-adopted successful models are </a:t>
            </a:r>
            <a:r>
              <a:rPr lang="en-US" sz="2400" dirty="0" smtClean="0"/>
              <a:t>failures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Development </a:t>
            </a:r>
            <a:r>
              <a:rPr lang="en-US" sz="2400" dirty="0"/>
              <a:t>is team </a:t>
            </a:r>
            <a:r>
              <a:rPr lang="en-US" sz="2400" dirty="0" smtClean="0"/>
              <a:t>work   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Meeting tables are multidisciplinary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Speak the business language </a:t>
            </a:r>
            <a:endParaRPr lang="en-US" sz="2400" dirty="0" smtClean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Expectations need constant </a:t>
            </a:r>
            <a:r>
              <a:rPr lang="en-US" sz="2400" dirty="0" smtClean="0"/>
              <a:t>management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smtClean="0"/>
              <a:t>Data preparation pays off</a:t>
            </a:r>
            <a:endParaRPr lang="en-US" sz="2400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Model Interpretation can make or break industry </a:t>
            </a:r>
            <a:r>
              <a:rPr lang="en-US" sz="2400" dirty="0" smtClean="0"/>
              <a:t>applications</a:t>
            </a:r>
            <a:endParaRPr lang="en-US" sz="2400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endParaRPr lang="en-US" sz="2400" i="1" dirty="0" smtClean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794" y="1276709"/>
            <a:ext cx="2510169" cy="258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8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524937"/>
            <a:ext cx="10515600" cy="3309805"/>
          </a:xfrm>
        </p:spPr>
        <p:txBody>
          <a:bodyPr/>
          <a:lstStyle/>
          <a:p>
            <a:endParaRPr lang="en-US" sz="3600" b="1" dirty="0" smtClean="0"/>
          </a:p>
          <a:p>
            <a:pPr marL="0" indent="0">
              <a:buNone/>
            </a:pPr>
            <a:r>
              <a:rPr lang="en-US" sz="4000" b="1" dirty="0" smtClean="0"/>
              <a:t>Good luck!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Reach out to me at </a:t>
            </a:r>
            <a:r>
              <a:rPr lang="en-US" i="1" dirty="0" smtClean="0"/>
              <a:t>alessandro.nesti@epfl.ch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5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708"/>
            <a:ext cx="10515600" cy="5416699"/>
          </a:xfrm>
        </p:spPr>
        <p:txBody>
          <a:bodyPr>
            <a:noAutofit/>
          </a:bodyPr>
          <a:lstStyle/>
          <a:p>
            <a:r>
              <a:rPr lang="en-US" sz="2400" dirty="0" smtClean="0"/>
              <a:t>BSc and MSc in biomedical engineering</a:t>
            </a:r>
          </a:p>
          <a:p>
            <a:pPr lvl="1"/>
            <a:r>
              <a:rPr lang="en-US" sz="2000" i="1" dirty="0" smtClean="0"/>
              <a:t>Tech &amp; medical applications</a:t>
            </a:r>
          </a:p>
          <a:p>
            <a:pPr lvl="1"/>
            <a:endParaRPr lang="en-US" sz="2000" i="1" dirty="0"/>
          </a:p>
          <a:p>
            <a:pPr lvl="1"/>
            <a:endParaRPr lang="en-US" sz="2000" i="1" dirty="0" smtClean="0"/>
          </a:p>
          <a:p>
            <a:r>
              <a:rPr lang="en-US" sz="2400" dirty="0" smtClean="0"/>
              <a:t>PhD &amp; </a:t>
            </a:r>
            <a:r>
              <a:rPr lang="en-US" sz="2400" dirty="0" err="1" smtClean="0"/>
              <a:t>PostDoc</a:t>
            </a:r>
            <a:r>
              <a:rPr lang="en-US" sz="2400" dirty="0" smtClean="0"/>
              <a:t> in neuroscience</a:t>
            </a:r>
          </a:p>
          <a:p>
            <a:pPr lvl="1"/>
            <a:r>
              <a:rPr lang="en-US" sz="2000" i="1" dirty="0" smtClean="0"/>
              <a:t>Experimental study of the brain</a:t>
            </a:r>
          </a:p>
          <a:p>
            <a:pPr lvl="1"/>
            <a:endParaRPr lang="en-US" sz="2000" i="1" dirty="0" smtClean="0"/>
          </a:p>
          <a:p>
            <a:pPr lvl="1"/>
            <a:endParaRPr lang="en-US" sz="2000" i="1" dirty="0"/>
          </a:p>
          <a:p>
            <a:r>
              <a:rPr lang="en-US" sz="2400" dirty="0" smtClean="0"/>
              <a:t>(Industry) </a:t>
            </a:r>
          </a:p>
          <a:p>
            <a:pPr lvl="1"/>
            <a:r>
              <a:rPr lang="en-US" sz="2000" i="1" dirty="0" smtClean="0"/>
              <a:t>Ecommerce </a:t>
            </a:r>
          </a:p>
          <a:p>
            <a:pPr lvl="1"/>
            <a:endParaRPr lang="en-US" sz="2000" i="1" dirty="0"/>
          </a:p>
          <a:p>
            <a:pPr lvl="1"/>
            <a:endParaRPr lang="en-US" sz="2000" i="1" dirty="0" smtClean="0"/>
          </a:p>
          <a:p>
            <a:r>
              <a:rPr lang="en-US" sz="2400" dirty="0" smtClean="0"/>
              <a:t>SDSC</a:t>
            </a:r>
          </a:p>
          <a:p>
            <a:pPr lvl="1"/>
            <a:r>
              <a:rPr lang="en-US" sz="2000" i="1" dirty="0" smtClean="0"/>
              <a:t>Industry use cases</a:t>
            </a:r>
            <a:endParaRPr lang="en-US" sz="20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 </a:t>
            </a:r>
            <a:endParaRPr lang="en-US" dirty="0"/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84285F7B-33D8-4A6D-92AA-3946B27E0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198" y="1276708"/>
            <a:ext cx="640595" cy="63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3E3A57-0C29-4196-9C1F-B36569511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882" y="2495208"/>
            <a:ext cx="752396" cy="65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8266176" y="1371600"/>
            <a:ext cx="2962656" cy="4837176"/>
            <a:chOff x="8266176" y="1371600"/>
            <a:chExt cx="2962656" cy="4837176"/>
          </a:xfrm>
        </p:grpSpPr>
        <p:pic>
          <p:nvPicPr>
            <p:cNvPr id="4" name="Picture 2" descr="http://2.bp.blogspot.com/-uDccl59D_ig/VZbz_SUNZdI/AAAAAAAABA4/6yDdewiiGCk/s1600/low%2Bpoligon%2Beurope%2Bmap.jpeg">
              <a:extLst>
                <a:ext uri="{FF2B5EF4-FFF2-40B4-BE49-F238E27FC236}">
                  <a16:creationId xmlns:a16="http://schemas.microsoft.com/office/drawing/2014/main" id="{245037DB-EF4B-4DC7-8497-46A396C3F7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30000"/>
                      </a14:imgEffect>
                      <a14:imgEffect>
                        <a14:brightnessContrast bright="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26" t="12196" r="27952" b="7846"/>
            <a:stretch/>
          </p:blipFill>
          <p:spPr bwMode="auto">
            <a:xfrm>
              <a:off x="8343533" y="1467766"/>
              <a:ext cx="2827387" cy="4629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8266176" y="1371600"/>
              <a:ext cx="2962656" cy="4837176"/>
            </a:xfrm>
            <a:prstGeom prst="rect">
              <a:avLst/>
            </a:pr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Logotype – Communicatio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2" t="36618" r="25452" b="37485"/>
          <a:stretch/>
        </p:blipFill>
        <p:spPr bwMode="auto">
          <a:xfrm>
            <a:off x="5201573" y="3345123"/>
            <a:ext cx="1176082" cy="45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DSC | A complex journey made simpl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601" y="5985330"/>
            <a:ext cx="597721" cy="59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7022969" y="2009130"/>
            <a:ext cx="2196445" cy="186528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92495" y="2997630"/>
            <a:ext cx="2313798" cy="5892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647440" y="3386069"/>
            <a:ext cx="5289422" cy="130114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483665" y="3480961"/>
            <a:ext cx="2331088" cy="27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34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Mission:</a:t>
            </a:r>
          </a:p>
          <a:p>
            <a:pPr lvl="1"/>
            <a:r>
              <a:rPr lang="en-US" dirty="0" smtClean="0"/>
              <a:t>Accelerate adoption of data science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Industry partners:</a:t>
            </a:r>
          </a:p>
          <a:p>
            <a:pPr lvl="1"/>
            <a:r>
              <a:rPr lang="en-US" dirty="0" smtClean="0"/>
              <a:t>Different maturity level, but obviously not DS-based companies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SDSC - industry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25728" y="1317074"/>
            <a:ext cx="10172192" cy="2830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10 lessons learned while accelerating Data Science adoption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today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4581102" y="5738732"/>
            <a:ext cx="2879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Communication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2775065" y="3296528"/>
            <a:ext cx="2426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Strategy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7727262" y="3360819"/>
            <a:ext cx="2426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Data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298425" y="2635588"/>
            <a:ext cx="3374514" cy="3074347"/>
            <a:chOff x="4298425" y="2591900"/>
            <a:chExt cx="3374514" cy="3074347"/>
          </a:xfrm>
        </p:grpSpPr>
        <p:grpSp>
          <p:nvGrpSpPr>
            <p:cNvPr id="14" name="그룹 8">
              <a:extLst>
                <a:ext uri="{FF2B5EF4-FFF2-40B4-BE49-F238E27FC236}">
                  <a16:creationId xmlns:a16="http://schemas.microsoft.com/office/drawing/2014/main" id="{FF63FC84-0147-48CC-8B27-3C3899FC17D1}"/>
                </a:ext>
              </a:extLst>
            </p:cNvPr>
            <p:cNvGrpSpPr/>
            <p:nvPr/>
          </p:nvGrpSpPr>
          <p:grpSpPr>
            <a:xfrm>
              <a:off x="4298425" y="2591900"/>
              <a:ext cx="3374514" cy="3074347"/>
              <a:chOff x="4406922" y="1835575"/>
              <a:chExt cx="3374514" cy="3074347"/>
            </a:xfrm>
          </p:grpSpPr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64BA96E-091A-4894-A49C-91752B759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3191" y="1879651"/>
                <a:ext cx="2340560" cy="1687967"/>
              </a:xfrm>
              <a:custGeom>
                <a:avLst/>
                <a:gdLst>
                  <a:gd name="connsiteX0" fmla="*/ 1634846 w 2138022"/>
                  <a:gd name="connsiteY0" fmla="*/ 2638954 h 2647376"/>
                  <a:gd name="connsiteX1" fmla="*/ 1636616 w 2138022"/>
                  <a:gd name="connsiteY1" fmla="*/ 2641686 h 2647376"/>
                  <a:gd name="connsiteX2" fmla="*/ 1631537 w 2138022"/>
                  <a:gd name="connsiteY2" fmla="*/ 2647376 h 2647376"/>
                  <a:gd name="connsiteX3" fmla="*/ 1634846 w 2138022"/>
                  <a:gd name="connsiteY3" fmla="*/ 2638954 h 2647376"/>
                  <a:gd name="connsiteX4" fmla="*/ 191284 w 2138022"/>
                  <a:gd name="connsiteY4" fmla="*/ 0 h 2647376"/>
                  <a:gd name="connsiteX5" fmla="*/ 1429002 w 2138022"/>
                  <a:gd name="connsiteY5" fmla="*/ 0 h 2647376"/>
                  <a:gd name="connsiteX6" fmla="*/ 1680296 w 2138022"/>
                  <a:gd name="connsiteY6" fmla="*/ 146243 h 2647376"/>
                  <a:gd name="connsiteX7" fmla="*/ 2138022 w 2138022"/>
                  <a:gd name="connsiteY7" fmla="*/ 939458 h 2647376"/>
                  <a:gd name="connsiteX8" fmla="*/ 1207798 w 2138022"/>
                  <a:gd name="connsiteY8" fmla="*/ 1541901 h 2647376"/>
                  <a:gd name="connsiteX9" fmla="*/ 491337 w 2138022"/>
                  <a:gd name="connsiteY9" fmla="*/ 299986 h 2647376"/>
                  <a:gd name="connsiteX10" fmla="*/ 0 w 2138022"/>
                  <a:gd name="connsiteY10" fmla="*/ 74996 h 2647376"/>
                  <a:gd name="connsiteX11" fmla="*/ 191284 w 2138022"/>
                  <a:gd name="connsiteY11" fmla="*/ 0 h 2647376"/>
                  <a:gd name="connsiteX0" fmla="*/ 1631537 w 2138022"/>
                  <a:gd name="connsiteY0" fmla="*/ 2647376 h 2647376"/>
                  <a:gd name="connsiteX1" fmla="*/ 1636616 w 2138022"/>
                  <a:gd name="connsiteY1" fmla="*/ 2641686 h 2647376"/>
                  <a:gd name="connsiteX2" fmla="*/ 1631537 w 2138022"/>
                  <a:gd name="connsiteY2" fmla="*/ 2647376 h 2647376"/>
                  <a:gd name="connsiteX3" fmla="*/ 191284 w 2138022"/>
                  <a:gd name="connsiteY3" fmla="*/ 0 h 2647376"/>
                  <a:gd name="connsiteX4" fmla="*/ 1429002 w 2138022"/>
                  <a:gd name="connsiteY4" fmla="*/ 0 h 2647376"/>
                  <a:gd name="connsiteX5" fmla="*/ 1680296 w 2138022"/>
                  <a:gd name="connsiteY5" fmla="*/ 146243 h 2647376"/>
                  <a:gd name="connsiteX6" fmla="*/ 2138022 w 2138022"/>
                  <a:gd name="connsiteY6" fmla="*/ 939458 h 2647376"/>
                  <a:gd name="connsiteX7" fmla="*/ 1207798 w 2138022"/>
                  <a:gd name="connsiteY7" fmla="*/ 1541901 h 2647376"/>
                  <a:gd name="connsiteX8" fmla="*/ 491337 w 2138022"/>
                  <a:gd name="connsiteY8" fmla="*/ 299986 h 2647376"/>
                  <a:gd name="connsiteX9" fmla="*/ 0 w 2138022"/>
                  <a:gd name="connsiteY9" fmla="*/ 74996 h 2647376"/>
                  <a:gd name="connsiteX10" fmla="*/ 191284 w 2138022"/>
                  <a:gd name="connsiteY10" fmla="*/ 0 h 2647376"/>
                  <a:gd name="connsiteX0" fmla="*/ 191284 w 2138022"/>
                  <a:gd name="connsiteY0" fmla="*/ 0 h 1541901"/>
                  <a:gd name="connsiteX1" fmla="*/ 1429002 w 2138022"/>
                  <a:gd name="connsiteY1" fmla="*/ 0 h 1541901"/>
                  <a:gd name="connsiteX2" fmla="*/ 1680296 w 2138022"/>
                  <a:gd name="connsiteY2" fmla="*/ 146243 h 1541901"/>
                  <a:gd name="connsiteX3" fmla="*/ 2138022 w 2138022"/>
                  <a:gd name="connsiteY3" fmla="*/ 939458 h 1541901"/>
                  <a:gd name="connsiteX4" fmla="*/ 1207798 w 2138022"/>
                  <a:gd name="connsiteY4" fmla="*/ 1541901 h 1541901"/>
                  <a:gd name="connsiteX5" fmla="*/ 491337 w 2138022"/>
                  <a:gd name="connsiteY5" fmla="*/ 299986 h 1541901"/>
                  <a:gd name="connsiteX6" fmla="*/ 0 w 2138022"/>
                  <a:gd name="connsiteY6" fmla="*/ 74996 h 1541901"/>
                  <a:gd name="connsiteX7" fmla="*/ 191284 w 2138022"/>
                  <a:gd name="connsiteY7" fmla="*/ 0 h 1541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38022" h="1541901">
                    <a:moveTo>
                      <a:pt x="191284" y="0"/>
                    </a:moveTo>
                    <a:lnTo>
                      <a:pt x="1429002" y="0"/>
                    </a:lnTo>
                    <a:cubicBezTo>
                      <a:pt x="1522768" y="0"/>
                      <a:pt x="1635288" y="67497"/>
                      <a:pt x="1680296" y="146243"/>
                    </a:cubicBezTo>
                    <a:lnTo>
                      <a:pt x="2138022" y="939458"/>
                    </a:lnTo>
                    <a:lnTo>
                      <a:pt x="1207798" y="1541901"/>
                    </a:lnTo>
                    <a:lnTo>
                      <a:pt x="491337" y="299986"/>
                    </a:lnTo>
                    <a:cubicBezTo>
                      <a:pt x="360063" y="71247"/>
                      <a:pt x="168780" y="-3750"/>
                      <a:pt x="0" y="74996"/>
                    </a:cubicBezTo>
                    <a:cubicBezTo>
                      <a:pt x="56260" y="29999"/>
                      <a:pt x="127523" y="0"/>
                      <a:pt x="19128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/>
                  </a:gs>
                  <a:gs pos="59000">
                    <a:schemeClr val="accent4">
                      <a:lumMod val="98000"/>
                    </a:schemeClr>
                  </a:gs>
                  <a:gs pos="88000">
                    <a:schemeClr val="accent4">
                      <a:lumMod val="3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  <p:sp>
            <p:nvSpPr>
              <p:cNvPr id="16" name="Freeform 74">
                <a:extLst>
                  <a:ext uri="{FF2B5EF4-FFF2-40B4-BE49-F238E27FC236}">
                    <a16:creationId xmlns:a16="http://schemas.microsoft.com/office/drawing/2014/main" id="{C932F6D7-021E-4646-8E7E-0090CB3EC0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8400" y="3682379"/>
                <a:ext cx="1310149" cy="1227543"/>
              </a:xfrm>
              <a:custGeom>
                <a:avLst/>
                <a:gdLst>
                  <a:gd name="connsiteX0" fmla="*/ 0 w 1196777"/>
                  <a:gd name="connsiteY0" fmla="*/ 5276 h 1121319"/>
                  <a:gd name="connsiteX1" fmla="*/ 308095 w 1196777"/>
                  <a:gd name="connsiteY1" fmla="*/ 15507 h 1121319"/>
                  <a:gd name="connsiteX2" fmla="*/ 560126 w 1196777"/>
                  <a:gd name="connsiteY2" fmla="*/ 176723 h 1121319"/>
                  <a:gd name="connsiteX3" fmla="*/ 1065618 w 1196777"/>
                  <a:gd name="connsiteY3" fmla="*/ 176723 h 1121319"/>
                  <a:gd name="connsiteX4" fmla="*/ 1196777 w 1196777"/>
                  <a:gd name="connsiteY4" fmla="*/ 165439 h 1121319"/>
                  <a:gd name="connsiteX5" fmla="*/ 731862 w 1196777"/>
                  <a:gd name="connsiteY5" fmla="*/ 975149 h 1121319"/>
                  <a:gd name="connsiteX6" fmla="*/ 476687 w 1196777"/>
                  <a:gd name="connsiteY6" fmla="*/ 1121319 h 1121319"/>
                  <a:gd name="connsiteX7" fmla="*/ 28575 w 1196777"/>
                  <a:gd name="connsiteY7" fmla="*/ 1121319 h 1121319"/>
                  <a:gd name="connsiteX8" fmla="*/ 0 w 1196777"/>
                  <a:gd name="connsiteY8" fmla="*/ 5276 h 1121319"/>
                  <a:gd name="connsiteX0" fmla="*/ 0 w 1196777"/>
                  <a:gd name="connsiteY0" fmla="*/ 5276 h 1121319"/>
                  <a:gd name="connsiteX1" fmla="*/ 498595 w 1196777"/>
                  <a:gd name="connsiteY1" fmla="*/ 15507 h 1121319"/>
                  <a:gd name="connsiteX2" fmla="*/ 560126 w 1196777"/>
                  <a:gd name="connsiteY2" fmla="*/ 176723 h 1121319"/>
                  <a:gd name="connsiteX3" fmla="*/ 1065618 w 1196777"/>
                  <a:gd name="connsiteY3" fmla="*/ 176723 h 1121319"/>
                  <a:gd name="connsiteX4" fmla="*/ 1196777 w 1196777"/>
                  <a:gd name="connsiteY4" fmla="*/ 165439 h 1121319"/>
                  <a:gd name="connsiteX5" fmla="*/ 731862 w 1196777"/>
                  <a:gd name="connsiteY5" fmla="*/ 975149 h 1121319"/>
                  <a:gd name="connsiteX6" fmla="*/ 476687 w 1196777"/>
                  <a:gd name="connsiteY6" fmla="*/ 1121319 h 1121319"/>
                  <a:gd name="connsiteX7" fmla="*/ 28575 w 1196777"/>
                  <a:gd name="connsiteY7" fmla="*/ 1121319 h 1121319"/>
                  <a:gd name="connsiteX8" fmla="*/ 0 w 1196777"/>
                  <a:gd name="connsiteY8" fmla="*/ 5276 h 1121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6777" h="1121319">
                    <a:moveTo>
                      <a:pt x="0" y="5276"/>
                    </a:moveTo>
                    <a:cubicBezTo>
                      <a:pt x="119762" y="6915"/>
                      <a:pt x="405241" y="-13067"/>
                      <a:pt x="498595" y="15507"/>
                    </a:cubicBezTo>
                    <a:cubicBezTo>
                      <a:pt x="591949" y="44081"/>
                      <a:pt x="465622" y="149854"/>
                      <a:pt x="560126" y="176723"/>
                    </a:cubicBezTo>
                    <a:cubicBezTo>
                      <a:pt x="654630" y="203592"/>
                      <a:pt x="897121" y="176723"/>
                      <a:pt x="1065618" y="176723"/>
                    </a:cubicBezTo>
                    <a:cubicBezTo>
                      <a:pt x="1171631" y="174907"/>
                      <a:pt x="1155629" y="172962"/>
                      <a:pt x="1196777" y="165439"/>
                    </a:cubicBezTo>
                    <a:lnTo>
                      <a:pt x="731862" y="975149"/>
                    </a:lnTo>
                    <a:cubicBezTo>
                      <a:pt x="682999" y="1057637"/>
                      <a:pt x="570413" y="1121319"/>
                      <a:pt x="476687" y="1121319"/>
                    </a:cubicBezTo>
                    <a:lnTo>
                      <a:pt x="28575" y="1121319"/>
                    </a:lnTo>
                    <a:cubicBezTo>
                      <a:pt x="28575" y="749305"/>
                      <a:pt x="0" y="377290"/>
                      <a:pt x="0" y="527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/>
                  </a:gs>
                  <a:gs pos="30000">
                    <a:schemeClr val="accent3"/>
                  </a:gs>
                  <a:gs pos="62000">
                    <a:schemeClr val="accent3">
                      <a:lumMod val="57000"/>
                    </a:schemeClr>
                  </a:gs>
                </a:gsLst>
                <a:lin ang="204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  <p:sp>
            <p:nvSpPr>
              <p:cNvPr id="17" name="Freeform 12">
                <a:extLst>
                  <a:ext uri="{FF2B5EF4-FFF2-40B4-BE49-F238E27FC236}">
                    <a16:creationId xmlns:a16="http://schemas.microsoft.com/office/drawing/2014/main" id="{2BA33492-08F6-446D-BA70-981530B8A6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922" y="1835575"/>
                <a:ext cx="2598140" cy="2900532"/>
              </a:xfrm>
              <a:custGeom>
                <a:avLst/>
                <a:gdLst>
                  <a:gd name="T0" fmla="*/ 13 w 630"/>
                  <a:gd name="T1" fmla="*/ 406 h 704"/>
                  <a:gd name="T2" fmla="*/ 177 w 630"/>
                  <a:gd name="T3" fmla="*/ 692 h 704"/>
                  <a:gd name="T4" fmla="*/ 186 w 630"/>
                  <a:gd name="T5" fmla="*/ 704 h 704"/>
                  <a:gd name="T6" fmla="*/ 199 w 630"/>
                  <a:gd name="T7" fmla="*/ 591 h 704"/>
                  <a:gd name="T8" fmla="*/ 492 w 630"/>
                  <a:gd name="T9" fmla="*/ 83 h 704"/>
                  <a:gd name="T10" fmla="*/ 630 w 630"/>
                  <a:gd name="T11" fmla="*/ 27 h 704"/>
                  <a:gd name="T12" fmla="*/ 575 w 630"/>
                  <a:gd name="T13" fmla="*/ 3 h 704"/>
                  <a:gd name="T14" fmla="*/ 245 w 630"/>
                  <a:gd name="T15" fmla="*/ 3 h 704"/>
                  <a:gd name="T16" fmla="*/ 177 w 630"/>
                  <a:gd name="T17" fmla="*/ 43 h 704"/>
                  <a:gd name="T18" fmla="*/ 13 w 630"/>
                  <a:gd name="T19" fmla="*/ 328 h 704"/>
                  <a:gd name="T20" fmla="*/ 13 w 630"/>
                  <a:gd name="T21" fmla="*/ 406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0" h="704">
                    <a:moveTo>
                      <a:pt x="13" y="406"/>
                    </a:moveTo>
                    <a:cubicBezTo>
                      <a:pt x="177" y="692"/>
                      <a:pt x="177" y="692"/>
                      <a:pt x="177" y="692"/>
                    </a:cubicBezTo>
                    <a:cubicBezTo>
                      <a:pt x="180" y="696"/>
                      <a:pt x="183" y="700"/>
                      <a:pt x="186" y="704"/>
                    </a:cubicBezTo>
                    <a:cubicBezTo>
                      <a:pt x="171" y="674"/>
                      <a:pt x="174" y="634"/>
                      <a:pt x="199" y="591"/>
                    </a:cubicBezTo>
                    <a:cubicBezTo>
                      <a:pt x="492" y="83"/>
                      <a:pt x="492" y="83"/>
                      <a:pt x="492" y="83"/>
                    </a:cubicBezTo>
                    <a:cubicBezTo>
                      <a:pt x="529" y="19"/>
                      <a:pt x="583" y="0"/>
                      <a:pt x="630" y="27"/>
                    </a:cubicBezTo>
                    <a:cubicBezTo>
                      <a:pt x="615" y="13"/>
                      <a:pt x="593" y="3"/>
                      <a:pt x="575" y="3"/>
                    </a:cubicBezTo>
                    <a:cubicBezTo>
                      <a:pt x="245" y="3"/>
                      <a:pt x="245" y="3"/>
                      <a:pt x="245" y="3"/>
                    </a:cubicBezTo>
                    <a:cubicBezTo>
                      <a:pt x="220" y="3"/>
                      <a:pt x="190" y="21"/>
                      <a:pt x="177" y="43"/>
                    </a:cubicBezTo>
                    <a:cubicBezTo>
                      <a:pt x="13" y="328"/>
                      <a:pt x="13" y="328"/>
                      <a:pt x="13" y="328"/>
                    </a:cubicBezTo>
                    <a:cubicBezTo>
                      <a:pt x="0" y="350"/>
                      <a:pt x="0" y="385"/>
                      <a:pt x="13" y="4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48000"/>
                    </a:schemeClr>
                  </a:gs>
                  <a:gs pos="100000">
                    <a:schemeClr val="accent1">
                      <a:lumMod val="76000"/>
                      <a:lumOff val="24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  <p:sp>
            <p:nvSpPr>
              <p:cNvPr id="18" name="Freeform 24">
                <a:extLst>
                  <a:ext uri="{FF2B5EF4-FFF2-40B4-BE49-F238E27FC236}">
                    <a16:creationId xmlns:a16="http://schemas.microsoft.com/office/drawing/2014/main" id="{DB5EBF0F-344A-49B6-A79B-B8C0CE193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809" y="3490069"/>
                <a:ext cx="1940702" cy="1419853"/>
              </a:xfrm>
              <a:custGeom>
                <a:avLst/>
                <a:gdLst/>
                <a:ahLst/>
                <a:cxnLst/>
                <a:rect l="l" t="t" r="r" b="b"/>
                <a:pathLst>
                  <a:path w="1772766" h="1296988">
                    <a:moveTo>
                      <a:pt x="0" y="0"/>
                    </a:moveTo>
                    <a:cubicBezTo>
                      <a:pt x="63722" y="116210"/>
                      <a:pt x="202597" y="191176"/>
                      <a:pt x="401193" y="191176"/>
                    </a:cubicBezTo>
                    <a:cubicBezTo>
                      <a:pt x="401193" y="191176"/>
                      <a:pt x="1311793" y="171842"/>
                      <a:pt x="1772766" y="182552"/>
                    </a:cubicBezTo>
                    <a:lnTo>
                      <a:pt x="1772766" y="1296988"/>
                    </a:lnTo>
                    <a:lnTo>
                      <a:pt x="900113" y="1296988"/>
                    </a:lnTo>
                    <a:cubicBezTo>
                      <a:pt x="817531" y="1296988"/>
                      <a:pt x="720090" y="1248222"/>
                      <a:pt x="667512" y="1180778"/>
                    </a:cubicBezTo>
                    <a:cubicBezTo>
                      <a:pt x="656368" y="1169494"/>
                      <a:pt x="652367" y="1158340"/>
                      <a:pt x="644938" y="1150818"/>
                    </a:cubicBezTo>
                    <a:lnTo>
                      <a:pt x="510064" y="914636"/>
                    </a:lnTo>
                    <a:lnTo>
                      <a:pt x="168878" y="326063"/>
                    </a:lnTo>
                    <a:lnTo>
                      <a:pt x="26289" y="78727"/>
                    </a:lnTo>
                    <a:cubicBezTo>
                      <a:pt x="14859" y="56289"/>
                      <a:pt x="3715" y="29961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/>
                  </a:gs>
                  <a:gs pos="50000">
                    <a:schemeClr val="accent3"/>
                  </a:gs>
                  <a:gs pos="100000">
                    <a:schemeClr val="accent3">
                      <a:lumMod val="79000"/>
                      <a:lumOff val="21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9" name="Freeform 20">
                <a:extLst>
                  <a:ext uri="{FF2B5EF4-FFF2-40B4-BE49-F238E27FC236}">
                    <a16:creationId xmlns:a16="http://schemas.microsoft.com/office/drawing/2014/main" id="{57E35C24-E5DC-4B36-9ED1-778F13A8EA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210" y="2338392"/>
                <a:ext cx="1544226" cy="2461419"/>
              </a:xfrm>
              <a:custGeom>
                <a:avLst/>
                <a:gdLst/>
                <a:ahLst/>
                <a:cxnLst/>
                <a:rect l="l" t="t" r="r" b="b"/>
                <a:pathLst>
                  <a:path w="1410598" h="2248423">
                    <a:moveTo>
                      <a:pt x="937565" y="0"/>
                    </a:moveTo>
                    <a:cubicBezTo>
                      <a:pt x="1027835" y="156432"/>
                      <a:pt x="1173982" y="409698"/>
                      <a:pt x="1410598" y="819740"/>
                    </a:cubicBezTo>
                    <a:cubicBezTo>
                      <a:pt x="1459356" y="902236"/>
                      <a:pt x="1459356" y="1033480"/>
                      <a:pt x="1410598" y="1112226"/>
                    </a:cubicBezTo>
                    <a:cubicBezTo>
                      <a:pt x="1410598" y="1112226"/>
                      <a:pt x="1410598" y="1112226"/>
                      <a:pt x="791739" y="2184676"/>
                    </a:cubicBezTo>
                    <a:cubicBezTo>
                      <a:pt x="780487" y="2207175"/>
                      <a:pt x="761733" y="2229674"/>
                      <a:pt x="742980" y="2248423"/>
                    </a:cubicBezTo>
                    <a:cubicBezTo>
                      <a:pt x="810492" y="2135928"/>
                      <a:pt x="802991" y="1978436"/>
                      <a:pt x="701723" y="1805944"/>
                    </a:cubicBezTo>
                    <a:cubicBezTo>
                      <a:pt x="701723" y="1805944"/>
                      <a:pt x="701723" y="1805944"/>
                      <a:pt x="0" y="58957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77000"/>
                      <a:lumOff val="23000"/>
                    </a:schemeClr>
                  </a:gs>
                  <a:gs pos="50000">
                    <a:schemeClr val="accent4"/>
                  </a:gs>
                  <a:gs pos="100000">
                    <a:schemeClr val="accent4"/>
                  </a:gs>
                </a:gsLst>
                <a:lin ang="135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flipH="1">
              <a:off x="4937036" y="2975433"/>
              <a:ext cx="7531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smtClean="0">
                  <a:solidFill>
                    <a:schemeClr val="bg1"/>
                  </a:solidFill>
                </a:rPr>
                <a:t>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flipH="1">
              <a:off x="5582919" y="4448635"/>
              <a:ext cx="7531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smtClean="0">
                  <a:solidFill>
                    <a:schemeClr val="bg1"/>
                  </a:solidFill>
                </a:rPr>
                <a:t>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flipH="1">
              <a:off x="6526348" y="3040749"/>
              <a:ext cx="7531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smtClean="0">
                  <a:solidFill>
                    <a:schemeClr val="bg1"/>
                  </a:solidFill>
                </a:rPr>
                <a:t>D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596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The approach</a:t>
            </a:r>
            <a:endParaRPr lang="en-US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968432" y="5737381"/>
            <a:ext cx="4240848" cy="544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Advice: Fight for a clear question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492715" y="1469136"/>
            <a:ext cx="3017520" cy="207401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4898098" y="2497836"/>
            <a:ext cx="2176273" cy="749960"/>
          </a:xfrm>
          <a:prstGeom prst="wedgeEllipseCallout">
            <a:avLst>
              <a:gd name="adj1" fmla="val 51751"/>
              <a:gd name="adj2" fmla="val 66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Let’s clean all data, so we can do data science!</a:t>
            </a:r>
            <a:endParaRPr lang="en-US" sz="1400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5181563" y="1234403"/>
            <a:ext cx="1606762" cy="41078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Data led</a:t>
            </a:r>
            <a:endParaRPr lang="en-US" dirty="0"/>
          </a:p>
        </p:txBody>
      </p:sp>
      <p:grpSp>
        <p:nvGrpSpPr>
          <p:cNvPr id="19" name="Google Shape;8107;p66"/>
          <p:cNvGrpSpPr>
            <a:grpSpLocks noChangeAspect="1"/>
          </p:cNvGrpSpPr>
          <p:nvPr/>
        </p:nvGrpSpPr>
        <p:grpSpPr>
          <a:xfrm>
            <a:off x="5787167" y="1744492"/>
            <a:ext cx="548640" cy="551559"/>
            <a:chOff x="-3852025" y="3007849"/>
            <a:chExt cx="291450" cy="293000"/>
          </a:xfrm>
          <a:solidFill>
            <a:schemeClr val="accent6"/>
          </a:solidFill>
        </p:grpSpPr>
        <p:sp>
          <p:nvSpPr>
            <p:cNvPr id="20" name="Google Shape;8108;p66"/>
            <p:cNvSpPr/>
            <p:nvPr/>
          </p:nvSpPr>
          <p:spPr>
            <a:xfrm>
              <a:off x="-3852025" y="3007849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8109;p66"/>
            <p:cNvSpPr/>
            <p:nvPr/>
          </p:nvSpPr>
          <p:spPr>
            <a:xfrm>
              <a:off x="-3707100" y="3180324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8665391" y="1469136"/>
            <a:ext cx="3017520" cy="207401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Callout 5"/>
          <p:cNvSpPr/>
          <p:nvPr/>
        </p:nvSpPr>
        <p:spPr>
          <a:xfrm>
            <a:off x="9149949" y="2550821"/>
            <a:ext cx="2048404" cy="726413"/>
          </a:xfrm>
          <a:prstGeom prst="wedgeEllipseCallout">
            <a:avLst>
              <a:gd name="adj1" fmla="val 47970"/>
              <a:gd name="adj2" fmla="val 614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 have a problem, can you help?</a:t>
            </a:r>
            <a:endParaRPr lang="en-US" sz="1400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9236203" y="1196305"/>
            <a:ext cx="1965197" cy="4344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Business led</a:t>
            </a:r>
          </a:p>
        </p:txBody>
      </p:sp>
      <p:grpSp>
        <p:nvGrpSpPr>
          <p:cNvPr id="22" name="Google Shape;4544;p58"/>
          <p:cNvGrpSpPr>
            <a:grpSpLocks noChangeAspect="1"/>
          </p:cNvGrpSpPr>
          <p:nvPr/>
        </p:nvGrpSpPr>
        <p:grpSpPr>
          <a:xfrm>
            <a:off x="10047093" y="1816483"/>
            <a:ext cx="545576" cy="548640"/>
            <a:chOff x="-62516625" y="2524609"/>
            <a:chExt cx="315875" cy="317650"/>
          </a:xfrm>
          <a:solidFill>
            <a:schemeClr val="accent6"/>
          </a:solidFill>
        </p:grpSpPr>
        <p:sp>
          <p:nvSpPr>
            <p:cNvPr id="23" name="Google Shape;4545;p58"/>
            <p:cNvSpPr/>
            <p:nvPr/>
          </p:nvSpPr>
          <p:spPr>
            <a:xfrm>
              <a:off x="-62516625" y="2524609"/>
              <a:ext cx="315875" cy="317650"/>
            </a:xfrm>
            <a:custGeom>
              <a:avLst/>
              <a:gdLst/>
              <a:ahLst/>
              <a:cxnLst/>
              <a:rect l="l" t="t" r="r" b="b"/>
              <a:pathLst>
                <a:path w="12635" h="12706" extrusionOk="0">
                  <a:moveTo>
                    <a:pt x="4632" y="3309"/>
                  </a:moveTo>
                  <a:cubicBezTo>
                    <a:pt x="5388" y="3309"/>
                    <a:pt x="6018" y="3939"/>
                    <a:pt x="6018" y="4695"/>
                  </a:cubicBezTo>
                  <a:cubicBezTo>
                    <a:pt x="6018" y="4916"/>
                    <a:pt x="5924" y="5168"/>
                    <a:pt x="5829" y="5388"/>
                  </a:cubicBezTo>
                  <a:lnTo>
                    <a:pt x="5357" y="5861"/>
                  </a:lnTo>
                  <a:cubicBezTo>
                    <a:pt x="5136" y="5987"/>
                    <a:pt x="4916" y="6081"/>
                    <a:pt x="4632" y="6081"/>
                  </a:cubicBezTo>
                  <a:cubicBezTo>
                    <a:pt x="3876" y="6081"/>
                    <a:pt x="3246" y="5451"/>
                    <a:pt x="3246" y="4695"/>
                  </a:cubicBezTo>
                  <a:cubicBezTo>
                    <a:pt x="3246" y="3939"/>
                    <a:pt x="3876" y="3309"/>
                    <a:pt x="4632" y="3309"/>
                  </a:cubicBezTo>
                  <a:close/>
                  <a:moveTo>
                    <a:pt x="4632" y="820"/>
                  </a:moveTo>
                  <a:cubicBezTo>
                    <a:pt x="6617" y="820"/>
                    <a:pt x="8287" y="2364"/>
                    <a:pt x="8444" y="4285"/>
                  </a:cubicBezTo>
                  <a:lnTo>
                    <a:pt x="8444" y="4412"/>
                  </a:lnTo>
                  <a:cubicBezTo>
                    <a:pt x="7877" y="4412"/>
                    <a:pt x="7310" y="4538"/>
                    <a:pt x="6806" y="4758"/>
                  </a:cubicBezTo>
                  <a:lnTo>
                    <a:pt x="6806" y="4695"/>
                  </a:lnTo>
                  <a:cubicBezTo>
                    <a:pt x="6806" y="3466"/>
                    <a:pt x="5829" y="2490"/>
                    <a:pt x="4601" y="2490"/>
                  </a:cubicBezTo>
                  <a:cubicBezTo>
                    <a:pt x="3372" y="2490"/>
                    <a:pt x="2395" y="3466"/>
                    <a:pt x="2395" y="4695"/>
                  </a:cubicBezTo>
                  <a:cubicBezTo>
                    <a:pt x="2395" y="5924"/>
                    <a:pt x="3372" y="6900"/>
                    <a:pt x="4601" y="6900"/>
                  </a:cubicBezTo>
                  <a:lnTo>
                    <a:pt x="4664" y="6900"/>
                  </a:lnTo>
                  <a:cubicBezTo>
                    <a:pt x="4443" y="7404"/>
                    <a:pt x="4317" y="7972"/>
                    <a:pt x="4317" y="8539"/>
                  </a:cubicBezTo>
                  <a:cubicBezTo>
                    <a:pt x="4317" y="9421"/>
                    <a:pt x="4601" y="10240"/>
                    <a:pt x="5073" y="10902"/>
                  </a:cubicBezTo>
                  <a:lnTo>
                    <a:pt x="4601" y="11532"/>
                  </a:lnTo>
                  <a:lnTo>
                    <a:pt x="1513" y="7026"/>
                  </a:lnTo>
                  <a:cubicBezTo>
                    <a:pt x="1009" y="6333"/>
                    <a:pt x="725" y="5546"/>
                    <a:pt x="725" y="4695"/>
                  </a:cubicBezTo>
                  <a:cubicBezTo>
                    <a:pt x="788" y="2553"/>
                    <a:pt x="2521" y="820"/>
                    <a:pt x="4632" y="820"/>
                  </a:cubicBezTo>
                  <a:close/>
                  <a:moveTo>
                    <a:pt x="8507" y="5231"/>
                  </a:moveTo>
                  <a:cubicBezTo>
                    <a:pt x="10334" y="5231"/>
                    <a:pt x="11815" y="6743"/>
                    <a:pt x="11815" y="8539"/>
                  </a:cubicBezTo>
                  <a:cubicBezTo>
                    <a:pt x="11815" y="10366"/>
                    <a:pt x="10303" y="11847"/>
                    <a:pt x="8507" y="11847"/>
                  </a:cubicBezTo>
                  <a:cubicBezTo>
                    <a:pt x="6680" y="11847"/>
                    <a:pt x="5199" y="10366"/>
                    <a:pt x="5199" y="8539"/>
                  </a:cubicBezTo>
                  <a:cubicBezTo>
                    <a:pt x="5199" y="6743"/>
                    <a:pt x="6680" y="5231"/>
                    <a:pt x="8507" y="5231"/>
                  </a:cubicBezTo>
                  <a:close/>
                  <a:moveTo>
                    <a:pt x="4664" y="1"/>
                  </a:moveTo>
                  <a:cubicBezTo>
                    <a:pt x="2080" y="1"/>
                    <a:pt x="1" y="2080"/>
                    <a:pt x="1" y="4695"/>
                  </a:cubicBezTo>
                  <a:cubicBezTo>
                    <a:pt x="1" y="5703"/>
                    <a:pt x="316" y="6711"/>
                    <a:pt x="946" y="7499"/>
                  </a:cubicBezTo>
                  <a:lnTo>
                    <a:pt x="4317" y="12540"/>
                  </a:lnTo>
                  <a:cubicBezTo>
                    <a:pt x="4396" y="12650"/>
                    <a:pt x="4522" y="12705"/>
                    <a:pt x="4648" y="12705"/>
                  </a:cubicBezTo>
                  <a:cubicBezTo>
                    <a:pt x="4774" y="12705"/>
                    <a:pt x="4900" y="12650"/>
                    <a:pt x="4979" y="12540"/>
                  </a:cubicBezTo>
                  <a:lnTo>
                    <a:pt x="5672" y="11532"/>
                  </a:lnTo>
                  <a:cubicBezTo>
                    <a:pt x="6396" y="12256"/>
                    <a:pt x="7404" y="12697"/>
                    <a:pt x="8507" y="12697"/>
                  </a:cubicBezTo>
                  <a:cubicBezTo>
                    <a:pt x="10776" y="12697"/>
                    <a:pt x="12634" y="10838"/>
                    <a:pt x="12634" y="8539"/>
                  </a:cubicBezTo>
                  <a:cubicBezTo>
                    <a:pt x="12634" y="6554"/>
                    <a:pt x="11217" y="4884"/>
                    <a:pt x="9326" y="4506"/>
                  </a:cubicBezTo>
                  <a:lnTo>
                    <a:pt x="9326" y="4222"/>
                  </a:lnTo>
                  <a:cubicBezTo>
                    <a:pt x="9074" y="1891"/>
                    <a:pt x="7121" y="1"/>
                    <a:pt x="46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" name="Google Shape;4546;p58"/>
            <p:cNvSpPr/>
            <p:nvPr/>
          </p:nvSpPr>
          <p:spPr>
            <a:xfrm>
              <a:off x="-62335475" y="2664809"/>
              <a:ext cx="62250" cy="145750"/>
            </a:xfrm>
            <a:custGeom>
              <a:avLst/>
              <a:gdLst/>
              <a:ahLst/>
              <a:cxnLst/>
              <a:rect l="l" t="t" r="r" b="b"/>
              <a:pathLst>
                <a:path w="2490" h="5830" extrusionOk="0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3"/>
                    <a:pt x="537" y="2931"/>
                    <a:pt x="978" y="3246"/>
                  </a:cubicBezTo>
                  <a:cubicBezTo>
                    <a:pt x="1293" y="3498"/>
                    <a:pt x="1639" y="3718"/>
                    <a:pt x="1639" y="3970"/>
                  </a:cubicBezTo>
                  <a:cubicBezTo>
                    <a:pt x="1671" y="4191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20"/>
                  </a:lnTo>
                  <a:cubicBezTo>
                    <a:pt x="820" y="5672"/>
                    <a:pt x="1009" y="5829"/>
                    <a:pt x="1261" y="5829"/>
                  </a:cubicBezTo>
                  <a:cubicBezTo>
                    <a:pt x="1482" y="5829"/>
                    <a:pt x="1639" y="5609"/>
                    <a:pt x="1639" y="5420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9"/>
                    <a:pt x="1923" y="2899"/>
                    <a:pt x="1482" y="2584"/>
                  </a:cubicBezTo>
                  <a:cubicBezTo>
                    <a:pt x="1167" y="2364"/>
                    <a:pt x="820" y="2112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2"/>
                    <a:pt x="1860" y="2301"/>
                    <a:pt x="2049" y="2301"/>
                  </a:cubicBezTo>
                  <a:cubicBezTo>
                    <a:pt x="2269" y="2301"/>
                    <a:pt x="2490" y="2112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320040" y="1481328"/>
            <a:ext cx="3017520" cy="207401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Callout 7"/>
          <p:cNvSpPr/>
          <p:nvPr/>
        </p:nvSpPr>
        <p:spPr>
          <a:xfrm>
            <a:off x="525003" y="2550486"/>
            <a:ext cx="2359274" cy="752750"/>
          </a:xfrm>
          <a:prstGeom prst="wedgeEllipseCallout">
            <a:avLst>
              <a:gd name="adj1" fmla="val 48690"/>
              <a:gd name="adj2" fmla="val 607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Let’s find data scientists and solve problems!</a:t>
            </a:r>
            <a:endParaRPr lang="en-US" sz="1400" dirty="0"/>
          </a:p>
        </p:txBody>
      </p:sp>
      <p:sp>
        <p:nvSpPr>
          <p:cNvPr id="25" name="Google Shape;4292;p57"/>
          <p:cNvSpPr/>
          <p:nvPr/>
        </p:nvSpPr>
        <p:spPr>
          <a:xfrm>
            <a:off x="1779224" y="1871152"/>
            <a:ext cx="554728" cy="531648"/>
          </a:xfrm>
          <a:custGeom>
            <a:avLst/>
            <a:gdLst/>
            <a:ahLst/>
            <a:cxnLst/>
            <a:rect l="l" t="t" r="r" b="b"/>
            <a:pathLst>
              <a:path w="18772" h="17991" extrusionOk="0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solidFill>
                <a:srgbClr val="435D7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1354" y="1209004"/>
            <a:ext cx="210510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Analytics led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3149" y="164205"/>
            <a:ext cx="914400" cy="940340"/>
          </a:xfrm>
          <a:prstGeom prst="rect">
            <a:avLst/>
          </a:prstGeom>
        </p:spPr>
      </p:pic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1242298" y="1851607"/>
            <a:ext cx="426063" cy="457200"/>
            <a:chOff x="927846" y="2091531"/>
            <a:chExt cx="594975" cy="638455"/>
          </a:xfrm>
        </p:grpSpPr>
        <p:sp>
          <p:nvSpPr>
            <p:cNvPr id="16" name="Google Shape;5011;p59"/>
            <p:cNvSpPr/>
            <p:nvPr/>
          </p:nvSpPr>
          <p:spPr>
            <a:xfrm>
              <a:off x="1156173" y="2556924"/>
              <a:ext cx="146643" cy="57987"/>
            </a:xfrm>
            <a:custGeom>
              <a:avLst/>
              <a:gdLst/>
              <a:ahLst/>
              <a:cxnLst/>
              <a:rect l="l" t="t" r="r" b="b"/>
              <a:pathLst>
                <a:path w="2931" h="1159" extrusionOk="0">
                  <a:moveTo>
                    <a:pt x="414" y="1"/>
                  </a:moveTo>
                  <a:cubicBezTo>
                    <a:pt x="316" y="1"/>
                    <a:pt x="222" y="40"/>
                    <a:pt x="159" y="119"/>
                  </a:cubicBezTo>
                  <a:cubicBezTo>
                    <a:pt x="1" y="276"/>
                    <a:pt x="1" y="497"/>
                    <a:pt x="159" y="623"/>
                  </a:cubicBezTo>
                  <a:cubicBezTo>
                    <a:pt x="537" y="970"/>
                    <a:pt x="1009" y="1159"/>
                    <a:pt x="1482" y="1159"/>
                  </a:cubicBezTo>
                  <a:cubicBezTo>
                    <a:pt x="1986" y="1159"/>
                    <a:pt x="2458" y="970"/>
                    <a:pt x="2773" y="623"/>
                  </a:cubicBezTo>
                  <a:cubicBezTo>
                    <a:pt x="2931" y="465"/>
                    <a:pt x="2931" y="213"/>
                    <a:pt x="2773" y="119"/>
                  </a:cubicBezTo>
                  <a:cubicBezTo>
                    <a:pt x="2695" y="40"/>
                    <a:pt x="2592" y="1"/>
                    <a:pt x="2498" y="1"/>
                  </a:cubicBezTo>
                  <a:cubicBezTo>
                    <a:pt x="2403" y="1"/>
                    <a:pt x="2317" y="40"/>
                    <a:pt x="2269" y="119"/>
                  </a:cubicBezTo>
                  <a:cubicBezTo>
                    <a:pt x="2049" y="308"/>
                    <a:pt x="1734" y="434"/>
                    <a:pt x="1482" y="434"/>
                  </a:cubicBezTo>
                  <a:cubicBezTo>
                    <a:pt x="1167" y="434"/>
                    <a:pt x="883" y="308"/>
                    <a:pt x="694" y="119"/>
                  </a:cubicBezTo>
                  <a:cubicBezTo>
                    <a:pt x="615" y="40"/>
                    <a:pt x="513" y="1"/>
                    <a:pt x="4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5012;p59"/>
            <p:cNvSpPr/>
            <p:nvPr/>
          </p:nvSpPr>
          <p:spPr>
            <a:xfrm>
              <a:off x="927846" y="2091531"/>
              <a:ext cx="594975" cy="638455"/>
            </a:xfrm>
            <a:custGeom>
              <a:avLst/>
              <a:gdLst/>
              <a:ahLst/>
              <a:cxnLst/>
              <a:rect l="l" t="t" r="r" b="b"/>
              <a:pathLst>
                <a:path w="11892" h="12761" extrusionOk="0">
                  <a:moveTo>
                    <a:pt x="3400" y="694"/>
                  </a:moveTo>
                  <a:cubicBezTo>
                    <a:pt x="3715" y="694"/>
                    <a:pt x="3999" y="915"/>
                    <a:pt x="4093" y="1167"/>
                  </a:cubicBezTo>
                  <a:cubicBezTo>
                    <a:pt x="2928" y="1797"/>
                    <a:pt x="2046" y="3025"/>
                    <a:pt x="1951" y="4443"/>
                  </a:cubicBezTo>
                  <a:cubicBezTo>
                    <a:pt x="1932" y="4444"/>
                    <a:pt x="1914" y="4445"/>
                    <a:pt x="1895" y="4445"/>
                  </a:cubicBezTo>
                  <a:cubicBezTo>
                    <a:pt x="1481" y="4445"/>
                    <a:pt x="1163" y="4112"/>
                    <a:pt x="1163" y="3750"/>
                  </a:cubicBezTo>
                  <a:cubicBezTo>
                    <a:pt x="1163" y="3498"/>
                    <a:pt x="1258" y="3340"/>
                    <a:pt x="1352" y="3214"/>
                  </a:cubicBezTo>
                  <a:cubicBezTo>
                    <a:pt x="1478" y="3057"/>
                    <a:pt x="1478" y="2868"/>
                    <a:pt x="1352" y="2710"/>
                  </a:cubicBezTo>
                  <a:cubicBezTo>
                    <a:pt x="1258" y="2584"/>
                    <a:pt x="1163" y="2427"/>
                    <a:pt x="1163" y="2206"/>
                  </a:cubicBezTo>
                  <a:cubicBezTo>
                    <a:pt x="1163" y="1797"/>
                    <a:pt x="1478" y="1450"/>
                    <a:pt x="1888" y="1450"/>
                  </a:cubicBezTo>
                  <a:cubicBezTo>
                    <a:pt x="1983" y="1450"/>
                    <a:pt x="2109" y="1450"/>
                    <a:pt x="2172" y="1482"/>
                  </a:cubicBezTo>
                  <a:cubicBezTo>
                    <a:pt x="2216" y="1504"/>
                    <a:pt x="2263" y="1514"/>
                    <a:pt x="2311" y="1514"/>
                  </a:cubicBezTo>
                  <a:cubicBezTo>
                    <a:pt x="2468" y="1514"/>
                    <a:pt x="2627" y="1406"/>
                    <a:pt x="2676" y="1261"/>
                  </a:cubicBezTo>
                  <a:cubicBezTo>
                    <a:pt x="2770" y="946"/>
                    <a:pt x="3085" y="694"/>
                    <a:pt x="3400" y="694"/>
                  </a:cubicBezTo>
                  <a:close/>
                  <a:moveTo>
                    <a:pt x="8504" y="757"/>
                  </a:moveTo>
                  <a:cubicBezTo>
                    <a:pt x="8819" y="757"/>
                    <a:pt x="9166" y="978"/>
                    <a:pt x="9229" y="1293"/>
                  </a:cubicBezTo>
                  <a:cubicBezTo>
                    <a:pt x="9255" y="1448"/>
                    <a:pt x="9430" y="1561"/>
                    <a:pt x="9614" y="1561"/>
                  </a:cubicBezTo>
                  <a:cubicBezTo>
                    <a:pt x="9654" y="1561"/>
                    <a:pt x="9694" y="1556"/>
                    <a:pt x="9733" y="1545"/>
                  </a:cubicBezTo>
                  <a:cubicBezTo>
                    <a:pt x="9827" y="1482"/>
                    <a:pt x="9953" y="1482"/>
                    <a:pt x="10016" y="1482"/>
                  </a:cubicBezTo>
                  <a:cubicBezTo>
                    <a:pt x="10394" y="1482"/>
                    <a:pt x="10772" y="1797"/>
                    <a:pt x="10772" y="2238"/>
                  </a:cubicBezTo>
                  <a:cubicBezTo>
                    <a:pt x="10772" y="2490"/>
                    <a:pt x="10646" y="2647"/>
                    <a:pt x="10552" y="2742"/>
                  </a:cubicBezTo>
                  <a:cubicBezTo>
                    <a:pt x="10457" y="2899"/>
                    <a:pt x="10457" y="3120"/>
                    <a:pt x="10552" y="3277"/>
                  </a:cubicBezTo>
                  <a:cubicBezTo>
                    <a:pt x="10646" y="3372"/>
                    <a:pt x="10772" y="3529"/>
                    <a:pt x="10772" y="3782"/>
                  </a:cubicBezTo>
                  <a:cubicBezTo>
                    <a:pt x="10772" y="4160"/>
                    <a:pt x="10489" y="4475"/>
                    <a:pt x="10079" y="4538"/>
                  </a:cubicBezTo>
                  <a:cubicBezTo>
                    <a:pt x="9985" y="3057"/>
                    <a:pt x="9071" y="1860"/>
                    <a:pt x="7842" y="1230"/>
                  </a:cubicBezTo>
                  <a:cubicBezTo>
                    <a:pt x="7969" y="915"/>
                    <a:pt x="8252" y="757"/>
                    <a:pt x="8504" y="757"/>
                  </a:cubicBezTo>
                  <a:close/>
                  <a:moveTo>
                    <a:pt x="6078" y="1482"/>
                  </a:moveTo>
                  <a:cubicBezTo>
                    <a:pt x="7874" y="1482"/>
                    <a:pt x="9386" y="2994"/>
                    <a:pt x="9386" y="4853"/>
                  </a:cubicBezTo>
                  <a:lnTo>
                    <a:pt x="9386" y="5640"/>
                  </a:lnTo>
                  <a:cubicBezTo>
                    <a:pt x="9071" y="5388"/>
                    <a:pt x="8662" y="5262"/>
                    <a:pt x="8284" y="5262"/>
                  </a:cubicBezTo>
                  <a:cubicBezTo>
                    <a:pt x="7370" y="5262"/>
                    <a:pt x="6614" y="5892"/>
                    <a:pt x="6456" y="6774"/>
                  </a:cubicBezTo>
                  <a:lnTo>
                    <a:pt x="5637" y="6774"/>
                  </a:lnTo>
                  <a:cubicBezTo>
                    <a:pt x="5480" y="5892"/>
                    <a:pt x="4692" y="5262"/>
                    <a:pt x="3841" y="5262"/>
                  </a:cubicBezTo>
                  <a:cubicBezTo>
                    <a:pt x="3400" y="5262"/>
                    <a:pt x="3054" y="5420"/>
                    <a:pt x="2739" y="5640"/>
                  </a:cubicBezTo>
                  <a:lnTo>
                    <a:pt x="2739" y="4853"/>
                  </a:lnTo>
                  <a:cubicBezTo>
                    <a:pt x="2739" y="2994"/>
                    <a:pt x="4219" y="1482"/>
                    <a:pt x="6078" y="1482"/>
                  </a:cubicBezTo>
                  <a:close/>
                  <a:moveTo>
                    <a:pt x="1888" y="6743"/>
                  </a:moveTo>
                  <a:lnTo>
                    <a:pt x="1888" y="7058"/>
                  </a:lnTo>
                  <a:lnTo>
                    <a:pt x="1857" y="7216"/>
                  </a:lnTo>
                  <a:cubicBezTo>
                    <a:pt x="1794" y="7531"/>
                    <a:pt x="1731" y="7877"/>
                    <a:pt x="1699" y="8192"/>
                  </a:cubicBezTo>
                  <a:cubicBezTo>
                    <a:pt x="1384" y="8098"/>
                    <a:pt x="1163" y="7783"/>
                    <a:pt x="1163" y="7468"/>
                  </a:cubicBezTo>
                  <a:cubicBezTo>
                    <a:pt x="1163" y="7090"/>
                    <a:pt x="1478" y="6743"/>
                    <a:pt x="1888" y="6743"/>
                  </a:cubicBezTo>
                  <a:close/>
                  <a:moveTo>
                    <a:pt x="3778" y="5987"/>
                  </a:moveTo>
                  <a:cubicBezTo>
                    <a:pt x="4440" y="5987"/>
                    <a:pt x="4881" y="6491"/>
                    <a:pt x="4881" y="7090"/>
                  </a:cubicBezTo>
                  <a:cubicBezTo>
                    <a:pt x="4881" y="7688"/>
                    <a:pt x="4377" y="8192"/>
                    <a:pt x="3778" y="8192"/>
                  </a:cubicBezTo>
                  <a:cubicBezTo>
                    <a:pt x="3211" y="8192"/>
                    <a:pt x="2676" y="7688"/>
                    <a:pt x="2676" y="7090"/>
                  </a:cubicBezTo>
                  <a:cubicBezTo>
                    <a:pt x="2676" y="6491"/>
                    <a:pt x="3148" y="5987"/>
                    <a:pt x="3778" y="5987"/>
                  </a:cubicBezTo>
                  <a:close/>
                  <a:moveTo>
                    <a:pt x="10142" y="6743"/>
                  </a:moveTo>
                  <a:cubicBezTo>
                    <a:pt x="10520" y="6743"/>
                    <a:pt x="10867" y="7058"/>
                    <a:pt x="10867" y="7468"/>
                  </a:cubicBezTo>
                  <a:cubicBezTo>
                    <a:pt x="10867" y="7846"/>
                    <a:pt x="10646" y="8098"/>
                    <a:pt x="10331" y="8192"/>
                  </a:cubicBezTo>
                  <a:cubicBezTo>
                    <a:pt x="10331" y="7877"/>
                    <a:pt x="10237" y="7531"/>
                    <a:pt x="10174" y="7216"/>
                  </a:cubicBezTo>
                  <a:lnTo>
                    <a:pt x="10142" y="7058"/>
                  </a:lnTo>
                  <a:lnTo>
                    <a:pt x="10142" y="6743"/>
                  </a:lnTo>
                  <a:close/>
                  <a:moveTo>
                    <a:pt x="8337" y="6017"/>
                  </a:moveTo>
                  <a:cubicBezTo>
                    <a:pt x="8912" y="6017"/>
                    <a:pt x="9386" y="6510"/>
                    <a:pt x="9386" y="7121"/>
                  </a:cubicBezTo>
                  <a:cubicBezTo>
                    <a:pt x="9386" y="7751"/>
                    <a:pt x="8882" y="8224"/>
                    <a:pt x="8284" y="8224"/>
                  </a:cubicBezTo>
                  <a:cubicBezTo>
                    <a:pt x="7653" y="8224"/>
                    <a:pt x="7181" y="7720"/>
                    <a:pt x="7181" y="7121"/>
                  </a:cubicBezTo>
                  <a:cubicBezTo>
                    <a:pt x="7181" y="6522"/>
                    <a:pt x="7685" y="6018"/>
                    <a:pt x="8284" y="6018"/>
                  </a:cubicBezTo>
                  <a:cubicBezTo>
                    <a:pt x="8301" y="6017"/>
                    <a:pt x="8319" y="6017"/>
                    <a:pt x="8337" y="6017"/>
                  </a:cubicBezTo>
                  <a:close/>
                  <a:moveTo>
                    <a:pt x="6456" y="7436"/>
                  </a:moveTo>
                  <a:cubicBezTo>
                    <a:pt x="6614" y="8318"/>
                    <a:pt x="7401" y="8948"/>
                    <a:pt x="8284" y="8948"/>
                  </a:cubicBezTo>
                  <a:cubicBezTo>
                    <a:pt x="8788" y="8948"/>
                    <a:pt x="9260" y="8728"/>
                    <a:pt x="9607" y="8381"/>
                  </a:cubicBezTo>
                  <a:lnTo>
                    <a:pt x="9607" y="8381"/>
                  </a:lnTo>
                  <a:cubicBezTo>
                    <a:pt x="9575" y="8476"/>
                    <a:pt x="9575" y="8507"/>
                    <a:pt x="9575" y="8539"/>
                  </a:cubicBezTo>
                  <a:lnTo>
                    <a:pt x="9575" y="8570"/>
                  </a:lnTo>
                  <a:cubicBezTo>
                    <a:pt x="9449" y="10398"/>
                    <a:pt x="7969" y="11973"/>
                    <a:pt x="6047" y="11973"/>
                  </a:cubicBezTo>
                  <a:cubicBezTo>
                    <a:pt x="4062" y="11973"/>
                    <a:pt x="2581" y="10398"/>
                    <a:pt x="2487" y="8570"/>
                  </a:cubicBezTo>
                  <a:lnTo>
                    <a:pt x="2487" y="8539"/>
                  </a:lnTo>
                  <a:lnTo>
                    <a:pt x="2487" y="8381"/>
                  </a:lnTo>
                  <a:cubicBezTo>
                    <a:pt x="2833" y="8728"/>
                    <a:pt x="3306" y="8948"/>
                    <a:pt x="3841" y="8948"/>
                  </a:cubicBezTo>
                  <a:cubicBezTo>
                    <a:pt x="4724" y="8948"/>
                    <a:pt x="5480" y="8318"/>
                    <a:pt x="5637" y="7436"/>
                  </a:cubicBezTo>
                  <a:close/>
                  <a:moveTo>
                    <a:pt x="3400" y="1"/>
                  </a:moveTo>
                  <a:cubicBezTo>
                    <a:pt x="2833" y="1"/>
                    <a:pt x="2361" y="316"/>
                    <a:pt x="2109" y="726"/>
                  </a:cubicBezTo>
                  <a:cubicBezTo>
                    <a:pt x="2041" y="717"/>
                    <a:pt x="1974" y="713"/>
                    <a:pt x="1909" y="713"/>
                  </a:cubicBezTo>
                  <a:cubicBezTo>
                    <a:pt x="784" y="713"/>
                    <a:pt x="1" y="1948"/>
                    <a:pt x="596" y="2931"/>
                  </a:cubicBezTo>
                  <a:cubicBezTo>
                    <a:pt x="470" y="3183"/>
                    <a:pt x="407" y="3403"/>
                    <a:pt x="407" y="3687"/>
                  </a:cubicBezTo>
                  <a:cubicBezTo>
                    <a:pt x="407" y="4506"/>
                    <a:pt x="1069" y="5199"/>
                    <a:pt x="1888" y="5199"/>
                  </a:cubicBezTo>
                  <a:lnTo>
                    <a:pt x="1888" y="5987"/>
                  </a:lnTo>
                  <a:cubicBezTo>
                    <a:pt x="1069" y="5987"/>
                    <a:pt x="407" y="6648"/>
                    <a:pt x="407" y="7468"/>
                  </a:cubicBezTo>
                  <a:cubicBezTo>
                    <a:pt x="407" y="8224"/>
                    <a:pt x="1006" y="8854"/>
                    <a:pt x="1699" y="8980"/>
                  </a:cubicBezTo>
                  <a:cubicBezTo>
                    <a:pt x="1983" y="11028"/>
                    <a:pt x="3715" y="12760"/>
                    <a:pt x="5984" y="12760"/>
                  </a:cubicBezTo>
                  <a:cubicBezTo>
                    <a:pt x="8252" y="12760"/>
                    <a:pt x="10016" y="11028"/>
                    <a:pt x="10300" y="8980"/>
                  </a:cubicBezTo>
                  <a:cubicBezTo>
                    <a:pt x="11024" y="8885"/>
                    <a:pt x="11592" y="8255"/>
                    <a:pt x="11592" y="7468"/>
                  </a:cubicBezTo>
                  <a:cubicBezTo>
                    <a:pt x="11623" y="6648"/>
                    <a:pt x="10961" y="5987"/>
                    <a:pt x="10142" y="5987"/>
                  </a:cubicBezTo>
                  <a:lnTo>
                    <a:pt x="10142" y="5199"/>
                  </a:lnTo>
                  <a:cubicBezTo>
                    <a:pt x="10930" y="5168"/>
                    <a:pt x="11497" y="4475"/>
                    <a:pt x="11497" y="3687"/>
                  </a:cubicBezTo>
                  <a:cubicBezTo>
                    <a:pt x="11497" y="3435"/>
                    <a:pt x="11434" y="3183"/>
                    <a:pt x="11308" y="2962"/>
                  </a:cubicBezTo>
                  <a:cubicBezTo>
                    <a:pt x="11892" y="1970"/>
                    <a:pt x="11150" y="733"/>
                    <a:pt x="10085" y="733"/>
                  </a:cubicBezTo>
                  <a:cubicBezTo>
                    <a:pt x="10001" y="733"/>
                    <a:pt x="9915" y="741"/>
                    <a:pt x="9827" y="757"/>
                  </a:cubicBezTo>
                  <a:cubicBezTo>
                    <a:pt x="9544" y="284"/>
                    <a:pt x="9071" y="1"/>
                    <a:pt x="8504" y="1"/>
                  </a:cubicBezTo>
                  <a:cubicBezTo>
                    <a:pt x="8126" y="1"/>
                    <a:pt x="7779" y="158"/>
                    <a:pt x="7496" y="379"/>
                  </a:cubicBezTo>
                  <a:cubicBezTo>
                    <a:pt x="7338" y="537"/>
                    <a:pt x="7212" y="694"/>
                    <a:pt x="7149" y="915"/>
                  </a:cubicBezTo>
                  <a:cubicBezTo>
                    <a:pt x="6771" y="789"/>
                    <a:pt x="6393" y="726"/>
                    <a:pt x="5984" y="726"/>
                  </a:cubicBezTo>
                  <a:cubicBezTo>
                    <a:pt x="5574" y="726"/>
                    <a:pt x="5165" y="820"/>
                    <a:pt x="4787" y="946"/>
                  </a:cubicBezTo>
                  <a:cubicBezTo>
                    <a:pt x="4534" y="379"/>
                    <a:pt x="4030" y="1"/>
                    <a:pt x="34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5013;p59"/>
            <p:cNvSpPr/>
            <p:nvPr/>
          </p:nvSpPr>
          <p:spPr>
            <a:xfrm>
              <a:off x="1137077" y="2280699"/>
              <a:ext cx="184467" cy="34722"/>
            </a:xfrm>
            <a:custGeom>
              <a:avLst/>
              <a:gdLst/>
              <a:ahLst/>
              <a:cxnLst/>
              <a:rect l="l" t="t" r="r" b="b"/>
              <a:pathLst>
                <a:path w="3687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3340" y="694"/>
                  </a:lnTo>
                  <a:cubicBezTo>
                    <a:pt x="3529" y="694"/>
                    <a:pt x="3687" y="536"/>
                    <a:pt x="3687" y="347"/>
                  </a:cubicBezTo>
                  <a:cubicBezTo>
                    <a:pt x="3687" y="158"/>
                    <a:pt x="3529" y="1"/>
                    <a:pt x="33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31" name="Content Placeholder 1"/>
          <p:cNvSpPr>
            <a:spLocks noGrp="1"/>
          </p:cNvSpPr>
          <p:nvPr>
            <p:ph idx="1"/>
          </p:nvPr>
        </p:nvSpPr>
        <p:spPr>
          <a:xfrm>
            <a:off x="2842605" y="4425538"/>
            <a:ext cx="7774595" cy="4609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Business </a:t>
            </a:r>
            <a:r>
              <a:rPr lang="en-US" b="1" dirty="0"/>
              <a:t>led </a:t>
            </a:r>
            <a:r>
              <a:rPr lang="en-US" b="1" dirty="0" smtClean="0"/>
              <a:t>projects tend to be more successful!</a:t>
            </a:r>
            <a:endParaRPr lang="en-US" b="1" dirty="0"/>
          </a:p>
        </p:txBody>
      </p:sp>
      <p:pic>
        <p:nvPicPr>
          <p:cNvPr id="32" name="Picture 2" descr="Person With Lightbulb Over Head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986" y="4255586"/>
            <a:ext cx="814619" cy="81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45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2: Project objective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190240" y="5686329"/>
            <a:ext cx="5811520" cy="577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Advice: Stick to the target, don’t overdue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518160" y="1150086"/>
            <a:ext cx="4829883" cy="2212114"/>
            <a:chOff x="518160" y="1336683"/>
            <a:chExt cx="4829883" cy="2953917"/>
          </a:xfrm>
        </p:grpSpPr>
        <p:grpSp>
          <p:nvGrpSpPr>
            <p:cNvPr id="8" name="Group 7"/>
            <p:cNvGrpSpPr/>
            <p:nvPr/>
          </p:nvGrpSpPr>
          <p:grpSpPr>
            <a:xfrm>
              <a:off x="518160" y="1336683"/>
              <a:ext cx="4818888" cy="2953917"/>
              <a:chOff x="518160" y="1336683"/>
              <a:chExt cx="4818888" cy="2953917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518160" y="1545337"/>
                <a:ext cx="4818888" cy="274526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Content Placeholder 1"/>
              <p:cNvSpPr txBox="1">
                <a:spLocks/>
              </p:cNvSpPr>
              <p:nvPr/>
            </p:nvSpPr>
            <p:spPr>
              <a:xfrm>
                <a:off x="1060704" y="1336683"/>
                <a:ext cx="1554480" cy="5378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 smtClean="0"/>
                  <a:t>Industry</a:t>
                </a:r>
                <a:endParaRPr lang="en-US" dirty="0"/>
              </a:p>
            </p:txBody>
          </p:sp>
        </p:grpSp>
        <p:sp>
          <p:nvSpPr>
            <p:cNvPr id="7" name="Content Placeholder 1"/>
            <p:cNvSpPr txBox="1">
              <a:spLocks/>
            </p:cNvSpPr>
            <p:nvPr/>
          </p:nvSpPr>
          <p:spPr>
            <a:xfrm>
              <a:off x="919299" y="2138307"/>
              <a:ext cx="4428744" cy="215229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lvl="1" indent="0">
                <a:buNone/>
              </a:pPr>
              <a:r>
                <a:rPr lang="en-US" dirty="0" smtClean="0"/>
                <a:t>Reach target!</a:t>
              </a:r>
            </a:p>
            <a:p>
              <a:pPr marL="457200" lvl="1" indent="0">
                <a:buNone/>
              </a:pPr>
              <a:endParaRPr lang="en-US" sz="1000" dirty="0"/>
            </a:p>
            <a:p>
              <a:pPr marL="858838" lvl="2"/>
              <a:r>
                <a:rPr lang="en-US" dirty="0" smtClean="0"/>
                <a:t>90% accuracy </a:t>
              </a:r>
            </a:p>
            <a:p>
              <a:pPr marL="858838" lvl="2"/>
              <a:r>
                <a:rPr lang="en-US" dirty="0" smtClean="0"/>
                <a:t>Automate a process</a:t>
              </a:r>
            </a:p>
            <a:p>
              <a:pPr marL="858838" lvl="2"/>
              <a:r>
                <a:rPr lang="en-US" dirty="0" smtClean="0"/>
                <a:t>…</a:t>
              </a:r>
              <a:endParaRPr lang="en-US" sz="28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15328" y="1150086"/>
            <a:ext cx="4820456" cy="2212113"/>
            <a:chOff x="6815328" y="1336683"/>
            <a:chExt cx="4820456" cy="2953915"/>
          </a:xfrm>
        </p:grpSpPr>
        <p:grpSp>
          <p:nvGrpSpPr>
            <p:cNvPr id="9" name="Group 8"/>
            <p:cNvGrpSpPr/>
            <p:nvPr/>
          </p:nvGrpSpPr>
          <p:grpSpPr>
            <a:xfrm>
              <a:off x="6815328" y="1336683"/>
              <a:ext cx="4818888" cy="2953914"/>
              <a:chOff x="518160" y="1336683"/>
              <a:chExt cx="4818888" cy="2953914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518160" y="1545336"/>
                <a:ext cx="4818888" cy="2745261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Content Placeholder 1"/>
              <p:cNvSpPr txBox="1">
                <a:spLocks/>
              </p:cNvSpPr>
              <p:nvPr/>
            </p:nvSpPr>
            <p:spPr>
              <a:xfrm>
                <a:off x="908304" y="1336683"/>
                <a:ext cx="1706880" cy="5378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 smtClean="0"/>
                  <a:t>Academia</a:t>
                </a:r>
                <a:endParaRPr lang="en-US" dirty="0"/>
              </a:p>
            </p:txBody>
          </p:sp>
        </p:grpSp>
        <p:sp>
          <p:nvSpPr>
            <p:cNvPr id="12" name="Content Placeholder 1"/>
            <p:cNvSpPr txBox="1">
              <a:spLocks/>
            </p:cNvSpPr>
            <p:nvPr/>
          </p:nvSpPr>
          <p:spPr>
            <a:xfrm>
              <a:off x="7207040" y="2138307"/>
              <a:ext cx="4428744" cy="215229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lvl="1" indent="0">
                <a:buNone/>
              </a:pPr>
              <a:r>
                <a:rPr lang="en-US" dirty="0" smtClean="0"/>
                <a:t>Advance state of the art!</a:t>
              </a:r>
            </a:p>
            <a:p>
              <a:pPr marL="457200" lvl="1" indent="0">
                <a:buNone/>
              </a:pPr>
              <a:endParaRPr lang="en-US" sz="1000" dirty="0"/>
            </a:p>
            <a:p>
              <a:pPr marL="858838" lvl="2"/>
              <a:r>
                <a:rPr lang="en-US" dirty="0" smtClean="0"/>
                <a:t>New discovery</a:t>
              </a:r>
            </a:p>
            <a:p>
              <a:pPr marL="858838" lvl="2"/>
              <a:r>
                <a:rPr lang="en-US" dirty="0" smtClean="0"/>
                <a:t>Outperform existing standards</a:t>
              </a:r>
            </a:p>
            <a:p>
              <a:pPr marL="858838" lvl="2"/>
              <a:r>
                <a:rPr lang="en-US" dirty="0" smtClean="0"/>
                <a:t>…</a:t>
              </a:r>
              <a:endParaRPr lang="en-US" sz="2800" dirty="0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149" y="164205"/>
            <a:ext cx="914400" cy="940340"/>
          </a:xfrm>
          <a:prstGeom prst="rect">
            <a:avLst/>
          </a:prstGeom>
        </p:spPr>
      </p:pic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346127" y="4336090"/>
            <a:ext cx="4828354" cy="4609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Simple can be impactful too!</a:t>
            </a:r>
            <a:endParaRPr lang="en-US" b="1" dirty="0"/>
          </a:p>
        </p:txBody>
      </p:sp>
      <p:pic>
        <p:nvPicPr>
          <p:cNvPr id="18" name="Picture 2" descr="Person With Lightbulb Over Head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507" y="4166138"/>
            <a:ext cx="814619" cy="81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31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04088" y="1501817"/>
            <a:ext cx="7290817" cy="1099553"/>
          </a:xfrm>
        </p:spPr>
        <p:txBody>
          <a:bodyPr>
            <a:noAutofit/>
          </a:bodyPr>
          <a:lstStyle/>
          <a:p>
            <a:r>
              <a:rPr lang="en-US" sz="2400" dirty="0" smtClean="0"/>
              <a:t>Pareto principle (80/20 rule):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100" dirty="0" smtClean="0"/>
              <a:t>	</a:t>
            </a:r>
            <a:r>
              <a:rPr lang="en-US" sz="2400" dirty="0" smtClean="0"/>
              <a:t>“</a:t>
            </a:r>
            <a:r>
              <a:rPr lang="en-US" sz="2000" i="1" dirty="0" smtClean="0"/>
              <a:t>80% of the effect comes from 20% of the causes”</a:t>
            </a:r>
            <a:endParaRPr lang="en-US" sz="2400" i="1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The path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2286000" y="5695614"/>
            <a:ext cx="7640320" cy="570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Advice: be careful about allocating time where return is low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3149" y="164205"/>
            <a:ext cx="914400" cy="940340"/>
          </a:xfrm>
          <a:prstGeom prst="rect">
            <a:avLst/>
          </a:prstGeom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2722129" y="4185715"/>
            <a:ext cx="7290817" cy="460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Progress curves are typically steep, then flatter!</a:t>
            </a:r>
          </a:p>
        </p:txBody>
      </p:sp>
      <p:pic>
        <p:nvPicPr>
          <p:cNvPr id="9" name="Picture 2" descr="Person With Lightbulb Over Head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510" y="4015763"/>
            <a:ext cx="814619" cy="81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85" y="851279"/>
            <a:ext cx="2705615" cy="270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1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4: The big picture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420368" y="2586148"/>
            <a:ext cx="9396984" cy="563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 87% of data science projects never make it into </a:t>
            </a:r>
            <a:r>
              <a:rPr lang="en-US" sz="2000" dirty="0" smtClean="0"/>
              <a:t>production*</a:t>
            </a:r>
            <a:endParaRPr lang="en-US" sz="20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063240" y="5248544"/>
            <a:ext cx="6065520" cy="54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Advice: Facilitate adoption in any possible way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-12701" y="6563044"/>
            <a:ext cx="85761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* Source: </a:t>
            </a:r>
            <a:r>
              <a:rPr lang="en-US" sz="1200" dirty="0" err="1" smtClean="0"/>
              <a:t>VentureBeat</a:t>
            </a:r>
            <a:r>
              <a:rPr lang="en-US" sz="1200" dirty="0" smtClean="0"/>
              <a:t> AI </a:t>
            </a:r>
            <a:r>
              <a:rPr lang="en-US" sz="1200" dirty="0" smtClean="0">
                <a:hlinkClick r:id="rId3"/>
              </a:rPr>
              <a:t>https</a:t>
            </a:r>
            <a:r>
              <a:rPr lang="en-US" sz="1200" dirty="0">
                <a:hlinkClick r:id="rId3"/>
              </a:rPr>
              <a:t>://venturebeat.com/2019/07/19/why-do-87-of-data-science-projects-never-make-it-into-production</a:t>
            </a:r>
            <a:r>
              <a:rPr lang="en-US" sz="1200" dirty="0" smtClean="0">
                <a:hlinkClick r:id="rId3"/>
              </a:rPr>
              <a:t>/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1420368" y="1507648"/>
            <a:ext cx="1524000" cy="65836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need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204972" y="1635664"/>
            <a:ext cx="524256" cy="38404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989832" y="1504600"/>
            <a:ext cx="1524000" cy="65836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774436" y="1632616"/>
            <a:ext cx="524256" cy="38404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559296" y="1501552"/>
            <a:ext cx="1524000" cy="65836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8343900" y="1629568"/>
            <a:ext cx="524256" cy="38404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9128760" y="1498504"/>
            <a:ext cx="1524000" cy="65836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Adoption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3149" y="164205"/>
            <a:ext cx="914400" cy="940340"/>
          </a:xfrm>
          <a:prstGeom prst="rect">
            <a:avLst/>
          </a:prstGeom>
        </p:spPr>
      </p:pic>
      <p:sp>
        <p:nvSpPr>
          <p:cNvPr id="17" name="Content Placeholder 1"/>
          <p:cNvSpPr txBox="1">
            <a:spLocks/>
          </p:cNvSpPr>
          <p:nvPr/>
        </p:nvSpPr>
        <p:spPr>
          <a:xfrm>
            <a:off x="2996450" y="3939464"/>
            <a:ext cx="7290817" cy="460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Non-adopted successful models are </a:t>
            </a:r>
            <a:r>
              <a:rPr lang="en-US" b="1" dirty="0" smtClean="0"/>
              <a:t>failures!</a:t>
            </a:r>
            <a:endParaRPr lang="en-US" b="1" dirty="0"/>
          </a:p>
        </p:txBody>
      </p:sp>
      <p:pic>
        <p:nvPicPr>
          <p:cNvPr id="18" name="Picture 2" descr="Person With Lightbulb Over Head Clip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831" y="3769512"/>
            <a:ext cx="814619" cy="81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15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6941" y="5283795"/>
            <a:ext cx="5958391" cy="1383830"/>
          </a:xfrm>
        </p:spPr>
        <p:txBody>
          <a:bodyPr>
            <a:noAutofit/>
          </a:bodyPr>
          <a:lstStyle/>
          <a:p>
            <a:r>
              <a:rPr lang="en-US" sz="2000" dirty="0"/>
              <a:t>Identify all collaborators from the </a:t>
            </a:r>
            <a:r>
              <a:rPr lang="en-US" sz="2000" dirty="0" smtClean="0"/>
              <a:t>start </a:t>
            </a:r>
          </a:p>
          <a:p>
            <a:r>
              <a:rPr lang="en-US" sz="2000" dirty="0" smtClean="0"/>
              <a:t>Keep </a:t>
            </a:r>
            <a:r>
              <a:rPr lang="en-US" sz="2000" dirty="0"/>
              <a:t>them involved </a:t>
            </a:r>
          </a:p>
          <a:p>
            <a:r>
              <a:rPr lang="en-US" sz="2000" dirty="0"/>
              <a:t>Understand their daily workflow and pain </a:t>
            </a:r>
            <a:r>
              <a:rPr lang="en-US" sz="2000" dirty="0" smtClean="0"/>
              <a:t>points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5: Development</a:t>
            </a:r>
            <a:endParaRPr lang="en-US" dirty="0"/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3335019" y="4783844"/>
            <a:ext cx="5077461" cy="595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Advice: Don’t work disconnected</a:t>
            </a: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3149" y="164205"/>
            <a:ext cx="914400" cy="940340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6472773" y="2362196"/>
            <a:ext cx="4576227" cy="460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Development is team work!</a:t>
            </a:r>
          </a:p>
        </p:txBody>
      </p:sp>
      <p:pic>
        <p:nvPicPr>
          <p:cNvPr id="10" name="Picture 2" descr="Person With Lightbulb Over Head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154" y="2180669"/>
            <a:ext cx="814619" cy="81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823246" y="934896"/>
            <a:ext cx="3718192" cy="3253360"/>
            <a:chOff x="7744746" y="1747696"/>
            <a:chExt cx="3718192" cy="3253360"/>
          </a:xfrm>
        </p:grpSpPr>
        <p:sp>
          <p:nvSpPr>
            <p:cNvPr id="11" name="TextBox 10"/>
            <p:cNvSpPr txBox="1"/>
            <p:nvPr/>
          </p:nvSpPr>
          <p:spPr>
            <a:xfrm flipH="1">
              <a:off x="8395405" y="1747696"/>
              <a:ext cx="26426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CRISP – DM model </a:t>
              </a:r>
              <a:endParaRPr lang="en-US" sz="20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5"/>
            <a:srcRect l="7322" t="10865" r="7555" b="10163"/>
            <a:stretch/>
          </p:blipFill>
          <p:spPr>
            <a:xfrm>
              <a:off x="7970489" y="2272790"/>
              <a:ext cx="3492449" cy="272826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744746" y="4710367"/>
              <a:ext cx="13013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/>
                <a:t>source</a:t>
              </a:r>
              <a:r>
                <a:rPr lang="en-US" sz="1200" dirty="0"/>
                <a:t>: </a:t>
              </a:r>
              <a:r>
                <a:rPr lang="en-US" sz="1200" dirty="0" smtClean="0"/>
                <a:t>Wikipedia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449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3" grpId="0"/>
      <p:bldP spid="9" grpId="0"/>
    </p:bldLst>
  </p:timing>
</p:sld>
</file>

<file path=ppt/theme/theme1.xml><?xml version="1.0" encoding="utf-8"?>
<a:theme xmlns:a="http://schemas.openxmlformats.org/drawingml/2006/main" name="OfficialTemplate_SDSC_16-9">
  <a:themeElements>
    <a:clrScheme name="Personnalisé 63">
      <a:dk1>
        <a:sysClr val="windowText" lastClr="000000"/>
      </a:dk1>
      <a:lt1>
        <a:sysClr val="window" lastClr="FFFFFF"/>
      </a:lt1>
      <a:dk2>
        <a:srgbClr val="282362"/>
      </a:dk2>
      <a:lt2>
        <a:srgbClr val="E7E6E6"/>
      </a:lt2>
      <a:accent1>
        <a:srgbClr val="8EC63F"/>
      </a:accent1>
      <a:accent2>
        <a:srgbClr val="5461A6"/>
      </a:accent2>
      <a:accent3>
        <a:srgbClr val="B6DA82"/>
      </a:accent3>
      <a:accent4>
        <a:srgbClr val="7A85BC"/>
      </a:accent4>
      <a:accent5>
        <a:srgbClr val="76A531"/>
      </a:accent5>
      <a:accent6>
        <a:srgbClr val="5563A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ialTemplate_SDSC_16-9" id="{FA88A8C9-F7AA-D845-955C-4FCC05C3664B}" vid="{5E92C8AC-ECDE-B04A-852B-ECA74637BC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OfficialTemplate_SDSC_16-9</Template>
  <TotalTime>3346</TotalTime>
  <Words>674</Words>
  <Application>Microsoft Office PowerPoint</Application>
  <PresentationFormat>Widescreen</PresentationFormat>
  <Paragraphs>152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맑은 고딕</vt:lpstr>
      <vt:lpstr>AlphaHeadlinePro-Bold</vt:lpstr>
      <vt:lpstr>Arial</vt:lpstr>
      <vt:lpstr>Calibri</vt:lpstr>
      <vt:lpstr>Cambria Math</vt:lpstr>
      <vt:lpstr>Monotype Corsiva</vt:lpstr>
      <vt:lpstr>Montserrat</vt:lpstr>
      <vt:lpstr>Verdana</vt:lpstr>
      <vt:lpstr>OfficialTemplate_SDSC_16-9</vt:lpstr>
      <vt:lpstr>Lessons learned @ SDSC</vt:lpstr>
      <vt:lpstr>About me </vt:lpstr>
      <vt:lpstr>About SDSC - industry</vt:lpstr>
      <vt:lpstr>About today</vt:lpstr>
      <vt:lpstr>Lesson 1: The approach</vt:lpstr>
      <vt:lpstr>Lesson 2: Project objective</vt:lpstr>
      <vt:lpstr>Lesson 3: The path</vt:lpstr>
      <vt:lpstr>Lesson 4: The big picture</vt:lpstr>
      <vt:lpstr>Lesson 5: Development</vt:lpstr>
      <vt:lpstr>Lesson 6: Communication</vt:lpstr>
      <vt:lpstr>Lesson 7: Domain knowledge</vt:lpstr>
      <vt:lpstr>Lesson 8: Expectation management</vt:lpstr>
      <vt:lpstr>Lesson 9: Data preparation</vt:lpstr>
      <vt:lpstr>Lesson 10: Model interpretability</vt:lpstr>
      <vt:lpstr>Recap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Alessandro Nesti</dc:creator>
  <cp:lastModifiedBy>Alessandro Nesti</cp:lastModifiedBy>
  <cp:revision>131</cp:revision>
  <dcterms:created xsi:type="dcterms:W3CDTF">2020-01-10T09:33:27Z</dcterms:created>
  <dcterms:modified xsi:type="dcterms:W3CDTF">2020-04-08T12:24:28Z</dcterms:modified>
</cp:coreProperties>
</file>