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27.png" ContentType="image/png"/>
  <Override PartName="/ppt/media/image4.png" ContentType="image/png"/>
  <Override PartName="/ppt/media/image23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24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5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26.png" ContentType="image/png"/>
  <Override PartName="/ppt/media/image3.png" ContentType="image/png"/>
  <Override PartName="/ppt/media/image22.png" ContentType="image/png"/>
  <Override PartName="/ppt/media/image16.png" ContentType="image/png"/>
  <Override PartName="/ppt/media/image1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7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i-FI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D10141-8101-41D1-81A1-81C181B171E1}" type="slidenum">
              <a:rPr lang="fi-FI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m.epfl.ch/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atelierweb.epfl.ch/mobile" TargetMode="External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jquerymobile.com/" TargetMode="External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EPFL Mobile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Portail de services pour smartphones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Disponible à l'adresse </a:t>
            </a:r>
            <a:r>
              <a:rPr lang="fi-FI">
                <a:hlinkClick r:id="rId1"/>
              </a:rPr>
              <a:t>http://m.epfl.ch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Utilise le framework Jquery Mobile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Multi-plateforme (iPhone, Android, Windows Phone 7+, BlackBerry 6+, etc.)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Bilingue (français – anglais)</a:t>
            </a:r>
            <a:endParaRPr/>
          </a:p>
          <a:p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Les services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Le DIT ne peut pas (et ne veut pas) développer tous les services mobiles de l'école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Informations pour créer son propre site mobile 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>
                <a:hlinkClick r:id="rId1"/>
              </a:rPr>
              <a:t>http://atelierweb.epfl.ch/mobile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Pas très compliqué si vous avez déjà des connaissances en HTML / CSS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Le template HTML / CSS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2165040"/>
            <a:ext cx="9071640" cy="5005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Un template HTML / CSS est fournit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Il donne la structure de la page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Bandeau avec le titre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Corps de la page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Inclut les éléments nécessaires à l'affichage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Les méta-données (dans &lt;head&gt;)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La feuille de style CSS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La librairie Jquery Mobile</a:t>
            </a:r>
            <a:endParaRPr/>
          </a:p>
          <a:p>
            <a:pPr lvl="1">
              <a:buSzPct val="45000"/>
              <a:buFont typeface="StarSymbol"/>
              <a:buChar char="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Jquery Mobile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Framework pour le développement de sites pour smartphones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Basé sur le très populaire Jquery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Gratuit &amp; Open Source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Facile d'utilisation : quelques balises &lt;html&gt; suffisent dans bien des cas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Menus de navigation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3600">
                <a:solidFill>
                  <a:srgbClr val="94006b"/>
                </a:solidFill>
              </a:rPr>
              <a:t>&lt;ul</a:t>
            </a:r>
            <a:r>
              <a:rPr lang="fi-FI" sz="3600"/>
              <a:t> </a:t>
            </a:r>
            <a:r>
              <a:rPr lang="fi-FI" sz="3600">
                <a:solidFill>
                  <a:srgbClr val="94006b"/>
                </a:solidFill>
              </a:rPr>
              <a:t>data-role</a:t>
            </a:r>
            <a:r>
              <a:rPr lang="fi-FI" sz="3600"/>
              <a:t>=</a:t>
            </a:r>
            <a:r>
              <a:rPr lang="fi-FI" sz="3600">
                <a:solidFill>
                  <a:srgbClr val="008000"/>
                </a:solidFill>
              </a:rPr>
              <a:t>"listview"</a:t>
            </a:r>
            <a:r>
              <a:rPr lang="fi-FI" sz="3600">
                <a:solidFill>
                  <a:srgbClr val="94006b"/>
                </a:solidFill>
              </a:rPr>
              <a:t>&gt;</a:t>
            </a:r>
            <a:r>
              <a:rPr lang="fi-FI" sz="3600"/>
              <a:t>
</a:t>
            </a:r>
            <a:r>
              <a:rPr lang="fi-FI" sz="3600"/>
              <a:t>	</a:t>
            </a:r>
            <a:r>
              <a:rPr lang="fi-FI" sz="3600">
                <a:solidFill>
                  <a:srgbClr val="94006b"/>
                </a:solidFill>
              </a:rPr>
              <a:t>&lt;li&gt;</a:t>
            </a:r>
            <a:r>
              <a:rPr lang="fi-FI" sz="3600"/>
              <a:t>
</a:t>
            </a:r>
            <a:r>
              <a:rPr lang="fi-FI" sz="3600"/>
              <a:t>	</a:t>
            </a:r>
            <a:r>
              <a:rPr lang="fi-FI" sz="3600"/>
              <a:t>	</a:t>
            </a:r>
            <a:r>
              <a:rPr lang="fi-FI" sz="3600">
                <a:solidFill>
                  <a:srgbClr val="94006b"/>
                </a:solidFill>
              </a:rPr>
              <a:t>&lt;a</a:t>
            </a:r>
            <a:r>
              <a:rPr lang="fi-FI" sz="3600"/>
              <a:t> </a:t>
            </a:r>
            <a:r>
              <a:rPr lang="fi-FI" sz="3600">
                <a:solidFill>
                  <a:srgbClr val="94006b"/>
                </a:solidFill>
              </a:rPr>
              <a:t>href</a:t>
            </a:r>
            <a:r>
              <a:rPr lang="fi-FI" sz="3600"/>
              <a:t>=</a:t>
            </a:r>
            <a:r>
              <a:rPr lang="fi-FI" sz="3600">
                <a:solidFill>
                  <a:srgbClr val="008000"/>
                </a:solidFill>
              </a:rPr>
              <a:t>”/actus”</a:t>
            </a:r>
            <a:r>
              <a:rPr lang="fi-FI" sz="3600">
                <a:solidFill>
                  <a:srgbClr val="94006b"/>
                </a:solidFill>
              </a:rPr>
              <a:t>&gt;</a:t>
            </a:r>
            <a:r>
              <a:rPr lang="fi-FI" sz="3600"/>
              <a:t>Actualités</a:t>
            </a:r>
            <a:r>
              <a:rPr lang="fi-FI" sz="3600">
                <a:solidFill>
                  <a:srgbClr val="94006b"/>
                </a:solidFill>
              </a:rPr>
              <a:t>&lt;/a&gt;</a:t>
            </a:r>
            <a:r>
              <a:rPr lang="fi-FI" sz="3600"/>
              <a:t>
</a:t>
            </a:r>
            <a:r>
              <a:rPr lang="fi-FI" sz="3600"/>
              <a:t>	</a:t>
            </a:r>
            <a:r>
              <a:rPr lang="fi-FI" sz="3600">
                <a:solidFill>
                  <a:srgbClr val="94006b"/>
                </a:solidFill>
              </a:rPr>
              <a:t>&lt;/li&gt;</a:t>
            </a:r>
            <a:r>
              <a:rPr lang="fi-FI" sz="3600">
                <a:solidFill>
                  <a:srgbClr val="94006b"/>
                </a:solidFill>
              </a:rPr>
              <a:t>
</a:t>
            </a:r>
            <a:r>
              <a:rPr lang="fi-FI" sz="3600">
                <a:solidFill>
                  <a:srgbClr val="94006b"/>
                </a:solidFill>
              </a:rPr>
              <a:t>	</a:t>
            </a:r>
            <a:r>
              <a:rPr lang="fi-FI" sz="3600">
                <a:solidFill>
                  <a:srgbClr val="94006b"/>
                </a:solidFill>
              </a:rPr>
              <a:t>&lt;li&gt;</a:t>
            </a:r>
            <a:r>
              <a:rPr lang="fi-FI" sz="3600"/>
              <a:t>
</a:t>
            </a:r>
            <a:r>
              <a:rPr lang="fi-FI" sz="3600"/>
              <a:t>	</a:t>
            </a:r>
            <a:r>
              <a:rPr lang="fi-FI" sz="3600"/>
              <a:t>	</a:t>
            </a:r>
            <a:r>
              <a:rPr lang="fi-FI" sz="3600">
                <a:solidFill>
                  <a:srgbClr val="94006b"/>
                </a:solidFill>
              </a:rPr>
              <a:t>&lt;a</a:t>
            </a:r>
            <a:r>
              <a:rPr lang="fi-FI" sz="3600"/>
              <a:t> </a:t>
            </a:r>
            <a:r>
              <a:rPr lang="fi-FI" sz="3600">
                <a:solidFill>
                  <a:srgbClr val="94006b"/>
                </a:solidFill>
              </a:rPr>
              <a:t>href</a:t>
            </a:r>
            <a:r>
              <a:rPr lang="fi-FI" sz="3600"/>
              <a:t>=</a:t>
            </a:r>
            <a:r>
              <a:rPr lang="fi-FI" sz="3600">
                <a:solidFill>
                  <a:srgbClr val="008000"/>
                </a:solidFill>
              </a:rPr>
              <a:t>”/menus”</a:t>
            </a:r>
            <a:r>
              <a:rPr lang="fi-FI" sz="3600">
                <a:solidFill>
                  <a:srgbClr val="94006b"/>
                </a:solidFill>
              </a:rPr>
              <a:t>&gt;</a:t>
            </a:r>
            <a:r>
              <a:rPr lang="fi-FI" sz="3600"/>
              <a:t>Menus</a:t>
            </a:r>
            <a:r>
              <a:rPr lang="fi-FI" sz="3600">
                <a:solidFill>
                  <a:srgbClr val="94006b"/>
                </a:solidFill>
              </a:rPr>
              <a:t>&lt;/a&gt;</a:t>
            </a:r>
            <a:r>
              <a:rPr lang="fi-FI" sz="3600"/>
              <a:t>
</a:t>
            </a:r>
            <a:r>
              <a:rPr lang="fi-FI" sz="3600"/>
              <a:t>	</a:t>
            </a:r>
            <a:r>
              <a:rPr lang="fi-FI" sz="3600">
                <a:solidFill>
                  <a:srgbClr val="94006b"/>
                </a:solidFill>
              </a:rPr>
              <a:t>&lt;/li&gt;</a:t>
            </a:r>
            <a:r>
              <a:rPr lang="fi-FI" sz="3600"/>
              <a:t>
</a:t>
            </a:r>
            <a:r>
              <a:rPr lang="fi-FI" sz="3600"/>
              <a:t>	</a:t>
            </a:r>
            <a:r>
              <a:rPr lang="fi-FI" sz="3600"/>
              <a:t>[...]</a:t>
            </a:r>
            <a:endParaRPr/>
          </a:p>
          <a:p>
            <a:r>
              <a:rPr lang="fi-FI" sz="3600">
                <a:solidFill>
                  <a:srgbClr val="94006b"/>
                </a:solidFill>
              </a:rPr>
              <a:t>&lt;/ul&gt;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Formulaires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4000">
                <a:solidFill>
                  <a:srgbClr val="94006b"/>
                </a:solidFill>
              </a:rPr>
              <a:t>&lt;fieldset</a:t>
            </a:r>
            <a:r>
              <a:rPr lang="fi-FI" sz="4000">
                <a:solidFill>
                  <a:srgbClr val="000000"/>
                </a:solidFill>
              </a:rPr>
              <a:t> </a:t>
            </a:r>
            <a:r>
              <a:rPr lang="fi-FI" sz="4000">
                <a:solidFill>
                  <a:srgbClr val="94006b"/>
                </a:solidFill>
              </a:rPr>
              <a:t>data-role</a:t>
            </a:r>
            <a:r>
              <a:rPr lang="fi-FI" sz="4000">
                <a:solidFill>
                  <a:srgbClr val="000000"/>
                </a:solidFill>
              </a:rPr>
              <a:t>=</a:t>
            </a:r>
            <a:r>
              <a:rPr lang="fi-FI" sz="4000">
                <a:solidFill>
                  <a:srgbClr val="008000"/>
                </a:solidFill>
              </a:rPr>
              <a:t>"controlgroup"</a:t>
            </a:r>
            <a:r>
              <a:rPr lang="fi-FI" sz="4000">
                <a:solidFill>
                  <a:srgbClr val="94006b"/>
                </a:solidFill>
              </a:rPr>
              <a:t>&gt;</a:t>
            </a:r>
            <a:endParaRPr/>
          </a:p>
          <a:p>
            <a:r>
              <a:rPr lang="fi-FI" sz="4000">
                <a:solidFill>
                  <a:srgbClr val="000000"/>
                </a:solidFill>
              </a:rPr>
              <a:t>  </a:t>
            </a:r>
            <a:r>
              <a:rPr lang="fi-FI" sz="4000">
                <a:solidFill>
                  <a:srgbClr val="94006b"/>
                </a:solidFill>
              </a:rPr>
              <a:t>&lt;legend&gt;</a:t>
            </a:r>
            <a:r>
              <a:rPr lang="fi-FI" sz="4000">
                <a:solidFill>
                  <a:srgbClr val="000000"/>
                </a:solidFill>
              </a:rPr>
              <a:t>Faculté :</a:t>
            </a:r>
            <a:r>
              <a:rPr lang="fi-FI" sz="4000">
                <a:solidFill>
                  <a:srgbClr val="94006b"/>
                </a:solidFill>
              </a:rPr>
              <a:t>&lt;/legend&gt;</a:t>
            </a:r>
            <a:r>
              <a:rPr lang="fi-FI" sz="4000">
                <a:solidFill>
                  <a:srgbClr val="000000"/>
                </a:solidFill>
              </a:rPr>
              <a:t>
</a:t>
            </a:r>
            <a:r>
              <a:rPr lang="fi-FI" sz="4000">
                <a:solidFill>
                  <a:srgbClr val="000000"/>
                </a:solidFill>
              </a:rPr>
              <a:t>  </a:t>
            </a:r>
            <a:r>
              <a:rPr lang="fi-FI" sz="4000">
                <a:solidFill>
                  <a:srgbClr val="94006b"/>
                </a:solidFill>
              </a:rPr>
              <a:t>&lt;input type</a:t>
            </a:r>
            <a:r>
              <a:rPr lang="fi-FI" sz="4000">
                <a:solidFill>
                  <a:srgbClr val="000000"/>
                </a:solidFill>
              </a:rPr>
              <a:t>=</a:t>
            </a:r>
            <a:r>
              <a:rPr lang="fi-FI" sz="4000">
                <a:solidFill>
                  <a:srgbClr val="008000"/>
                </a:solidFill>
              </a:rPr>
              <a:t>"radio"</a:t>
            </a:r>
            <a:r>
              <a:rPr lang="fi-FI" sz="4000">
                <a:solidFill>
                  <a:srgbClr val="000000"/>
                </a:solidFill>
              </a:rPr>
              <a:t> </a:t>
            </a:r>
            <a:r>
              <a:rPr lang="fi-FI" sz="4000">
                <a:solidFill>
                  <a:srgbClr val="94006b"/>
                </a:solidFill>
              </a:rPr>
              <a:t>id</a:t>
            </a:r>
            <a:r>
              <a:rPr lang="fi-FI" sz="4000">
                <a:solidFill>
                  <a:srgbClr val="000000"/>
                </a:solidFill>
              </a:rPr>
              <a:t>=</a:t>
            </a:r>
            <a:r>
              <a:rPr lang="fi-FI" sz="4000">
                <a:solidFill>
                  <a:srgbClr val="008000"/>
                </a:solidFill>
              </a:rPr>
              <a:t>"enac"</a:t>
            </a:r>
            <a:r>
              <a:rPr lang="fi-FI" sz="4000">
                <a:solidFill>
                  <a:srgbClr val="000000"/>
                </a:solidFill>
              </a:rPr>
              <a:t> </a:t>
            </a:r>
            <a:r>
              <a:rPr lang="fi-FI" sz="4000">
                <a:solidFill>
                  <a:srgbClr val="94006b"/>
                </a:solidFill>
              </a:rPr>
              <a:t>/&gt;</a:t>
            </a:r>
            <a:r>
              <a:rPr lang="fi-FI" sz="4000">
                <a:solidFill>
                  <a:srgbClr val="000000"/>
                </a:solidFill>
              </a:rPr>
              <a:t>
</a:t>
            </a:r>
            <a:r>
              <a:rPr lang="fi-FI" sz="4000">
                <a:solidFill>
                  <a:srgbClr val="000000"/>
                </a:solidFill>
              </a:rPr>
              <a:t>  </a:t>
            </a:r>
            <a:r>
              <a:rPr lang="fi-FI" sz="4000">
                <a:solidFill>
                  <a:srgbClr val="94006b"/>
                </a:solidFill>
              </a:rPr>
              <a:t>&lt;label for</a:t>
            </a:r>
            <a:r>
              <a:rPr lang="fi-FI" sz="4000">
                <a:solidFill>
                  <a:srgbClr val="000000"/>
                </a:solidFill>
              </a:rPr>
              <a:t>=</a:t>
            </a:r>
            <a:r>
              <a:rPr lang="fi-FI" sz="4000">
                <a:solidFill>
                  <a:srgbClr val="008000"/>
                </a:solidFill>
              </a:rPr>
              <a:t>"enac"</a:t>
            </a:r>
            <a:r>
              <a:rPr lang="fi-FI" sz="4000">
                <a:solidFill>
                  <a:srgbClr val="000000"/>
                </a:solidFill>
              </a:rPr>
              <a:t>&gt;ENAC</a:t>
            </a:r>
            <a:r>
              <a:rPr lang="fi-FI" sz="4000">
                <a:solidFill>
                  <a:srgbClr val="94006b"/>
                </a:solidFill>
              </a:rPr>
              <a:t>&lt;/label&gt;</a:t>
            </a:r>
            <a:endParaRPr/>
          </a:p>
          <a:p>
            <a:r>
              <a:rPr lang="fi-FI" sz="4000">
                <a:solidFill>
                  <a:srgbClr val="000000"/>
                </a:solidFill>
              </a:rPr>
              <a:t>  </a:t>
            </a:r>
            <a:r>
              <a:rPr lang="fi-FI" sz="4000">
                <a:solidFill>
                  <a:srgbClr val="000000"/>
                </a:solidFill>
              </a:rPr>
              <a:t>[...]</a:t>
            </a:r>
            <a:endParaRPr/>
          </a:p>
          <a:p>
            <a:r>
              <a:rPr lang="fi-FI" sz="4000">
                <a:solidFill>
                  <a:srgbClr val="94006b"/>
                </a:solidFill>
              </a:rPr>
              <a:t>&lt;/fieldset&gt;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Autres fonctionnalités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Navigation automatique (bouton ”Back”)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Animation lors de la transition entre les pages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Support de certaines gestuelles (”swipe”)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Etc 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/>
              <a:t>Documentation sur </a:t>
            </a:r>
            <a:r>
              <a:rPr lang="fi-FI">
                <a:hlinkClick r:id="rId1"/>
              </a:rPr>
              <a:t>http://jquerymobile.com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Questions &amp; commentaires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2165040"/>
            <a:ext cx="9071640" cy="498996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24000"/>
              <a:t>?!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9720" y="419760"/>
            <a:ext cx="4480560" cy="6720840"/>
          </a:xfrm>
          <a:prstGeom prst="rect">
            <a:avLst/>
          </a:prstGeom>
          <a:ln w="91440">
            <a:solidFill>
              <a:srgbClr val="000000"/>
            </a:solidFill>
            <a:rou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