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9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11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3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0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8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9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8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8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9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8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9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970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0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3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ing.zhang.fly@gmail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23EC7AB9-D3FC-48C9-ADC9-F3E0EC3C3E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77" b="5754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0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91738-D3CD-4506-B6C4-F3A36DB68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2807208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A Study of Neighborhoods in Zurich</a:t>
            </a:r>
            <a:endParaRPr lang="LID4096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74CE0-18C0-439D-8C79-3D1B1DB59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3968496"/>
            <a:ext cx="4023360" cy="1208141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600" dirty="0"/>
              <a:t>Ying Zhang</a:t>
            </a:r>
          </a:p>
          <a:p>
            <a:pPr algn="l"/>
            <a:r>
              <a:rPr lang="en-US" sz="1600" dirty="0">
                <a:hlinkClick r:id="rId3"/>
              </a:rPr>
              <a:t>ying.zhang.fly@gmail.com</a:t>
            </a:r>
            <a:endParaRPr lang="en-US" sz="1600" dirty="0"/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April 2020</a:t>
            </a:r>
          </a:p>
        </p:txBody>
      </p:sp>
    </p:spTree>
    <p:extLst>
      <p:ext uri="{BB962C8B-B14F-4D97-AF65-F5344CB8AC3E}">
        <p14:creationId xmlns:p14="http://schemas.microsoft.com/office/powerpoint/2010/main" val="3846048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70E74-192B-4457-8E58-EB09ED1C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C880F-922C-439D-B66E-3D4FEB0FD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city of Zurich is </a:t>
            </a:r>
            <a:r>
              <a:rPr lang="en-US" sz="2000" dirty="0" err="1"/>
              <a:t>splitted</a:t>
            </a:r>
            <a:r>
              <a:rPr lang="en-US" sz="2000" dirty="0"/>
              <a:t> into 34 neighborhoods (German: "Quartier") for administrative purposes. We are interested in the following questions: </a:t>
            </a:r>
          </a:p>
          <a:p>
            <a:r>
              <a:rPr lang="en-US" sz="2000" dirty="0"/>
              <a:t>What characteristics do different neighborhoods have? </a:t>
            </a:r>
          </a:p>
          <a:p>
            <a:r>
              <a:rPr lang="en-US" sz="2000" dirty="0"/>
              <a:t>Which neighborhood should I go to if I want to hang out in bars or clubs? </a:t>
            </a:r>
          </a:p>
          <a:p>
            <a:r>
              <a:rPr lang="en-US" sz="2000" dirty="0"/>
              <a:t>Which neighborhoods are similar, and in what way? </a:t>
            </a:r>
          </a:p>
          <a:p>
            <a:pPr marL="0" indent="0">
              <a:buNone/>
            </a:pPr>
            <a:r>
              <a:rPr lang="en-US" sz="2000" dirty="0"/>
              <a:t>The answers to these questions could help tourists decide how to explore the city; residents choose a neighborhood to live; and city planners make decisions.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179817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1650E-C70A-4204-A7CE-01EA691FC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and Data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BB889-1D3E-446E-B868-5A04FD7FB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Data collection: Foursquare. </a:t>
            </a:r>
          </a:p>
          <a:p>
            <a:r>
              <a:rPr lang="en-US" sz="2000" dirty="0"/>
              <a:t>Exploratory analysis. </a:t>
            </a:r>
          </a:p>
          <a:p>
            <a:r>
              <a:rPr lang="en-US" sz="2000" dirty="0"/>
              <a:t>Cluster analysis</a:t>
            </a:r>
          </a:p>
          <a:p>
            <a:pPr lvl="1"/>
            <a:r>
              <a:rPr lang="en-US" sz="1900" dirty="0"/>
              <a:t>PCA</a:t>
            </a:r>
          </a:p>
          <a:p>
            <a:pPr lvl="1"/>
            <a:r>
              <a:rPr lang="en-US" sz="1900" dirty="0"/>
              <a:t>K-Means</a:t>
            </a:r>
            <a:endParaRPr lang="LID4096" sz="1900" dirty="0"/>
          </a:p>
        </p:txBody>
      </p:sp>
    </p:spTree>
    <p:extLst>
      <p:ext uri="{BB962C8B-B14F-4D97-AF65-F5344CB8AC3E}">
        <p14:creationId xmlns:p14="http://schemas.microsoft.com/office/powerpoint/2010/main" val="358920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ABE70-1C44-46B1-AFEA-BEDF9156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I</a:t>
            </a:r>
            <a:endParaRPr lang="LID4096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AE2295-02BA-4320-9B7F-252FF6320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905" y="1732752"/>
            <a:ext cx="6154433" cy="2970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374202-60E2-46DE-89E0-92241B953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233" y="1732752"/>
            <a:ext cx="3965409" cy="37987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86880A-C278-429F-8F3C-4F1ACBCAE800}"/>
              </a:ext>
            </a:extLst>
          </p:cNvPr>
          <p:cNvSpPr txBox="1"/>
          <p:nvPr/>
        </p:nvSpPr>
        <p:spPr>
          <a:xfrm>
            <a:off x="950905" y="4946698"/>
            <a:ext cx="6007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Langstrasse</a:t>
            </a:r>
            <a:r>
              <a:rPr lang="en-US" sz="1400" dirty="0"/>
              <a:t> is the most popular district for restaurants.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There is high correlation between nightlife, restaurant and cafe; as well as between office and </a:t>
            </a:r>
            <a:r>
              <a:rPr lang="en-US" sz="1400" dirty="0" err="1"/>
              <a:t>arts_entertainment</a:t>
            </a:r>
            <a:r>
              <a:rPr lang="en-US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Correlations between market and other categories are low.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2332278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FA47-225D-4E8A-962E-571F42C1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III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DAB78-ABB4-49FE-964D-4F0E60389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740EF0-4F9F-48EE-8538-75CB98F5B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34" y="2126487"/>
            <a:ext cx="5326266" cy="3570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414F0A-9593-4A92-A9EE-1F741132F19D}"/>
              </a:ext>
            </a:extLst>
          </p:cNvPr>
          <p:cNvSpPr txBox="1"/>
          <p:nvPr/>
        </p:nvSpPr>
        <p:spPr>
          <a:xfrm>
            <a:off x="6031706" y="2180779"/>
            <a:ext cx="52665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Cluster 3 (red) consists of only one neighborhood: </a:t>
            </a:r>
            <a:r>
              <a:rPr lang="en-US" sz="1400" dirty="0" err="1"/>
              <a:t>Langstrasse</a:t>
            </a:r>
            <a:r>
              <a:rPr lang="en-US" sz="1400" dirty="0"/>
              <a:t>. No surprise as this is the well-know district for food, drinks and clubs.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Cluster 0 (light yellow) consists of 8 neighborhoods that are located around the city center. They are featured by high density of art and entertainment venues.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Cluster 4 (</a:t>
            </a:r>
            <a:r>
              <a:rPr lang="en-US" sz="1400" dirty="0" err="1"/>
              <a:t>dard</a:t>
            </a:r>
            <a:r>
              <a:rPr lang="en-US" sz="1400" dirty="0"/>
              <a:t> red) consists of 5 neighborhoods that are a bit away from the center but with rich facilities due to their proximity to respective train stations.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Cluster 2 (orange) consists of 6 neighborhoods that are a bit further away from the city center. They are in fact mostly relatively quite residential areas but still with public transportation to connect to other parts of the 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Cluster 1 (yellow) consists of the rest of 14 neighborhoods that are less populated. They are mostly on the outskirt of the city with limited public transportation options.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158555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CE968-C260-4181-9369-CF1DD13FC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5ABD7-960E-47EA-B576-DFAA35B9C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000" dirty="0"/>
              <a:t>Applications</a:t>
            </a:r>
          </a:p>
          <a:p>
            <a:r>
              <a:rPr lang="en-US" sz="2000" dirty="0"/>
              <a:t>A tourist can use the results of this analysis to plan his or her city visit. </a:t>
            </a:r>
          </a:p>
          <a:p>
            <a:r>
              <a:rPr lang="en-US" sz="2000" dirty="0"/>
              <a:t>A residence who is about to move home can use the clustering results to help determine potential neighborhoods to consider.</a:t>
            </a:r>
          </a:p>
          <a:p>
            <a:r>
              <a:rPr lang="en-US" sz="2000" dirty="0"/>
              <a:t>City planners and administrators can consider applying initiatives that are proven successful in one neighborhood to other neighborhoods in the same cluster.</a:t>
            </a:r>
          </a:p>
          <a:p>
            <a:pPr marL="0" indent="0">
              <a:buNone/>
            </a:pPr>
            <a:r>
              <a:rPr lang="en-US" sz="2000" dirty="0"/>
              <a:t>Limitations:</a:t>
            </a:r>
          </a:p>
          <a:p>
            <a:r>
              <a:rPr lang="en-US" sz="2000" dirty="0"/>
              <a:t>The choice of venue categories was limited to the accuracy and completeness of Foursquare data in Zurich. Crowd-sourced data might have smaller coverage for certain categories (e.g. offices) compared to others (e.g. restaurants). Using Google Map data might solve this issue.</a:t>
            </a:r>
          </a:p>
          <a:p>
            <a:r>
              <a:rPr lang="en-US" sz="2000" dirty="0"/>
              <a:t>We used </a:t>
            </a:r>
            <a:r>
              <a:rPr lang="en-US" sz="2000" dirty="0" err="1"/>
              <a:t>abosulote</a:t>
            </a:r>
            <a:r>
              <a:rPr lang="en-US" sz="2000" dirty="0"/>
              <a:t> number of venues as features in this analysis. Venue density with regards to area size or population of neighborhoods might describe better the 'feeling' of a district.</a:t>
            </a:r>
          </a:p>
          <a:p>
            <a:r>
              <a:rPr lang="en-US" sz="2000" dirty="0"/>
              <a:t>We limited our study to the official 34 administrative neighborhoods for simplicity. In fact, the analysis could be easily extended to much smaller grids or </a:t>
            </a:r>
            <a:r>
              <a:rPr lang="en-US" sz="2000" dirty="0" err="1"/>
              <a:t>or</a:t>
            </a:r>
            <a:r>
              <a:rPr lang="en-US" sz="2000" dirty="0"/>
              <a:t> blocks.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29745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272441"/>
      </a:dk2>
      <a:lt2>
        <a:srgbClr val="E2E8E8"/>
      </a:lt2>
      <a:accent1>
        <a:srgbClr val="D6868B"/>
      </a:accent1>
      <a:accent2>
        <a:srgbClr val="CE8E6B"/>
      </a:accent2>
      <a:accent3>
        <a:srgbClr val="B3A36E"/>
      </a:accent3>
      <a:accent4>
        <a:srgbClr val="9AA958"/>
      </a:accent4>
      <a:accent5>
        <a:srgbClr val="86AD6C"/>
      </a:accent5>
      <a:accent6>
        <a:srgbClr val="5FB661"/>
      </a:accent6>
      <a:hlink>
        <a:srgbClr val="568E8A"/>
      </a:hlink>
      <a:folHlink>
        <a:srgbClr val="7F7F7F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Garamond</vt:lpstr>
      <vt:lpstr>Georgia Pro</vt:lpstr>
      <vt:lpstr>Georgia Pro Cond Black</vt:lpstr>
      <vt:lpstr>SavonVTI</vt:lpstr>
      <vt:lpstr>A Study of Neighborhoods in Zurich</vt:lpstr>
      <vt:lpstr>Business Problem </vt:lpstr>
      <vt:lpstr>Methodology and Data</vt:lpstr>
      <vt:lpstr>Results - I</vt:lpstr>
      <vt:lpstr>Results - III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</dc:title>
  <dc:creator>Ying Zhang</dc:creator>
  <cp:lastModifiedBy>Ying Zhang</cp:lastModifiedBy>
  <cp:revision>3</cp:revision>
  <dcterms:created xsi:type="dcterms:W3CDTF">2020-04-08T09:00:01Z</dcterms:created>
  <dcterms:modified xsi:type="dcterms:W3CDTF">2020-04-08T09:17:32Z</dcterms:modified>
</cp:coreProperties>
</file>