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600BA8-D817-4825-82AA-ABE6F3168A98}">
  <a:tblStyle styleId="{08600BA8-D817-4825-82AA-ABE6F3168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AC96D3E-29F9-48FB-BE22-59717EE6540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NHL PLAYOFF MODEL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Greig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2018-04-10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955975"/>
            <a:ext cx="60048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Three components explain 70.1% of variance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 1: “Outscoring and Winning”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 2: “Possession and Shot Volume”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 3: “Defensive Inclination”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Other components do not have clear intuition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74" y="2603975"/>
            <a:ext cx="3710277" cy="2292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Shape 128"/>
          <p:cNvGraphicFramePr/>
          <p:nvPr/>
        </p:nvGraphicFramePr>
        <p:xfrm>
          <a:off x="5629475" y="24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{3AC96D3E-29F9-48FB-BE22-59717EE65400}</a:tableStyleId>
              </a:tblPr>
              <a:tblGrid>
                <a:gridCol w="942075"/>
                <a:gridCol w="766600"/>
                <a:gridCol w="798875"/>
                <a:gridCol w="7881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Comp.1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Comp.2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Comp.3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ΔGF%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0.49</a:t>
                      </a:r>
                      <a:endParaRPr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-0.09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0.24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 GF%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0.48</a:t>
                      </a:r>
                      <a:endParaRPr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-0.09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0.24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xGF%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0.27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0.50</a:t>
                      </a:r>
                      <a:endParaRPr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-0.14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CF%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0.24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0.57</a:t>
                      </a:r>
                      <a:endParaRPr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-0.06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Time Led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0.41</a:t>
                      </a:r>
                      <a:endParaRPr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-0.05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-0.18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 Sh%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0.14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99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-0.53</a:t>
                      </a:r>
                      <a:endParaRPr>
                        <a:solidFill>
                          <a:srgbClr val="EA99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-0.13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 Sv%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-0.04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-0.19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0.58</a:t>
                      </a:r>
                      <a:endParaRPr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PP%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0.17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-0.16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99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-0.50</a:t>
                      </a:r>
                      <a:endParaRPr>
                        <a:solidFill>
                          <a:srgbClr val="EA99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PK%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0.08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0.17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0.48</a:t>
                      </a:r>
                      <a:endParaRPr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Δ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R+O Wins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0.41</a:t>
                      </a:r>
                      <a:endParaRPr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-0.20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-0.07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(CENTRAL)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825" y="1170125"/>
            <a:ext cx="22764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100" y="1170125"/>
            <a:ext cx="22764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62" y="1331550"/>
            <a:ext cx="1852824" cy="109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300" y="3311850"/>
            <a:ext cx="1723950" cy="17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5438" y="1117175"/>
            <a:ext cx="1400361" cy="140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3850" y="3659700"/>
            <a:ext cx="1852824" cy="11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58775" y="2604150"/>
            <a:ext cx="1443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75% ↑ 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993200" y="2659625"/>
            <a:ext cx="1443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64</a:t>
            </a: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 ↑ 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(PACIFIC)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50" y="1180875"/>
            <a:ext cx="22764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5825" y="1180875"/>
            <a:ext cx="22764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58775" y="2604150"/>
            <a:ext cx="1443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36</a:t>
            </a: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 ↓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288" y="1248163"/>
            <a:ext cx="1001976" cy="135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013" y="3491638"/>
            <a:ext cx="1222500" cy="145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7624" y="1409338"/>
            <a:ext cx="1735350" cy="10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6888" y="3462737"/>
            <a:ext cx="1676826" cy="14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873800" y="2599000"/>
            <a:ext cx="1443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47</a:t>
            </a: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 ↓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(ATLANTIC)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450" y="1170125"/>
            <a:ext cx="22764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5825" y="1170125"/>
            <a:ext cx="22764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25" y="1170125"/>
            <a:ext cx="1515975" cy="14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125" y="3486977"/>
            <a:ext cx="1380174" cy="14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11713" y="2582500"/>
            <a:ext cx="1443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64% ↑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925238" y="2582488"/>
            <a:ext cx="1443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65% ↑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8887" y="1017725"/>
            <a:ext cx="1515974" cy="15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1588" y="3378000"/>
            <a:ext cx="1630325" cy="16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(METROPOLITAN)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950" y="1170125"/>
            <a:ext cx="22764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5825" y="1170125"/>
            <a:ext cx="22764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49" y="3410650"/>
            <a:ext cx="1669650" cy="144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77150" y="2593375"/>
            <a:ext cx="1443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36% ↓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250" y="1098950"/>
            <a:ext cx="1588800" cy="15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224" y="1187600"/>
            <a:ext cx="1411477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925238" y="2593363"/>
            <a:ext cx="1443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50</a:t>
            </a:r>
            <a:r>
              <a:rPr lang="en" sz="3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% ↑</a:t>
            </a:r>
            <a:endParaRPr sz="3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8549" y="3531300"/>
            <a:ext cx="1716399" cy="1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76525"/>
            <a:ext cx="85206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Regression model for NHL playoff series winners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Direct comparison of opponents’ team statistics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Teams are not given individual scores</a:t>
            </a:r>
            <a:endParaRPr/>
          </a:p>
        </p:txBody>
      </p:sp>
      <p:graphicFrame>
        <p:nvGraphicFramePr>
          <p:cNvPr id="67" name="Shape 67"/>
          <p:cNvGraphicFramePr/>
          <p:nvPr/>
        </p:nvGraphicFramePr>
        <p:xfrm>
          <a:off x="392975" y="280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{08600BA8-D817-4825-82AA-ABE6F3168A98}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45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Wins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Goals For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Goals Against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455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Team A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42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254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241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455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Team B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36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279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278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Difference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+6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-25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-37</a:t>
                      </a:r>
                      <a:endParaRPr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8" name="Shape 68"/>
          <p:cNvCxnSpPr/>
          <p:nvPr/>
        </p:nvCxnSpPr>
        <p:spPr>
          <a:xfrm>
            <a:off x="6370200" y="4390275"/>
            <a:ext cx="6456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7094225" y="3989175"/>
            <a:ext cx="13989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A Win Probability: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Average"/>
                <a:ea typeface="Average"/>
                <a:cs typeface="Average"/>
                <a:sym typeface="Average"/>
              </a:rPr>
              <a:t>0.57</a:t>
            </a:r>
            <a:endParaRPr>
              <a:solidFill>
                <a:srgbClr val="9E9E9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23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10 seasons of regular season and playoff data (since 2007-08)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Sourced from various websites, by exporting or copy-pasting to CSV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NHL.com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Corsica Hockey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MoreHockeyStats.com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Combined into one R dataframe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VARIABLES</a:t>
            </a:r>
            <a:endParaRPr/>
          </a:p>
        </p:txBody>
      </p:sp>
      <p:graphicFrame>
        <p:nvGraphicFramePr>
          <p:cNvPr id="81" name="Shape 81"/>
          <p:cNvGraphicFramePr/>
          <p:nvPr/>
        </p:nvGraphicFramePr>
        <p:xfrm>
          <a:off x="375375" y="4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{08600BA8-D817-4825-82AA-ABE6F3168A98}</a:tableStyleId>
              </a:tblPr>
              <a:tblGrid>
                <a:gridCol w="1273500"/>
                <a:gridCol w="3769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GF%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Goals For Percentage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AdjGF%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Non-Empty Net Goals For Percentage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5v5_xGF%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5-on-5 Expected Goals For Percentage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5v5_CF%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-on-5 Shot Attempts For Percentage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5v5_Sh%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5-on-5 Team Shooting Percentage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5v5_Sv%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5-on-5 Team Save Percentage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PP%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Power Play Percentage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PK%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Penalty Kill Percentage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Time_Led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Minutes Per Game With the Lead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ROWins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Non-Shootout Wins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050" y="1987425"/>
            <a:ext cx="2727725" cy="273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CORRELATIONS 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Calculate correlation between each team statistic and team playoff success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Playoff success is measured by number of playoff wins</a:t>
            </a:r>
            <a:endParaRPr/>
          </a:p>
        </p:txBody>
      </p:sp>
      <p:graphicFrame>
        <p:nvGraphicFramePr>
          <p:cNvPr id="89" name="Shape 89"/>
          <p:cNvGraphicFramePr/>
          <p:nvPr/>
        </p:nvGraphicFramePr>
        <p:xfrm>
          <a:off x="311700" y="22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{08600BA8-D817-4825-82AA-ABE6F3168A98}</a:tableStyleId>
              </a:tblPr>
              <a:tblGrid>
                <a:gridCol w="774600"/>
                <a:gridCol w="774600"/>
                <a:gridCol w="774600"/>
                <a:gridCol w="774600"/>
                <a:gridCol w="774600"/>
                <a:gridCol w="774600"/>
                <a:gridCol w="774600"/>
                <a:gridCol w="774600"/>
                <a:gridCol w="774600"/>
                <a:gridCol w="774600"/>
                <a:gridCol w="774600"/>
              </a:tblGrid>
              <a:tr h="66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9E9E9E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GF%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dj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GF%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xGF%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CF%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Sh%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5v5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PP%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PK%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Time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Led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R+OT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Wins</a:t>
                      </a:r>
                      <a:endParaRPr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 years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0.35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0.34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0.24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0.23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A99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-0.07</a:t>
                      </a:r>
                      <a:endParaRPr sz="1800">
                        <a:solidFill>
                          <a:srgbClr val="EA99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E5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0.17</a:t>
                      </a:r>
                      <a:endParaRPr sz="1800">
                        <a:solidFill>
                          <a:srgbClr val="FFE5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A99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-0.10</a:t>
                      </a:r>
                      <a:endParaRPr sz="1800">
                        <a:solidFill>
                          <a:srgbClr val="EA99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0.22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E5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0.07</a:t>
                      </a:r>
                      <a:endParaRPr sz="1800">
                        <a:solidFill>
                          <a:srgbClr val="FFE5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E5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0.12</a:t>
                      </a:r>
                      <a:endParaRPr sz="1800">
                        <a:solidFill>
                          <a:srgbClr val="FFE5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 years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0.34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0.33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0.21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E5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0.18</a:t>
                      </a:r>
                      <a:endParaRPr sz="1800">
                        <a:solidFill>
                          <a:srgbClr val="FFE5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A99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-0.03</a:t>
                      </a:r>
                      <a:endParaRPr sz="1800">
                        <a:solidFill>
                          <a:srgbClr val="EA99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E5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0.11</a:t>
                      </a:r>
                      <a:endParaRPr sz="1800">
                        <a:solidFill>
                          <a:srgbClr val="FFE5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E5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0.06</a:t>
                      </a:r>
                      <a:endParaRPr sz="1800">
                        <a:solidFill>
                          <a:srgbClr val="FFE5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0.20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0.21</a:t>
                      </a:r>
                      <a:endParaRPr sz="1800">
                        <a:solidFill>
                          <a:srgbClr val="B6D7A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E599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0.15</a:t>
                      </a:r>
                      <a:endParaRPr sz="1800">
                        <a:solidFill>
                          <a:srgbClr val="FFE599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314950" y="1152475"/>
            <a:ext cx="45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Selected a subset of the variables as input variables for the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Difference between higher and lower seeded team is calculated for each statistic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Used playoff series result as response variable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(won/lost)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Weighted (win% in series)</a:t>
            </a:r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311701" y="1152437"/>
            <a:ext cx="3948948" cy="3416487"/>
            <a:chOff x="3342300" y="2171163"/>
            <a:chExt cx="3544200" cy="2913600"/>
          </a:xfrm>
        </p:grpSpPr>
        <p:sp>
          <p:nvSpPr>
            <p:cNvPr id="97" name="Shape 97"/>
            <p:cNvSpPr/>
            <p:nvPr/>
          </p:nvSpPr>
          <p:spPr>
            <a:xfrm>
              <a:off x="3342300" y="2171163"/>
              <a:ext cx="3544200" cy="291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8" name="Shape 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2075" y="2232550"/>
              <a:ext cx="3484649" cy="2790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4272300" cy="19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Iterated 10-fold cross validation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Loss function averaged over test 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Loss (~0.56)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Squared Prediction Error (~0.23)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Resulted in some unintuitive coefficients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25" y="1540834"/>
            <a:ext cx="4272300" cy="263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012" y="1540838"/>
            <a:ext cx="4272317" cy="26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1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294850" y="1152475"/>
            <a:ext cx="26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Many of the 10 input variables are highly correlated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Statistical variation is hidden in complicated multicollinearity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Regression models work much better with independent variables</a:t>
            </a:r>
            <a:endParaRPr/>
          </a:p>
        </p:txBody>
      </p:sp>
      <p:graphicFrame>
        <p:nvGraphicFramePr>
          <p:cNvPr id="113" name="Shape 113"/>
          <p:cNvGraphicFramePr/>
          <p:nvPr/>
        </p:nvGraphicFramePr>
        <p:xfrm>
          <a:off x="172175" y="84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{3AC96D3E-29F9-48FB-BE22-59717EE65400}</a:tableStyleId>
              </a:tblPr>
              <a:tblGrid>
                <a:gridCol w="777325"/>
                <a:gridCol w="490450"/>
                <a:gridCol w="487050"/>
                <a:gridCol w="536150"/>
                <a:gridCol w="486975"/>
                <a:gridCol w="476275"/>
                <a:gridCol w="497750"/>
                <a:gridCol w="508525"/>
                <a:gridCol w="523975"/>
                <a:gridCol w="491650"/>
                <a:gridCol w="530050"/>
              </a:tblGrid>
              <a:tr h="471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GF%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Adj GF%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5v5 xGF%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5v5 CF%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Time Led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5v5 Sh%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5v5 Sv%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PP%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PK%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R+O Wins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GF%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E8D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8D7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2D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BB8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1D3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4D5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EDC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DE6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3C9E6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Adj GF%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E8DC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5D5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2D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DB9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FD1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7D7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2D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BE5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CBE7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5v5 xGF%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8D7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5D5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81A6D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FE8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AA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AB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EF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9EF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6FC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5v5 CF%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2D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2D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81A6D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5EC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869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AB5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EC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9EF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F6FC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Time Led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BB8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DB9D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FE8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5ECF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CCF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DF2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9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F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2DFF1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5v5 Sh%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1D3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FD1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AA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869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CCF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DA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BF0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AD6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3F3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5v5 Sv%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4D5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7D7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AB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AB5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DF2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DA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F3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E6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DF1FA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PP%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EDC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2D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EF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EC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9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BF0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F3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9F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5E1F2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PK%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DE6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BE5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9EF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9EF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FC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AD6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E6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99FA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F6F9"/>
                    </a:solidFill>
                  </a:tcPr>
                </a:tc>
              </a:tr>
              <a:tr h="34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R+O Wins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3C9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7CBE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3F6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F6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2D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8E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DF1F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D5E1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BF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5A8A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2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025925"/>
            <a:ext cx="85206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Extracts principal components from (normalized) input variables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These linear combinations of the variables are uncorrelated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Resulting components are sorted by decreasing impact on total variation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Whiteboard example of PCA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8675"/>
          <a:stretch/>
        </p:blipFill>
        <p:spPr>
          <a:xfrm>
            <a:off x="2442075" y="2550125"/>
            <a:ext cx="4259850" cy="23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