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jpeg" ContentType="image/jpe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p:spPr>
        <p:txBody>
          <a:bodyPr lIns="0" rIns="0" tIns="0" bIns="0" anchor="b"/>
          <a:p>
            <a:pPr algn="r"/>
            <a:fld id="{971F2DBE-B875-49FD-A77D-B1111633134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hyperlink" Target="file:///C:/setings" TargetMode="External"/><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cdiese.fr/git-en-5-min/"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216000" y="812520"/>
            <a:ext cx="7127280" cy="4008960"/>
          </a:xfrm>
          <a:prstGeom prst="rect">
            <a:avLst/>
          </a:prstGeom>
        </p:spPr>
      </p:sp>
      <p:sp>
        <p:nvSpPr>
          <p:cNvPr id="102" name="TextShape 2"/>
          <p:cNvSpPr txBox="1"/>
          <p:nvPr/>
        </p:nvSpPr>
        <p:spPr>
          <a:xfrm>
            <a:off x="756000" y="5078520"/>
            <a:ext cx="6047640" cy="4811040"/>
          </a:xfrm>
          <a:prstGeom prst="rect">
            <a:avLst/>
          </a:prstGeom>
          <a:noFill/>
          <a:ln>
            <a:noFill/>
          </a:ln>
        </p:spPr>
        <p:txBody>
          <a:bodyPr lIns="0" rIns="0" tIns="0" bIns="0"/>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7280" cy="4008960"/>
          </a:xfrm>
          <a:prstGeom prst="rect">
            <a:avLst/>
          </a:prstGeom>
        </p:spPr>
      </p:sp>
      <p:sp>
        <p:nvSpPr>
          <p:cNvPr id="116" name="PlaceHolder 2"/>
          <p:cNvSpPr>
            <a:spLocks noGrp="1"/>
          </p:cNvSpPr>
          <p:nvPr>
            <p:ph type="body"/>
          </p:nvPr>
        </p:nvSpPr>
        <p:spPr>
          <a:xfrm>
            <a:off x="756000" y="5078520"/>
            <a:ext cx="6047640" cy="4816800"/>
          </a:xfrm>
          <a:prstGeom prst="rect">
            <a:avLst/>
          </a:prstGeom>
        </p:spPr>
        <p:txBody>
          <a:bodyPr lIns="0" rIns="0" tIns="0" bIns="0"/>
          <a:p>
            <a:r>
              <a:rPr b="0" lang="en-US" sz="2000" spc="-1" strike="noStrike">
                <a:latin typeface="Arial"/>
              </a:rPr>
              <a:t>L’idée est de rappeler ce qu’est le HEAD, et la différence entre un reset et un checkout.</a:t>
            </a:r>
            <a:endParaRPr b="0" lang="en-US" sz="2000" spc="-1" strike="noStrike">
              <a:latin typeface="Arial"/>
            </a:endParaRPr>
          </a:p>
          <a:p>
            <a:endParaRPr b="0" lang="en-US" sz="2000" spc="-1" strike="noStrike">
              <a:latin typeface="Arial"/>
            </a:endParaRPr>
          </a:p>
          <a:p>
            <a:r>
              <a:rPr b="0" lang="en-US" sz="2000" spc="-1" strike="noStrike">
                <a:latin typeface="Arial"/>
              </a:rPr>
              <a:t>Ensuite montrer (avec git branch -avv) les branches remote, dire qu’elles sont lié avec leur equivelent locale, mais qu’elle peuvent diverger.</a:t>
            </a:r>
            <a:endParaRPr b="0" lang="en-US" sz="2000" spc="-1" strike="noStrike">
              <a:latin typeface="Arial"/>
            </a:endParaRPr>
          </a:p>
          <a:p>
            <a:endParaRPr b="0" lang="en-US" sz="2000" spc="-1" strike="noStrike">
              <a:latin typeface="Arial"/>
            </a:endParaRPr>
          </a:p>
          <a:p>
            <a:r>
              <a:rPr b="0" lang="en-US" sz="2000" spc="-1" strike="noStrike">
                <a:latin typeface="Arial"/>
              </a:rPr>
              <a:t>Si pas trop à la bourre, montrer la création et checkout d’une branche (en montrant le HEAD qui se déplace)</a:t>
            </a:r>
            <a:endParaRPr b="0" lang="en-US" sz="2000" spc="-1" strike="noStrike">
              <a:latin typeface="Arial"/>
            </a:endParaRPr>
          </a:p>
          <a:p>
            <a:endParaRPr b="0" lang="en-US" sz="2000" spc="-1" strike="noStrike">
              <a:latin typeface="Arial"/>
            </a:endParaRPr>
          </a:p>
          <a:p>
            <a:r>
              <a:rPr b="0" lang="en-US" sz="2000" spc="-1" strike="noStrike">
                <a:latin typeface="Arial"/>
              </a:rPr>
              <a:t>Note: je ne parle pas du fait que la branche créé n’est que locale qu’elle n’est pas pushé sur remote.</a:t>
            </a:r>
            <a:endParaRPr b="0" lang="en-US" sz="2000" spc="-1" strike="noStrike">
              <a:latin typeface="Arial"/>
            </a:endParaRPr>
          </a:p>
          <a:p>
            <a:endParaRPr b="0" lang="en-US" sz="2000" spc="-1" strike="noStrike">
              <a:latin typeface="Arial"/>
            </a:endParaRPr>
          </a:p>
          <a:p>
            <a:r>
              <a:rPr b="0" lang="en-US" sz="2000" spc="-1" strike="noStrike">
                <a:latin typeface="Arial"/>
              </a:rPr>
              <a:t>Je ne parle non plus pas de la suppression d’une branche (c’est dommage, mais on va être bcp trop juste en temps :/ )</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p:spPr>
      </p:sp>
      <p:sp>
        <p:nvSpPr>
          <p:cNvPr id="11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Sources images: https://dev.to/dhanushkadev/git-rebase-vs-merge-13e8</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7280" cy="4008960"/>
          </a:xfrm>
          <a:prstGeom prst="rect">
            <a:avLst/>
          </a:prstGeom>
        </p:spPr>
      </p:sp>
      <p:sp>
        <p:nvSpPr>
          <p:cNvPr id="120" name="PlaceHolder 2"/>
          <p:cNvSpPr>
            <a:spLocks noGrp="1"/>
          </p:cNvSpPr>
          <p:nvPr>
            <p:ph type="body"/>
          </p:nvPr>
        </p:nvSpPr>
        <p:spPr>
          <a:xfrm>
            <a:off x="216000" y="4937760"/>
            <a:ext cx="7099200" cy="6143400"/>
          </a:xfrm>
          <a:prstGeom prst="rect">
            <a:avLst/>
          </a:prstGeom>
        </p:spPr>
        <p:txBody>
          <a:bodyPr lIns="0" rIns="0" tIns="0" bIns="0"/>
          <a:p>
            <a:r>
              <a:rPr b="0" lang="en-US" sz="1800" spc="-1" strike="noStrike">
                <a:latin typeface="Arial"/>
              </a:rPr>
              <a:t>Ce sont mes conseils perso, mais je pense qu’ils ne sont pas mauvais :)</a:t>
            </a:r>
            <a:endParaRPr b="0" lang="en-US" sz="1800" spc="-1" strike="noStrike">
              <a:latin typeface="Arial"/>
            </a:endParaRPr>
          </a:p>
          <a:p>
            <a:endParaRPr b="0" lang="en-US" sz="1800" spc="-1" strike="noStrike">
              <a:latin typeface="Arial"/>
            </a:endParaRPr>
          </a:p>
          <a:p>
            <a:r>
              <a:rPr b="0" lang="en-US" sz="1800" spc="-1" strike="noStrike">
                <a:latin typeface="Arial"/>
              </a:rPr>
              <a:t>* git fetch (suivit d’une visualisation) permet de rendre les choses telement plus clair (de démistifier pas mal le truc, car je peux faire le lien avec le slide précédent, car master et origin/master sont deux branches différente.), donc ca vaut vraiment la peine (pour novice ou expert) !  Ca permet aussi de : </a:t>
            </a:r>
            <a:endParaRPr b="0" lang="en-US" sz="1800" spc="-1" strike="noStrike">
              <a:latin typeface="Arial"/>
            </a:endParaRPr>
          </a:p>
          <a:p>
            <a:r>
              <a:rPr b="0" lang="en-US" sz="1800" spc="-1" strike="noStrike">
                <a:latin typeface="Arial"/>
              </a:rPr>
              <a:t>   </a:t>
            </a:r>
            <a:r>
              <a:rPr b="0" lang="en-US" sz="1800" spc="-1" strike="noStrike">
                <a:latin typeface="Arial"/>
              </a:rPr>
              <a:t>** faire un “fetch –all” pour tt les branches</a:t>
            </a:r>
            <a:endParaRPr b="0" lang="en-US" sz="1800" spc="-1" strike="noStrike">
              <a:latin typeface="Arial"/>
            </a:endParaRPr>
          </a:p>
          <a:p>
            <a:r>
              <a:rPr b="0" lang="en-US" sz="1800" spc="-1" strike="noStrike">
                <a:latin typeface="Arial"/>
              </a:rPr>
              <a:t>   </a:t>
            </a:r>
            <a:r>
              <a:rPr b="0" lang="en-US" sz="1800" spc="-1" strike="noStrike">
                <a:latin typeface="Arial"/>
              </a:rPr>
              <a:t>** voir si le code a été mis a jours (sans devoir commiter)</a:t>
            </a:r>
            <a:endParaRPr b="0" lang="en-US" sz="1800" spc="-1" strike="noStrike">
              <a:latin typeface="Arial"/>
            </a:endParaRPr>
          </a:p>
          <a:p>
            <a:r>
              <a:rPr b="0" lang="en-US" sz="1800" spc="-1" strike="noStrike">
                <a:latin typeface="Arial"/>
              </a:rPr>
              <a:t>   </a:t>
            </a:r>
            <a:r>
              <a:rPr b="0" lang="en-US" sz="1800" spc="-1" strike="noStrike">
                <a:latin typeface="Arial"/>
              </a:rPr>
              <a:t>** de faire un rebase (un pull –rebase marcherait aussi)</a:t>
            </a:r>
            <a:endParaRPr b="0" lang="en-US" sz="1800" spc="-1" strike="noStrike">
              <a:latin typeface="Arial"/>
            </a:endParaRPr>
          </a:p>
          <a:p>
            <a:r>
              <a:rPr b="0" lang="en-US" sz="1800" spc="-1" strike="noStrike">
                <a:latin typeface="Arial"/>
              </a:rPr>
              <a:t>* Toujours commencer par commiter:</a:t>
            </a:r>
            <a:endParaRPr b="0" lang="en-US" sz="1800" spc="-1" strike="noStrike">
              <a:latin typeface="Arial"/>
            </a:endParaRPr>
          </a:p>
          <a:p>
            <a:r>
              <a:rPr b="0" lang="en-US" sz="1800" spc="-1" strike="noStrike">
                <a:latin typeface="Arial"/>
              </a:rPr>
              <a:t>Git offre un safegard, qui interdira un pull si il y a pas eu de commit, mais ca ne marche que si les fichiers modifié en local ont été modifié en remote.  Il y a donc des cas où le commit n’est pas imposé mais ca rend les choses tellement plus sur…  </a:t>
            </a:r>
            <a:endParaRPr b="0" lang="en-US" sz="1800" spc="-1" strike="noStrike">
              <a:latin typeface="Arial"/>
            </a:endParaRPr>
          </a:p>
          <a:p>
            <a:r>
              <a:rPr b="0" lang="en-US" sz="1800" spc="-1" strike="noStrike">
                <a:latin typeface="Arial"/>
              </a:rPr>
              <a:t>   </a:t>
            </a:r>
            <a:r>
              <a:rPr b="0" lang="en-US" sz="1800" spc="-1" strike="noStrike">
                <a:latin typeface="Arial"/>
              </a:rPr>
              <a:t>==&gt; un commit n’est jms perdu (mm si plus visible), un reset –hard est telement simple et ca rend les choses telement plus claire.. </a:t>
            </a:r>
            <a:endParaRPr b="0" lang="en-US" sz="1800" spc="-1" strike="noStrike">
              <a:latin typeface="Arial"/>
            </a:endParaRPr>
          </a:p>
          <a:p>
            <a:r>
              <a:rPr b="0" lang="en-US" sz="1800" spc="-1" strike="noStrike">
                <a:latin typeface="Arial"/>
              </a:rPr>
              <a:t>* Pour le cas pratique,  ils verront les cas où git s’en sort tt seul et les cas où il faut modifier: la manière classique (i.e. modifier le fichier) et en leur montrant une GUI.</a:t>
            </a:r>
            <a:endParaRPr b="0" lang="en-US"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p:spPr>
      </p:sp>
      <p:sp>
        <p:nvSpPr>
          <p:cNvPr id="12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a:t>
            </a:r>
            <a:r>
              <a:rPr b="0" lang="en-US" sz="2000" spc="-1" strike="noStrike">
                <a:latin typeface="Arial"/>
              </a:rPr>
              <a:t>- noter la différence entre “reset –hard” et “checkout”</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Img"/>
          </p:nvPr>
        </p:nvSpPr>
        <p:spPr>
          <a:xfrm>
            <a:off x="216000" y="812520"/>
            <a:ext cx="7127280" cy="4008960"/>
          </a:xfrm>
          <a:prstGeom prst="rect">
            <a:avLst/>
          </a:prstGeom>
        </p:spPr>
      </p:sp>
      <p:sp>
        <p:nvSpPr>
          <p:cNvPr id="104" name="PlaceHolder 2"/>
          <p:cNvSpPr>
            <a:spLocks noGrp="1"/>
          </p:cNvSpPr>
          <p:nvPr>
            <p:ph type="body"/>
          </p:nvPr>
        </p:nvSpPr>
        <p:spPr>
          <a:xfrm>
            <a:off x="390240" y="5029200"/>
            <a:ext cx="6742080" cy="6566040"/>
          </a:xfrm>
          <a:prstGeom prst="rect">
            <a:avLst/>
          </a:prstGeom>
        </p:spPr>
        <p:txBody>
          <a:bodyPr lIns="0" rIns="0" tIns="0" bIns="0"/>
          <a:p>
            <a:r>
              <a:rPr b="0" lang="en-US" sz="2000" spc="-1" strike="noStrike">
                <a:latin typeface="Arial"/>
              </a:rPr>
              <a:t>Juste dire que git est un gestionaire de version, créé par Linus Torval pour gerer le noyaux linux et est maintenant le plus populaire (source wikipedia).</a:t>
            </a:r>
            <a:endParaRPr b="0" lang="en-US" sz="2000" spc="-1" strike="noStrike">
              <a:latin typeface="Arial"/>
            </a:endParaRPr>
          </a:p>
          <a:p>
            <a:r>
              <a:rPr b="0" lang="en-US" sz="2000" spc="-1" strike="noStrike">
                <a:latin typeface="Arial"/>
              </a:rPr>
              <a:t>A quoi peut servir un gestionnaire de version (et plus specifiquement git ?):</a:t>
            </a:r>
            <a:endParaRPr b="0" lang="en-US" sz="2000" spc="-1" strike="noStrike">
              <a:latin typeface="Arial"/>
            </a:endParaRPr>
          </a:p>
          <a:p>
            <a:pPr>
              <a:lnSpc>
                <a:spcPct val="100000"/>
              </a:lnSpc>
            </a:pPr>
            <a:r>
              <a:rPr b="0" lang="en-US" sz="2000" spc="-1" strike="noStrike">
                <a:latin typeface="Arial"/>
              </a:rPr>
              <a:t>- sauvegarder régulièrement son code, </a:t>
            </a:r>
            <a:endParaRPr b="0" lang="en-US" sz="2000" spc="-1" strike="noStrike">
              <a:latin typeface="Arial"/>
            </a:endParaRPr>
          </a:p>
          <a:p>
            <a:pPr>
              <a:lnSpc>
                <a:spcPct val="100000"/>
              </a:lnSpc>
            </a:pPr>
            <a:r>
              <a:rPr b="0" lang="en-US" sz="2000" spc="-1" strike="noStrike">
                <a:latin typeface="Arial"/>
              </a:rPr>
              <a:t>- de travailler "simultanément", de gerer les conflits </a:t>
            </a:r>
            <a:endParaRPr b="0" lang="en-US" sz="2000" spc="-1" strike="noStrike">
              <a:latin typeface="Arial"/>
            </a:endParaRPr>
          </a:p>
          <a:p>
            <a:pPr>
              <a:lnSpc>
                <a:spcPct val="100000"/>
              </a:lnSpc>
            </a:pPr>
            <a:r>
              <a:rPr b="0" lang="en-US" sz="2000" spc="-1" strike="noStrike">
                <a:latin typeface="Arial"/>
              </a:rPr>
              <a:t>- de revenir dans le temps,  d'annuler un ensemble de modif</a:t>
            </a:r>
            <a:endParaRPr b="0" lang="en-US" sz="2000" spc="-1" strike="noStrike">
              <a:latin typeface="Arial"/>
            </a:endParaRPr>
          </a:p>
          <a:p>
            <a:pPr>
              <a:lnSpc>
                <a:spcPct val="100000"/>
              </a:lnSpc>
            </a:pPr>
            <a:r>
              <a:rPr b="0" lang="en-US" sz="2000" spc="-1" strike="noStrike">
                <a:latin typeface="Arial"/>
              </a:rPr>
              <a:t>- de comprendre "qui a modifié cette ligne, pourquoi et qd?"</a:t>
            </a:r>
            <a:endParaRPr b="0" lang="en-US" sz="2000" spc="-1" strike="noStrike">
              <a:latin typeface="Arial"/>
            </a:endParaRPr>
          </a:p>
          <a:p>
            <a:pPr>
              <a:lnSpc>
                <a:spcPct val="100000"/>
              </a:lnSpc>
            </a:pPr>
            <a:r>
              <a:rPr b="0" lang="en-US" sz="2000" spc="-1" strike="noStrike">
                <a:latin typeface="Arial"/>
              </a:rPr>
              <a:t>- gérer plusieurs versions du code, eg staging et prod, et pouvoir facilement passer de l'un à l'autre. </a:t>
            </a:r>
            <a:endParaRPr b="0" lang="en-US" sz="2000" spc="-1" strike="noStrike">
              <a:latin typeface="Arial"/>
            </a:endParaRPr>
          </a:p>
          <a:p>
            <a:pPr>
              <a:lnSpc>
                <a:spcPct val="100000"/>
              </a:lnSpc>
            </a:pPr>
            <a:r>
              <a:rPr b="0" lang="en-US" sz="2000" spc="-1" strike="noStrike">
                <a:latin typeface="Arial"/>
              </a:rPr>
              <a:t>- comprendre des trucs comme "cmt le bug fut resolut" </a:t>
            </a:r>
            <a:endParaRPr b="0" lang="en-US" sz="2000" spc="-1" strike="noStrike">
              <a:latin typeface="Arial"/>
            </a:endParaRPr>
          </a:p>
          <a:p>
            <a:pPr>
              <a:lnSpc>
                <a:spcPct val="100000"/>
              </a:lnSpc>
            </a:pPr>
            <a:r>
              <a:rPr b="0" lang="en-US" sz="2000" spc="-1" strike="noStrike">
                <a:latin typeface="Arial"/>
              </a:rPr>
              <a:t>- de faire des recherche à travers tt le code, a travers tout l'historique </a:t>
            </a:r>
            <a:endParaRPr b="0" lang="en-US" sz="2000" spc="-1" strike="noStrike">
              <a:latin typeface="Arial"/>
            </a:endParaRPr>
          </a:p>
          <a:p>
            <a:pPr>
              <a:lnSpc>
                <a:spcPct val="100000"/>
              </a:lnSpc>
            </a:pPr>
            <a:r>
              <a:rPr b="0" lang="en-US" sz="2000" spc="-1" strike="noStrike">
                <a:latin typeface="Arial"/>
              </a:rPr>
              <a:t>- travailler sur un projet basé sur d'autres projets qui évoluent et permettre d'incorporer (toute ou en partie) des modifications de ces projets sources.</a:t>
            </a:r>
            <a:endParaRPr b="0" lang="en-US" sz="2000" spc="-1" strike="noStrike">
              <a:latin typeface="Arial"/>
            </a:endParaRPr>
          </a:p>
          <a:p>
            <a:pPr>
              <a:lnSpc>
                <a:spcPct val="100000"/>
              </a:lnSpc>
            </a:pPr>
            <a:r>
              <a:rPr b="0" lang="en-US" sz="2000" spc="-1" strike="noStrike">
                <a:latin typeface="Arial"/>
              </a:rPr>
              <a:t>- ...</a:t>
            </a:r>
            <a:endParaRPr b="0" lang="en-US" sz="2000" spc="-1" strike="noStrike">
              <a:latin typeface="Arial"/>
            </a:endParaRPr>
          </a:p>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187920" y="731520"/>
            <a:ext cx="7127280" cy="4008960"/>
          </a:xfrm>
          <a:prstGeom prst="rect">
            <a:avLst/>
          </a:prstGeom>
        </p:spPr>
      </p:sp>
      <p:sp>
        <p:nvSpPr>
          <p:cNvPr id="106"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L’idée ici est de directement plonger dans la pratique.</a:t>
            </a:r>
            <a:endParaRPr b="0" lang="en-US" sz="2000" spc="-1" strike="noStrike">
              <a:latin typeface="Arial"/>
            </a:endParaRPr>
          </a:p>
          <a:p>
            <a:r>
              <a:rPr b="0" lang="en-US" sz="2000" spc="-1" strike="noStrike">
                <a:latin typeface="Arial"/>
              </a:rPr>
              <a:t>Le repot est vierge, créé pour l’occasion.  On va pouvoir faire des pull/push, et gestion de conflit.</a:t>
            </a:r>
            <a:endParaRPr b="0" lang="en-US" sz="2000" spc="-1" strike="noStrike">
              <a:latin typeface="Arial"/>
            </a:endParaRPr>
          </a:p>
          <a:p>
            <a:endParaRPr b="0" lang="en-US" sz="2000" spc="-1" strike="noStrike">
              <a:latin typeface="Arial"/>
            </a:endParaRPr>
          </a:p>
          <a:p>
            <a:r>
              <a:rPr b="0" lang="en-US" sz="2000" spc="-1" strike="noStrike">
                <a:latin typeface="Arial"/>
              </a:rPr>
              <a:t>Faut insister sur le https (au lieu de ssh) car on pourra utiliser un login/mdp pour pusher  (mais faudra leur dire que c’est pour la simplicité du workshop. Pour leur travaux, ce sera plus utilisable avec une clé ssh)</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5040" y="731520"/>
            <a:ext cx="7127280" cy="4008960"/>
          </a:xfrm>
          <a:prstGeom prst="rect">
            <a:avLst/>
          </a:prstGeom>
        </p:spPr>
      </p:sp>
      <p:sp>
        <p:nvSpPr>
          <p:cNvPr id="10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(il est obligatoire d’avoir un name et email, sinon on ne peut pas commiter)</a:t>
            </a:r>
            <a:endParaRPr b="0" lang="en-US" sz="2000" spc="-1" strike="noStrike">
              <a:latin typeface="Arial"/>
            </a:endParaRPr>
          </a:p>
          <a:p>
            <a:endParaRPr b="0" lang="en-US" sz="2000" spc="-1" strike="noStrike">
              <a:latin typeface="Arial"/>
            </a:endParaRPr>
          </a:p>
          <a:p>
            <a:r>
              <a:rPr b="0" lang="en-US" sz="2000" spc="-1" strike="noStrike">
                <a:latin typeface="Arial"/>
              </a:rPr>
              <a:t>Leur fichier .gitconfig doit exister et au minimum contenir le name et email.  Il se trouve dans leur home (</a:t>
            </a:r>
            <a:r>
              <a:rPr b="0" lang="en-US" sz="2000" spc="-1" strike="noStrike">
                <a:latin typeface="Arial"/>
                <a:hlinkClick r:id="rId1"/>
              </a:rPr>
              <a:t>C:\setings</a:t>
            </a:r>
            <a:r>
              <a:rPr b="0" lang="en-US" sz="2000" spc="-1" strike="noStrike">
                <a:latin typeface="Arial"/>
              </a:rPr>
              <a:t> brols\users\leur_user si windows).</a:t>
            </a:r>
            <a:endParaRPr b="0" lang="en-US" sz="2000" spc="-1" strike="noStrike">
              <a:latin typeface="Arial"/>
            </a:endParaRPr>
          </a:p>
          <a:p>
            <a:endParaRPr b="0" lang="en-US" sz="2000" spc="-1" strike="noStrike">
              <a:latin typeface="Arial"/>
            </a:endParaRPr>
          </a:p>
          <a:p>
            <a:r>
              <a:rPr b="0" lang="en-US" sz="2000" spc="-1" strike="noStrike">
                <a:latin typeface="Arial"/>
              </a:rPr>
              <a:t>Le fichier git d’exemple est dans le repo qu’ils ont cloné. l’importance c’est pour les alias, et plus spécifiquement pour git lola</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187920" y="731520"/>
            <a:ext cx="7127280" cy="4008960"/>
          </a:xfrm>
          <a:prstGeom prst="rect">
            <a:avLst/>
          </a:prstGeom>
        </p:spPr>
      </p:sp>
      <p:sp>
        <p:nvSpPr>
          <p:cNvPr id="11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Un hello world en git…</a:t>
            </a:r>
            <a:endParaRPr b="0" lang="en-US" sz="2000" spc="-1" strike="noStrike">
              <a:latin typeface="Arial"/>
            </a:endParaRPr>
          </a:p>
          <a:p>
            <a:r>
              <a:rPr b="0" lang="en-US" sz="2000" spc="-1" strike="noStrike">
                <a:latin typeface="Arial"/>
              </a:rPr>
              <a:t>Explication des différentes  lignes..</a:t>
            </a:r>
            <a:endParaRPr b="0" lang="en-US" sz="2000" spc="-1" strike="noStrike">
              <a:latin typeface="Arial"/>
            </a:endParaRPr>
          </a:p>
          <a:p>
            <a:r>
              <a:rPr b="0" lang="en-US" sz="2000" spc="-1" strike="noStrike">
                <a:latin typeface="Arial"/>
              </a:rPr>
              <a:t>- le pull n’est pas obligatoire (vu qu’on vient de cloner), mais ca permet d’en parler</a:t>
            </a:r>
            <a:endParaRPr b="0" lang="en-US" sz="2000" spc="-1" strike="noStrike">
              <a:latin typeface="Arial"/>
            </a:endParaRPr>
          </a:p>
          <a:p>
            <a:r>
              <a:rPr b="0" lang="en-US" sz="2000" spc="-1" strike="noStrike">
                <a:latin typeface="Arial"/>
              </a:rPr>
              <a:t>- attention que le fichier doit avoir un nom unique pour eviter les conflits (qu’ils prennent leur noma ou fasse appel à leur créativité)</a:t>
            </a:r>
            <a:endParaRPr b="0" lang="en-US" sz="2000" spc="-1" strike="noStrike">
              <a:latin typeface="Arial"/>
            </a:endParaRPr>
          </a:p>
          <a:p>
            <a:r>
              <a:rPr b="0" lang="en-US" sz="2000" spc="-1" strike="noStrike">
                <a:latin typeface="Arial"/>
              </a:rPr>
              <a:t>- dire pourquoi le -m</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187920" y="731520"/>
            <a:ext cx="7127280" cy="4008960"/>
          </a:xfrm>
          <a:prstGeom prst="rect">
            <a:avLst/>
          </a:prstGeom>
        </p:spPr>
      </p:sp>
      <p:sp>
        <p:nvSpPr>
          <p:cNvPr id="11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Etape 1: local et distant: un autre gestionnaire de source (e.g. svn) s’arrèterait là, mais git a plus de subtilité.</a:t>
            </a:r>
            <a:endParaRPr b="0" lang="en-US" sz="2000" spc="-1" strike="noStrike">
              <a:latin typeface="Arial"/>
            </a:endParaRPr>
          </a:p>
          <a:p>
            <a:r>
              <a:rPr b="0" lang="en-US" sz="2000" spc="-1" strike="noStrike">
                <a:latin typeface="Arial"/>
              </a:rPr>
              <a:t>Etape 2: git est “décentralisé”, et (après un clone), on a un clone du repo; un repo local qui fonctionne comme le distant (on peut commiter, …)</a:t>
            </a:r>
            <a:endParaRPr b="0" lang="en-US" sz="2000" spc="-1" strike="noStrike">
              <a:latin typeface="Arial"/>
            </a:endParaRPr>
          </a:p>
          <a:p>
            <a:r>
              <a:rPr b="0" lang="en-US" sz="2000" spc="-1" strike="noStrike">
                <a:latin typeface="Arial"/>
              </a:rPr>
              <a:t>Etape 3: git a également cette particularité de “staging” (“zone de transite” en francais), quesque c’est ?</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a:p>
            <a:r>
              <a:rPr b="0" lang="en-US" sz="2000" spc="-1" strike="noStrike">
                <a:latin typeface="Arial"/>
              </a:rPr>
              <a:t>Je propose de refaire un petit commit, mais en comprenant ce qui ce passe (dans le staging).</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7280" cy="4008960"/>
          </a:xfrm>
          <a:prstGeom prst="rect">
            <a:avLst/>
          </a:prstGeom>
        </p:spPr>
      </p:sp>
      <p:sp>
        <p:nvSpPr>
          <p:cNvPr id="114"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 Source des images: </a:t>
            </a:r>
            <a:r>
              <a:rPr b="0" lang="en-US" sz="2000" spc="-1" strike="noStrike">
                <a:latin typeface="Arial"/>
                <a:hlinkClick r:id="rId1"/>
              </a:rPr>
              <a:t>https://cdiese.fr/git-en-5-min/</a:t>
            </a:r>
            <a:r>
              <a:rPr b="0" lang="en-US" sz="2000" spc="-1" strike="noStrike">
                <a:latin typeface="Arial"/>
              </a:rPr>
              <a:t> )</a:t>
            </a:r>
            <a:endParaRPr b="0" lang="en-US" sz="2000" spc="-1" strike="noStrike">
              <a:latin typeface="Arial"/>
            </a:endParaRPr>
          </a:p>
          <a:p>
            <a:endParaRPr b="0" lang="en-US" sz="2000" spc="-1" strike="noStrike">
              <a:latin typeface="Arial"/>
            </a:endParaRPr>
          </a:p>
          <a:p>
            <a:r>
              <a:rPr b="0" lang="en-US" sz="2000" spc="-1" strike="noStrike">
                <a:latin typeface="Arial"/>
              </a:rPr>
              <a:t>Ici, avant d’aborder les branches, on va voir que les commit s’enchainent comme une liste chainée et que les branches (master est la branche par default) ne sont que des références vers des commit.</a:t>
            </a:r>
            <a:endParaRPr b="0" lang="en-US" sz="2000" spc="-1" strike="noStrike">
              <a:latin typeface="Arial"/>
            </a:endParaRPr>
          </a:p>
          <a:p>
            <a:endParaRPr b="0" lang="en-US" sz="2000" spc="-1" strike="noStrike">
              <a:latin typeface="Arial"/>
            </a:endParaRPr>
          </a:p>
          <a:p>
            <a:r>
              <a:rPr b="0" lang="en-US" sz="2000" spc="-1" strike="noStrike">
                <a:latin typeface="Arial"/>
              </a:rPr>
              <a:t>HEAD est également une référence, mais est souvant la référence d’une branche que d’un commit.</a:t>
            </a:r>
            <a:endParaRPr b="0" lang="en-US" sz="2000" spc="-1" strike="noStrike">
              <a:latin typeface="Arial"/>
            </a:endParaRPr>
          </a:p>
          <a:p>
            <a:endParaRPr b="0" lang="en-US" sz="2000" spc="-1" strike="noStrike">
              <a:latin typeface="Arial"/>
            </a:endParaRPr>
          </a:p>
          <a:p>
            <a:r>
              <a:rPr b="0" lang="en-US" sz="2000" spc="-1" strike="noStrike">
                <a:latin typeface="Arial"/>
              </a:rPr>
              <a:t>Notez qu’ici il n’y a pas de branche remote, seul un master local et ensuite une “new_branch” locale.</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D747020A-F5DB-4971-A447-247E587CEC3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3.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1326600"/>
            <a:ext cx="9071640" cy="3288240"/>
          </a:xfrm>
          <a:prstGeom prst="rect">
            <a:avLst/>
          </a:prstGeom>
          <a:noFill/>
          <a:ln>
            <a:noFill/>
          </a:ln>
        </p:spPr>
        <p:txBody>
          <a:bodyPr lIns="0" rIns="0" tIns="0" bIns="0" anchor="ctr"/>
          <a:p>
            <a:pPr algn="ctr"/>
            <a:r>
              <a:rPr b="0" lang="en-US" sz="3200" spc="-1" strike="noStrike">
                <a:latin typeface="Arial"/>
              </a:rPr>
              <a:t>Pourquoi ?</a:t>
            </a:r>
            <a:endParaRPr b="0" lang="en-US" sz="3200" spc="-1" strike="noStrike">
              <a:latin typeface="Arial"/>
            </a:endParaRPr>
          </a:p>
        </p:txBody>
      </p:sp>
      <p:pic>
        <p:nvPicPr>
          <p:cNvPr id="48" name="" descr=""/>
          <p:cNvPicPr/>
          <p:nvPr/>
        </p:nvPicPr>
        <p:blipFill>
          <a:blip r:embed="rId1"/>
          <a:stretch/>
        </p:blipFill>
        <p:spPr>
          <a:xfrm>
            <a:off x="2377440" y="1524600"/>
            <a:ext cx="5120640" cy="2133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67720" y="226080"/>
            <a:ext cx="9071640" cy="946440"/>
          </a:xfrm>
          <a:prstGeom prst="rect">
            <a:avLst/>
          </a:prstGeom>
          <a:noFill/>
          <a:ln>
            <a:noFill/>
          </a:ln>
        </p:spPr>
        <p:txBody>
          <a:bodyPr lIns="0" rIns="0" tIns="0" bIns="0" anchor="ctr"/>
          <a:p>
            <a:pPr algn="ctr"/>
            <a:r>
              <a:rPr b="0" lang="en-US" sz="4400" spc="-1" strike="noStrike">
                <a:latin typeface="Arial"/>
              </a:rPr>
              <a:t>Cas pratique</a:t>
            </a:r>
            <a:endParaRPr b="0" lang="en-US" sz="4400" spc="-1" strike="noStrike">
              <a:latin typeface="Arial"/>
            </a:endParaRPr>
          </a:p>
        </p:txBody>
      </p:sp>
      <p:sp>
        <p:nvSpPr>
          <p:cNvPr id="79" name="TextShape 2"/>
          <p:cNvSpPr txBox="1"/>
          <p:nvPr/>
        </p:nvSpPr>
        <p:spPr>
          <a:xfrm>
            <a:off x="5036760" y="2468880"/>
            <a:ext cx="3832920" cy="2395080"/>
          </a:xfrm>
          <a:prstGeom prst="rect">
            <a:avLst/>
          </a:prstGeom>
          <a:solidFill>
            <a:srgbClr val="cccccc"/>
          </a:solidFill>
          <a:ln>
            <a:noFill/>
          </a:ln>
        </p:spPr>
        <p:txBody>
          <a:bodyPr lIns="90000" rIns="90000" tIns="45000" bIns="45000"/>
          <a:p>
            <a:r>
              <a:rPr b="0" lang="en-US" sz="1800" spc="-1" strike="noStrike">
                <a:latin typeface="LM Mono 10"/>
              </a:rPr>
              <a:t>$ git branch</a:t>
            </a:r>
            <a:endParaRPr b="0" lang="en-US" sz="1800" spc="-1" strike="noStrike">
              <a:latin typeface="Arial"/>
            </a:endParaRPr>
          </a:p>
          <a:p>
            <a:r>
              <a:rPr b="0" lang="en-US" sz="1800" spc="-1" strike="noStrike">
                <a:latin typeface="LM Mono 10"/>
              </a:rPr>
              <a:t>$ git branch -avv</a:t>
            </a:r>
            <a:endParaRPr b="0" lang="en-US" sz="1800" spc="-1" strike="noStrike">
              <a:latin typeface="Arial"/>
            </a:endParaRPr>
          </a:p>
          <a:p>
            <a:r>
              <a:rPr b="0" lang="en-US" sz="1800" spc="-1" strike="noStrike">
                <a:latin typeface="LM Mono 10"/>
              </a:rPr>
              <a:t>$ git branch new_branch</a:t>
            </a:r>
            <a:endParaRPr b="0" lang="en-US" sz="1800" spc="-1" strike="noStrike">
              <a:latin typeface="Arial"/>
            </a:endParaRPr>
          </a:p>
          <a:p>
            <a:r>
              <a:rPr b="0" lang="en-US" sz="1800" spc="-1" strike="noStrike">
                <a:latin typeface="LM Mono 10"/>
              </a:rPr>
              <a:t>$ git checkout new_branch</a:t>
            </a:r>
            <a:endParaRPr b="0" lang="en-US" sz="1800" spc="-1" strike="noStrike">
              <a:latin typeface="Arial"/>
            </a:endParaRPr>
          </a:p>
          <a:p>
            <a:endParaRPr b="0" lang="en-US" sz="1800" spc="-1" strike="noStrike">
              <a:latin typeface="Arial"/>
            </a:endParaRPr>
          </a:p>
          <a:p>
            <a:r>
              <a:rPr b="0" lang="en-US" sz="1800" spc="-1" strike="noStrike">
                <a:latin typeface="LM Mono 10"/>
              </a:rPr>
              <a:t>$ git checkout -b super_branch</a:t>
            </a:r>
            <a:endParaRPr b="0" lang="en-US" sz="1800" spc="-1" strike="noStrike">
              <a:latin typeface="Arial"/>
            </a:endParaRPr>
          </a:p>
        </p:txBody>
      </p:sp>
      <p:sp>
        <p:nvSpPr>
          <p:cNvPr id="80" name="TextShape 3"/>
          <p:cNvSpPr txBox="1"/>
          <p:nvPr/>
        </p:nvSpPr>
        <p:spPr>
          <a:xfrm>
            <a:off x="1009440" y="1866600"/>
            <a:ext cx="2831040" cy="602280"/>
          </a:xfrm>
          <a:prstGeom prst="rect">
            <a:avLst/>
          </a:prstGeom>
          <a:noFill/>
          <a:ln>
            <a:noFill/>
          </a:ln>
        </p:spPr>
        <p:txBody>
          <a:bodyPr lIns="90000" rIns="90000" tIns="45000" bIns="45000"/>
          <a:p>
            <a:r>
              <a:rPr b="0" lang="en-US" sz="1800" spc="-1" strike="noStrike">
                <a:latin typeface="Arial"/>
              </a:rPr>
              <a:t>* signification de “HEAD”</a:t>
            </a:r>
            <a:endParaRPr b="0" lang="en-US" sz="1800" spc="-1" strike="noStrike">
              <a:latin typeface="Arial"/>
            </a:endParaRPr>
          </a:p>
          <a:p>
            <a:r>
              <a:rPr b="0" lang="en-US" sz="1800" spc="-1" strike="noStrike">
                <a:latin typeface="Arial"/>
              </a:rPr>
              <a:t>* branches local et remote</a:t>
            </a:r>
            <a:endParaRPr b="0" lang="en-US" sz="1800" spc="-1" strike="noStrike">
              <a:latin typeface="Arial"/>
            </a:endParaRPr>
          </a:p>
        </p:txBody>
      </p:sp>
      <p:sp>
        <p:nvSpPr>
          <p:cNvPr id="81" name="TextShape 4"/>
          <p:cNvSpPr txBox="1"/>
          <p:nvPr/>
        </p:nvSpPr>
        <p:spPr>
          <a:xfrm>
            <a:off x="943920" y="3235320"/>
            <a:ext cx="3310920" cy="696600"/>
          </a:xfrm>
          <a:prstGeom prst="rect">
            <a:avLst/>
          </a:prstGeom>
          <a:solidFill>
            <a:srgbClr val="cccccc"/>
          </a:solidFill>
          <a:ln>
            <a:noFill/>
          </a:ln>
        </p:spPr>
        <p:txBody>
          <a:bodyPr lIns="90000" rIns="90000" tIns="45000" bIns="45000"/>
          <a:p>
            <a:r>
              <a:rPr b="0" lang="en-US" sz="1800" spc="-1" strike="noStrike">
                <a:latin typeface="LM Mono 10"/>
              </a:rPr>
              <a:t>$ git reset --hard &lt;hash&gt; </a:t>
            </a:r>
            <a:endParaRPr b="0" lang="en-US" sz="1800" spc="-1" strike="noStrike">
              <a:latin typeface="LM Mono 10"/>
            </a:endParaRPr>
          </a:p>
          <a:p>
            <a:r>
              <a:rPr b="0" lang="en-US" sz="1800" spc="-1" strike="noStrike">
                <a:latin typeface="LM Mono 10"/>
              </a:rPr>
              <a:t>$ git checkout &lt;hash&gt;</a:t>
            </a:r>
            <a:endParaRPr b="0" lang="en-US" sz="1800" spc="-1" strike="noStrike">
              <a:latin typeface="LM Mono 10"/>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79">
                                            <p:txEl>
                                              <p:pRg st="5" end="5"/>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 descr=""/>
          <p:cNvPicPr/>
          <p:nvPr/>
        </p:nvPicPr>
        <p:blipFill>
          <a:blip r:embed="rId1"/>
          <a:stretch/>
        </p:blipFill>
        <p:spPr>
          <a:xfrm>
            <a:off x="45360" y="1828800"/>
            <a:ext cx="3703680" cy="2834640"/>
          </a:xfrm>
          <a:prstGeom prst="rect">
            <a:avLst/>
          </a:prstGeom>
          <a:ln>
            <a:noFill/>
          </a:ln>
        </p:spPr>
      </p:pic>
      <p:pic>
        <p:nvPicPr>
          <p:cNvPr id="83" name="" descr=""/>
          <p:cNvPicPr/>
          <p:nvPr/>
        </p:nvPicPr>
        <p:blipFill>
          <a:blip r:embed="rId2"/>
          <a:stretch/>
        </p:blipFill>
        <p:spPr>
          <a:xfrm>
            <a:off x="5565960" y="91440"/>
            <a:ext cx="4218120" cy="2377440"/>
          </a:xfrm>
          <a:prstGeom prst="rect">
            <a:avLst/>
          </a:prstGeom>
          <a:ln>
            <a:noFill/>
          </a:ln>
        </p:spPr>
      </p:pic>
      <p:sp>
        <p:nvSpPr>
          <p:cNvPr id="84" name="TextShape 1"/>
          <p:cNvSpPr txBox="1"/>
          <p:nvPr/>
        </p:nvSpPr>
        <p:spPr>
          <a:xfrm>
            <a:off x="-1463040" y="212040"/>
            <a:ext cx="9071640" cy="946440"/>
          </a:xfrm>
          <a:prstGeom prst="rect">
            <a:avLst/>
          </a:prstGeom>
          <a:noFill/>
          <a:ln>
            <a:noFill/>
          </a:ln>
        </p:spPr>
        <p:txBody>
          <a:bodyPr lIns="0" rIns="0" tIns="0" bIns="0" anchor="ctr"/>
          <a:p>
            <a:pPr algn="ctr"/>
            <a:r>
              <a:rPr b="0" lang="en-US" sz="4400" spc="-1" strike="noStrike">
                <a:latin typeface="Arial"/>
              </a:rPr>
              <a:t>Merge vs rebase</a:t>
            </a:r>
            <a:endParaRPr b="0" lang="en-US" sz="4400" spc="-1" strike="noStrike">
              <a:latin typeface="Arial"/>
            </a:endParaRPr>
          </a:p>
        </p:txBody>
      </p:sp>
      <p:pic>
        <p:nvPicPr>
          <p:cNvPr id="85" name="" descr=""/>
          <p:cNvPicPr/>
          <p:nvPr/>
        </p:nvPicPr>
        <p:blipFill>
          <a:blip r:embed="rId3"/>
          <a:stretch/>
        </p:blipFill>
        <p:spPr>
          <a:xfrm>
            <a:off x="4754880" y="3291840"/>
            <a:ext cx="4278240" cy="2168280"/>
          </a:xfrm>
          <a:prstGeom prst="rect">
            <a:avLst/>
          </a:prstGeom>
          <a:ln>
            <a:noFill/>
          </a:ln>
        </p:spPr>
      </p:pic>
      <p:sp>
        <p:nvSpPr>
          <p:cNvPr id="86" name="TextShape 2"/>
          <p:cNvSpPr txBox="1"/>
          <p:nvPr/>
        </p:nvSpPr>
        <p:spPr>
          <a:xfrm>
            <a:off x="5852160" y="91440"/>
            <a:ext cx="2834640" cy="696600"/>
          </a:xfrm>
          <a:prstGeom prst="rect">
            <a:avLst/>
          </a:prstGeom>
          <a:solidFill>
            <a:srgbClr val="cccccc">
              <a:alpha val="98000"/>
            </a:srgbClr>
          </a:solidFill>
          <a:ln>
            <a:noFill/>
          </a:ln>
        </p:spPr>
        <p:txBody>
          <a:bodyPr lIns="90000" rIns="90000" tIns="45000" bIns="45000"/>
          <a:p>
            <a:r>
              <a:rPr b="0" lang="en-US" sz="1800" spc="-1" strike="noStrike">
                <a:latin typeface="LM Mono 10"/>
              </a:rPr>
              <a:t>$ git checkout feature</a:t>
            </a:r>
            <a:endParaRPr b="0" lang="en-US" sz="1800" spc="-1" strike="noStrike">
              <a:latin typeface="Arial"/>
            </a:endParaRPr>
          </a:p>
          <a:p>
            <a:r>
              <a:rPr b="0" lang="en-US" sz="1800" spc="-1" strike="noStrike">
                <a:latin typeface="LM Mono 10"/>
              </a:rPr>
              <a:t>$ git merge master</a:t>
            </a:r>
            <a:endParaRPr b="0" lang="en-US" sz="1800" spc="-1" strike="noStrike">
              <a:latin typeface="Arial"/>
            </a:endParaRPr>
          </a:p>
        </p:txBody>
      </p:sp>
      <p:sp>
        <p:nvSpPr>
          <p:cNvPr id="87" name="TextShape 3"/>
          <p:cNvSpPr txBox="1"/>
          <p:nvPr/>
        </p:nvSpPr>
        <p:spPr>
          <a:xfrm>
            <a:off x="7132320" y="4663440"/>
            <a:ext cx="2834640" cy="696600"/>
          </a:xfrm>
          <a:prstGeom prst="rect">
            <a:avLst/>
          </a:prstGeom>
          <a:solidFill>
            <a:srgbClr val="cccccc"/>
          </a:solidFill>
          <a:ln>
            <a:noFill/>
          </a:ln>
        </p:spPr>
        <p:txBody>
          <a:bodyPr lIns="90000" rIns="90000" tIns="45000" bIns="45000"/>
          <a:p>
            <a:r>
              <a:rPr b="0" lang="en-US" sz="1800" spc="-1" strike="noStrike">
                <a:latin typeface="LM Mono 10"/>
              </a:rPr>
              <a:t>$ git checkout feature</a:t>
            </a:r>
            <a:endParaRPr b="0" lang="en-US" sz="1800" spc="-1" strike="noStrike">
              <a:latin typeface="Arial"/>
            </a:endParaRPr>
          </a:p>
          <a:p>
            <a:r>
              <a:rPr b="0" lang="en-US" sz="1800" spc="-1" strike="noStrike">
                <a:latin typeface="LM Mono 10"/>
              </a:rPr>
              <a:t>$ git rebase master</a:t>
            </a:r>
            <a:endParaRPr b="0" lang="en-US" sz="1800" spc="-1" strike="noStrike">
              <a:latin typeface="Arial"/>
            </a:endParaRPr>
          </a:p>
        </p:txBody>
      </p:sp>
      <p:sp>
        <p:nvSpPr>
          <p:cNvPr id="88" name="Freeform 4"/>
          <p:cNvSpPr/>
          <p:nvPr/>
        </p:nvSpPr>
        <p:spPr>
          <a:xfrm>
            <a:off x="3840480" y="1645920"/>
            <a:ext cx="1646280" cy="1463400"/>
          </a:xfrm>
          <a:custGeom>
            <a:avLst/>
            <a:gdLst/>
            <a:ahLst/>
            <a:rect l="0" t="0" r="r" b="b"/>
            <a:pathLst>
              <a:path w="4573" h="4065">
                <a:moveTo>
                  <a:pt x="0" y="4064"/>
                </a:moveTo>
                <a:lnTo>
                  <a:pt x="4572" y="0"/>
                </a:lnTo>
              </a:path>
            </a:pathLst>
          </a:custGeom>
          <a:noFill/>
          <a:ln>
            <a:solidFill>
              <a:srgbClr val="000000"/>
            </a:solidFill>
          </a:ln>
        </p:spPr>
      </p:sp>
      <p:sp>
        <p:nvSpPr>
          <p:cNvPr id="89" name="Freeform 5"/>
          <p:cNvSpPr/>
          <p:nvPr/>
        </p:nvSpPr>
        <p:spPr>
          <a:xfrm>
            <a:off x="3749040" y="3291840"/>
            <a:ext cx="1097640" cy="1280520"/>
          </a:xfrm>
          <a:custGeom>
            <a:avLst/>
            <a:gdLst/>
            <a:ahLst/>
            <a:rect l="0" t="0" r="r" b="b"/>
            <a:pathLst>
              <a:path w="3049" h="3557">
                <a:moveTo>
                  <a:pt x="0" y="0"/>
                </a:moveTo>
                <a:lnTo>
                  <a:pt x="3048" y="3556"/>
                </a:lnTo>
              </a:path>
            </a:pathLst>
          </a:custGeom>
          <a:noFill/>
          <a:ln>
            <a:solidFill>
              <a:srgbClr val="000000"/>
            </a:solidFill>
          </a:ln>
        </p:spPr>
      </p:sp>
      <p:sp>
        <p:nvSpPr>
          <p:cNvPr id="90" name="TextShape 6"/>
          <p:cNvSpPr txBox="1"/>
          <p:nvPr/>
        </p:nvSpPr>
        <p:spPr>
          <a:xfrm rot="18985800">
            <a:off x="4199400" y="2004840"/>
            <a:ext cx="914400" cy="346320"/>
          </a:xfrm>
          <a:prstGeom prst="rect">
            <a:avLst/>
          </a:prstGeom>
          <a:noFill/>
          <a:ln>
            <a:noFill/>
          </a:ln>
        </p:spPr>
        <p:txBody>
          <a:bodyPr lIns="90000" rIns="90000" tIns="45000" bIns="45000"/>
          <a:p>
            <a:r>
              <a:rPr b="0" lang="en-US" sz="1800" spc="-1" strike="noStrike">
                <a:latin typeface="Arial"/>
              </a:rPr>
              <a:t>Merge</a:t>
            </a:r>
            <a:endParaRPr b="0" lang="en-US" sz="1800" spc="-1" strike="noStrike">
              <a:latin typeface="Arial"/>
            </a:endParaRPr>
          </a:p>
        </p:txBody>
      </p:sp>
      <p:sp>
        <p:nvSpPr>
          <p:cNvPr id="91" name="TextShape 7"/>
          <p:cNvSpPr txBox="1"/>
          <p:nvPr/>
        </p:nvSpPr>
        <p:spPr>
          <a:xfrm rot="2946000">
            <a:off x="4007880" y="3646080"/>
            <a:ext cx="965520" cy="346320"/>
          </a:xfrm>
          <a:prstGeom prst="rect">
            <a:avLst/>
          </a:prstGeom>
          <a:noFill/>
          <a:ln>
            <a:noFill/>
          </a:ln>
        </p:spPr>
        <p:txBody>
          <a:bodyPr lIns="90000" rIns="90000" tIns="45000" bIns="45000"/>
          <a:p>
            <a:r>
              <a:rPr b="0" lang="en-US" sz="1800" spc="-1" strike="noStrike">
                <a:latin typeface="Arial"/>
              </a:rPr>
              <a:t>Rebase</a:t>
            </a:r>
            <a:endParaRPr b="0" lang="en-US" sz="1800" spc="-1" strike="noStrike">
              <a:latin typeface="Arial"/>
            </a:endParaRPr>
          </a:p>
        </p:txBody>
      </p:sp>
    </p:spTree>
  </p:cSld>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8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90">
                                            <p:txEl>
                                              <p:pRg st="0" end="0"/>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88"/>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91">
                                            <p:txEl>
                                              <p:pRg st="0" end="0"/>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8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86">
                                            <p:txEl>
                                              <p:pRg st="1" end="1"/>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0" fill="hold">
                                          <p:stCondLst>
                                            <p:cond delay="0"/>
                                          </p:stCondLst>
                                        </p:cTn>
                                        <p:tgtEl>
                                          <p:spTgt spid="8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8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87">
                                            <p:txEl>
                                              <p:pRg st="1" end="1"/>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Gestion de conflits ...</a:t>
            </a:r>
            <a:endParaRPr b="0" lang="en-US" sz="4400" spc="-1" strike="noStrike">
              <a:latin typeface="Arial"/>
            </a:endParaRPr>
          </a:p>
        </p:txBody>
      </p:sp>
      <p:sp>
        <p:nvSpPr>
          <p:cNvPr id="9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LM Mono 10"/>
              </a:rPr>
              <a:t>git fetch </a:t>
            </a:r>
            <a:r>
              <a:rPr b="0" lang="en-US" sz="3200" spc="-1" strike="noStrike">
                <a:latin typeface="Arial"/>
              </a:rPr>
              <a:t>avant pull. C’est beaucoup plus clair !</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Toujours commiter </a:t>
            </a:r>
            <a:r>
              <a:rPr b="0" lang="en-US" sz="3200" spc="-1" strike="noStrike">
                <a:latin typeface="Arial"/>
              </a:rPr>
              <a:t>avant un pull. C’est beaucoup </a:t>
            </a:r>
            <a:r>
              <a:rPr b="0" lang="en-US" sz="3200" spc="-1" strike="noStrike">
                <a:latin typeface="Arial"/>
              </a:rPr>
              <a:t>plus prudent </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Bien lire “</a:t>
            </a:r>
            <a:r>
              <a:rPr b="0" lang="en-US" sz="3200" spc="-1" strike="noStrike">
                <a:latin typeface="LM Mono 10"/>
              </a:rPr>
              <a:t>git status</a:t>
            </a:r>
            <a:r>
              <a:rPr b="0" lang="en-US" sz="3200" spc="-1" strike="noStrike">
                <a:latin typeface="Arial"/>
              </a:rPr>
              <a:t>”. C’est beaucoup plus </a:t>
            </a:r>
            <a:r>
              <a:rPr b="0" lang="en-US" sz="3200" spc="-1" strike="noStrike">
                <a:latin typeface="Arial"/>
              </a:rPr>
              <a:t>compréhensible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Cas pratique … modifions tous le fichier </a:t>
            </a:r>
            <a:r>
              <a:rPr b="0" lang="en-US" sz="3200" spc="-1" strike="noStrike">
                <a:latin typeface="Arial"/>
              </a:rPr>
              <a:t>“readme” :)</a:t>
            </a:r>
            <a:endParaRPr b="0" lang="en-US" sz="3200" spc="-1" strike="noStrike">
              <a:latin typeface="Arial"/>
            </a:endParaRPr>
          </a:p>
        </p:txBody>
      </p:sp>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Quelques commandes pratiques</a:t>
            </a:r>
            <a:endParaRPr b="0" lang="en-US" sz="4400" spc="-1" strike="noStrike">
              <a:latin typeface="Arial"/>
            </a:endParaRPr>
          </a:p>
        </p:txBody>
      </p:sp>
      <p:sp>
        <p:nvSpPr>
          <p:cNvPr id="9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Git commit -a -m “xx”</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reset --hard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diff --staged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log -p -- file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log --stat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blame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revert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
        <p:nvSpPr>
          <p:cNvPr id="96" name="TextShape 3"/>
          <p:cNvSpPr txBox="1"/>
          <p:nvPr/>
        </p:nvSpPr>
        <p:spPr>
          <a:xfrm>
            <a:off x="2377440" y="4663440"/>
            <a:ext cx="6766560" cy="602280"/>
          </a:xfrm>
          <a:prstGeom prst="rect">
            <a:avLst/>
          </a:prstGeom>
          <a:noFill/>
          <a:ln>
            <a:noFill/>
          </a:ln>
        </p:spPr>
        <p:txBody>
          <a:bodyPr lIns="90000" rIns="90000" tIns="45000" bIns="45000"/>
          <a:p>
            <a:r>
              <a:rPr b="0" lang="en-US" sz="1800" spc="-1" strike="noStrike">
                <a:latin typeface="Arial"/>
              </a:rPr>
              <a:t>… </a:t>
            </a:r>
            <a:r>
              <a:rPr b="0" lang="en-US" sz="1800" spc="-1" strike="noStrike">
                <a:latin typeface="Arial"/>
              </a:rPr>
              <a:t>Et c’est loin d’être fini: N’hésitez pas à aller voir des “cheat sheet”, autres tutoriaux, le workshop “GIT B”, ...</a:t>
            </a:r>
            <a:endParaRPr b="0" lang="en-US" sz="1800" spc="-1" strike="noStrike">
              <a:latin typeface="Arial"/>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Bonnes pratiques</a:t>
            </a:r>
            <a:endParaRPr b="0" lang="en-US" sz="4400" spc="-1" strike="noStrike">
              <a:latin typeface="Arial"/>
            </a:endParaRPr>
          </a:p>
        </p:txBody>
      </p:sp>
      <p:sp>
        <p:nvSpPr>
          <p:cNvPr id="98"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Un commit par “sujet”. Complet et indivisible.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Favorisez le micro-commit: commitez petit et régulèrement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Le code doit compiler, ne commitez pas du code qui laisserait le projet dans un état inconsistant (ou alors dans une branche “privée”)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Bon message de commit (francais ou anglais, restez consistant)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Ne pas avoir peur d’utiliser les branches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 mettre d’accord sur un workflow</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Evitez d’utiliser git comme un serveur de backup pour ce qui n’est pas du code: photo, video, binaire (et pas nécessaire au projet)</a:t>
            </a:r>
            <a:endParaRPr b="0" lang="en-US" sz="3200" spc="-1" strike="noStrike">
              <a:latin typeface="Arial"/>
            </a:endParaRPr>
          </a:p>
        </p:txBody>
      </p:sp>
    </p:spTree>
  </p:cSld>
  <p:timing>
    <p:tnLst>
      <p:par>
        <p:cTn id="235" dur="indefinite" restart="never" nodeType="tmRoot">
          <p:childTnLst>
            <p:seq>
              <p:cTn id="236" dur="indefinite" nodeType="mainSeq">
                <p:childTnLst>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74160"/>
            <a:ext cx="9071640" cy="1250280"/>
          </a:xfrm>
          <a:prstGeom prst="rect">
            <a:avLst/>
          </a:prstGeom>
          <a:noFill/>
          <a:ln>
            <a:noFill/>
          </a:ln>
        </p:spPr>
        <p:txBody>
          <a:bodyPr lIns="0" rIns="0" tIns="0" bIns="0" anchor="ctr"/>
          <a:p>
            <a:pPr algn="ctr"/>
            <a:r>
              <a:rPr b="0" lang="en-US" sz="4400" spc="-1" strike="noStrike">
                <a:latin typeface="Arial"/>
              </a:rPr>
              <a:t>Si on a le temps … </a:t>
            </a:r>
            <a:br/>
            <a:r>
              <a:rPr b="0" lang="en-US" sz="4400" spc="-1" strike="noStrike">
                <a:latin typeface="Arial"/>
              </a:rPr>
              <a:t>(sinon ce sera pour GIT B ;)</a:t>
            </a:r>
            <a:endParaRPr b="0" lang="en-US" sz="4400" spc="-1" strike="noStrike">
              <a:latin typeface="Arial"/>
            </a:endParaRPr>
          </a:p>
        </p:txBody>
      </p:sp>
      <p:sp>
        <p:nvSpPr>
          <p:cNvPr id="10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.gitignore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Pull request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reflog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Rebase interactif, add patch</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commit –amend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Different type de git reset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chery pick</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blame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stach</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tag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pickaxe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diff –stat, git diff filename, git diff  rev1 rev2 –file, git diff –staged, git diff -p</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Les différents workflow gi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Pour un git C :p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(gestion des upstreams ==&gt; git 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(pull request extern, avec les upstream, rebase, test et pull request)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Git bisect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Changer meta-data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Grep dans les commits </a:t>
            </a:r>
            <a:endParaRPr b="0" lang="en-US" sz="3200" spc="-1" strike="noStrike">
              <a:latin typeface="Arial"/>
            </a:endParaRPr>
          </a:p>
        </p:txBody>
      </p:sp>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2651760" y="1828800"/>
            <a:ext cx="3931920" cy="1276560"/>
          </a:xfrm>
          <a:prstGeom prst="rect">
            <a:avLst/>
          </a:prstGeom>
          <a:noFill/>
          <a:ln>
            <a:noFill/>
          </a:ln>
        </p:spPr>
        <p:txBody>
          <a:bodyPr lIns="0" rIns="0" tIns="0" bIns="0" anchor="ctr"/>
          <a:p>
            <a:pPr algn="ctr"/>
            <a:r>
              <a:rPr b="0" lang="en-US" sz="3200" spc="-1" strike="noStrike">
                <a:latin typeface="Arial"/>
              </a:rPr>
              <a:t>Pourquoi ?</a:t>
            </a:r>
            <a:endParaRPr b="0" lang="en-US" sz="3200" spc="-1" strike="noStrike">
              <a:latin typeface="Arial"/>
            </a:endParaRPr>
          </a:p>
        </p:txBody>
      </p:sp>
      <p:pic>
        <p:nvPicPr>
          <p:cNvPr id="50" name="" descr=""/>
          <p:cNvPicPr/>
          <p:nvPr/>
        </p:nvPicPr>
        <p:blipFill>
          <a:blip r:embed="rId1"/>
          <a:stretch/>
        </p:blipFill>
        <p:spPr>
          <a:xfrm>
            <a:off x="582840" y="457200"/>
            <a:ext cx="2526120" cy="10522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Commençons par cloner un dépôt... </a:t>
            </a:r>
            <a:endParaRPr b="0" lang="en-US" sz="4400" spc="-1" strike="noStrike">
              <a:latin typeface="Arial"/>
            </a:endParaRPr>
          </a:p>
        </p:txBody>
      </p:sp>
      <p:sp>
        <p:nvSpPr>
          <p:cNvPr id="52" name="TextShape 2"/>
          <p:cNvSpPr txBox="1"/>
          <p:nvPr/>
        </p:nvSpPr>
        <p:spPr>
          <a:xfrm>
            <a:off x="365760" y="2377440"/>
            <a:ext cx="9601200" cy="731520"/>
          </a:xfrm>
          <a:prstGeom prst="rect">
            <a:avLst/>
          </a:prstGeom>
          <a:noFill/>
          <a:ln>
            <a:noFill/>
          </a:ln>
        </p:spPr>
        <p:txBody>
          <a:bodyPr lIns="90000" rIns="90000" tIns="45000" bIns="45000"/>
          <a:p>
            <a:r>
              <a:rPr b="0" lang="en-US" sz="1800" spc="-1" strike="noStrike">
                <a:latin typeface="LM Mono 10"/>
              </a:rPr>
              <a:t>$ git clone https://ephec-ephec:lepheccestchouette@github.com/ephec-ephec/git</a:t>
            </a:r>
            <a:endParaRPr b="0" lang="en-US" sz="1800" spc="-1" strike="noStrike">
              <a:latin typeface="Arial"/>
            </a:endParaRPr>
          </a:p>
        </p:txBody>
      </p:sp>
      <p:sp>
        <p:nvSpPr>
          <p:cNvPr id="53" name="TextShape 3"/>
          <p:cNvSpPr txBox="1"/>
          <p:nvPr/>
        </p:nvSpPr>
        <p:spPr>
          <a:xfrm>
            <a:off x="5760720" y="4206240"/>
            <a:ext cx="4023360" cy="822960"/>
          </a:xfrm>
          <a:prstGeom prst="rect">
            <a:avLst/>
          </a:prstGeom>
          <a:noFill/>
          <a:ln>
            <a:noFill/>
          </a:ln>
        </p:spPr>
        <p:txBody>
          <a:bodyPr lIns="90000" rIns="90000" tIns="45000" bIns="45000"/>
          <a:p>
            <a:r>
              <a:rPr b="0" lang="en-US" sz="1600" spc="-1" strike="noStrike">
                <a:solidFill>
                  <a:srgbClr val="666666"/>
                </a:solidFill>
                <a:latin typeface="Arial"/>
              </a:rPr>
              <a:t>Hint: ligne présente sur moodle, partie “organisation des workshops”</a:t>
            </a:r>
            <a:endParaRPr b="0" lang="en-US" sz="1600" spc="-1" strike="noStrike">
              <a:solidFill>
                <a:srgbClr val="666666"/>
              </a:solid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74160"/>
            <a:ext cx="9071640" cy="1250280"/>
          </a:xfrm>
          <a:prstGeom prst="rect">
            <a:avLst/>
          </a:prstGeom>
          <a:noFill/>
          <a:ln>
            <a:noFill/>
          </a:ln>
        </p:spPr>
        <p:txBody>
          <a:bodyPr lIns="0" rIns="0" tIns="0" bIns="0" anchor="ctr"/>
          <a:p>
            <a:pPr algn="ctr"/>
            <a:r>
              <a:rPr b="0" lang="en-US" sz="4400" spc="-1" strike="noStrike">
                <a:latin typeface="Arial"/>
              </a:rPr>
              <a:t>Un peu de configuration avant de commencer</a:t>
            </a:r>
            <a:endParaRPr b="0" lang="en-US" sz="4400" spc="-1" strike="noStrike">
              <a:latin typeface="Arial"/>
            </a:endParaRPr>
          </a:p>
        </p:txBody>
      </p:sp>
      <p:sp>
        <p:nvSpPr>
          <p:cNvPr id="55" name="TextShape 2"/>
          <p:cNvSpPr txBox="1"/>
          <p:nvPr/>
        </p:nvSpPr>
        <p:spPr>
          <a:xfrm>
            <a:off x="0" y="1371600"/>
            <a:ext cx="9805680" cy="25603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LM Mono 10"/>
              </a:rPr>
              <a:t>$ git config --global user.email "you@example.com"</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LM Mono 10"/>
              </a:rPr>
              <a:t>$ git config --global user.name "Your Name"</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LM Mono 10"/>
              </a:rPr>
              <a:t>Ouvrir votre .gitconfig ainsi que le .gitconfig d’exemple</a:t>
            </a:r>
            <a:endParaRPr b="0" lang="en-US" sz="1800" spc="-1" strike="noStrike">
              <a:latin typeface="Arial"/>
            </a:endParaRPr>
          </a:p>
          <a:p>
            <a:pPr marL="432000" indent="-324000">
              <a:spcBef>
                <a:spcPts val="1417"/>
              </a:spcBef>
              <a:buClr>
                <a:srgbClr val="000000"/>
              </a:buClr>
              <a:buSzPct val="45000"/>
              <a:buFont typeface="Wingdings" charset="2"/>
              <a:buChar char=""/>
            </a:pP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Hello world</a:t>
            </a:r>
            <a:endParaRPr b="0" lang="en-US" sz="4400" spc="-1" strike="noStrike">
              <a:latin typeface="Arial"/>
            </a:endParaRPr>
          </a:p>
        </p:txBody>
      </p:sp>
      <p:sp>
        <p:nvSpPr>
          <p:cNvPr id="57" name="TextShape 2"/>
          <p:cNvSpPr txBox="1"/>
          <p:nvPr/>
        </p:nvSpPr>
        <p:spPr>
          <a:xfrm>
            <a:off x="7223760" y="5852160"/>
            <a:ext cx="3017520" cy="776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User: ephec-ephec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Pass: lepheccestchouette</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
        <p:nvSpPr>
          <p:cNvPr id="58" name="TextShape 3"/>
          <p:cNvSpPr txBox="1"/>
          <p:nvPr/>
        </p:nvSpPr>
        <p:spPr>
          <a:xfrm>
            <a:off x="914400" y="1920240"/>
            <a:ext cx="9235440" cy="2083680"/>
          </a:xfrm>
          <a:prstGeom prst="rect">
            <a:avLst/>
          </a:prstGeom>
          <a:noFill/>
          <a:ln>
            <a:noFill/>
          </a:ln>
        </p:spPr>
        <p:txBody>
          <a:bodyPr lIns="90000" rIns="90000" tIns="45000" bIns="45000"/>
          <a:p>
            <a:r>
              <a:rPr b="0" lang="en-US" sz="1800" spc="-1" strike="noStrike">
                <a:latin typeface="LM Mono 10"/>
              </a:rPr>
              <a:t>$ git pull</a:t>
            </a:r>
            <a:endParaRPr b="0" lang="en-US" sz="1800" spc="-1" strike="noStrike">
              <a:latin typeface="Arial"/>
            </a:endParaRPr>
          </a:p>
          <a:p>
            <a:r>
              <a:rPr b="0" lang="en-US" sz="1800" spc="-1" strike="noStrike">
                <a:latin typeface="LM Mono 10"/>
              </a:rPr>
              <a:t>-- Edition d’un fichier (avec un nom unique) --</a:t>
            </a:r>
            <a:endParaRPr b="0" lang="en-US" sz="1800" spc="-1" strike="noStrike">
              <a:latin typeface="Arial"/>
            </a:endParaRPr>
          </a:p>
          <a:p>
            <a:r>
              <a:rPr b="0" lang="en-US" sz="1800" spc="-1" strike="noStrike">
                <a:latin typeface="LM Mono 10"/>
              </a:rPr>
              <a:t>$ git add mon_fichier_hello_world</a:t>
            </a:r>
            <a:endParaRPr b="0" lang="en-US" sz="1800" spc="-1" strike="noStrike">
              <a:latin typeface="Arial"/>
            </a:endParaRPr>
          </a:p>
          <a:p>
            <a:r>
              <a:rPr b="0" lang="en-US" sz="1800" spc="-1" strike="noStrike">
                <a:latin typeface="LM Mono 10"/>
              </a:rPr>
              <a:t>$ git commit -m “creation d’un fichier d’exemple pour le workshop git”</a:t>
            </a:r>
            <a:endParaRPr b="0" lang="en-US" sz="1800" spc="-1" strike="noStrike">
              <a:latin typeface="Arial"/>
            </a:endParaRPr>
          </a:p>
          <a:p>
            <a:r>
              <a:rPr b="0" lang="en-US" sz="1800" spc="-1" strike="noStrike">
                <a:latin typeface="LM Mono 10"/>
              </a:rPr>
              <a:t>$ git push</a:t>
            </a:r>
            <a:r>
              <a:rPr b="0" lang="en-US" sz="1800" spc="-1" strike="noStrike">
                <a:latin typeface="Linux Libertine Display O"/>
              </a:rPr>
              <a:t> </a:t>
            </a:r>
            <a:endParaRPr b="0" lang="en-US" sz="1800" spc="-1" strike="noStrike">
              <a:latin typeface="Arial"/>
            </a:endParaRPr>
          </a:p>
        </p:txBody>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5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58">
                                            <p:txEl>
                                              <p:pRg st="4" end="4"/>
                                            </p:txEl>
                                          </p:spTgt>
                                        </p:tgtEl>
                                        <p:attrNameLst>
                                          <p:attrName>style.visibility</p:attrName>
                                        </p:attrNameLst>
                                      </p:cBhvr>
                                      <p:to>
                                        <p:strVal val="visible"/>
                                      </p:to>
                                    </p:set>
                                  </p:childTnLst>
                                </p:cTn>
                              </p:par>
                            </p:childTnLst>
                          </p:cTn>
                        </p:par>
                        <p:par>
                          <p:cTn id="35" fill="hold">
                            <p:stCondLst>
                              <p:cond delay="1"/>
                            </p:stCondLst>
                            <p:childTnLst>
                              <p:par>
                                <p:cTn id="36" nodeType="afterEffect" fill="hold" presetClass="entr" presetID="1">
                                  <p:stCondLst>
                                    <p:cond delay="0"/>
                                  </p:stCondLst>
                                  <p:childTnLst>
                                    <p:set>
                                      <p:cBhvr>
                                        <p:cTn id="37" dur="1" fill="hold">
                                          <p:stCondLst>
                                            <p:cond delay="0"/>
                                          </p:stCondLst>
                                        </p:cTn>
                                        <p:tgtEl>
                                          <p:spTgt spid="57">
                                            <p:txEl>
                                              <p:pRg st="0" end="0"/>
                                            </p:txEl>
                                          </p:spTgt>
                                        </p:tgtEl>
                                        <p:attrNameLst>
                                          <p:attrName>style.visibility</p:attrName>
                                        </p:attrNameLst>
                                      </p:cBhvr>
                                      <p:to>
                                        <p:strVal val="visible"/>
                                      </p:to>
                                    </p:set>
                                  </p:childTnLst>
                                </p:cTn>
                              </p:par>
                            </p:childTnLst>
                          </p:cTn>
                        </p:par>
                        <p:par>
                          <p:cTn id="38" fill="hold">
                            <p:stCondLst>
                              <p:cond delay="2"/>
                            </p:stCondLst>
                            <p:childTnLst>
                              <p:par>
                                <p:cTn id="39" nodeType="afterEffect" fill="hold" presetClass="entr" presetID="1">
                                  <p:stCondLst>
                                    <p:cond delay="0"/>
                                  </p:stCondLst>
                                  <p:childTnLst>
                                    <p:set>
                                      <p:cBhvr>
                                        <p:cTn id="4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p>
            <a:pPr algn="ctr"/>
            <a:endParaRPr b="0" lang="en-US" sz="4400" spc="-1" strike="noStrike">
              <a:latin typeface="Arial"/>
            </a:endParaRPr>
          </a:p>
        </p:txBody>
      </p:sp>
      <p:sp>
        <p:nvSpPr>
          <p:cNvPr id="60" name="TextShape 2"/>
          <p:cNvSpPr txBox="1"/>
          <p:nvPr/>
        </p:nvSpPr>
        <p:spPr>
          <a:xfrm>
            <a:off x="7498080" y="5670000"/>
            <a:ext cx="3017520" cy="776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User: ephec-ephec</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Pass: lepheccestchouette</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pic>
        <p:nvPicPr>
          <p:cNvPr id="61" name="" descr=""/>
          <p:cNvPicPr/>
          <p:nvPr/>
        </p:nvPicPr>
        <p:blipFill>
          <a:blip r:embed="rId1"/>
          <a:stretch/>
        </p:blipFill>
        <p:spPr>
          <a:xfrm>
            <a:off x="731520" y="1097280"/>
            <a:ext cx="5852160" cy="4432320"/>
          </a:xfrm>
          <a:prstGeom prst="rect">
            <a:avLst/>
          </a:prstGeom>
          <a:ln>
            <a:noFill/>
          </a:ln>
        </p:spPr>
      </p:pic>
      <p:sp>
        <p:nvSpPr>
          <p:cNvPr id="62" name="CustomShape 3"/>
          <p:cNvSpPr/>
          <p:nvPr/>
        </p:nvSpPr>
        <p:spPr>
          <a:xfrm>
            <a:off x="731520" y="2011680"/>
            <a:ext cx="5577840" cy="3339360"/>
          </a:xfrm>
          <a:prstGeom prst="rect">
            <a:avLst/>
          </a:prstGeom>
          <a:solidFill>
            <a:srgbClr val="ffffff"/>
          </a:solidFill>
          <a:ln>
            <a:solidFill>
              <a:srgbClr val="ffffff"/>
            </a:solidFill>
          </a:ln>
        </p:spPr>
        <p:style>
          <a:lnRef idx="0"/>
          <a:fillRef idx="0"/>
          <a:effectRef idx="0"/>
          <a:fontRef idx="minor"/>
        </p:style>
      </p:sp>
      <p:sp>
        <p:nvSpPr>
          <p:cNvPr id="63" name="CustomShape 4"/>
          <p:cNvSpPr/>
          <p:nvPr/>
        </p:nvSpPr>
        <p:spPr>
          <a:xfrm>
            <a:off x="2194560" y="1172520"/>
            <a:ext cx="2834640" cy="1022040"/>
          </a:xfrm>
          <a:prstGeom prst="rect">
            <a:avLst/>
          </a:prstGeom>
          <a:solidFill>
            <a:srgbClr val="ffffff"/>
          </a:solidFill>
          <a:ln>
            <a:solidFill>
              <a:srgbClr val="ffffff"/>
            </a:solidFill>
          </a:ln>
        </p:spPr>
        <p:style>
          <a:lnRef idx="0"/>
          <a:fillRef idx="0"/>
          <a:effectRef idx="0"/>
          <a:fontRef idx="minor"/>
        </p:style>
      </p:sp>
      <p:sp>
        <p:nvSpPr>
          <p:cNvPr id="64" name="TextShape 5"/>
          <p:cNvSpPr txBox="1"/>
          <p:nvPr/>
        </p:nvSpPr>
        <p:spPr>
          <a:xfrm>
            <a:off x="7498080" y="1929960"/>
            <a:ext cx="1554480" cy="813240"/>
          </a:xfrm>
          <a:prstGeom prst="rect">
            <a:avLst/>
          </a:prstGeom>
          <a:solidFill>
            <a:srgbClr val="dddddd"/>
          </a:solidFill>
          <a:ln>
            <a:noFill/>
          </a:ln>
        </p:spPr>
        <p:txBody>
          <a:bodyPr lIns="90000" rIns="90000" tIns="45000" bIns="45000"/>
          <a:p>
            <a:pPr>
              <a:lnSpc>
                <a:spcPct val="100000"/>
              </a:lnSpc>
            </a:pPr>
            <a:r>
              <a:rPr b="0" lang="en-US" sz="2200" spc="-1" strike="noStrike">
                <a:latin typeface="Linux Libertine Display O"/>
              </a:rPr>
              <a:t>$ git status</a:t>
            </a:r>
            <a:endParaRPr b="0" lang="en-US" sz="2200" spc="-1" strike="noStrike">
              <a:latin typeface="Arial"/>
            </a:endParaRPr>
          </a:p>
          <a:p>
            <a:r>
              <a:rPr b="0" lang="en-US" sz="2200" spc="-1" strike="noStrike">
                <a:latin typeface="Linux Libertine Display O"/>
              </a:rPr>
              <a:t>$ git diff</a:t>
            </a:r>
            <a:endParaRPr b="0" lang="en-US" sz="2200" spc="-1" strike="noStrike">
              <a:latin typeface="Arial"/>
            </a:endParaRPr>
          </a:p>
        </p:txBody>
      </p:sp>
      <p:sp>
        <p:nvSpPr>
          <p:cNvPr id="65" name="CustomShape 6"/>
          <p:cNvSpPr/>
          <p:nvPr/>
        </p:nvSpPr>
        <p:spPr>
          <a:xfrm>
            <a:off x="1097280" y="4480560"/>
            <a:ext cx="5029200" cy="1097280"/>
          </a:xfrm>
          <a:prstGeom prst="rect">
            <a:avLst/>
          </a:prstGeom>
          <a:solidFill>
            <a:srgbClr val="ffffff"/>
          </a:solidFill>
          <a:ln>
            <a:solidFill>
              <a:srgbClr val="ffffff"/>
            </a:solidFill>
          </a:ln>
        </p:spPr>
        <p:style>
          <a:lnRef idx="0"/>
          <a:fillRef idx="0"/>
          <a:effectRef idx="0"/>
          <a:fontRef idx="minor"/>
        </p:style>
      </p:sp>
      <p:sp>
        <p:nvSpPr>
          <p:cNvPr id="66" name="CustomShape 7"/>
          <p:cNvSpPr/>
          <p:nvPr/>
        </p:nvSpPr>
        <p:spPr>
          <a:xfrm>
            <a:off x="1188720" y="3749040"/>
            <a:ext cx="4846320" cy="822960"/>
          </a:xfrm>
          <a:prstGeom prst="rect">
            <a:avLst/>
          </a:prstGeom>
          <a:solidFill>
            <a:srgbClr val="ffffff"/>
          </a:solidFill>
          <a:ln>
            <a:solidFill>
              <a:srgbClr val="ffffff"/>
            </a:solidFill>
          </a:ln>
        </p:spPr>
        <p:style>
          <a:lnRef idx="0"/>
          <a:fillRef idx="0"/>
          <a:effectRef idx="0"/>
          <a:fontRef idx="minor"/>
        </p:style>
      </p:sp>
      <p:sp>
        <p:nvSpPr>
          <p:cNvPr id="67" name="CustomShape 8"/>
          <p:cNvSpPr/>
          <p:nvPr/>
        </p:nvSpPr>
        <p:spPr>
          <a:xfrm>
            <a:off x="1097280" y="2377440"/>
            <a:ext cx="3200400" cy="1554480"/>
          </a:xfrm>
          <a:prstGeom prst="rect">
            <a:avLst/>
          </a:prstGeom>
          <a:solidFill>
            <a:srgbClr val="ffffff"/>
          </a:solidFill>
          <a:ln>
            <a:solidFill>
              <a:srgbClr val="ffffff"/>
            </a:solidFill>
          </a:ln>
        </p:spPr>
        <p:style>
          <a:lnRef idx="0"/>
          <a:fillRef idx="0"/>
          <a:effectRef idx="0"/>
          <a:fontRef idx="minor"/>
        </p:style>
      </p:sp>
      <p:sp>
        <p:nvSpPr>
          <p:cNvPr id="68" name="CustomShape 9"/>
          <p:cNvSpPr/>
          <p:nvPr/>
        </p:nvSpPr>
        <p:spPr>
          <a:xfrm>
            <a:off x="2194560" y="1097280"/>
            <a:ext cx="1463040" cy="1371600"/>
          </a:xfrm>
          <a:prstGeom prst="rect">
            <a:avLst/>
          </a:prstGeom>
          <a:solidFill>
            <a:srgbClr val="ffffff"/>
          </a:solidFill>
          <a:ln>
            <a:solidFill>
              <a:srgbClr val="ffffff"/>
            </a:solidFill>
          </a:ln>
        </p:spPr>
        <p:style>
          <a:lnRef idx="0"/>
          <a:fillRef idx="0"/>
          <a:effectRef idx="0"/>
          <a:fontRef idx="minor"/>
        </p:style>
      </p:sp>
      <p:sp>
        <p:nvSpPr>
          <p:cNvPr id="69" name="TextShape 10"/>
          <p:cNvSpPr txBox="1"/>
          <p:nvPr/>
        </p:nvSpPr>
        <p:spPr>
          <a:xfrm>
            <a:off x="6949440" y="4023360"/>
            <a:ext cx="3017520" cy="1464480"/>
          </a:xfrm>
          <a:prstGeom prst="rect">
            <a:avLst/>
          </a:prstGeom>
          <a:noFill/>
          <a:ln>
            <a:noFill/>
          </a:ln>
        </p:spPr>
        <p:txBody>
          <a:bodyPr lIns="90000" rIns="90000" tIns="45000" bIns="45000"/>
          <a:p>
            <a:r>
              <a:rPr b="0" lang="en-US" sz="1800" spc="-1" strike="noStrike">
                <a:latin typeface="Arial"/>
              </a:rPr>
              <a:t>Exercise: modifiez votre fichier et faites un nouveau commit en utilisant</a:t>
            </a:r>
            <a:r>
              <a:rPr b="0" lang="en-US" sz="1800" spc="-1" strike="noStrike">
                <a:latin typeface="LM Mono 10"/>
              </a:rPr>
              <a:t> diff </a:t>
            </a:r>
            <a:r>
              <a:rPr b="0" lang="en-US" sz="1800" spc="-1" strike="noStrike">
                <a:latin typeface="Arial"/>
              </a:rPr>
              <a:t>et </a:t>
            </a:r>
            <a:r>
              <a:rPr b="0" lang="en-US" sz="1800" spc="-1" strike="noStrike">
                <a:latin typeface="LM Mono 10"/>
              </a:rPr>
              <a:t>status</a:t>
            </a:r>
            <a:r>
              <a:rPr b="0" lang="en-US" sz="1800" spc="-1" strike="noStrike">
                <a:latin typeface="Arial"/>
              </a:rPr>
              <a:t>.</a:t>
            </a:r>
            <a:endParaRPr b="0" lang="en-US" sz="1800" spc="-1" strike="noStrike">
              <a:latin typeface="Arial"/>
            </a:endParaRPr>
          </a:p>
          <a:p>
            <a:r>
              <a:rPr b="0" lang="en-US" sz="1800" spc="-1" strike="noStrike">
                <a:latin typeface="Arial"/>
              </a:rPr>
              <a:t> </a:t>
            </a:r>
            <a:endParaRPr b="0" lang="en-US" sz="1800" spc="-1" strike="noStrike">
              <a:latin typeface="Arial"/>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xit" presetID="1">
                                  <p:stCondLst>
                                    <p:cond delay="0"/>
                                  </p:stCondLst>
                                  <p:childTnLst>
                                    <p:set>
                                      <p:cBhvr>
                                        <p:cTn id="46" dur="1" fill="hold">
                                          <p:stCondLst>
                                            <p:cond delay="0"/>
                                          </p:stCondLst>
                                        </p:cTn>
                                        <p:tgtEl>
                                          <p:spTgt spid="62"/>
                                        </p:tgtEl>
                                        <p:attrNameLst>
                                          <p:attrName>style.visibility</p:attrName>
                                        </p:attrNameLst>
                                      </p:cBhvr>
                                      <p:to>
                                        <p:strVal val="hidden"/>
                                      </p:to>
                                    </p:set>
                                  </p:childTnLst>
                                </p:cTn>
                              </p:par>
                              <p:par>
                                <p:cTn id="47" nodeType="withEffect" fill="hold" presetClass="exit" presetID="1">
                                  <p:stCondLst>
                                    <p:cond delay="0"/>
                                  </p:stCondLst>
                                  <p:childTnLst>
                                    <p:set>
                                      <p:cBhvr>
                                        <p:cTn id="48" dur="0" fill="hold">
                                          <p:stCondLst>
                                            <p:cond delay="0"/>
                                          </p:stCondLst>
                                        </p:cTn>
                                        <p:tgtEl>
                                          <p:spTgt spid="6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xit" presetID="1">
                                  <p:stCondLst>
                                    <p:cond delay="0"/>
                                  </p:stCondLst>
                                  <p:childTnLst>
                                    <p:set>
                                      <p:cBhvr>
                                        <p:cTn id="52" dur="1" fill="hold">
                                          <p:stCondLst>
                                            <p:cond delay="0"/>
                                          </p:stCondLst>
                                        </p:cTn>
                                        <p:tgtEl>
                                          <p:spTgt spid="68"/>
                                        </p:tgtEl>
                                        <p:attrNameLst>
                                          <p:attrName>style.visibility</p:attrName>
                                        </p:attrNameLst>
                                      </p:cBhvr>
                                      <p:to>
                                        <p:strVal val="hidden"/>
                                      </p:to>
                                    </p:set>
                                  </p:childTnLst>
                                </p:cTn>
                              </p:par>
                              <p:par>
                                <p:cTn id="53" nodeType="withEffect" fill="hold" presetClass="exit" presetID="1">
                                  <p:stCondLst>
                                    <p:cond delay="0"/>
                                  </p:stCondLst>
                                  <p:childTnLst>
                                    <p:set>
                                      <p:cBhvr>
                                        <p:cTn id="54" dur="1" fill="hold">
                                          <p:stCondLst>
                                            <p:cond delay="0"/>
                                          </p:stCondLst>
                                        </p:cTn>
                                        <p:tgtEl>
                                          <p:spTgt spid="6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xit" presetID="1">
                                  <p:stCondLst>
                                    <p:cond delay="0"/>
                                  </p:stCondLst>
                                  <p:childTnLst>
                                    <p:set>
                                      <p:cBhvr>
                                        <p:cTn id="58" dur="1" fill="hold">
                                          <p:stCondLst>
                                            <p:cond delay="0"/>
                                          </p:stCondLst>
                                        </p:cTn>
                                        <p:tgtEl>
                                          <p:spTgt spid="6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xit" presetID="1">
                                  <p:stCondLst>
                                    <p:cond delay="0"/>
                                  </p:stCondLst>
                                  <p:childTnLst>
                                    <p:set>
                                      <p:cBhvr>
                                        <p:cTn id="62" dur="1" fill="hold">
                                          <p:stCondLst>
                                            <p:cond delay="0"/>
                                          </p:stCondLst>
                                        </p:cTn>
                                        <p:tgtEl>
                                          <p:spTgt spid="6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64">
                                            <p:txEl>
                                              <p:pRg st="1" end="1"/>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67720" y="226080"/>
            <a:ext cx="9071640" cy="946440"/>
          </a:xfrm>
          <a:prstGeom prst="rect">
            <a:avLst/>
          </a:prstGeom>
          <a:noFill/>
          <a:ln>
            <a:noFill/>
          </a:ln>
        </p:spPr>
        <p:txBody>
          <a:bodyPr lIns="0" rIns="0" tIns="0" bIns="0" anchor="ctr"/>
          <a:p>
            <a:pPr algn="ctr"/>
            <a:r>
              <a:rPr b="0" lang="en-US" sz="4400" spc="-1" strike="noStrike">
                <a:latin typeface="Arial"/>
              </a:rPr>
              <a:t>GIT: Les branches</a:t>
            </a:r>
            <a:endParaRPr b="0" lang="en-US" sz="4400" spc="-1" strike="noStrike">
              <a:latin typeface="Arial"/>
            </a:endParaRPr>
          </a:p>
        </p:txBody>
      </p:sp>
      <p:pic>
        <p:nvPicPr>
          <p:cNvPr id="71" name="" descr=""/>
          <p:cNvPicPr/>
          <p:nvPr/>
        </p:nvPicPr>
        <p:blipFill>
          <a:blip r:embed="rId1"/>
          <a:stretch/>
        </p:blipFill>
        <p:spPr>
          <a:xfrm>
            <a:off x="2011680" y="2377440"/>
            <a:ext cx="4305240" cy="3532320"/>
          </a:xfrm>
          <a:prstGeom prst="rect">
            <a:avLst/>
          </a:prstGeom>
          <a:ln>
            <a:noFill/>
          </a:ln>
        </p:spPr>
      </p:pic>
      <p:sp>
        <p:nvSpPr>
          <p:cNvPr id="72" name="CustomShape 2"/>
          <p:cNvSpPr/>
          <p:nvPr/>
        </p:nvSpPr>
        <p:spPr>
          <a:xfrm>
            <a:off x="4663440" y="4754880"/>
            <a:ext cx="1463040" cy="365760"/>
          </a:xfrm>
          <a:prstGeom prst="rect">
            <a:avLst/>
          </a:prstGeom>
          <a:solidFill>
            <a:srgbClr val="ffffff"/>
          </a:solidFill>
          <a:ln>
            <a:solidFill>
              <a:srgbClr val="ffffff"/>
            </a:solidFill>
          </a:ln>
        </p:spPr>
        <p:style>
          <a:lnRef idx="0"/>
          <a:fillRef idx="0"/>
          <a:effectRef idx="0"/>
          <a:fontRef idx="minor"/>
        </p:style>
      </p:sp>
      <p:sp>
        <p:nvSpPr>
          <p:cNvPr id="73" name="TextShape 3"/>
          <p:cNvSpPr txBox="1"/>
          <p:nvPr/>
        </p:nvSpPr>
        <p:spPr>
          <a:xfrm>
            <a:off x="6126480" y="1188720"/>
            <a:ext cx="3792600" cy="2212200"/>
          </a:xfrm>
          <a:prstGeom prst="rect">
            <a:avLst/>
          </a:prstGeom>
          <a:solidFill>
            <a:srgbClr val="cccccc"/>
          </a:solidFill>
          <a:ln>
            <a:noFill/>
          </a:ln>
        </p:spPr>
        <p:txBody>
          <a:bodyPr lIns="90000" rIns="90000" tIns="45000" bIns="45000"/>
          <a:p>
            <a:pPr>
              <a:lnSpc>
                <a:spcPct val="100000"/>
              </a:lnSpc>
            </a:pPr>
            <a:r>
              <a:rPr b="0" lang="en-US" sz="1800" spc="-1" strike="noStrike">
                <a:latin typeface="LM Mono 10"/>
              </a:rPr>
              <a:t>$</a:t>
            </a:r>
            <a:r>
              <a:rPr b="0" lang="en-US" sz="1800" spc="-1" strike="noStrike">
                <a:latin typeface="LM Mono 10"/>
              </a:rPr>
              <a:t> </a:t>
            </a:r>
            <a:r>
              <a:rPr b="0" lang="en-US" sz="1800" spc="-1" strike="noStrike">
                <a:latin typeface="LM Mono 10"/>
              </a:rPr>
              <a:t>g</a:t>
            </a:r>
            <a:r>
              <a:rPr b="0" lang="en-US" sz="1800" spc="-1" strike="noStrike">
                <a:latin typeface="LM Mono 10"/>
              </a:rPr>
              <a:t>i</a:t>
            </a:r>
            <a:r>
              <a:rPr b="0" lang="en-US" sz="1800" spc="-1" strike="noStrike">
                <a:latin typeface="LM Mono 10"/>
              </a:rPr>
              <a:t>t</a:t>
            </a:r>
            <a:r>
              <a:rPr b="0" lang="en-US" sz="1800" spc="-1" strike="noStrike">
                <a:latin typeface="LM Mono 10"/>
              </a:rPr>
              <a:t> </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endParaRPr b="0" lang="en-US" sz="1800" spc="-1" strike="noStrike">
              <a:latin typeface="LM Mono 10"/>
            </a:endParaRPr>
          </a:p>
          <a:p>
            <a:pPr>
              <a:lnSpc>
                <a:spcPct val="100000"/>
              </a:lnSpc>
            </a:pPr>
            <a:r>
              <a:rPr b="0" lang="en-US" sz="1800" spc="-1" strike="noStrike">
                <a:latin typeface="LM Mono 10"/>
              </a:rPr>
              <a:t>$</a:t>
            </a:r>
            <a:r>
              <a:rPr b="0" lang="en-US" sz="1800" spc="-1" strike="noStrike">
                <a:latin typeface="LM Mono 10"/>
              </a:rPr>
              <a:t> </a:t>
            </a:r>
            <a:r>
              <a:rPr b="0" lang="en-US" sz="1800" spc="-1" strike="noStrike">
                <a:latin typeface="LM Mono 10"/>
              </a:rPr>
              <a:t>g</a:t>
            </a:r>
            <a:r>
              <a:rPr b="0" lang="en-US" sz="1800" spc="-1" strike="noStrike">
                <a:latin typeface="LM Mono 10"/>
              </a:rPr>
              <a:t>i</a:t>
            </a:r>
            <a:r>
              <a:rPr b="0" lang="en-US" sz="1800" spc="-1" strike="noStrike">
                <a:latin typeface="LM Mono 10"/>
              </a:rPr>
              <a:t>t</a:t>
            </a:r>
            <a:r>
              <a:rPr b="0" lang="en-US" sz="1800" spc="-1" strike="noStrike">
                <a:latin typeface="LM Mono 10"/>
              </a:rPr>
              <a:t> </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r>
              <a:rPr b="0" lang="en-US" sz="1800" spc="-1" strike="noStrike">
                <a:latin typeface="LM Mono 10"/>
              </a:rPr>
              <a:t> </a:t>
            </a:r>
            <a:r>
              <a:rPr b="0" lang="en-US" sz="1800" spc="-1" strike="noStrike">
                <a:latin typeface="LM Mono 10"/>
              </a:rPr>
              <a:t>-</a:t>
            </a:r>
            <a:r>
              <a:rPr b="0" lang="en-US" sz="1800" spc="-1" strike="noStrike">
                <a:latin typeface="LM Mono 10"/>
              </a:rPr>
              <a:t>a</a:t>
            </a:r>
            <a:r>
              <a:rPr b="0" lang="en-US" sz="1800" spc="-1" strike="noStrike">
                <a:latin typeface="LM Mono 10"/>
              </a:rPr>
              <a:t>v</a:t>
            </a:r>
            <a:r>
              <a:rPr b="0" lang="en-US" sz="1800" spc="-1" strike="noStrike">
                <a:latin typeface="LM Mono 10"/>
              </a:rPr>
              <a:t>v</a:t>
            </a:r>
            <a:endParaRPr b="0" lang="en-US" sz="1800" spc="-1" strike="noStrike">
              <a:latin typeface="LM Mono 10"/>
            </a:endParaRPr>
          </a:p>
          <a:p>
            <a:pPr>
              <a:lnSpc>
                <a:spcPct val="100000"/>
              </a:lnSpc>
            </a:pPr>
            <a:endParaRPr b="0" lang="en-US" sz="1800" spc="-1" strike="noStrike">
              <a:latin typeface="LM Mono 10"/>
            </a:endParaRPr>
          </a:p>
          <a:p>
            <a:pPr>
              <a:lnSpc>
                <a:spcPct val="100000"/>
              </a:lnSpc>
            </a:pPr>
            <a:r>
              <a:rPr b="0" lang="en-US" sz="1800" spc="-1" strike="noStrike">
                <a:latin typeface="LM Mono 10"/>
              </a:rPr>
              <a:t>$</a:t>
            </a:r>
            <a:r>
              <a:rPr b="0" lang="en-US" sz="1800" spc="-1" strike="noStrike">
                <a:latin typeface="LM Mono 10"/>
              </a:rPr>
              <a:t> </a:t>
            </a:r>
            <a:r>
              <a:rPr b="0" lang="en-US" sz="1800" spc="-1" strike="noStrike">
                <a:latin typeface="LM Mono 10"/>
              </a:rPr>
              <a:t>g</a:t>
            </a:r>
            <a:r>
              <a:rPr b="0" lang="en-US" sz="1800" spc="-1" strike="noStrike">
                <a:latin typeface="LM Mono 10"/>
              </a:rPr>
              <a:t>i</a:t>
            </a:r>
            <a:r>
              <a:rPr b="0" lang="en-US" sz="1800" spc="-1" strike="noStrike">
                <a:latin typeface="LM Mono 10"/>
              </a:rPr>
              <a:t>t</a:t>
            </a:r>
            <a:r>
              <a:rPr b="0" lang="en-US" sz="1800" spc="-1" strike="noStrike">
                <a:latin typeface="LM Mono 10"/>
              </a:rPr>
              <a:t> </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r>
              <a:rPr b="0" lang="en-US" sz="1800" spc="-1" strike="noStrike">
                <a:latin typeface="LM Mono 10"/>
              </a:rPr>
              <a:t> </a:t>
            </a:r>
            <a:r>
              <a:rPr b="0" lang="en-US" sz="1800" spc="-1" strike="noStrike">
                <a:latin typeface="LM Mono 10"/>
              </a:rPr>
              <a:t>n</a:t>
            </a:r>
            <a:r>
              <a:rPr b="0" lang="en-US" sz="1800" spc="-1" strike="noStrike">
                <a:latin typeface="LM Mono 10"/>
              </a:rPr>
              <a:t>e</a:t>
            </a:r>
            <a:r>
              <a:rPr b="0" lang="en-US" sz="1800" spc="-1" strike="noStrike">
                <a:latin typeface="LM Mono 10"/>
              </a:rPr>
              <a:t>w</a:t>
            </a:r>
            <a:r>
              <a:rPr b="0" lang="en-US" sz="1800" spc="-1" strike="noStrike">
                <a:latin typeface="LM Mono 10"/>
              </a:rPr>
              <a:t>_</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endParaRPr b="0" lang="en-US" sz="1800" spc="-1" strike="noStrike">
              <a:latin typeface="LM Mono 10"/>
            </a:endParaRPr>
          </a:p>
          <a:p>
            <a:pPr>
              <a:lnSpc>
                <a:spcPct val="100000"/>
              </a:lnSpc>
            </a:pPr>
            <a:r>
              <a:rPr b="0" lang="en-US" sz="1800" spc="-1" strike="noStrike">
                <a:latin typeface="LM Mono 10"/>
              </a:rPr>
              <a:t>$</a:t>
            </a:r>
            <a:r>
              <a:rPr b="0" lang="en-US" sz="1800" spc="-1" strike="noStrike">
                <a:latin typeface="LM Mono 10"/>
              </a:rPr>
              <a:t> </a:t>
            </a:r>
            <a:r>
              <a:rPr b="0" lang="en-US" sz="1800" spc="-1" strike="noStrike">
                <a:latin typeface="LM Mono 10"/>
              </a:rPr>
              <a:t>g</a:t>
            </a:r>
            <a:r>
              <a:rPr b="0" lang="en-US" sz="1800" spc="-1" strike="noStrike">
                <a:latin typeface="LM Mono 10"/>
              </a:rPr>
              <a:t>i</a:t>
            </a:r>
            <a:r>
              <a:rPr b="0" lang="en-US" sz="1800" spc="-1" strike="noStrike">
                <a:latin typeface="LM Mono 10"/>
              </a:rPr>
              <a:t>t</a:t>
            </a:r>
            <a:r>
              <a:rPr b="0" lang="en-US" sz="1800" spc="-1" strike="noStrike">
                <a:latin typeface="LM Mono 10"/>
              </a:rPr>
              <a:t> </a:t>
            </a:r>
            <a:r>
              <a:rPr b="0" lang="en-US" sz="1800" spc="-1" strike="noStrike">
                <a:latin typeface="LM Mono 10"/>
              </a:rPr>
              <a:t>c</a:t>
            </a:r>
            <a:r>
              <a:rPr b="0" lang="en-US" sz="1800" spc="-1" strike="noStrike">
                <a:latin typeface="LM Mono 10"/>
              </a:rPr>
              <a:t>h</a:t>
            </a:r>
            <a:r>
              <a:rPr b="0" lang="en-US" sz="1800" spc="-1" strike="noStrike">
                <a:latin typeface="LM Mono 10"/>
              </a:rPr>
              <a:t>e</a:t>
            </a:r>
            <a:r>
              <a:rPr b="0" lang="en-US" sz="1800" spc="-1" strike="noStrike">
                <a:latin typeface="LM Mono 10"/>
              </a:rPr>
              <a:t>c</a:t>
            </a:r>
            <a:r>
              <a:rPr b="0" lang="en-US" sz="1800" spc="-1" strike="noStrike">
                <a:latin typeface="LM Mono 10"/>
              </a:rPr>
              <a:t>k</a:t>
            </a:r>
            <a:r>
              <a:rPr b="0" lang="en-US" sz="1800" spc="-1" strike="noStrike">
                <a:latin typeface="LM Mono 10"/>
              </a:rPr>
              <a:t>o</a:t>
            </a:r>
            <a:r>
              <a:rPr b="0" lang="en-US" sz="1800" spc="-1" strike="noStrike">
                <a:latin typeface="LM Mono 10"/>
              </a:rPr>
              <a:t>u</a:t>
            </a:r>
            <a:r>
              <a:rPr b="0" lang="en-US" sz="1800" spc="-1" strike="noStrike">
                <a:latin typeface="LM Mono 10"/>
              </a:rPr>
              <a:t>t</a:t>
            </a:r>
            <a:r>
              <a:rPr b="0" lang="en-US" sz="1800" spc="-1" strike="noStrike">
                <a:latin typeface="LM Mono 10"/>
              </a:rPr>
              <a:t> </a:t>
            </a:r>
            <a:r>
              <a:rPr b="0" lang="en-US" sz="1800" spc="-1" strike="noStrike">
                <a:latin typeface="LM Mono 10"/>
              </a:rPr>
              <a:t>n</a:t>
            </a:r>
            <a:r>
              <a:rPr b="0" lang="en-US" sz="1800" spc="-1" strike="noStrike">
                <a:latin typeface="LM Mono 10"/>
              </a:rPr>
              <a:t>e</a:t>
            </a:r>
            <a:r>
              <a:rPr b="0" lang="en-US" sz="1800" spc="-1" strike="noStrike">
                <a:latin typeface="LM Mono 10"/>
              </a:rPr>
              <a:t>w</a:t>
            </a:r>
            <a:r>
              <a:rPr b="0" lang="en-US" sz="1800" spc="-1" strike="noStrike">
                <a:latin typeface="LM Mono 10"/>
              </a:rPr>
              <a:t>_</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endParaRPr b="0" lang="en-US" sz="1800" spc="-1" strike="noStrike">
              <a:latin typeface="LM Mono 10"/>
            </a:endParaRPr>
          </a:p>
          <a:p>
            <a:pPr>
              <a:lnSpc>
                <a:spcPct val="100000"/>
              </a:lnSpc>
            </a:pPr>
            <a:endParaRPr b="0" lang="en-US" sz="1800" spc="-1" strike="noStrike">
              <a:latin typeface="LM Mono 10"/>
            </a:endParaRPr>
          </a:p>
          <a:p>
            <a:r>
              <a:rPr b="0" lang="en-US" sz="1800" spc="-1" strike="noStrike">
                <a:latin typeface="LM Mono 10"/>
              </a:rPr>
              <a:t>$</a:t>
            </a:r>
            <a:r>
              <a:rPr b="0" lang="en-US" sz="1800" spc="-1" strike="noStrike">
                <a:latin typeface="LM Mono 10"/>
              </a:rPr>
              <a:t> </a:t>
            </a:r>
            <a:r>
              <a:rPr b="0" lang="en-US" sz="1800" spc="-1" strike="noStrike">
                <a:latin typeface="LM Mono 10"/>
              </a:rPr>
              <a:t>g</a:t>
            </a:r>
            <a:r>
              <a:rPr b="0" lang="en-US" sz="1800" spc="-1" strike="noStrike">
                <a:latin typeface="LM Mono 10"/>
              </a:rPr>
              <a:t>i</a:t>
            </a:r>
            <a:r>
              <a:rPr b="0" lang="en-US" sz="1800" spc="-1" strike="noStrike">
                <a:latin typeface="LM Mono 10"/>
              </a:rPr>
              <a:t>t</a:t>
            </a:r>
            <a:r>
              <a:rPr b="0" lang="en-US" sz="1800" spc="-1" strike="noStrike">
                <a:latin typeface="LM Mono 10"/>
              </a:rPr>
              <a:t> </a:t>
            </a:r>
            <a:r>
              <a:rPr b="0" lang="en-US" sz="1800" spc="-1" strike="noStrike">
                <a:latin typeface="LM Mono 10"/>
              </a:rPr>
              <a:t>c</a:t>
            </a:r>
            <a:r>
              <a:rPr b="0" lang="en-US" sz="1800" spc="-1" strike="noStrike">
                <a:latin typeface="LM Mono 10"/>
              </a:rPr>
              <a:t>h</a:t>
            </a:r>
            <a:r>
              <a:rPr b="0" lang="en-US" sz="1800" spc="-1" strike="noStrike">
                <a:latin typeface="LM Mono 10"/>
              </a:rPr>
              <a:t>e</a:t>
            </a:r>
            <a:r>
              <a:rPr b="0" lang="en-US" sz="1800" spc="-1" strike="noStrike">
                <a:latin typeface="LM Mono 10"/>
              </a:rPr>
              <a:t>c</a:t>
            </a:r>
            <a:r>
              <a:rPr b="0" lang="en-US" sz="1800" spc="-1" strike="noStrike">
                <a:latin typeface="LM Mono 10"/>
              </a:rPr>
              <a:t>k</a:t>
            </a:r>
            <a:r>
              <a:rPr b="0" lang="en-US" sz="1800" spc="-1" strike="noStrike">
                <a:latin typeface="LM Mono 10"/>
              </a:rPr>
              <a:t>o</a:t>
            </a:r>
            <a:r>
              <a:rPr b="0" lang="en-US" sz="1800" spc="-1" strike="noStrike">
                <a:latin typeface="LM Mono 10"/>
              </a:rPr>
              <a:t>u</a:t>
            </a:r>
            <a:r>
              <a:rPr b="0" lang="en-US" sz="1800" spc="-1" strike="noStrike">
                <a:latin typeface="LM Mono 10"/>
              </a:rPr>
              <a:t>t</a:t>
            </a:r>
            <a:r>
              <a:rPr b="0" lang="en-US" sz="1800" spc="-1" strike="noStrike">
                <a:latin typeface="LM Mono 10"/>
              </a:rPr>
              <a:t> </a:t>
            </a:r>
            <a:r>
              <a:rPr b="0" lang="en-US" sz="1800" spc="-1" strike="noStrike">
                <a:latin typeface="LM Mono 10"/>
              </a:rPr>
              <a:t>-</a:t>
            </a:r>
            <a:r>
              <a:rPr b="0" lang="en-US" sz="1800" spc="-1" strike="noStrike">
                <a:latin typeface="LM Mono 10"/>
              </a:rPr>
              <a:t>b</a:t>
            </a:r>
            <a:r>
              <a:rPr b="0" lang="en-US" sz="1800" spc="-1" strike="noStrike">
                <a:latin typeface="LM Mono 10"/>
              </a:rPr>
              <a:t> </a:t>
            </a:r>
            <a:r>
              <a:rPr b="0" lang="en-US" sz="1800" spc="-1" strike="noStrike">
                <a:latin typeface="LM Mono 10"/>
              </a:rPr>
              <a:t>s</a:t>
            </a:r>
            <a:r>
              <a:rPr b="0" lang="en-US" sz="1800" spc="-1" strike="noStrike">
                <a:latin typeface="LM Mono 10"/>
              </a:rPr>
              <a:t>u</a:t>
            </a:r>
            <a:r>
              <a:rPr b="0" lang="en-US" sz="1800" spc="-1" strike="noStrike">
                <a:latin typeface="LM Mono 10"/>
              </a:rPr>
              <a:t>p</a:t>
            </a:r>
            <a:r>
              <a:rPr b="0" lang="en-US" sz="1800" spc="-1" strike="noStrike">
                <a:latin typeface="LM Mono 10"/>
              </a:rPr>
              <a:t>e</a:t>
            </a:r>
            <a:r>
              <a:rPr b="0" lang="en-US" sz="1800" spc="-1" strike="noStrike">
                <a:latin typeface="LM Mono 10"/>
              </a:rPr>
              <a:t>r</a:t>
            </a:r>
            <a:r>
              <a:rPr b="0" lang="en-US" sz="1800" spc="-1" strike="noStrike">
                <a:latin typeface="LM Mono 10"/>
              </a:rPr>
              <a:t>_</a:t>
            </a:r>
            <a:r>
              <a:rPr b="0" lang="en-US" sz="1800" spc="-1" strike="noStrike">
                <a:latin typeface="LM Mono 10"/>
              </a:rPr>
              <a:t>b</a:t>
            </a:r>
            <a:r>
              <a:rPr b="0" lang="en-US" sz="1800" spc="-1" strike="noStrike">
                <a:latin typeface="LM Mono 10"/>
              </a:rPr>
              <a:t>r</a:t>
            </a:r>
            <a:r>
              <a:rPr b="0" lang="en-US" sz="1800" spc="-1" strike="noStrike">
                <a:latin typeface="LM Mono 10"/>
              </a:rPr>
              <a:t>a</a:t>
            </a:r>
            <a:r>
              <a:rPr b="0" lang="en-US" sz="1800" spc="-1" strike="noStrike">
                <a:latin typeface="LM Mono 10"/>
              </a:rPr>
              <a:t>n</a:t>
            </a:r>
            <a:r>
              <a:rPr b="0" lang="en-US" sz="1800" spc="-1" strike="noStrike">
                <a:latin typeface="LM Mono 10"/>
              </a:rPr>
              <a:t>c</a:t>
            </a:r>
            <a:r>
              <a:rPr b="0" lang="en-US" sz="1800" spc="-1" strike="noStrike">
                <a:latin typeface="LM Mono 10"/>
              </a:rPr>
              <a:t>h</a:t>
            </a:r>
            <a:endParaRPr b="0" lang="en-US" sz="1800" spc="-1" strike="noStrike">
              <a:latin typeface="LM Mono 10"/>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73">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xit" presetID="1">
                                  <p:stCondLst>
                                    <p:cond delay="0"/>
                                  </p:stCondLst>
                                  <p:childTnLst>
                                    <p:set>
                                      <p:cBhvr>
                                        <p:cTn id="106"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67720" y="226080"/>
            <a:ext cx="9071640" cy="946440"/>
          </a:xfrm>
          <a:prstGeom prst="rect">
            <a:avLst/>
          </a:prstGeom>
          <a:noFill/>
          <a:ln>
            <a:noFill/>
          </a:ln>
        </p:spPr>
        <p:txBody>
          <a:bodyPr lIns="0" rIns="0" tIns="0" bIns="0" anchor="ctr"/>
          <a:p>
            <a:pPr algn="ctr"/>
            <a:r>
              <a:rPr b="0" lang="en-US" sz="4400" spc="-1" strike="noStrike">
                <a:latin typeface="Arial"/>
              </a:rPr>
              <a:t>GIT: Les branches</a:t>
            </a:r>
            <a:endParaRPr b="0" lang="en-US" sz="4400" spc="-1" strike="noStrike">
              <a:latin typeface="Arial"/>
            </a:endParaRPr>
          </a:p>
        </p:txBody>
      </p:sp>
      <p:pic>
        <p:nvPicPr>
          <p:cNvPr id="75" name="" descr=""/>
          <p:cNvPicPr/>
          <p:nvPr/>
        </p:nvPicPr>
        <p:blipFill>
          <a:blip r:embed="rId1"/>
          <a:stretch/>
        </p:blipFill>
        <p:spPr>
          <a:xfrm>
            <a:off x="2103120" y="3006000"/>
            <a:ext cx="6858000" cy="2571840"/>
          </a:xfrm>
          <a:prstGeom prst="rect">
            <a:avLst/>
          </a:prstGeom>
          <a:ln>
            <a:noFill/>
          </a:ln>
        </p:spPr>
      </p:pic>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67720" y="226080"/>
            <a:ext cx="9071640" cy="946440"/>
          </a:xfrm>
          <a:prstGeom prst="rect">
            <a:avLst/>
          </a:prstGeom>
          <a:noFill/>
          <a:ln>
            <a:noFill/>
          </a:ln>
        </p:spPr>
        <p:txBody>
          <a:bodyPr lIns="0" rIns="0" tIns="0" bIns="0" anchor="ctr"/>
          <a:p>
            <a:pPr algn="ctr"/>
            <a:r>
              <a:rPr b="0" lang="en-US" sz="4400" spc="-1" strike="noStrike">
                <a:latin typeface="Arial"/>
              </a:rPr>
              <a:t>GIT: Les branches</a:t>
            </a:r>
            <a:endParaRPr b="0" lang="en-US" sz="4400" spc="-1" strike="noStrike">
              <a:latin typeface="Arial"/>
            </a:endParaRPr>
          </a:p>
        </p:txBody>
      </p:sp>
      <p:pic>
        <p:nvPicPr>
          <p:cNvPr id="77" name="" descr=""/>
          <p:cNvPicPr/>
          <p:nvPr/>
        </p:nvPicPr>
        <p:blipFill>
          <a:blip r:embed="rId1"/>
          <a:stretch/>
        </p:blipFill>
        <p:spPr>
          <a:xfrm>
            <a:off x="2194560" y="914400"/>
            <a:ext cx="6430680" cy="4321800"/>
          </a:xfrm>
          <a:prstGeom prst="rect">
            <a:avLst/>
          </a:prstGeom>
          <a:ln>
            <a:noFill/>
          </a:ln>
        </p:spPr>
      </p:pic>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2020-03-01T11:37:35Z</dcterms:created>
  <dc:creator/>
  <dc:description/>
  <dc:language>en-US</dc:language>
  <cp:lastModifiedBy/>
  <dcterms:modified xsi:type="dcterms:W3CDTF">2020-03-04T02:01:25Z</dcterms:modified>
  <cp:revision>18</cp:revision>
  <dc:subject/>
  <dc:title/>
</cp:coreProperties>
</file>