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1" name="Ef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8-03T15:43:41.694">
    <p:pos x="528" y="1150"/>
    <p:text>Enables secure computations in scenarios where both the data and the processing environment must remain confidential, such as in military or corporate espionage contexts.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8-03T15:43:41.694">
    <p:pos x="528" y="1150"/>
    <p:text>Enables secure computations in scenarios where both the data and the processing environment must remain confidential, such as in military or corporate espionage contexts.</p:text>
  </p:cm>
  <p:cm authorId="0" idx="3" dt="2024-08-03T15:43:19.240">
    <p:pos x="528" y="1250"/>
    <p:text>Allows companies to share and analyze data without exposing sensitive information, facilitating secure data trading and monetization.</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4-08-03T15:43:41.694">
    <p:pos x="528" y="1150"/>
    <p:text>Enables secure computations in scenarios where both the data and the processing environment must remain confidential, such as in military or corporate espionage contexts.</p:text>
  </p:cm>
  <p:cm authorId="0" idx="5" dt="2024-08-03T15:43:19.240">
    <p:pos x="528" y="1250"/>
    <p:text>Allows companies to share and analyze data without exposing sensitive information, facilitating secure data trading and monetization.</p:text>
  </p:cm>
  <p:cm authorId="0" idx="6" dt="2024-08-03T16:04:00.699">
    <p:pos x="528" y="1350"/>
    <p:text>Minimizes the need to trust third parties with access to raw data, as computations can be performed on encrypted data directly.</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4-08-03T15:43:41.694">
    <p:pos x="528" y="1150"/>
    <p:text>Enables secure computations in scenarios where both the data and the processing environment must remain confidential, such as in military or corporate espionage contexts.</p:text>
  </p:cm>
  <p:cm authorId="0" idx="8" dt="2024-08-03T16:04:21.334">
    <p:pos x="528" y="1250"/>
    <p:text>Supports cross-organization collaborations without compromising data privacy, as sensitive data can be processed and analyzed without exposure.</p:text>
  </p:cm>
  <p:cm authorId="0" idx="9" dt="2024-08-03T16:04:00.699">
    <p:pos x="528" y="1350"/>
    <p:text>Minimizes the need to trust third parties with access to raw data, as computations can be performed on encrypted data directly.</p:text>
  </p:cm>
  <p:cm authorId="0" idx="10" dt="2024-08-03T15:43:19.240">
    <p:pos x="528" y="1450"/>
    <p:text>Allows companies to share and analyze data without exposing sensitive information, facilitating secure data trading and monetization.</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1" dt="2024-08-03T15:43:41.694">
    <p:pos x="528" y="1150"/>
    <p:text>Enables secure computations in scenarios where both the data and the processing environment must remain confidential, such as in military or corporate espionage contexts.</p:text>
  </p:cm>
  <p:cm authorId="0" idx="12" dt="2024-08-03T16:04:21.334">
    <p:pos x="528" y="1250"/>
    <p:text>Supports cross-organization collaborations without compromising data privacy, as sensitive data can be processed and analyzed without exposure.</p:text>
  </p:cm>
  <p:cm authorId="0" idx="13" dt="2024-08-03T16:05:02.431">
    <p:pos x="528" y="1350"/>
    <p:text>By working on encrypted data, it ensures that data integrity is maintained and that the data has not been tampered with during processing.</p:text>
  </p:cm>
  <p:cm authorId="0" idx="14" dt="2024-08-03T16:04:00.699">
    <p:pos x="528" y="1450"/>
    <p:text>Minimizes the need to trust third parties with access to raw data, as computations can be performed on encrypted data directly.</p:text>
  </p:cm>
  <p:cm authorId="0" idx="15" dt="2024-08-03T15:43:19.240">
    <p:pos x="528" y="1550"/>
    <p:text>Allows companies to share and analyze data without exposing sensitive information, facilitating secure data trading and monetization.</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6" dt="2024-08-03T17:19:15.395">
    <p:pos x="528" y="1150"/>
    <p:text>In the context of homomorphic encryption, CUDA hardware acceleration leverages the parallel processing capabilities of NVIDIA GPUs to significantly speed up the complex mathematical operations required. By enabling efficient, simultaneous execution of multiple computations on encrypted data, CUDA reduces the time and computational resources needed, making it feasible to perform secure data processing at scale. This acceleration is crucial for practical applications of homomorphic encryption, where maintaining data security and privacy without sacrificing performance is essential.</p:text>
  </p:cm>
  <p:cm authorId="0" idx="17" dt="2024-08-03T17:21:10.340">
    <p:pos x="528" y="1250"/>
    <p:text>ASIC (Application-Specific Integrated Circuit) hardware acceleration offers a highly optimized and efficient solution. Designed specifically for a particular encryption algorithm, ASICs use custom circuit design to maximize performance and minimize power consumption. This tailored approach, while lacking the flexibility of FPGAs, provides unparalleled speed and efficiency in processing encrypted data, making ASICs ideal for applications requiring high-throughput and secure data processing.</p:text>
  </p:cm>
  <p:cm authorId="0" idx="18" dt="2024-08-03T17:20:26.188">
    <p:pos x="528" y="1350"/>
    <p:text>FPGA hardware acceleration, programmed using Verilog, offers a customizable and efficient solution for complex cryptographic computations. By designing specialized circuits tailored to encryption algorithms, FPGAs enable parallel processing and optimized data paths, significantly improving performance and reducing latency. This approach provides high throughput and power efficiency, making FPGAs ideal for secure, high-speed data processing.</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9" dt="2024-08-03T17:41:32.968">
    <p:pos x="528" y="1150"/>
    <p:text>Progress:
CKKS: Regular and sparse encoding
General: FFT
Aim:
CKKS bootstrapping
TFHE?</p:text>
  </p:cm>
  <p:cm authorId="0" idx="20" dt="2024-08-03T17:42:08.040">
    <p:pos x="528" y="1250"/>
    <p:text>Progress:
Wrapping small CUDA programs
Aim:
Wrap the CUDA HE library</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1" dt="2024-08-03T17:45:22.317">
    <p:pos x="528" y="230"/>
    <p:text>TODO:
Advantages
Disadvantages
CKKS / TFHE information
Examples?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f05698981c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f05698981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05698981c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f05698981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f05698981c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f05698981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f05698981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2f05698981c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f051da6996_16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f051da6996_16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f051da6996_16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f051da6996_16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f051da6996_16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f051da6996_16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f051da6996_16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f051da6996_16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f051da6996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f051da699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1c0f3b0b7a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1c0f3b0b7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f05698981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f0569898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051da699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f051da69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051da6996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051da699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051da6996_16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f051da6996_1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051da6996_16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051da6996_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051da6996_16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f051da6996_16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f051da6996_1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f051da6996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f05698981c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f05698981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6F9FC"/>
            </a:gs>
            <a:gs pos="74000">
              <a:srgbClr val="B3D1EC"/>
            </a:gs>
            <a:gs pos="83000">
              <a:srgbClr val="B3D1EC"/>
            </a:gs>
            <a:gs pos="100000">
              <a:srgbClr val="CCE0F2"/>
            </a:gs>
          </a:gsLst>
          <a:lin ang="540000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3.xml"/><Relationship Id="rId4" Type="http://schemas.openxmlformats.org/officeDocument/2006/relationships/image" Target="../media/image3.png"/><Relationship Id="rId5"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omments" Target="../comments/comment4.xml"/><Relationship Id="rId4" Type="http://schemas.openxmlformats.org/officeDocument/2006/relationships/image" Target="../media/image3.png"/><Relationship Id="rId5"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omments" Target="../comments/comment5.xml"/><Relationship Id="rId4" Type="http://schemas.openxmlformats.org/officeDocument/2006/relationships/image" Target="../media/image3.png"/><Relationship Id="rId5"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comments" Target="../comments/comment6.xml"/><Relationship Id="rId4" Type="http://schemas.openxmlformats.org/officeDocument/2006/relationships/image" Target="../media/image3.png"/><Relationship Id="rId5"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comments" Target="../comments/comment7.xml"/><Relationship Id="rId4" Type="http://schemas.openxmlformats.org/officeDocument/2006/relationships/image" Target="../media/image3.png"/><Relationship Id="rId5"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comments" Target="../comments/comment8.xml"/><Relationship Id="rId4" Type="http://schemas.openxmlformats.org/officeDocument/2006/relationships/image" Target="../media/image3.png"/><Relationship Id="rId5"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jp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jp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omments" Target="../comments/comment1.xml"/><Relationship Id="rId4" Type="http://schemas.openxmlformats.org/officeDocument/2006/relationships/image" Target="../media/image3.png"/><Relationship Id="rId5"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omments" Target="../comments/comment2.xml"/><Relationship Id="rId4" Type="http://schemas.openxmlformats.org/officeDocument/2006/relationships/image" Target="../media/image3.png"/><Relationship Id="rId5"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Times New Roman"/>
              <a:buNone/>
            </a:pPr>
            <a:r>
              <a:rPr lang="en-US"/>
              <a:t>Developing Accelerators for Homomorphic Encryption</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400"/>
              <a:buNone/>
            </a:pPr>
            <a:r>
              <a:rPr lang="en-US"/>
              <a:t> Mehmet Berkay Çatak, </a:t>
            </a:r>
            <a:r>
              <a:rPr lang="en-US"/>
              <a:t>Rümeysa Bilik, Efe İzbudak, </a:t>
            </a:r>
            <a:endParaRPr/>
          </a:p>
          <a:p>
            <a:pPr indent="0" lvl="0" marL="0" rtl="0" algn="ctr">
              <a:lnSpc>
                <a:spcPct val="90000"/>
              </a:lnSpc>
              <a:spcBef>
                <a:spcPts val="0"/>
              </a:spcBef>
              <a:spcAft>
                <a:spcPts val="0"/>
              </a:spcAft>
              <a:buClr>
                <a:schemeClr val="dk1"/>
              </a:buClr>
              <a:buSzPts val="2400"/>
              <a:buNone/>
            </a:pPr>
            <a:r>
              <a:rPr lang="en-US"/>
              <a:t>Eren Özilgili, Cenker Şahin</a:t>
            </a:r>
            <a:endParaRPr/>
          </a:p>
          <a:p>
            <a:pPr indent="0" lvl="0" marL="0" rtl="0" algn="ctr">
              <a:lnSpc>
                <a:spcPct val="90000"/>
              </a:lnSpc>
              <a:spcBef>
                <a:spcPts val="1000"/>
              </a:spcBef>
              <a:spcAft>
                <a:spcPts val="0"/>
              </a:spcAft>
              <a:buClr>
                <a:schemeClr val="dk1"/>
              </a:buClr>
              <a:buSzPts val="2400"/>
              <a:buNone/>
            </a:pPr>
            <a:r>
              <a:rPr lang="en-US"/>
              <a:t>Erkay Savaş</a:t>
            </a:r>
            <a:endParaRPr/>
          </a:p>
          <a:p>
            <a:pPr indent="0" lvl="0" marL="0" rtl="0" algn="ctr">
              <a:lnSpc>
                <a:spcPct val="90000"/>
              </a:lnSpc>
              <a:spcBef>
                <a:spcPts val="1000"/>
              </a:spcBef>
              <a:spcAft>
                <a:spcPts val="0"/>
              </a:spcAft>
              <a:buClr>
                <a:schemeClr val="dk1"/>
              </a:buClr>
              <a:buSzPts val="2400"/>
              <a:buNone/>
            </a:pPr>
            <a:r>
              <a:rPr lang="en-US"/>
              <a:t>August 6, 2024</a:t>
            </a:r>
            <a:endParaRPr/>
          </a:p>
        </p:txBody>
      </p:sp>
      <p:pic>
        <p:nvPicPr>
          <p:cNvPr id="86" name="Google Shape;86;p13"/>
          <p:cNvPicPr preferRelativeResize="0"/>
          <p:nvPr/>
        </p:nvPicPr>
        <p:blipFill rotWithShape="1">
          <a:blip r:embed="rId3">
            <a:alphaModFix/>
          </a:blip>
          <a:srcRect b="0" l="0" r="0" t="0"/>
          <a:stretch/>
        </p:blipFill>
        <p:spPr>
          <a:xfrm>
            <a:off x="10474944" y="289612"/>
            <a:ext cx="1717056" cy="940088"/>
          </a:xfrm>
          <a:prstGeom prst="rect">
            <a:avLst/>
          </a:prstGeom>
          <a:noFill/>
          <a:ln>
            <a:noFill/>
          </a:ln>
        </p:spPr>
      </p:pic>
      <p:pic>
        <p:nvPicPr>
          <p:cNvPr id="87" name="Google Shape;87;p13"/>
          <p:cNvPicPr preferRelativeResize="0"/>
          <p:nvPr/>
        </p:nvPicPr>
        <p:blipFill rotWithShape="1">
          <a:blip r:embed="rId4">
            <a:alphaModFix/>
          </a:blip>
          <a:srcRect b="0" l="0" r="0" t="0"/>
          <a:stretch/>
        </p:blipFill>
        <p:spPr>
          <a:xfrm>
            <a:off x="249931" y="396948"/>
            <a:ext cx="1731269" cy="74518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Advantages of Homomorphic Encryption</a:t>
            </a:r>
            <a:endParaRPr/>
          </a:p>
        </p:txBody>
      </p:sp>
      <p:sp>
        <p:nvSpPr>
          <p:cNvPr id="158" name="Google Shape;158;p2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Confidential computing</a:t>
            </a:r>
            <a:endParaRPr/>
          </a:p>
          <a:p>
            <a:pPr indent="-342900" lvl="0" marL="457200" rtl="0" algn="l">
              <a:lnSpc>
                <a:spcPct val="150000"/>
              </a:lnSpc>
              <a:spcBef>
                <a:spcPts val="0"/>
              </a:spcBef>
              <a:spcAft>
                <a:spcPts val="0"/>
              </a:spcAft>
              <a:buSzPts val="1800"/>
              <a:buChar char="•"/>
            </a:pPr>
            <a:r>
              <a:rPr lang="en-US"/>
              <a:t>Data Monetization</a:t>
            </a:r>
            <a:endParaRPr/>
          </a:p>
          <a:p>
            <a:pPr indent="-342900" lvl="0" marL="457200" rtl="0" algn="l">
              <a:lnSpc>
                <a:spcPct val="150000"/>
              </a:lnSpc>
              <a:spcBef>
                <a:spcPts val="0"/>
              </a:spcBef>
              <a:spcAft>
                <a:spcPts val="0"/>
              </a:spcAft>
              <a:buSzPts val="1800"/>
              <a:buChar char="•"/>
            </a:pPr>
            <a:r>
              <a:rPr lang="en-US"/>
              <a:t>Reduced trust requirements</a:t>
            </a:r>
            <a:endParaRPr/>
          </a:p>
        </p:txBody>
      </p:sp>
      <p:pic>
        <p:nvPicPr>
          <p:cNvPr id="159" name="Google Shape;159;p22"/>
          <p:cNvPicPr preferRelativeResize="0"/>
          <p:nvPr/>
        </p:nvPicPr>
        <p:blipFill rotWithShape="1">
          <a:blip r:embed="rId4">
            <a:alphaModFix/>
          </a:blip>
          <a:srcRect b="0" l="0" r="0" t="0"/>
          <a:stretch/>
        </p:blipFill>
        <p:spPr>
          <a:xfrm>
            <a:off x="401782" y="5749596"/>
            <a:ext cx="1489363" cy="815426"/>
          </a:xfrm>
          <a:prstGeom prst="rect">
            <a:avLst/>
          </a:prstGeom>
          <a:noFill/>
          <a:ln>
            <a:noFill/>
          </a:ln>
        </p:spPr>
      </p:pic>
      <p:pic>
        <p:nvPicPr>
          <p:cNvPr id="160" name="Google Shape;160;p22"/>
          <p:cNvPicPr preferRelativeResize="0"/>
          <p:nvPr/>
        </p:nvPicPr>
        <p:blipFill rotWithShape="1">
          <a:blip r:embed="rId5">
            <a:alphaModFix/>
          </a:blip>
          <a:srcRect b="0" l="0" r="0" t="0"/>
          <a:stretch/>
        </p:blipFill>
        <p:spPr>
          <a:xfrm>
            <a:off x="9961969" y="5921211"/>
            <a:ext cx="1495741" cy="64381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Advantages of Homomorphic Encryption</a:t>
            </a:r>
            <a:endParaRPr/>
          </a:p>
        </p:txBody>
      </p:sp>
      <p:sp>
        <p:nvSpPr>
          <p:cNvPr id="166" name="Google Shape;166;p2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Confidential computing</a:t>
            </a:r>
            <a:endParaRPr/>
          </a:p>
          <a:p>
            <a:pPr indent="-342900" lvl="0" marL="457200" rtl="0" algn="l">
              <a:lnSpc>
                <a:spcPct val="150000"/>
              </a:lnSpc>
              <a:spcBef>
                <a:spcPts val="0"/>
              </a:spcBef>
              <a:spcAft>
                <a:spcPts val="0"/>
              </a:spcAft>
              <a:buSzPts val="1800"/>
              <a:buChar char="•"/>
            </a:pPr>
            <a:r>
              <a:rPr lang="en-US"/>
              <a:t>Data Monetization</a:t>
            </a:r>
            <a:endParaRPr/>
          </a:p>
          <a:p>
            <a:pPr indent="-342900" lvl="0" marL="457200" rtl="0" algn="l">
              <a:lnSpc>
                <a:spcPct val="150000"/>
              </a:lnSpc>
              <a:spcBef>
                <a:spcPts val="0"/>
              </a:spcBef>
              <a:spcAft>
                <a:spcPts val="0"/>
              </a:spcAft>
              <a:buSzPts val="1800"/>
              <a:buChar char="•"/>
            </a:pPr>
            <a:r>
              <a:rPr lang="en-US"/>
              <a:t>Reduced trust requirements</a:t>
            </a:r>
            <a:endParaRPr/>
          </a:p>
          <a:p>
            <a:pPr indent="-342900" lvl="0" marL="457200" rtl="0" algn="l">
              <a:lnSpc>
                <a:spcPct val="150000"/>
              </a:lnSpc>
              <a:spcBef>
                <a:spcPts val="0"/>
              </a:spcBef>
              <a:spcAft>
                <a:spcPts val="0"/>
              </a:spcAft>
              <a:buSzPts val="1800"/>
              <a:buChar char="•"/>
            </a:pPr>
            <a:r>
              <a:rPr lang="en-US"/>
              <a:t>Interoperability</a:t>
            </a:r>
            <a:endParaRPr/>
          </a:p>
        </p:txBody>
      </p:sp>
      <p:pic>
        <p:nvPicPr>
          <p:cNvPr id="167" name="Google Shape;167;p23"/>
          <p:cNvPicPr preferRelativeResize="0"/>
          <p:nvPr/>
        </p:nvPicPr>
        <p:blipFill rotWithShape="1">
          <a:blip r:embed="rId4">
            <a:alphaModFix/>
          </a:blip>
          <a:srcRect b="0" l="0" r="0" t="0"/>
          <a:stretch/>
        </p:blipFill>
        <p:spPr>
          <a:xfrm>
            <a:off x="401782" y="5749596"/>
            <a:ext cx="1489363" cy="815426"/>
          </a:xfrm>
          <a:prstGeom prst="rect">
            <a:avLst/>
          </a:prstGeom>
          <a:noFill/>
          <a:ln>
            <a:noFill/>
          </a:ln>
        </p:spPr>
      </p:pic>
      <p:pic>
        <p:nvPicPr>
          <p:cNvPr id="168" name="Google Shape;168;p23"/>
          <p:cNvPicPr preferRelativeResize="0"/>
          <p:nvPr/>
        </p:nvPicPr>
        <p:blipFill rotWithShape="1">
          <a:blip r:embed="rId5">
            <a:alphaModFix/>
          </a:blip>
          <a:srcRect b="0" l="0" r="0" t="0"/>
          <a:stretch/>
        </p:blipFill>
        <p:spPr>
          <a:xfrm>
            <a:off x="9961969" y="5921211"/>
            <a:ext cx="1495741" cy="64381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Advantages of Homomorphic Encryption</a:t>
            </a:r>
            <a:endParaRPr/>
          </a:p>
        </p:txBody>
      </p:sp>
      <p:sp>
        <p:nvSpPr>
          <p:cNvPr id="174" name="Google Shape;174;p2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Confidential computing</a:t>
            </a:r>
            <a:endParaRPr/>
          </a:p>
          <a:p>
            <a:pPr indent="-342900" lvl="0" marL="457200" rtl="0" algn="l">
              <a:lnSpc>
                <a:spcPct val="150000"/>
              </a:lnSpc>
              <a:spcBef>
                <a:spcPts val="0"/>
              </a:spcBef>
              <a:spcAft>
                <a:spcPts val="0"/>
              </a:spcAft>
              <a:buSzPts val="1800"/>
              <a:buChar char="•"/>
            </a:pPr>
            <a:r>
              <a:rPr lang="en-US"/>
              <a:t>Data Monetization</a:t>
            </a:r>
            <a:endParaRPr/>
          </a:p>
          <a:p>
            <a:pPr indent="-342900" lvl="0" marL="457200" rtl="0" algn="l">
              <a:lnSpc>
                <a:spcPct val="150000"/>
              </a:lnSpc>
              <a:spcBef>
                <a:spcPts val="0"/>
              </a:spcBef>
              <a:spcAft>
                <a:spcPts val="0"/>
              </a:spcAft>
              <a:buSzPts val="1800"/>
              <a:buChar char="•"/>
            </a:pPr>
            <a:r>
              <a:rPr lang="en-US"/>
              <a:t>Reduced trust requirements</a:t>
            </a:r>
            <a:endParaRPr/>
          </a:p>
          <a:p>
            <a:pPr indent="-342900" lvl="0" marL="457200" rtl="0" algn="l">
              <a:lnSpc>
                <a:spcPct val="150000"/>
              </a:lnSpc>
              <a:spcBef>
                <a:spcPts val="0"/>
              </a:spcBef>
              <a:spcAft>
                <a:spcPts val="0"/>
              </a:spcAft>
              <a:buSzPts val="1800"/>
              <a:buChar char="•"/>
            </a:pPr>
            <a:r>
              <a:rPr lang="en-US"/>
              <a:t>Interoperability</a:t>
            </a:r>
            <a:endParaRPr/>
          </a:p>
          <a:p>
            <a:pPr indent="-342900" lvl="0" marL="457200" rtl="0" algn="l">
              <a:lnSpc>
                <a:spcPct val="150000"/>
              </a:lnSpc>
              <a:spcBef>
                <a:spcPts val="0"/>
              </a:spcBef>
              <a:spcAft>
                <a:spcPts val="0"/>
              </a:spcAft>
              <a:buSzPts val="1800"/>
              <a:buChar char="•"/>
            </a:pPr>
            <a:r>
              <a:rPr lang="en-US"/>
              <a:t>Integrity assurance</a:t>
            </a:r>
            <a:endParaRPr/>
          </a:p>
        </p:txBody>
      </p:sp>
      <p:pic>
        <p:nvPicPr>
          <p:cNvPr id="175" name="Google Shape;175;p24"/>
          <p:cNvPicPr preferRelativeResize="0"/>
          <p:nvPr/>
        </p:nvPicPr>
        <p:blipFill rotWithShape="1">
          <a:blip r:embed="rId4">
            <a:alphaModFix/>
          </a:blip>
          <a:srcRect b="0" l="0" r="0" t="0"/>
          <a:stretch/>
        </p:blipFill>
        <p:spPr>
          <a:xfrm>
            <a:off x="401782" y="5749596"/>
            <a:ext cx="1489363" cy="815426"/>
          </a:xfrm>
          <a:prstGeom prst="rect">
            <a:avLst/>
          </a:prstGeom>
          <a:noFill/>
          <a:ln>
            <a:noFill/>
          </a:ln>
        </p:spPr>
      </p:pic>
      <p:pic>
        <p:nvPicPr>
          <p:cNvPr id="176" name="Google Shape;176;p24"/>
          <p:cNvPicPr preferRelativeResize="0"/>
          <p:nvPr/>
        </p:nvPicPr>
        <p:blipFill rotWithShape="1">
          <a:blip r:embed="rId5">
            <a:alphaModFix/>
          </a:blip>
          <a:srcRect b="0" l="0" r="0" t="0"/>
          <a:stretch/>
        </p:blipFill>
        <p:spPr>
          <a:xfrm>
            <a:off x="9961969" y="5921211"/>
            <a:ext cx="1495741" cy="64381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t>Homomorphic Encryption Schemes</a:t>
            </a:r>
            <a:endParaRPr/>
          </a:p>
        </p:txBody>
      </p:sp>
      <p:sp>
        <p:nvSpPr>
          <p:cNvPr id="182" name="Google Shape;182;p25"/>
          <p:cNvSpPr txBox="1"/>
          <p:nvPr>
            <p:ph idx="1" type="body"/>
          </p:nvPr>
        </p:nvSpPr>
        <p:spPr>
          <a:xfrm>
            <a:off x="838200" y="1825625"/>
            <a:ext cx="10515600" cy="4938900"/>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150000"/>
              </a:lnSpc>
              <a:spcBef>
                <a:spcPts val="1000"/>
              </a:spcBef>
              <a:spcAft>
                <a:spcPts val="0"/>
              </a:spcAft>
              <a:buSzPts val="1800"/>
              <a:buChar char="•"/>
            </a:pPr>
            <a:r>
              <a:rPr lang="en-US"/>
              <a:t>CKKS (Cheon-Kim-Kim-Song) </a:t>
            </a:r>
            <a:r>
              <a:rPr lang="en-US"/>
              <a:t>(Cheon et al., 2017):</a:t>
            </a:r>
            <a:endParaRPr/>
          </a:p>
          <a:p>
            <a:pPr indent="-342900" lvl="1" marL="914400" rtl="0" algn="l">
              <a:lnSpc>
                <a:spcPct val="150000"/>
              </a:lnSpc>
              <a:spcBef>
                <a:spcPts val="0"/>
              </a:spcBef>
              <a:spcAft>
                <a:spcPts val="0"/>
              </a:spcAft>
              <a:buSzPts val="1800"/>
              <a:buChar char="•"/>
            </a:pPr>
            <a:r>
              <a:rPr lang="en-US"/>
              <a:t>Approximate computation</a:t>
            </a:r>
            <a:endParaRPr/>
          </a:p>
          <a:p>
            <a:pPr indent="-342900" lvl="1" marL="914400" rtl="0" algn="l">
              <a:lnSpc>
                <a:spcPct val="150000"/>
              </a:lnSpc>
              <a:spcBef>
                <a:spcPts val="0"/>
              </a:spcBef>
              <a:spcAft>
                <a:spcPts val="0"/>
              </a:spcAft>
              <a:buSzPts val="1800"/>
              <a:buChar char="•"/>
            </a:pPr>
            <a:r>
              <a:rPr lang="en-US"/>
              <a:t>Leveled encryption scheme</a:t>
            </a:r>
            <a:endParaRPr/>
          </a:p>
          <a:p>
            <a:pPr indent="-342900" lvl="1" marL="914400" rtl="0" algn="l">
              <a:lnSpc>
                <a:spcPct val="150000"/>
              </a:lnSpc>
              <a:spcBef>
                <a:spcPts val="0"/>
              </a:spcBef>
              <a:spcAft>
                <a:spcPts val="0"/>
              </a:spcAft>
              <a:buSzPts val="1800"/>
              <a:buChar char="•"/>
            </a:pPr>
            <a:r>
              <a:rPr lang="en-US"/>
              <a:t>Appropriate for machine learning, scientific computation</a:t>
            </a:r>
            <a:endParaRPr/>
          </a:p>
          <a:p>
            <a:pPr indent="-342900" lvl="0" marL="457200" rtl="0" algn="l">
              <a:lnSpc>
                <a:spcPct val="150000"/>
              </a:lnSpc>
              <a:spcBef>
                <a:spcPts val="0"/>
              </a:spcBef>
              <a:spcAft>
                <a:spcPts val="0"/>
              </a:spcAft>
              <a:buSzPts val="1800"/>
              <a:buChar char="•"/>
            </a:pPr>
            <a:r>
              <a:rPr lang="en-US"/>
              <a:t>TFHE (Fast Fully Homomorphic Encryption over the Torus) (Chillotti et al., 2019):</a:t>
            </a:r>
            <a:endParaRPr/>
          </a:p>
          <a:p>
            <a:pPr indent="-342900" lvl="1" marL="914400" rtl="0" algn="l">
              <a:lnSpc>
                <a:spcPct val="150000"/>
              </a:lnSpc>
              <a:spcBef>
                <a:spcPts val="0"/>
              </a:spcBef>
              <a:spcAft>
                <a:spcPts val="0"/>
              </a:spcAft>
              <a:buSzPts val="1800"/>
              <a:buChar char="•"/>
            </a:pPr>
            <a:r>
              <a:rPr lang="en-US"/>
              <a:t>Exact computation</a:t>
            </a:r>
            <a:endParaRPr/>
          </a:p>
          <a:p>
            <a:pPr indent="-342900" lvl="1" marL="914400" rtl="0" algn="l">
              <a:lnSpc>
                <a:spcPct val="150000"/>
              </a:lnSpc>
              <a:spcBef>
                <a:spcPts val="0"/>
              </a:spcBef>
              <a:spcAft>
                <a:spcPts val="0"/>
              </a:spcAft>
              <a:buSzPts val="1800"/>
              <a:buChar char="•"/>
            </a:pPr>
            <a:r>
              <a:rPr lang="en-US"/>
              <a:t>Fast bootstrapping</a:t>
            </a:r>
            <a:endParaRPr/>
          </a:p>
          <a:p>
            <a:pPr indent="-342900" lvl="1" marL="914400" rtl="0" algn="l">
              <a:lnSpc>
                <a:spcPct val="150000"/>
              </a:lnSpc>
              <a:spcBef>
                <a:spcPts val="0"/>
              </a:spcBef>
              <a:spcAft>
                <a:spcPts val="0"/>
              </a:spcAft>
              <a:buSzPts val="1800"/>
              <a:buChar char="•"/>
            </a:pPr>
            <a:r>
              <a:rPr lang="en-US"/>
              <a:t>General use case</a:t>
            </a:r>
            <a:endParaRPr/>
          </a:p>
        </p:txBody>
      </p:sp>
      <p:pic>
        <p:nvPicPr>
          <p:cNvPr id="183" name="Google Shape;183;p25"/>
          <p:cNvPicPr preferRelativeResize="0"/>
          <p:nvPr/>
        </p:nvPicPr>
        <p:blipFill rotWithShape="1">
          <a:blip r:embed="rId3">
            <a:alphaModFix/>
          </a:blip>
          <a:srcRect b="0" l="0" r="0" t="0"/>
          <a:stretch/>
        </p:blipFill>
        <p:spPr>
          <a:xfrm>
            <a:off x="9961969" y="5921211"/>
            <a:ext cx="1495741" cy="6438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Disadvantages of Homomorphic Encryption</a:t>
            </a:r>
            <a:endParaRPr/>
          </a:p>
        </p:txBody>
      </p:sp>
      <p:sp>
        <p:nvSpPr>
          <p:cNvPr id="189" name="Google Shape;189;p2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High Computational Cost</a:t>
            </a:r>
            <a:endParaRPr/>
          </a:p>
        </p:txBody>
      </p:sp>
      <p:pic>
        <p:nvPicPr>
          <p:cNvPr id="190" name="Google Shape;190;p26"/>
          <p:cNvPicPr preferRelativeResize="0"/>
          <p:nvPr/>
        </p:nvPicPr>
        <p:blipFill rotWithShape="1">
          <a:blip r:embed="rId3">
            <a:alphaModFix/>
          </a:blip>
          <a:srcRect b="0" l="0" r="0" t="0"/>
          <a:stretch/>
        </p:blipFill>
        <p:spPr>
          <a:xfrm>
            <a:off x="401782" y="5749596"/>
            <a:ext cx="1489363" cy="815426"/>
          </a:xfrm>
          <a:prstGeom prst="rect">
            <a:avLst/>
          </a:prstGeom>
          <a:noFill/>
          <a:ln>
            <a:noFill/>
          </a:ln>
        </p:spPr>
      </p:pic>
      <p:pic>
        <p:nvPicPr>
          <p:cNvPr id="191" name="Google Shape;191;p26"/>
          <p:cNvPicPr preferRelativeResize="0"/>
          <p:nvPr/>
        </p:nvPicPr>
        <p:blipFill rotWithShape="1">
          <a:blip r:embed="rId4">
            <a:alphaModFix/>
          </a:blip>
          <a:srcRect b="0" l="0" r="0" t="0"/>
          <a:stretch/>
        </p:blipFill>
        <p:spPr>
          <a:xfrm>
            <a:off x="9961969" y="5921211"/>
            <a:ext cx="1495741" cy="64381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Disadvantages of Homomorphic Encryption</a:t>
            </a:r>
            <a:endParaRPr/>
          </a:p>
        </p:txBody>
      </p:sp>
      <p:sp>
        <p:nvSpPr>
          <p:cNvPr id="197" name="Google Shape;197;p2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High Computational Cost</a:t>
            </a:r>
            <a:endParaRPr/>
          </a:p>
          <a:p>
            <a:pPr indent="-342900" lvl="0" marL="457200" rtl="0" algn="l">
              <a:lnSpc>
                <a:spcPct val="150000"/>
              </a:lnSpc>
              <a:spcBef>
                <a:spcPts val="0"/>
              </a:spcBef>
              <a:spcAft>
                <a:spcPts val="0"/>
              </a:spcAft>
              <a:buSzPts val="1800"/>
              <a:buChar char="•"/>
            </a:pPr>
            <a:r>
              <a:rPr lang="en-US"/>
              <a:t>Performance Overhead</a:t>
            </a:r>
            <a:endParaRPr/>
          </a:p>
          <a:p>
            <a:pPr indent="0" lvl="0" marL="0" rtl="0" algn="l">
              <a:lnSpc>
                <a:spcPct val="150000"/>
              </a:lnSpc>
              <a:spcBef>
                <a:spcPts val="1000"/>
              </a:spcBef>
              <a:spcAft>
                <a:spcPts val="0"/>
              </a:spcAft>
              <a:buNone/>
            </a:pPr>
            <a:r>
              <a:t/>
            </a:r>
            <a:endParaRPr/>
          </a:p>
        </p:txBody>
      </p:sp>
      <p:pic>
        <p:nvPicPr>
          <p:cNvPr id="198" name="Google Shape;198;p27"/>
          <p:cNvPicPr preferRelativeResize="0"/>
          <p:nvPr/>
        </p:nvPicPr>
        <p:blipFill rotWithShape="1">
          <a:blip r:embed="rId3">
            <a:alphaModFix/>
          </a:blip>
          <a:srcRect b="0" l="0" r="0" t="0"/>
          <a:stretch/>
        </p:blipFill>
        <p:spPr>
          <a:xfrm>
            <a:off x="401782" y="5749596"/>
            <a:ext cx="1489363" cy="815426"/>
          </a:xfrm>
          <a:prstGeom prst="rect">
            <a:avLst/>
          </a:prstGeom>
          <a:noFill/>
          <a:ln>
            <a:noFill/>
          </a:ln>
        </p:spPr>
      </p:pic>
      <p:pic>
        <p:nvPicPr>
          <p:cNvPr id="199" name="Google Shape;199;p27"/>
          <p:cNvPicPr preferRelativeResize="0"/>
          <p:nvPr/>
        </p:nvPicPr>
        <p:blipFill rotWithShape="1">
          <a:blip r:embed="rId4">
            <a:alphaModFix/>
          </a:blip>
          <a:srcRect b="0" l="0" r="0" t="0"/>
          <a:stretch/>
        </p:blipFill>
        <p:spPr>
          <a:xfrm>
            <a:off x="9961969" y="5921211"/>
            <a:ext cx="1495741" cy="64381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Disadvantages of Homomorphic Encryption</a:t>
            </a:r>
            <a:endParaRPr/>
          </a:p>
        </p:txBody>
      </p:sp>
      <p:sp>
        <p:nvSpPr>
          <p:cNvPr id="205" name="Google Shape;205;p2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High Computational Cost</a:t>
            </a:r>
            <a:endParaRPr/>
          </a:p>
          <a:p>
            <a:pPr indent="-342900" lvl="0" marL="457200" rtl="0" algn="l">
              <a:lnSpc>
                <a:spcPct val="150000"/>
              </a:lnSpc>
              <a:spcBef>
                <a:spcPts val="0"/>
              </a:spcBef>
              <a:spcAft>
                <a:spcPts val="0"/>
              </a:spcAft>
              <a:buSzPts val="1800"/>
              <a:buChar char="•"/>
            </a:pPr>
            <a:r>
              <a:rPr lang="en-US"/>
              <a:t>Performance Overhead</a:t>
            </a:r>
            <a:endParaRPr/>
          </a:p>
          <a:p>
            <a:pPr indent="-342900" lvl="0" marL="457200" rtl="0" algn="l">
              <a:lnSpc>
                <a:spcPct val="150000"/>
              </a:lnSpc>
              <a:spcBef>
                <a:spcPts val="0"/>
              </a:spcBef>
              <a:spcAft>
                <a:spcPts val="0"/>
              </a:spcAft>
              <a:buSzPts val="1800"/>
              <a:buChar char="•"/>
            </a:pPr>
            <a:r>
              <a:rPr lang="en-US"/>
              <a:t>Complexity of Implementation</a:t>
            </a:r>
            <a:endParaRPr/>
          </a:p>
        </p:txBody>
      </p:sp>
      <p:pic>
        <p:nvPicPr>
          <p:cNvPr id="206" name="Google Shape;206;p28"/>
          <p:cNvPicPr preferRelativeResize="0"/>
          <p:nvPr/>
        </p:nvPicPr>
        <p:blipFill rotWithShape="1">
          <a:blip r:embed="rId3">
            <a:alphaModFix/>
          </a:blip>
          <a:srcRect b="0" l="0" r="0" t="0"/>
          <a:stretch/>
        </p:blipFill>
        <p:spPr>
          <a:xfrm>
            <a:off x="401782" y="5749596"/>
            <a:ext cx="1489363" cy="815426"/>
          </a:xfrm>
          <a:prstGeom prst="rect">
            <a:avLst/>
          </a:prstGeom>
          <a:noFill/>
          <a:ln>
            <a:noFill/>
          </a:ln>
        </p:spPr>
      </p:pic>
      <p:pic>
        <p:nvPicPr>
          <p:cNvPr id="207" name="Google Shape;207;p28"/>
          <p:cNvPicPr preferRelativeResize="0"/>
          <p:nvPr/>
        </p:nvPicPr>
        <p:blipFill rotWithShape="1">
          <a:blip r:embed="rId4">
            <a:alphaModFix/>
          </a:blip>
          <a:srcRect b="0" l="0" r="0" t="0"/>
          <a:stretch/>
        </p:blipFill>
        <p:spPr>
          <a:xfrm>
            <a:off x="9961969" y="5921211"/>
            <a:ext cx="1495741" cy="64381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Disadvantages of Homomorphic Encryption</a:t>
            </a:r>
            <a:endParaRPr/>
          </a:p>
        </p:txBody>
      </p:sp>
      <p:sp>
        <p:nvSpPr>
          <p:cNvPr id="213" name="Google Shape;213;p2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High Computational Cost</a:t>
            </a:r>
            <a:endParaRPr/>
          </a:p>
          <a:p>
            <a:pPr indent="-342900" lvl="0" marL="457200" rtl="0" algn="l">
              <a:lnSpc>
                <a:spcPct val="150000"/>
              </a:lnSpc>
              <a:spcBef>
                <a:spcPts val="0"/>
              </a:spcBef>
              <a:spcAft>
                <a:spcPts val="0"/>
              </a:spcAft>
              <a:buSzPts val="1800"/>
              <a:buChar char="•"/>
            </a:pPr>
            <a:r>
              <a:rPr lang="en-US"/>
              <a:t>Performance Overhead</a:t>
            </a:r>
            <a:endParaRPr/>
          </a:p>
          <a:p>
            <a:pPr indent="-342900" lvl="0" marL="457200" rtl="0" algn="l">
              <a:lnSpc>
                <a:spcPct val="150000"/>
              </a:lnSpc>
              <a:spcBef>
                <a:spcPts val="0"/>
              </a:spcBef>
              <a:spcAft>
                <a:spcPts val="0"/>
              </a:spcAft>
              <a:buSzPts val="1800"/>
              <a:buChar char="•"/>
            </a:pPr>
            <a:r>
              <a:rPr lang="en-US"/>
              <a:t>Complexity of Implementation</a:t>
            </a:r>
            <a:endParaRPr/>
          </a:p>
          <a:p>
            <a:pPr indent="-342900" lvl="0" marL="457200" rtl="0" algn="l">
              <a:lnSpc>
                <a:spcPct val="150000"/>
              </a:lnSpc>
              <a:spcBef>
                <a:spcPts val="0"/>
              </a:spcBef>
              <a:spcAft>
                <a:spcPts val="0"/>
              </a:spcAft>
              <a:buSzPts val="1800"/>
              <a:buChar char="•"/>
            </a:pPr>
            <a:r>
              <a:rPr lang="en-US"/>
              <a:t>Increased Data Size</a:t>
            </a:r>
            <a:endParaRPr/>
          </a:p>
        </p:txBody>
      </p:sp>
      <p:pic>
        <p:nvPicPr>
          <p:cNvPr id="214" name="Google Shape;214;p29"/>
          <p:cNvPicPr preferRelativeResize="0"/>
          <p:nvPr/>
        </p:nvPicPr>
        <p:blipFill rotWithShape="1">
          <a:blip r:embed="rId3">
            <a:alphaModFix/>
          </a:blip>
          <a:srcRect b="0" l="0" r="0" t="0"/>
          <a:stretch/>
        </p:blipFill>
        <p:spPr>
          <a:xfrm>
            <a:off x="401782" y="5749596"/>
            <a:ext cx="1489363" cy="815426"/>
          </a:xfrm>
          <a:prstGeom prst="rect">
            <a:avLst/>
          </a:prstGeom>
          <a:noFill/>
          <a:ln>
            <a:noFill/>
          </a:ln>
        </p:spPr>
      </p:pic>
      <p:pic>
        <p:nvPicPr>
          <p:cNvPr id="215" name="Google Shape;215;p29"/>
          <p:cNvPicPr preferRelativeResize="0"/>
          <p:nvPr/>
        </p:nvPicPr>
        <p:blipFill rotWithShape="1">
          <a:blip r:embed="rId4">
            <a:alphaModFix/>
          </a:blip>
          <a:srcRect b="0" l="0" r="0" t="0"/>
          <a:stretch/>
        </p:blipFill>
        <p:spPr>
          <a:xfrm>
            <a:off x="9961969" y="5921211"/>
            <a:ext cx="1495741" cy="64381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t>Research Question</a:t>
            </a:r>
            <a:endParaRPr/>
          </a:p>
        </p:txBody>
      </p:sp>
      <p:sp>
        <p:nvSpPr>
          <p:cNvPr id="221" name="Google Shape;221;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latin typeface="Times"/>
              <a:ea typeface="Times"/>
              <a:cs typeface="Times"/>
              <a:sym typeface="Times"/>
            </a:endParaRPr>
          </a:p>
          <a:p>
            <a:pPr indent="0" lvl="0" marL="0" rtl="0" algn="l">
              <a:lnSpc>
                <a:spcPct val="90000"/>
              </a:lnSpc>
              <a:spcBef>
                <a:spcPts val="1000"/>
              </a:spcBef>
              <a:spcAft>
                <a:spcPts val="0"/>
              </a:spcAft>
              <a:buClr>
                <a:schemeClr val="dk1"/>
              </a:buClr>
              <a:buSzPts val="2800"/>
              <a:buNone/>
            </a:pPr>
            <a:r>
              <a:t/>
            </a:r>
            <a:endParaRPr>
              <a:latin typeface="Times"/>
              <a:ea typeface="Times"/>
              <a:cs typeface="Times"/>
              <a:sym typeface="Times"/>
            </a:endParaRPr>
          </a:p>
          <a:p>
            <a:pPr indent="0" lvl="0" marL="0" rtl="0" algn="l">
              <a:lnSpc>
                <a:spcPct val="90000"/>
              </a:lnSpc>
              <a:spcBef>
                <a:spcPts val="1000"/>
              </a:spcBef>
              <a:spcAft>
                <a:spcPts val="0"/>
              </a:spcAft>
              <a:buClr>
                <a:schemeClr val="dk1"/>
              </a:buClr>
              <a:buSzPts val="2800"/>
              <a:buNone/>
            </a:pPr>
            <a:r>
              <a:rPr lang="en-US"/>
              <a:t>How can we accelerate homomorphic encryption?</a:t>
            </a:r>
            <a:endParaRPr/>
          </a:p>
        </p:txBody>
      </p:sp>
      <p:pic>
        <p:nvPicPr>
          <p:cNvPr id="222" name="Google Shape;222;p30"/>
          <p:cNvPicPr preferRelativeResize="0"/>
          <p:nvPr/>
        </p:nvPicPr>
        <p:blipFill rotWithShape="1">
          <a:blip r:embed="rId3">
            <a:alphaModFix/>
          </a:blip>
          <a:srcRect b="0" l="0" r="0" t="0"/>
          <a:stretch/>
        </p:blipFill>
        <p:spPr>
          <a:xfrm>
            <a:off x="401782" y="5749596"/>
            <a:ext cx="1489363" cy="815426"/>
          </a:xfrm>
          <a:prstGeom prst="rect">
            <a:avLst/>
          </a:prstGeom>
          <a:noFill/>
          <a:ln>
            <a:noFill/>
          </a:ln>
        </p:spPr>
      </p:pic>
      <p:pic>
        <p:nvPicPr>
          <p:cNvPr id="223" name="Google Shape;223;p30"/>
          <p:cNvPicPr preferRelativeResize="0"/>
          <p:nvPr/>
        </p:nvPicPr>
        <p:blipFill rotWithShape="1">
          <a:blip r:embed="rId4">
            <a:alphaModFix/>
          </a:blip>
          <a:srcRect b="0" l="0" r="0" t="0"/>
          <a:stretch/>
        </p:blipFill>
        <p:spPr>
          <a:xfrm>
            <a:off x="9961969" y="5921211"/>
            <a:ext cx="1495741" cy="64381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Hardware Acceleration</a:t>
            </a:r>
            <a:endParaRPr/>
          </a:p>
        </p:txBody>
      </p:sp>
      <p:sp>
        <p:nvSpPr>
          <p:cNvPr id="229" name="Google Shape;229;p3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Using specialized hardware to perform tasks more efficiently</a:t>
            </a:r>
            <a:endParaRPr/>
          </a:p>
        </p:txBody>
      </p:sp>
      <p:pic>
        <p:nvPicPr>
          <p:cNvPr id="230" name="Google Shape;230;p31"/>
          <p:cNvPicPr preferRelativeResize="0"/>
          <p:nvPr/>
        </p:nvPicPr>
        <p:blipFill rotWithShape="1">
          <a:blip r:embed="rId3">
            <a:alphaModFix/>
          </a:blip>
          <a:srcRect b="0" l="0" r="0" t="0"/>
          <a:stretch/>
        </p:blipFill>
        <p:spPr>
          <a:xfrm>
            <a:off x="401782" y="5749596"/>
            <a:ext cx="1489363" cy="815426"/>
          </a:xfrm>
          <a:prstGeom prst="rect">
            <a:avLst/>
          </a:prstGeom>
          <a:noFill/>
          <a:ln>
            <a:noFill/>
          </a:ln>
        </p:spPr>
      </p:pic>
      <p:pic>
        <p:nvPicPr>
          <p:cNvPr id="231" name="Google Shape;231;p31"/>
          <p:cNvPicPr preferRelativeResize="0"/>
          <p:nvPr/>
        </p:nvPicPr>
        <p:blipFill rotWithShape="1">
          <a:blip r:embed="rId4">
            <a:alphaModFix/>
          </a:blip>
          <a:srcRect b="0" l="0" r="0" t="0"/>
          <a:stretch/>
        </p:blipFill>
        <p:spPr>
          <a:xfrm>
            <a:off x="9961969" y="5921211"/>
            <a:ext cx="1495741" cy="64381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1" name="Shape 91"/>
        <p:cNvGrpSpPr/>
        <p:nvPr/>
      </p:nvGrpSpPr>
      <p:grpSpPr>
        <a:xfrm>
          <a:off x="0" y="0"/>
          <a:ext cx="0" cy="0"/>
          <a:chOff x="0" y="0"/>
          <a:chExt cx="0" cy="0"/>
        </a:xfrm>
      </p:grpSpPr>
      <p:sp>
        <p:nvSpPr>
          <p:cNvPr id="92" name="Google Shape;9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Outline</a:t>
            </a:r>
            <a:endParaRPr>
              <a:latin typeface="Times New Roman"/>
              <a:ea typeface="Times New Roman"/>
              <a:cs typeface="Times New Roman"/>
              <a:sym typeface="Times New Roman"/>
            </a:endParaRPr>
          </a:p>
        </p:txBody>
      </p:sp>
      <p:sp>
        <p:nvSpPr>
          <p:cNvPr id="93" name="Google Shape;93;p14"/>
          <p:cNvSpPr txBox="1"/>
          <p:nvPr>
            <p:ph idx="1" type="body"/>
          </p:nvPr>
        </p:nvSpPr>
        <p:spPr>
          <a:xfrm>
            <a:off x="838200" y="1485650"/>
            <a:ext cx="10515600" cy="48771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AutoNum type="arabicPeriod"/>
            </a:pPr>
            <a:r>
              <a:rPr lang="en-US"/>
              <a:t>Homomorphic Encryption</a:t>
            </a:r>
            <a:endParaRPr/>
          </a:p>
          <a:p>
            <a:pPr indent="-342900" lvl="1" marL="914400" rtl="0" algn="l">
              <a:lnSpc>
                <a:spcPct val="150000"/>
              </a:lnSpc>
              <a:spcBef>
                <a:spcPts val="0"/>
              </a:spcBef>
              <a:spcAft>
                <a:spcPts val="0"/>
              </a:spcAft>
              <a:buSzPts val="1800"/>
              <a:buAutoNum type="arabicPeriod"/>
            </a:pPr>
            <a:r>
              <a:rPr lang="en-US"/>
              <a:t>Examples</a:t>
            </a:r>
            <a:endParaRPr/>
          </a:p>
          <a:p>
            <a:pPr indent="-342900" lvl="1" marL="914400" rtl="0" algn="l">
              <a:lnSpc>
                <a:spcPct val="150000"/>
              </a:lnSpc>
              <a:spcBef>
                <a:spcPts val="0"/>
              </a:spcBef>
              <a:spcAft>
                <a:spcPts val="0"/>
              </a:spcAft>
              <a:buSzPts val="1800"/>
              <a:buAutoNum type="arabicPeriod"/>
            </a:pPr>
            <a:r>
              <a:rPr lang="en-US"/>
              <a:t>Schemes</a:t>
            </a:r>
            <a:endParaRPr/>
          </a:p>
          <a:p>
            <a:pPr indent="-342900" lvl="1" marL="914400" rtl="0" algn="l">
              <a:lnSpc>
                <a:spcPct val="150000"/>
              </a:lnSpc>
              <a:spcBef>
                <a:spcPts val="0"/>
              </a:spcBef>
              <a:spcAft>
                <a:spcPts val="0"/>
              </a:spcAft>
              <a:buSzPts val="1800"/>
              <a:buAutoNum type="arabicPeriod"/>
            </a:pPr>
            <a:r>
              <a:rPr lang="en-US"/>
              <a:t>Advantages</a:t>
            </a:r>
            <a:endParaRPr/>
          </a:p>
          <a:p>
            <a:pPr indent="-342900" lvl="1" marL="914400" rtl="0" algn="l">
              <a:lnSpc>
                <a:spcPct val="150000"/>
              </a:lnSpc>
              <a:spcBef>
                <a:spcPts val="0"/>
              </a:spcBef>
              <a:spcAft>
                <a:spcPts val="0"/>
              </a:spcAft>
              <a:buSzPts val="1800"/>
              <a:buAutoNum type="arabicPeriod"/>
            </a:pPr>
            <a:r>
              <a:rPr lang="en-US"/>
              <a:t>Disadvantages</a:t>
            </a:r>
            <a:endParaRPr/>
          </a:p>
          <a:p>
            <a:pPr indent="-342900" lvl="0" marL="457200" rtl="0" algn="l">
              <a:lnSpc>
                <a:spcPct val="150000"/>
              </a:lnSpc>
              <a:spcBef>
                <a:spcPts val="0"/>
              </a:spcBef>
              <a:spcAft>
                <a:spcPts val="0"/>
              </a:spcAft>
              <a:buSzPts val="1800"/>
              <a:buAutoNum type="arabicPeriod"/>
            </a:pPr>
            <a:r>
              <a:rPr lang="en-US"/>
              <a:t>Research Question</a:t>
            </a:r>
            <a:endParaRPr/>
          </a:p>
          <a:p>
            <a:pPr indent="-342900" lvl="0" marL="457200" rtl="0" algn="l">
              <a:lnSpc>
                <a:spcPct val="150000"/>
              </a:lnSpc>
              <a:spcBef>
                <a:spcPts val="0"/>
              </a:spcBef>
              <a:spcAft>
                <a:spcPts val="0"/>
              </a:spcAft>
              <a:buSzPts val="1800"/>
              <a:buAutoNum type="arabicPeriod"/>
            </a:pPr>
            <a:r>
              <a:rPr lang="en-US"/>
              <a:t>Hardware </a:t>
            </a:r>
            <a:r>
              <a:rPr lang="en-US"/>
              <a:t>Acceleration</a:t>
            </a:r>
            <a:endParaRPr/>
          </a:p>
          <a:p>
            <a:pPr indent="-342900" lvl="0" marL="457200" rtl="0" algn="l">
              <a:lnSpc>
                <a:spcPct val="150000"/>
              </a:lnSpc>
              <a:spcBef>
                <a:spcPts val="0"/>
              </a:spcBef>
              <a:spcAft>
                <a:spcPts val="0"/>
              </a:spcAft>
              <a:buSzPts val="1800"/>
              <a:buAutoNum type="arabicPeriod"/>
            </a:pPr>
            <a:r>
              <a:rPr lang="en-US"/>
              <a:t>Our Progress and Aim</a:t>
            </a:r>
            <a:endParaRPr/>
          </a:p>
        </p:txBody>
      </p:sp>
      <p:pic>
        <p:nvPicPr>
          <p:cNvPr id="94" name="Google Shape;94;p14"/>
          <p:cNvPicPr preferRelativeResize="0"/>
          <p:nvPr/>
        </p:nvPicPr>
        <p:blipFill rotWithShape="1">
          <a:blip r:embed="rId3">
            <a:alphaModFix/>
          </a:blip>
          <a:srcRect b="0" l="0" r="0" t="0"/>
          <a:stretch/>
        </p:blipFill>
        <p:spPr>
          <a:xfrm>
            <a:off x="9961969" y="5921211"/>
            <a:ext cx="1495741" cy="64381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Hardware Acceleration</a:t>
            </a:r>
            <a:endParaRPr/>
          </a:p>
        </p:txBody>
      </p:sp>
      <p:sp>
        <p:nvSpPr>
          <p:cNvPr id="237" name="Google Shape;237;p3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Using specialized hardware to perform tasks more efficiently</a:t>
            </a:r>
            <a:endParaRPr/>
          </a:p>
          <a:p>
            <a:pPr indent="-342900" lvl="0" marL="457200" rtl="0" algn="l">
              <a:lnSpc>
                <a:spcPct val="150000"/>
              </a:lnSpc>
              <a:spcBef>
                <a:spcPts val="0"/>
              </a:spcBef>
              <a:spcAft>
                <a:spcPts val="0"/>
              </a:spcAft>
              <a:buSzPts val="1800"/>
              <a:buChar char="•"/>
            </a:pPr>
            <a:r>
              <a:rPr lang="en-US"/>
              <a:t>Three main types:</a:t>
            </a:r>
            <a:endParaRPr/>
          </a:p>
          <a:p>
            <a:pPr indent="-342900" lvl="1" marL="914400" rtl="0" algn="l">
              <a:lnSpc>
                <a:spcPct val="150000"/>
              </a:lnSpc>
              <a:spcBef>
                <a:spcPts val="0"/>
              </a:spcBef>
              <a:spcAft>
                <a:spcPts val="0"/>
              </a:spcAft>
              <a:buSzPts val="1800"/>
              <a:buChar char="•"/>
            </a:pPr>
            <a:r>
              <a:rPr lang="en-US"/>
              <a:t>CUDA</a:t>
            </a:r>
            <a:endParaRPr/>
          </a:p>
          <a:p>
            <a:pPr indent="-342900" lvl="1" marL="914400" rtl="0" algn="l">
              <a:lnSpc>
                <a:spcPct val="150000"/>
              </a:lnSpc>
              <a:spcBef>
                <a:spcPts val="0"/>
              </a:spcBef>
              <a:spcAft>
                <a:spcPts val="0"/>
              </a:spcAft>
              <a:buSzPts val="1800"/>
              <a:buChar char="•"/>
            </a:pPr>
            <a:r>
              <a:rPr lang="en-US"/>
              <a:t>FPGA</a:t>
            </a:r>
            <a:endParaRPr/>
          </a:p>
          <a:p>
            <a:pPr indent="-342900" lvl="1" marL="914400" rtl="0" algn="l">
              <a:lnSpc>
                <a:spcPct val="150000"/>
              </a:lnSpc>
              <a:spcBef>
                <a:spcPts val="0"/>
              </a:spcBef>
              <a:spcAft>
                <a:spcPts val="0"/>
              </a:spcAft>
              <a:buSzPts val="1800"/>
              <a:buChar char="•"/>
            </a:pPr>
            <a:r>
              <a:rPr lang="en-US"/>
              <a:t>ASIC</a:t>
            </a:r>
            <a:endParaRPr/>
          </a:p>
        </p:txBody>
      </p:sp>
      <p:pic>
        <p:nvPicPr>
          <p:cNvPr id="238" name="Google Shape;238;p32"/>
          <p:cNvPicPr preferRelativeResize="0"/>
          <p:nvPr/>
        </p:nvPicPr>
        <p:blipFill rotWithShape="1">
          <a:blip r:embed="rId4">
            <a:alphaModFix/>
          </a:blip>
          <a:srcRect b="0" l="0" r="0" t="0"/>
          <a:stretch/>
        </p:blipFill>
        <p:spPr>
          <a:xfrm>
            <a:off x="401782" y="5749596"/>
            <a:ext cx="1489363" cy="815426"/>
          </a:xfrm>
          <a:prstGeom prst="rect">
            <a:avLst/>
          </a:prstGeom>
          <a:noFill/>
          <a:ln>
            <a:noFill/>
          </a:ln>
        </p:spPr>
      </p:pic>
      <p:pic>
        <p:nvPicPr>
          <p:cNvPr id="239" name="Google Shape;239;p32"/>
          <p:cNvPicPr preferRelativeResize="0"/>
          <p:nvPr/>
        </p:nvPicPr>
        <p:blipFill rotWithShape="1">
          <a:blip r:embed="rId5">
            <a:alphaModFix/>
          </a:blip>
          <a:srcRect b="0" l="0" r="0" t="0"/>
          <a:stretch/>
        </p:blipFill>
        <p:spPr>
          <a:xfrm>
            <a:off x="9961969" y="5921211"/>
            <a:ext cx="1495741" cy="64381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Our Progress and Aim</a:t>
            </a:r>
            <a:endParaRPr/>
          </a:p>
        </p:txBody>
      </p:sp>
      <p:sp>
        <p:nvSpPr>
          <p:cNvPr id="245" name="Google Shape;245;p33"/>
          <p:cNvSpPr txBox="1"/>
          <p:nvPr>
            <p:ph idx="1" type="body"/>
          </p:nvPr>
        </p:nvSpPr>
        <p:spPr>
          <a:xfrm>
            <a:off x="838200" y="1825625"/>
            <a:ext cx="10515600" cy="4351200"/>
          </a:xfrm>
          <a:prstGeom prst="rect">
            <a:avLst/>
          </a:prstGeom>
        </p:spPr>
        <p:txBody>
          <a:bodyPr anchorCtr="0" anchor="ctr"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Python implementations of </a:t>
            </a:r>
            <a:r>
              <a:rPr lang="en-US"/>
              <a:t>homomorphic encryption algorithms</a:t>
            </a:r>
            <a:endParaRPr/>
          </a:p>
          <a:p>
            <a:pPr indent="-342900" lvl="0" marL="457200" rtl="0" algn="l">
              <a:lnSpc>
                <a:spcPct val="150000"/>
              </a:lnSpc>
              <a:spcBef>
                <a:spcPts val="0"/>
              </a:spcBef>
              <a:spcAft>
                <a:spcPts val="0"/>
              </a:spcAft>
              <a:buSzPts val="1800"/>
              <a:buChar char="•"/>
            </a:pPr>
            <a:r>
              <a:rPr lang="en-US"/>
              <a:t>Python wrapper for CUDA HE library</a:t>
            </a:r>
            <a:endParaRPr/>
          </a:p>
          <a:p>
            <a:pPr indent="-342900" lvl="0" marL="457200" rtl="0" algn="l">
              <a:lnSpc>
                <a:spcPct val="150000"/>
              </a:lnSpc>
              <a:spcBef>
                <a:spcPts val="0"/>
              </a:spcBef>
              <a:spcAft>
                <a:spcPts val="0"/>
              </a:spcAft>
              <a:buSzPts val="1800"/>
              <a:buChar char="•"/>
            </a:pPr>
            <a:r>
              <a:rPr lang="en-US"/>
              <a:t>Hardware implementations of algorithms with Verilog</a:t>
            </a:r>
            <a:endParaRPr/>
          </a:p>
        </p:txBody>
      </p:sp>
      <p:pic>
        <p:nvPicPr>
          <p:cNvPr id="246" name="Google Shape;246;p33"/>
          <p:cNvPicPr preferRelativeResize="0"/>
          <p:nvPr/>
        </p:nvPicPr>
        <p:blipFill rotWithShape="1">
          <a:blip r:embed="rId4">
            <a:alphaModFix/>
          </a:blip>
          <a:srcRect b="0" l="0" r="0" t="0"/>
          <a:stretch/>
        </p:blipFill>
        <p:spPr>
          <a:xfrm>
            <a:off x="401782" y="5749596"/>
            <a:ext cx="1489363" cy="815426"/>
          </a:xfrm>
          <a:prstGeom prst="rect">
            <a:avLst/>
          </a:prstGeom>
          <a:noFill/>
          <a:ln>
            <a:noFill/>
          </a:ln>
        </p:spPr>
      </p:pic>
      <p:pic>
        <p:nvPicPr>
          <p:cNvPr id="247" name="Google Shape;247;p33"/>
          <p:cNvPicPr preferRelativeResize="0"/>
          <p:nvPr/>
        </p:nvPicPr>
        <p:blipFill rotWithShape="1">
          <a:blip r:embed="rId5">
            <a:alphaModFix/>
          </a:blip>
          <a:srcRect b="0" l="0" r="0" t="0"/>
          <a:stretch/>
        </p:blipFill>
        <p:spPr>
          <a:xfrm>
            <a:off x="9961969" y="5921211"/>
            <a:ext cx="1495741" cy="64381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txBox="1"/>
          <p:nvPr>
            <p:ph type="title"/>
          </p:nvPr>
        </p:nvSpPr>
        <p:spPr>
          <a:xfrm>
            <a:off x="838200" y="365126"/>
            <a:ext cx="10515600" cy="9797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53" name="Google Shape;253;p3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None/>
            </a:pPr>
            <a:r>
              <a:rPr lang="en-US" sz="2200">
                <a:latin typeface="Arial"/>
                <a:ea typeface="Arial"/>
                <a:cs typeface="Arial"/>
                <a:sym typeface="Arial"/>
              </a:rPr>
              <a:t>Cheon, J. H., Kim, A., Kim, M., &amp; Song, Y. (2017). Homomorphic </a:t>
            </a:r>
            <a:endParaRPr sz="2200">
              <a:latin typeface="Arial"/>
              <a:ea typeface="Arial"/>
              <a:cs typeface="Arial"/>
              <a:sym typeface="Arial"/>
            </a:endParaRPr>
          </a:p>
          <a:p>
            <a:pPr indent="0" lvl="0" marL="457200" rtl="0" algn="l">
              <a:lnSpc>
                <a:spcPct val="115000"/>
              </a:lnSpc>
              <a:spcBef>
                <a:spcPts val="1200"/>
              </a:spcBef>
              <a:spcAft>
                <a:spcPts val="0"/>
              </a:spcAft>
              <a:buClr>
                <a:schemeClr val="dk1"/>
              </a:buClr>
              <a:buSzPts val="1100"/>
              <a:buNone/>
            </a:pPr>
            <a:r>
              <a:rPr lang="en-US" sz="2200">
                <a:latin typeface="Arial"/>
                <a:ea typeface="Arial"/>
                <a:cs typeface="Arial"/>
                <a:sym typeface="Arial"/>
              </a:rPr>
              <a:t>encryption for arithmetic of approximate numbers. </a:t>
            </a:r>
            <a:r>
              <a:rPr i="1" lang="en-US" sz="2200">
                <a:latin typeface="Arial"/>
                <a:ea typeface="Arial"/>
                <a:cs typeface="Arial"/>
                <a:sym typeface="Arial"/>
              </a:rPr>
              <a:t>Advances in </a:t>
            </a:r>
            <a:endParaRPr i="1" sz="2200">
              <a:latin typeface="Arial"/>
              <a:ea typeface="Arial"/>
              <a:cs typeface="Arial"/>
              <a:sym typeface="Arial"/>
            </a:endParaRPr>
          </a:p>
          <a:p>
            <a:pPr indent="0" lvl="0" marL="457200" rtl="0" algn="l">
              <a:lnSpc>
                <a:spcPct val="115000"/>
              </a:lnSpc>
              <a:spcBef>
                <a:spcPts val="1200"/>
              </a:spcBef>
              <a:spcAft>
                <a:spcPts val="0"/>
              </a:spcAft>
              <a:buClr>
                <a:schemeClr val="dk1"/>
              </a:buClr>
              <a:buSzPts val="1100"/>
              <a:buNone/>
            </a:pPr>
            <a:r>
              <a:rPr i="1" lang="en-US" sz="2200">
                <a:latin typeface="Arial"/>
                <a:ea typeface="Arial"/>
                <a:cs typeface="Arial"/>
                <a:sym typeface="Arial"/>
              </a:rPr>
              <a:t>Cryptology – ASIACRYPT 2017</a:t>
            </a:r>
            <a:r>
              <a:rPr lang="en-US" sz="2200">
                <a:latin typeface="Arial"/>
                <a:ea typeface="Arial"/>
                <a:cs typeface="Arial"/>
                <a:sym typeface="Arial"/>
              </a:rPr>
              <a:t>, 409–437.</a:t>
            </a:r>
            <a:r>
              <a:rPr lang="en-US" sz="2200">
                <a:latin typeface="Arial"/>
                <a:ea typeface="Arial"/>
                <a:cs typeface="Arial"/>
                <a:sym typeface="Arial"/>
              </a:rPr>
              <a:t> </a:t>
            </a:r>
            <a:endParaRPr sz="2200">
              <a:latin typeface="Arial"/>
              <a:ea typeface="Arial"/>
              <a:cs typeface="Arial"/>
              <a:sym typeface="Arial"/>
            </a:endParaRPr>
          </a:p>
          <a:p>
            <a:pPr indent="0" lvl="0" marL="457200" rtl="0" algn="l">
              <a:lnSpc>
                <a:spcPct val="115000"/>
              </a:lnSpc>
              <a:spcBef>
                <a:spcPts val="1200"/>
              </a:spcBef>
              <a:spcAft>
                <a:spcPts val="0"/>
              </a:spcAft>
              <a:buClr>
                <a:schemeClr val="dk1"/>
              </a:buClr>
              <a:buSzPts val="1100"/>
              <a:buNone/>
            </a:pPr>
            <a:r>
              <a:rPr lang="en-US" sz="2200">
                <a:latin typeface="Arial"/>
                <a:ea typeface="Arial"/>
                <a:cs typeface="Arial"/>
                <a:sym typeface="Arial"/>
              </a:rPr>
              <a:t>https://doi.org/10.1007/978-3-319-70694-8_15</a:t>
            </a:r>
            <a:endParaRPr sz="2200">
              <a:latin typeface="Arial"/>
              <a:ea typeface="Arial"/>
              <a:cs typeface="Arial"/>
              <a:sym typeface="Arial"/>
            </a:endParaRPr>
          </a:p>
          <a:p>
            <a:pPr indent="0" lvl="0" marL="0" rtl="0" algn="l">
              <a:lnSpc>
                <a:spcPct val="115000"/>
              </a:lnSpc>
              <a:spcBef>
                <a:spcPts val="1200"/>
              </a:spcBef>
              <a:spcAft>
                <a:spcPts val="0"/>
              </a:spcAft>
              <a:buClr>
                <a:schemeClr val="dk1"/>
              </a:buClr>
              <a:buSzPts val="1100"/>
              <a:buNone/>
            </a:pPr>
            <a:r>
              <a:rPr lang="en-US" sz="2200">
                <a:latin typeface="Arial"/>
                <a:ea typeface="Arial"/>
                <a:cs typeface="Arial"/>
                <a:sym typeface="Arial"/>
              </a:rPr>
              <a:t>Chillotti, I., Gama, N., Georgieva, M., &amp; Izabachène, M. (2019). </a:t>
            </a:r>
            <a:endParaRPr sz="2200">
              <a:latin typeface="Arial"/>
              <a:ea typeface="Arial"/>
              <a:cs typeface="Arial"/>
              <a:sym typeface="Arial"/>
            </a:endParaRPr>
          </a:p>
          <a:p>
            <a:pPr indent="457200" lvl="0" marL="0" rtl="0" algn="l">
              <a:lnSpc>
                <a:spcPct val="115000"/>
              </a:lnSpc>
              <a:spcBef>
                <a:spcPts val="1200"/>
              </a:spcBef>
              <a:spcAft>
                <a:spcPts val="0"/>
              </a:spcAft>
              <a:buClr>
                <a:schemeClr val="dk1"/>
              </a:buClr>
              <a:buSzPts val="1100"/>
              <a:buNone/>
            </a:pPr>
            <a:r>
              <a:rPr lang="en-US" sz="2200">
                <a:latin typeface="Arial"/>
                <a:ea typeface="Arial"/>
                <a:cs typeface="Arial"/>
                <a:sym typeface="Arial"/>
              </a:rPr>
              <a:t>TFHE: Fast fully homomorphic encryption over the torus. </a:t>
            </a:r>
            <a:r>
              <a:rPr i="1" lang="en-US" sz="2200">
                <a:latin typeface="Arial"/>
                <a:ea typeface="Arial"/>
                <a:cs typeface="Arial"/>
                <a:sym typeface="Arial"/>
              </a:rPr>
              <a:t>Journal of </a:t>
            </a:r>
            <a:endParaRPr i="1" sz="2200">
              <a:latin typeface="Arial"/>
              <a:ea typeface="Arial"/>
              <a:cs typeface="Arial"/>
              <a:sym typeface="Arial"/>
            </a:endParaRPr>
          </a:p>
          <a:p>
            <a:pPr indent="0" lvl="0" marL="457200" rtl="0" algn="l">
              <a:lnSpc>
                <a:spcPct val="115000"/>
              </a:lnSpc>
              <a:spcBef>
                <a:spcPts val="1200"/>
              </a:spcBef>
              <a:spcAft>
                <a:spcPts val="0"/>
              </a:spcAft>
              <a:buClr>
                <a:schemeClr val="dk1"/>
              </a:buClr>
              <a:buSzPts val="1100"/>
              <a:buNone/>
            </a:pPr>
            <a:r>
              <a:rPr i="1" lang="en-US" sz="2200">
                <a:latin typeface="Arial"/>
                <a:ea typeface="Arial"/>
                <a:cs typeface="Arial"/>
                <a:sym typeface="Arial"/>
              </a:rPr>
              <a:t>Cryptology</a:t>
            </a:r>
            <a:r>
              <a:rPr lang="en-US" sz="2200">
                <a:latin typeface="Arial"/>
                <a:ea typeface="Arial"/>
                <a:cs typeface="Arial"/>
                <a:sym typeface="Arial"/>
              </a:rPr>
              <a:t>, </a:t>
            </a:r>
            <a:r>
              <a:rPr i="1" lang="en-US" sz="2200">
                <a:latin typeface="Arial"/>
                <a:ea typeface="Arial"/>
                <a:cs typeface="Arial"/>
                <a:sym typeface="Arial"/>
              </a:rPr>
              <a:t>33</a:t>
            </a:r>
            <a:r>
              <a:rPr lang="en-US" sz="2200">
                <a:latin typeface="Arial"/>
                <a:ea typeface="Arial"/>
                <a:cs typeface="Arial"/>
                <a:sym typeface="Arial"/>
              </a:rPr>
              <a:t>(1), 34–91. </a:t>
            </a:r>
            <a:endParaRPr sz="2200">
              <a:latin typeface="Arial"/>
              <a:ea typeface="Arial"/>
              <a:cs typeface="Arial"/>
              <a:sym typeface="Arial"/>
            </a:endParaRPr>
          </a:p>
          <a:p>
            <a:pPr indent="0" lvl="0" marL="457200" rtl="0" algn="l">
              <a:lnSpc>
                <a:spcPct val="115000"/>
              </a:lnSpc>
              <a:spcBef>
                <a:spcPts val="1200"/>
              </a:spcBef>
              <a:spcAft>
                <a:spcPts val="1200"/>
              </a:spcAft>
              <a:buClr>
                <a:schemeClr val="dk1"/>
              </a:buClr>
              <a:buSzPts val="1100"/>
              <a:buNone/>
            </a:pPr>
            <a:r>
              <a:rPr lang="en-US" sz="2200">
                <a:latin typeface="Arial"/>
                <a:ea typeface="Arial"/>
                <a:cs typeface="Arial"/>
                <a:sym typeface="Arial"/>
              </a:rPr>
              <a:t>https://doi.org/10.1007/s00145-019-09319-x</a:t>
            </a:r>
            <a:endParaRPr/>
          </a:p>
        </p:txBody>
      </p:sp>
      <p:pic>
        <p:nvPicPr>
          <p:cNvPr id="254" name="Google Shape;254;p34"/>
          <p:cNvPicPr preferRelativeResize="0"/>
          <p:nvPr/>
        </p:nvPicPr>
        <p:blipFill rotWithShape="1">
          <a:blip r:embed="rId4">
            <a:alphaModFix/>
          </a:blip>
          <a:srcRect b="0" l="0" r="0" t="0"/>
          <a:stretch/>
        </p:blipFill>
        <p:spPr>
          <a:xfrm>
            <a:off x="401782" y="5749596"/>
            <a:ext cx="1489363" cy="815426"/>
          </a:xfrm>
          <a:prstGeom prst="rect">
            <a:avLst/>
          </a:prstGeom>
          <a:noFill/>
          <a:ln>
            <a:noFill/>
          </a:ln>
        </p:spPr>
      </p:pic>
      <p:pic>
        <p:nvPicPr>
          <p:cNvPr id="255" name="Google Shape;255;p34"/>
          <p:cNvPicPr preferRelativeResize="0"/>
          <p:nvPr/>
        </p:nvPicPr>
        <p:blipFill rotWithShape="1">
          <a:blip r:embed="rId5">
            <a:alphaModFix/>
          </a:blip>
          <a:srcRect b="0" l="0" r="0" t="0"/>
          <a:stretch/>
        </p:blipFill>
        <p:spPr>
          <a:xfrm>
            <a:off x="9961969" y="5921211"/>
            <a:ext cx="1495741" cy="643811"/>
          </a:xfrm>
          <a:prstGeom prst="rect">
            <a:avLst/>
          </a:prstGeom>
          <a:noFill/>
          <a:ln>
            <a:noFill/>
          </a:ln>
        </p:spPr>
      </p:pic>
      <p:sp>
        <p:nvSpPr>
          <p:cNvPr id="256" name="Google Shape;256;p34"/>
          <p:cNvSpPr txBox="1"/>
          <p:nvPr/>
        </p:nvSpPr>
        <p:spPr>
          <a:xfrm>
            <a:off x="876575" y="1131188"/>
            <a:ext cx="101001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What is Homomorphic Encryption?</a:t>
            </a:r>
            <a:endParaRPr/>
          </a:p>
        </p:txBody>
      </p:sp>
      <p:sp>
        <p:nvSpPr>
          <p:cNvPr id="100" name="Google Shape;100;p15"/>
          <p:cNvSpPr txBox="1"/>
          <p:nvPr>
            <p:ph idx="1" type="body"/>
          </p:nvPr>
        </p:nvSpPr>
        <p:spPr>
          <a:xfrm>
            <a:off x="838200" y="160077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E</a:t>
            </a:r>
            <a:r>
              <a:rPr lang="en-US"/>
              <a:t>ncryption schemes which allow a third-party to perform computation on encrypted data</a:t>
            </a:r>
            <a:endParaRPr/>
          </a:p>
          <a:p>
            <a:pPr indent="0" lvl="0" marL="0" rtl="0" algn="l">
              <a:spcBef>
                <a:spcPts val="1000"/>
              </a:spcBef>
              <a:spcAft>
                <a:spcPts val="0"/>
              </a:spcAft>
              <a:buNone/>
            </a:pPr>
            <a:r>
              <a:t/>
            </a:r>
            <a:endParaRPr/>
          </a:p>
        </p:txBody>
      </p:sp>
      <p:pic>
        <p:nvPicPr>
          <p:cNvPr id="101" name="Google Shape;101;p15"/>
          <p:cNvPicPr preferRelativeResize="0"/>
          <p:nvPr/>
        </p:nvPicPr>
        <p:blipFill rotWithShape="1">
          <a:blip r:embed="rId3">
            <a:alphaModFix/>
          </a:blip>
          <a:srcRect b="0" l="0" r="0" t="0"/>
          <a:stretch/>
        </p:blipFill>
        <p:spPr>
          <a:xfrm>
            <a:off x="401782" y="5749596"/>
            <a:ext cx="1489363" cy="815426"/>
          </a:xfrm>
          <a:prstGeom prst="rect">
            <a:avLst/>
          </a:prstGeom>
          <a:noFill/>
          <a:ln>
            <a:noFill/>
          </a:ln>
        </p:spPr>
      </p:pic>
      <p:pic>
        <p:nvPicPr>
          <p:cNvPr id="102" name="Google Shape;102;p15"/>
          <p:cNvPicPr preferRelativeResize="0"/>
          <p:nvPr/>
        </p:nvPicPr>
        <p:blipFill rotWithShape="1">
          <a:blip r:embed="rId4">
            <a:alphaModFix/>
          </a:blip>
          <a:srcRect b="0" l="0" r="0" t="0"/>
          <a:stretch/>
        </p:blipFill>
        <p:spPr>
          <a:xfrm>
            <a:off x="9961969" y="5921211"/>
            <a:ext cx="1495741" cy="643811"/>
          </a:xfrm>
          <a:prstGeom prst="rect">
            <a:avLst/>
          </a:prstGeom>
          <a:noFill/>
          <a:ln>
            <a:noFill/>
          </a:ln>
        </p:spPr>
      </p:pic>
      <p:pic>
        <p:nvPicPr>
          <p:cNvPr id="103" name="Google Shape;103;p15"/>
          <p:cNvPicPr preferRelativeResize="0"/>
          <p:nvPr/>
        </p:nvPicPr>
        <p:blipFill rotWithShape="1">
          <a:blip r:embed="rId5">
            <a:alphaModFix/>
          </a:blip>
          <a:srcRect b="0" l="0" r="0" t="0"/>
          <a:stretch/>
        </p:blipFill>
        <p:spPr>
          <a:xfrm>
            <a:off x="2247900" y="2214225"/>
            <a:ext cx="7696200" cy="4000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Examples of Homomorphic Encryption</a:t>
            </a:r>
            <a:endParaRPr/>
          </a:p>
        </p:txBody>
      </p:sp>
      <p:sp>
        <p:nvSpPr>
          <p:cNvPr id="109" name="Google Shape;109;p1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Health Informatics</a:t>
            </a:r>
            <a:endParaRPr/>
          </a:p>
        </p:txBody>
      </p:sp>
      <p:pic>
        <p:nvPicPr>
          <p:cNvPr id="110" name="Google Shape;110;p16"/>
          <p:cNvPicPr preferRelativeResize="0"/>
          <p:nvPr/>
        </p:nvPicPr>
        <p:blipFill rotWithShape="1">
          <a:blip r:embed="rId3">
            <a:alphaModFix/>
          </a:blip>
          <a:srcRect b="0" l="0" r="0" t="0"/>
          <a:stretch/>
        </p:blipFill>
        <p:spPr>
          <a:xfrm>
            <a:off x="401782" y="5749596"/>
            <a:ext cx="1489363" cy="815426"/>
          </a:xfrm>
          <a:prstGeom prst="rect">
            <a:avLst/>
          </a:prstGeom>
          <a:noFill/>
          <a:ln>
            <a:noFill/>
          </a:ln>
        </p:spPr>
      </p:pic>
      <p:pic>
        <p:nvPicPr>
          <p:cNvPr id="111" name="Google Shape;111;p16"/>
          <p:cNvPicPr preferRelativeResize="0"/>
          <p:nvPr/>
        </p:nvPicPr>
        <p:blipFill rotWithShape="1">
          <a:blip r:embed="rId4">
            <a:alphaModFix/>
          </a:blip>
          <a:srcRect b="0" l="0" r="0" t="0"/>
          <a:stretch/>
        </p:blipFill>
        <p:spPr>
          <a:xfrm>
            <a:off x="9961969" y="5921211"/>
            <a:ext cx="1495741" cy="643811"/>
          </a:xfrm>
          <a:prstGeom prst="rect">
            <a:avLst/>
          </a:prstGeom>
          <a:noFill/>
          <a:ln>
            <a:noFill/>
          </a:ln>
        </p:spPr>
      </p:pic>
      <p:pic>
        <p:nvPicPr>
          <p:cNvPr id="112" name="Google Shape;112;p16"/>
          <p:cNvPicPr preferRelativeResize="0"/>
          <p:nvPr/>
        </p:nvPicPr>
        <p:blipFill rotWithShape="1">
          <a:blip r:embed="rId5">
            <a:alphaModFix/>
          </a:blip>
          <a:srcRect b="59" l="0" r="0" t="49"/>
          <a:stretch/>
        </p:blipFill>
        <p:spPr>
          <a:xfrm>
            <a:off x="2012713" y="1885325"/>
            <a:ext cx="7827697" cy="4291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Examples of Homomorphic Encryption</a:t>
            </a:r>
            <a:endParaRPr/>
          </a:p>
        </p:txBody>
      </p:sp>
      <p:sp>
        <p:nvSpPr>
          <p:cNvPr id="118" name="Google Shape;118;p1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Health Informatics</a:t>
            </a:r>
            <a:endParaRPr/>
          </a:p>
          <a:p>
            <a:pPr indent="-342900" lvl="0" marL="457200" rtl="0" algn="l">
              <a:lnSpc>
                <a:spcPct val="150000"/>
              </a:lnSpc>
              <a:spcBef>
                <a:spcPts val="0"/>
              </a:spcBef>
              <a:spcAft>
                <a:spcPts val="0"/>
              </a:spcAft>
              <a:buSzPts val="1800"/>
              <a:buChar char="•"/>
            </a:pPr>
            <a:r>
              <a:rPr lang="en-US"/>
              <a:t>Privacy-Preserving Machine Learning</a:t>
            </a:r>
            <a:endParaRPr/>
          </a:p>
        </p:txBody>
      </p:sp>
      <p:pic>
        <p:nvPicPr>
          <p:cNvPr id="119" name="Google Shape;119;p17"/>
          <p:cNvPicPr preferRelativeResize="0"/>
          <p:nvPr/>
        </p:nvPicPr>
        <p:blipFill rotWithShape="1">
          <a:blip r:embed="rId3">
            <a:alphaModFix/>
          </a:blip>
          <a:srcRect b="0" l="0" r="0" t="0"/>
          <a:stretch/>
        </p:blipFill>
        <p:spPr>
          <a:xfrm>
            <a:off x="401782" y="5749596"/>
            <a:ext cx="1489363" cy="815426"/>
          </a:xfrm>
          <a:prstGeom prst="rect">
            <a:avLst/>
          </a:prstGeom>
          <a:noFill/>
          <a:ln>
            <a:noFill/>
          </a:ln>
        </p:spPr>
      </p:pic>
      <p:pic>
        <p:nvPicPr>
          <p:cNvPr id="120" name="Google Shape;120;p17"/>
          <p:cNvPicPr preferRelativeResize="0"/>
          <p:nvPr/>
        </p:nvPicPr>
        <p:blipFill rotWithShape="1">
          <a:blip r:embed="rId4">
            <a:alphaModFix/>
          </a:blip>
          <a:srcRect b="0" l="0" r="0" t="0"/>
          <a:stretch/>
        </p:blipFill>
        <p:spPr>
          <a:xfrm>
            <a:off x="9961969" y="5921211"/>
            <a:ext cx="1495741" cy="6438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Examples of Homomorphic Encryption</a:t>
            </a:r>
            <a:endParaRPr/>
          </a:p>
        </p:txBody>
      </p:sp>
      <p:sp>
        <p:nvSpPr>
          <p:cNvPr id="126" name="Google Shape;126;p1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Health Informatics</a:t>
            </a:r>
            <a:endParaRPr/>
          </a:p>
          <a:p>
            <a:pPr indent="-342900" lvl="0" marL="457200" rtl="0" algn="l">
              <a:lnSpc>
                <a:spcPct val="150000"/>
              </a:lnSpc>
              <a:spcBef>
                <a:spcPts val="0"/>
              </a:spcBef>
              <a:spcAft>
                <a:spcPts val="0"/>
              </a:spcAft>
              <a:buSzPts val="1800"/>
              <a:buChar char="•"/>
            </a:pPr>
            <a:r>
              <a:rPr lang="en-US"/>
              <a:t>Privacy-Preserving Machine Learning</a:t>
            </a:r>
            <a:endParaRPr/>
          </a:p>
          <a:p>
            <a:pPr indent="-342900" lvl="0" marL="457200" rtl="0" algn="l">
              <a:lnSpc>
                <a:spcPct val="150000"/>
              </a:lnSpc>
              <a:spcBef>
                <a:spcPts val="0"/>
              </a:spcBef>
              <a:spcAft>
                <a:spcPts val="0"/>
              </a:spcAft>
              <a:buSzPts val="1800"/>
              <a:buChar char="•"/>
            </a:pPr>
            <a:r>
              <a:rPr lang="en-US"/>
              <a:t>Secure Voting Systems</a:t>
            </a:r>
            <a:endParaRPr/>
          </a:p>
        </p:txBody>
      </p:sp>
      <p:pic>
        <p:nvPicPr>
          <p:cNvPr id="127" name="Google Shape;127;p18"/>
          <p:cNvPicPr preferRelativeResize="0"/>
          <p:nvPr/>
        </p:nvPicPr>
        <p:blipFill rotWithShape="1">
          <a:blip r:embed="rId3">
            <a:alphaModFix/>
          </a:blip>
          <a:srcRect b="0" l="0" r="0" t="0"/>
          <a:stretch/>
        </p:blipFill>
        <p:spPr>
          <a:xfrm>
            <a:off x="401782" y="5749596"/>
            <a:ext cx="1489363" cy="815426"/>
          </a:xfrm>
          <a:prstGeom prst="rect">
            <a:avLst/>
          </a:prstGeom>
          <a:noFill/>
          <a:ln>
            <a:noFill/>
          </a:ln>
        </p:spPr>
      </p:pic>
      <p:pic>
        <p:nvPicPr>
          <p:cNvPr id="128" name="Google Shape;128;p18"/>
          <p:cNvPicPr preferRelativeResize="0"/>
          <p:nvPr/>
        </p:nvPicPr>
        <p:blipFill rotWithShape="1">
          <a:blip r:embed="rId4">
            <a:alphaModFix/>
          </a:blip>
          <a:srcRect b="0" l="0" r="0" t="0"/>
          <a:stretch/>
        </p:blipFill>
        <p:spPr>
          <a:xfrm>
            <a:off x="9961969" y="5921211"/>
            <a:ext cx="1495741" cy="6438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Examples of Homomorphic Encryption</a:t>
            </a:r>
            <a:endParaRPr/>
          </a:p>
        </p:txBody>
      </p:sp>
      <p:sp>
        <p:nvSpPr>
          <p:cNvPr id="134" name="Google Shape;134;p1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Health Informatics</a:t>
            </a:r>
            <a:endParaRPr/>
          </a:p>
          <a:p>
            <a:pPr indent="-342900" lvl="0" marL="457200" rtl="0" algn="l">
              <a:lnSpc>
                <a:spcPct val="150000"/>
              </a:lnSpc>
              <a:spcBef>
                <a:spcPts val="0"/>
              </a:spcBef>
              <a:spcAft>
                <a:spcPts val="0"/>
              </a:spcAft>
              <a:buSzPts val="1800"/>
              <a:buChar char="•"/>
            </a:pPr>
            <a:r>
              <a:rPr lang="en-US"/>
              <a:t>Privacy-Preserving Machine Learning</a:t>
            </a:r>
            <a:endParaRPr/>
          </a:p>
          <a:p>
            <a:pPr indent="-342900" lvl="0" marL="457200" rtl="0" algn="l">
              <a:lnSpc>
                <a:spcPct val="150000"/>
              </a:lnSpc>
              <a:spcBef>
                <a:spcPts val="0"/>
              </a:spcBef>
              <a:spcAft>
                <a:spcPts val="0"/>
              </a:spcAft>
              <a:buSzPts val="1800"/>
              <a:buChar char="•"/>
            </a:pPr>
            <a:r>
              <a:rPr lang="en-US"/>
              <a:t>Secure Voting Systems</a:t>
            </a:r>
            <a:endParaRPr/>
          </a:p>
          <a:p>
            <a:pPr indent="-342900" lvl="0" marL="457200" rtl="0" algn="l">
              <a:lnSpc>
                <a:spcPct val="150000"/>
              </a:lnSpc>
              <a:spcBef>
                <a:spcPts val="0"/>
              </a:spcBef>
              <a:spcAft>
                <a:spcPts val="0"/>
              </a:spcAft>
              <a:buSzPts val="1800"/>
              <a:buChar char="•"/>
            </a:pPr>
            <a:r>
              <a:rPr lang="en-US"/>
              <a:t>Financial Transactions and Fraud Detection</a:t>
            </a:r>
            <a:endParaRPr/>
          </a:p>
        </p:txBody>
      </p:sp>
      <p:pic>
        <p:nvPicPr>
          <p:cNvPr id="135" name="Google Shape;135;p19"/>
          <p:cNvPicPr preferRelativeResize="0"/>
          <p:nvPr/>
        </p:nvPicPr>
        <p:blipFill rotWithShape="1">
          <a:blip r:embed="rId3">
            <a:alphaModFix/>
          </a:blip>
          <a:srcRect b="0" l="0" r="0" t="0"/>
          <a:stretch/>
        </p:blipFill>
        <p:spPr>
          <a:xfrm>
            <a:off x="401782" y="5749596"/>
            <a:ext cx="1489363" cy="815426"/>
          </a:xfrm>
          <a:prstGeom prst="rect">
            <a:avLst/>
          </a:prstGeom>
          <a:noFill/>
          <a:ln>
            <a:noFill/>
          </a:ln>
        </p:spPr>
      </p:pic>
      <p:pic>
        <p:nvPicPr>
          <p:cNvPr id="136" name="Google Shape;136;p19"/>
          <p:cNvPicPr preferRelativeResize="0"/>
          <p:nvPr/>
        </p:nvPicPr>
        <p:blipFill rotWithShape="1">
          <a:blip r:embed="rId4">
            <a:alphaModFix/>
          </a:blip>
          <a:srcRect b="0" l="0" r="0" t="0"/>
          <a:stretch/>
        </p:blipFill>
        <p:spPr>
          <a:xfrm>
            <a:off x="9961969" y="5921211"/>
            <a:ext cx="1495741" cy="6438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Advantages</a:t>
            </a:r>
            <a:r>
              <a:rPr lang="en-US"/>
              <a:t> of Homomorphic Encryption</a:t>
            </a:r>
            <a:endParaRPr/>
          </a:p>
        </p:txBody>
      </p:sp>
      <p:sp>
        <p:nvSpPr>
          <p:cNvPr id="142" name="Google Shape;142;p2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Confidential computing</a:t>
            </a:r>
            <a:endParaRPr/>
          </a:p>
        </p:txBody>
      </p:sp>
      <p:pic>
        <p:nvPicPr>
          <p:cNvPr id="143" name="Google Shape;143;p20"/>
          <p:cNvPicPr preferRelativeResize="0"/>
          <p:nvPr/>
        </p:nvPicPr>
        <p:blipFill rotWithShape="1">
          <a:blip r:embed="rId4">
            <a:alphaModFix/>
          </a:blip>
          <a:srcRect b="0" l="0" r="0" t="0"/>
          <a:stretch/>
        </p:blipFill>
        <p:spPr>
          <a:xfrm>
            <a:off x="401782" y="5749596"/>
            <a:ext cx="1489363" cy="815426"/>
          </a:xfrm>
          <a:prstGeom prst="rect">
            <a:avLst/>
          </a:prstGeom>
          <a:noFill/>
          <a:ln>
            <a:noFill/>
          </a:ln>
        </p:spPr>
      </p:pic>
      <p:pic>
        <p:nvPicPr>
          <p:cNvPr id="144" name="Google Shape;144;p20"/>
          <p:cNvPicPr preferRelativeResize="0"/>
          <p:nvPr/>
        </p:nvPicPr>
        <p:blipFill rotWithShape="1">
          <a:blip r:embed="rId5">
            <a:alphaModFix/>
          </a:blip>
          <a:srcRect b="0" l="0" r="0" t="0"/>
          <a:stretch/>
        </p:blipFill>
        <p:spPr>
          <a:xfrm>
            <a:off x="9961969" y="5921211"/>
            <a:ext cx="1495741" cy="64381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Advantages of Homomorphic Encryption</a:t>
            </a:r>
            <a:endParaRPr/>
          </a:p>
        </p:txBody>
      </p:sp>
      <p:sp>
        <p:nvSpPr>
          <p:cNvPr id="150" name="Google Shape;150;p2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Confidential computing</a:t>
            </a:r>
            <a:endParaRPr/>
          </a:p>
          <a:p>
            <a:pPr indent="-342900" lvl="0" marL="457200" rtl="0" algn="l">
              <a:lnSpc>
                <a:spcPct val="150000"/>
              </a:lnSpc>
              <a:spcBef>
                <a:spcPts val="0"/>
              </a:spcBef>
              <a:spcAft>
                <a:spcPts val="0"/>
              </a:spcAft>
              <a:buSzPts val="1800"/>
              <a:buChar char="•"/>
            </a:pPr>
            <a:r>
              <a:rPr lang="en-US"/>
              <a:t>Data Monetization</a:t>
            </a:r>
            <a:endParaRPr/>
          </a:p>
        </p:txBody>
      </p:sp>
      <p:pic>
        <p:nvPicPr>
          <p:cNvPr id="151" name="Google Shape;151;p21"/>
          <p:cNvPicPr preferRelativeResize="0"/>
          <p:nvPr/>
        </p:nvPicPr>
        <p:blipFill rotWithShape="1">
          <a:blip r:embed="rId4">
            <a:alphaModFix/>
          </a:blip>
          <a:srcRect b="0" l="0" r="0" t="0"/>
          <a:stretch/>
        </p:blipFill>
        <p:spPr>
          <a:xfrm>
            <a:off x="401782" y="5749596"/>
            <a:ext cx="1489363" cy="815426"/>
          </a:xfrm>
          <a:prstGeom prst="rect">
            <a:avLst/>
          </a:prstGeom>
          <a:noFill/>
          <a:ln>
            <a:noFill/>
          </a:ln>
        </p:spPr>
      </p:pic>
      <p:pic>
        <p:nvPicPr>
          <p:cNvPr id="152" name="Google Shape;152;p21"/>
          <p:cNvPicPr preferRelativeResize="0"/>
          <p:nvPr/>
        </p:nvPicPr>
        <p:blipFill rotWithShape="1">
          <a:blip r:embed="rId5">
            <a:alphaModFix/>
          </a:blip>
          <a:srcRect b="0" l="0" r="0" t="0"/>
          <a:stretch/>
        </p:blipFill>
        <p:spPr>
          <a:xfrm>
            <a:off x="9961969" y="5921211"/>
            <a:ext cx="1495741" cy="64381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