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83" r:id="rId5"/>
    <p:sldId id="305" r:id="rId6"/>
    <p:sldId id="258" r:id="rId7"/>
    <p:sldId id="284" r:id="rId8"/>
    <p:sldId id="289" r:id="rId9"/>
    <p:sldId id="297" r:id="rId10"/>
    <p:sldId id="259" r:id="rId11"/>
    <p:sldId id="285" r:id="rId12"/>
    <p:sldId id="306" r:id="rId13"/>
    <p:sldId id="260" r:id="rId14"/>
    <p:sldId id="286" r:id="rId15"/>
    <p:sldId id="287" r:id="rId16"/>
    <p:sldId id="261" r:id="rId17"/>
    <p:sldId id="288" r:id="rId18"/>
    <p:sldId id="290" r:id="rId19"/>
    <p:sldId id="263" r:id="rId20"/>
    <p:sldId id="299" r:id="rId21"/>
    <p:sldId id="266" r:id="rId22"/>
    <p:sldId id="264" r:id="rId23"/>
    <p:sldId id="300" r:id="rId24"/>
    <p:sldId id="267" r:id="rId25"/>
    <p:sldId id="265" r:id="rId26"/>
    <p:sldId id="291" r:id="rId27"/>
    <p:sldId id="275" r:id="rId28"/>
    <p:sldId id="301" r:id="rId29"/>
    <p:sldId id="276" r:id="rId30"/>
    <p:sldId id="268" r:id="rId31"/>
    <p:sldId id="269" r:id="rId32"/>
    <p:sldId id="292" r:id="rId33"/>
    <p:sldId id="277" r:id="rId34"/>
    <p:sldId id="274" r:id="rId35"/>
    <p:sldId id="302" r:id="rId36"/>
    <p:sldId id="278" r:id="rId37"/>
    <p:sldId id="270" r:id="rId38"/>
    <p:sldId id="271" r:id="rId39"/>
    <p:sldId id="293" r:id="rId40"/>
    <p:sldId id="294" r:id="rId41"/>
    <p:sldId id="272" r:id="rId42"/>
    <p:sldId id="303" r:id="rId43"/>
    <p:sldId id="279" r:id="rId44"/>
    <p:sldId id="280" r:id="rId45"/>
    <p:sldId id="295" r:id="rId46"/>
    <p:sldId id="273" r:id="rId47"/>
    <p:sldId id="304" r:id="rId48"/>
    <p:sldId id="281" r:id="rId49"/>
    <p:sldId id="282" r:id="rId50"/>
    <p:sldId id="29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Chronic</a:t>
            </a:r>
            <a:r>
              <a:rPr lang="en-US" baseline="0" dirty="0" smtClean="0"/>
              <a:t> diseases</a:t>
            </a:r>
          </a:p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 Blood Sugar</c:v>
                </c:pt>
                <c:pt idx="1">
                  <c:v>High Blood Pressure</c:v>
                </c:pt>
                <c:pt idx="2">
                  <c:v>High Cholesterol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10.85</c:v>
                </c:pt>
                <c:pt idx="1">
                  <c:v>23.93</c:v>
                </c:pt>
                <c:pt idx="2">
                  <c:v>23.94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 Blood Sugar</c:v>
                </c:pt>
                <c:pt idx="1">
                  <c:v>High Blood Pressure</c:v>
                </c:pt>
                <c:pt idx="2">
                  <c:v>High Cholesterol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30.41</c:v>
                </c:pt>
                <c:pt idx="2">
                  <c:v>34.17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High Blood Sugar</c:v>
                </c:pt>
                <c:pt idx="1">
                  <c:v>High Blood Pressure</c:v>
                </c:pt>
                <c:pt idx="2">
                  <c:v>High Cholesterol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11.3</c:v>
                </c:pt>
                <c:pt idx="1">
                  <c:v>23.5</c:v>
                </c:pt>
                <c:pt idx="2">
                  <c:v>26.9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68096"/>
        <c:axId val="39539200"/>
      </c:barChart>
      <c:catAx>
        <c:axId val="38468096"/>
        <c:scaling>
          <c:orientation val="minMax"/>
        </c:scaling>
        <c:delete val="0"/>
        <c:axPos val="b"/>
        <c:majorTickMark val="none"/>
        <c:minorTickMark val="none"/>
        <c:tickLblPos val="nextTo"/>
        <c:crossAx val="39539200"/>
        <c:crosses val="autoZero"/>
        <c:auto val="1"/>
        <c:lblAlgn val="ctr"/>
        <c:lblOffset val="100"/>
        <c:noMultiLvlLbl val="0"/>
      </c:catAx>
      <c:valAx>
        <c:axId val="395392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Percentages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84680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 blood pressure / diagnosed by doctor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29.74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37.22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33.119999999999997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26.56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28.99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007424"/>
        <c:axId val="42267136"/>
      </c:barChart>
      <c:catAx>
        <c:axId val="124007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267136"/>
        <c:crosses val="autoZero"/>
        <c:auto val="1"/>
        <c:lblAlgn val="ctr"/>
        <c:lblOffset val="100"/>
        <c:noMultiLvlLbl val="0"/>
      </c:catAx>
      <c:valAx>
        <c:axId val="42267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07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High blood pressure / diagnosed by doctor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 blocks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32.33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rental 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30.57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771904"/>
        <c:axId val="689925504"/>
      </c:barChart>
      <c:catAx>
        <c:axId val="123771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89925504"/>
        <c:crosses val="autoZero"/>
        <c:auto val="1"/>
        <c:lblAlgn val="ctr"/>
        <c:lblOffset val="100"/>
        <c:noMultiLvlLbl val="0"/>
      </c:catAx>
      <c:valAx>
        <c:axId val="68992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771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Undiagnosed</a:t>
            </a:r>
            <a:r>
              <a:rPr lang="en-US" baseline="0" dirty="0" smtClean="0"/>
              <a:t> hypertensives with high blood pressure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14.89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21.56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26.3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9774464"/>
        <c:axId val="123964224"/>
      </c:barChart>
      <c:catAx>
        <c:axId val="9977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3964224"/>
        <c:crosses val="autoZero"/>
        <c:auto val="1"/>
        <c:lblAlgn val="ctr"/>
        <c:lblOffset val="100"/>
        <c:noMultiLvlLbl val="0"/>
      </c:catAx>
      <c:valAx>
        <c:axId val="1239642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97744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Undiagnosed hypertensives</a:t>
            </a:r>
            <a:r>
              <a:rPr lang="en-US" baseline="0" dirty="0" smtClean="0"/>
              <a:t> with high blood pressure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10.29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11.18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7.41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11.42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60896"/>
        <c:axId val="267523136"/>
      </c:barChart>
      <c:catAx>
        <c:axId val="3976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7523136"/>
        <c:crosses val="autoZero"/>
        <c:auto val="1"/>
        <c:lblAlgn val="ctr"/>
        <c:lblOffset val="100"/>
        <c:noMultiLvlLbl val="0"/>
      </c:catAx>
      <c:valAx>
        <c:axId val="267523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760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 cholesterol / diagnosed by doctor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27.7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30.27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33.33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26.56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30.89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111616"/>
        <c:axId val="267520256"/>
      </c:barChart>
      <c:catAx>
        <c:axId val="192111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7520256"/>
        <c:crosses val="autoZero"/>
        <c:auto val="1"/>
        <c:lblAlgn val="ctr"/>
        <c:lblOffset val="100"/>
        <c:noMultiLvlLbl val="0"/>
      </c:catAx>
      <c:valAx>
        <c:axId val="26752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2111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Undiagnosed high cholesterol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18.100000000000001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20.98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44.1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5044608"/>
        <c:axId val="98291072"/>
      </c:barChart>
      <c:catAx>
        <c:axId val="9504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98291072"/>
        <c:crosses val="autoZero"/>
        <c:auto val="1"/>
        <c:lblAlgn val="ctr"/>
        <c:lblOffset val="100"/>
        <c:noMultiLvlLbl val="0"/>
      </c:catAx>
      <c:valAx>
        <c:axId val="982910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50446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Undiagnosed with high</a:t>
            </a:r>
            <a:r>
              <a:rPr lang="en-US" baseline="0" dirty="0" smtClean="0"/>
              <a:t> cholesterol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16.84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13.11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7.19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14.81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11.36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414784"/>
        <c:axId val="500257856"/>
      </c:barChart>
      <c:catAx>
        <c:axId val="71414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0257856"/>
        <c:crosses val="autoZero"/>
        <c:auto val="1"/>
        <c:lblAlgn val="ctr"/>
        <c:lblOffset val="100"/>
        <c:noMultiLvlLbl val="0"/>
      </c:catAx>
      <c:valAx>
        <c:axId val="500257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414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Cholesterol</a:t>
            </a:r>
            <a:r>
              <a:rPr lang="en-US" baseline="0" dirty="0" smtClean="0"/>
              <a:t> among diagnosed High Cholesterol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Desirable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56.45</c:v>
                </c:pt>
                <c:pt idx="1">
                  <c:v>49.87</c:v>
                </c:pt>
                <c:pt idx="2">
                  <c:v>42.3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Borderline 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26.17</c:v>
                </c:pt>
                <c:pt idx="1">
                  <c:v>31.07</c:v>
                </c:pt>
                <c:pt idx="2">
                  <c:v>20.100000000000001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17.38</c:v>
                </c:pt>
                <c:pt idx="1">
                  <c:v>19.059999999999999</c:v>
                </c:pt>
                <c:pt idx="2">
                  <c:v>36.9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468416"/>
        <c:axId val="233109696"/>
      </c:barChart>
      <c:catAx>
        <c:axId val="81468416"/>
        <c:scaling>
          <c:orientation val="minMax"/>
        </c:scaling>
        <c:delete val="0"/>
        <c:axPos val="b"/>
        <c:majorTickMark val="out"/>
        <c:minorTickMark val="none"/>
        <c:tickLblPos val="nextTo"/>
        <c:crossAx val="233109696"/>
        <c:crosses val="autoZero"/>
        <c:auto val="1"/>
        <c:lblAlgn val="ctr"/>
        <c:lblOffset val="100"/>
        <c:noMultiLvlLbl val="0"/>
      </c:catAx>
      <c:valAx>
        <c:axId val="23310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468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&lt;18.5</c:v>
                </c:pt>
                <c:pt idx="1">
                  <c:v>18.5-23</c:v>
                </c:pt>
                <c:pt idx="2">
                  <c:v>23-27.5</c:v>
                </c:pt>
                <c:pt idx="3">
                  <c:v>&gt;=27.5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6.01</c:v>
                </c:pt>
                <c:pt idx="1">
                  <c:v>38.020000000000003</c:v>
                </c:pt>
                <c:pt idx="2">
                  <c:v>37.56</c:v>
                </c:pt>
                <c:pt idx="3">
                  <c:v>18.420000000000002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&lt;18.5</c:v>
                </c:pt>
                <c:pt idx="1">
                  <c:v>18.5-23</c:v>
                </c:pt>
                <c:pt idx="2">
                  <c:v>23-27.5</c:v>
                </c:pt>
                <c:pt idx="3">
                  <c:v>&gt;=27.5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4.1500000000000004</c:v>
                </c:pt>
                <c:pt idx="1">
                  <c:v>31</c:v>
                </c:pt>
                <c:pt idx="2">
                  <c:v>40.57</c:v>
                </c:pt>
                <c:pt idx="3">
                  <c:v>24.28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&lt;18.5</c:v>
                </c:pt>
                <c:pt idx="1">
                  <c:v>18.5-23</c:v>
                </c:pt>
                <c:pt idx="2">
                  <c:v>23-27.5</c:v>
                </c:pt>
                <c:pt idx="3">
                  <c:v>&gt;=27.5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0.40000000000000568</c:v>
                </c:pt>
                <c:pt idx="1">
                  <c:v>38.299999999999997</c:v>
                </c:pt>
                <c:pt idx="2">
                  <c:v>32.299999999999997</c:v>
                </c:pt>
                <c:pt idx="3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906496"/>
        <c:axId val="119123904"/>
      </c:barChart>
      <c:catAx>
        <c:axId val="769064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123904"/>
        <c:crosses val="autoZero"/>
        <c:auto val="1"/>
        <c:lblAlgn val="ctr"/>
        <c:lblOffset val="100"/>
        <c:noMultiLvlLbl val="0"/>
      </c:catAx>
      <c:valAx>
        <c:axId val="1191239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6906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Moderate risk</a:t>
            </a:r>
            <a:r>
              <a:rPr lang="en-US" baseline="0" dirty="0" smtClean="0"/>
              <a:t> group with zones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36.44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39.090000000000003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40.54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39.659999999999997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36.03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985344"/>
        <c:axId val="119127360"/>
      </c:barChart>
      <c:catAx>
        <c:axId val="188985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127360"/>
        <c:crosses val="autoZero"/>
        <c:auto val="1"/>
        <c:lblAlgn val="ctr"/>
        <c:lblOffset val="100"/>
        <c:noMultiLvlLbl val="0"/>
      </c:catAx>
      <c:valAx>
        <c:axId val="119127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985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High blood sugar/diagnosed diabetics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9.1999999999999993</c:v>
                </c:pt>
                <c:pt idx="1">
                  <c:v>11.46</c:v>
                </c:pt>
                <c:pt idx="2">
                  <c:v>9.6999999999999993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9.25</c:v>
                </c:pt>
                <c:pt idx="1">
                  <c:v>22.94</c:v>
                </c:pt>
                <c:pt idx="2">
                  <c:v>16.600000000000001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18.43</c:v>
                </c:pt>
                <c:pt idx="1">
                  <c:v>26.9</c:v>
                </c:pt>
                <c:pt idx="2">
                  <c:v>17.2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312896"/>
        <c:axId val="98290496"/>
      </c:barChart>
      <c:catAx>
        <c:axId val="71312896"/>
        <c:scaling>
          <c:orientation val="minMax"/>
        </c:scaling>
        <c:delete val="0"/>
        <c:axPos val="b"/>
        <c:majorTickMark val="none"/>
        <c:minorTickMark val="none"/>
        <c:tickLblPos val="nextTo"/>
        <c:crossAx val="98290496"/>
        <c:crosses val="autoZero"/>
        <c:auto val="1"/>
        <c:lblAlgn val="ctr"/>
        <c:lblOffset val="100"/>
        <c:noMultiLvlLbl val="0"/>
      </c:catAx>
      <c:valAx>
        <c:axId val="982904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1312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Moderate</a:t>
            </a:r>
            <a:r>
              <a:rPr lang="en-US" baseline="0" dirty="0" smtClean="0"/>
              <a:t> risk group with gender</a:t>
            </a:r>
            <a:endParaRPr lang="en-US" dirty="0"/>
          </a:p>
        </c:rich>
      </c:tx>
      <c:layout>
        <c:manualLayout>
          <c:xMode val="edge"/>
          <c:yMode val="edge"/>
          <c:x val="0.18863533464566928"/>
          <c:y val="1.2500000000000001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42.15</c:v>
                </c:pt>
                <c:pt idx="1">
                  <c:v>44.63</c:v>
                </c:pt>
                <c:pt idx="2">
                  <c:v>37.9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34.17</c:v>
                </c:pt>
                <c:pt idx="1">
                  <c:v>37.909999999999997</c:v>
                </c:pt>
                <c:pt idx="2">
                  <c:v>26.8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117632"/>
        <c:axId val="119242048"/>
      </c:barChart>
      <c:catAx>
        <c:axId val="82117632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242048"/>
        <c:crosses val="autoZero"/>
        <c:auto val="1"/>
        <c:lblAlgn val="ctr"/>
        <c:lblOffset val="100"/>
        <c:noMultiLvlLbl val="0"/>
      </c:catAx>
      <c:valAx>
        <c:axId val="1192420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2117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Moderate</a:t>
            </a:r>
            <a:r>
              <a:rPr lang="en-US" baseline="0" dirty="0" smtClean="0"/>
              <a:t> risk group with race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34.9</c:v>
                </c:pt>
                <c:pt idx="1">
                  <c:v>42.48</c:v>
                </c:pt>
                <c:pt idx="2">
                  <c:v>30.9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31.7</c:v>
                </c:pt>
                <c:pt idx="1">
                  <c:v>31.41</c:v>
                </c:pt>
                <c:pt idx="2">
                  <c:v>34.799999999999997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49.06</c:v>
                </c:pt>
                <c:pt idx="1">
                  <c:v>40.909999999999997</c:v>
                </c:pt>
                <c:pt idx="2">
                  <c:v>40.200000000000003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95264"/>
        <c:axId val="123964800"/>
      </c:barChart>
      <c:catAx>
        <c:axId val="38795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964800"/>
        <c:crosses val="autoZero"/>
        <c:auto val="1"/>
        <c:lblAlgn val="ctr"/>
        <c:lblOffset val="100"/>
        <c:noMultiLvlLbl val="0"/>
      </c:catAx>
      <c:valAx>
        <c:axId val="123964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8795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 risk groups with zone</a:t>
            </a:r>
          </a:p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21.64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16.05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20.72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16.38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16.87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7317760"/>
        <c:axId val="76164480"/>
      </c:barChart>
      <c:catAx>
        <c:axId val="30731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6164480"/>
        <c:crosses val="autoZero"/>
        <c:auto val="1"/>
        <c:lblAlgn val="ctr"/>
        <c:lblOffset val="100"/>
        <c:noMultiLvlLbl val="0"/>
      </c:catAx>
      <c:valAx>
        <c:axId val="76164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7317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</a:t>
            </a:r>
            <a:r>
              <a:rPr lang="en-US" baseline="0" dirty="0" smtClean="0"/>
              <a:t> risk group with gender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17.260000000000002</c:v>
                </c:pt>
                <c:pt idx="1">
                  <c:v>23.76</c:v>
                </c:pt>
                <c:pt idx="2">
                  <c:v>24.8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19.27</c:v>
                </c:pt>
                <c:pt idx="1">
                  <c:v>24.63</c:v>
                </c:pt>
                <c:pt idx="2">
                  <c:v>21.4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415808"/>
        <c:axId val="123963648"/>
      </c:barChart>
      <c:catAx>
        <c:axId val="71415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963648"/>
        <c:crosses val="autoZero"/>
        <c:auto val="1"/>
        <c:lblAlgn val="ctr"/>
        <c:lblOffset val="100"/>
        <c:noMultiLvlLbl val="0"/>
      </c:catAx>
      <c:valAx>
        <c:axId val="1239636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1415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</a:t>
            </a:r>
            <a:r>
              <a:rPr lang="en-US" baseline="0" dirty="0" smtClean="0"/>
              <a:t> risk </a:t>
            </a:r>
            <a:r>
              <a:rPr lang="en-US" baseline="0" dirty="0" smtClean="0"/>
              <a:t>group with race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14.3</c:v>
                </c:pt>
                <c:pt idx="1">
                  <c:v>16.23</c:v>
                </c:pt>
                <c:pt idx="2">
                  <c:v>19.399999999999999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39.020000000000003</c:v>
                </c:pt>
                <c:pt idx="1">
                  <c:v>50.25</c:v>
                </c:pt>
                <c:pt idx="2">
                  <c:v>38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28.3</c:v>
                </c:pt>
                <c:pt idx="1">
                  <c:v>40.58</c:v>
                </c:pt>
                <c:pt idx="2">
                  <c:v>32.799999999999997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590208"/>
        <c:axId val="123950144"/>
      </c:barChart>
      <c:catAx>
        <c:axId val="1385902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950144"/>
        <c:crosses val="autoZero"/>
        <c:auto val="1"/>
        <c:lblAlgn val="ctr"/>
        <c:lblOffset val="100"/>
        <c:noMultiLvlLbl val="0"/>
      </c:catAx>
      <c:valAx>
        <c:axId val="123950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8590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At least 150</a:t>
            </a:r>
            <a:r>
              <a:rPr lang="en-US" baseline="0" dirty="0" smtClean="0"/>
              <a:t> mins per week of moderate physical activity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&lt;40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85.76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40-64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83.37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&gt;64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69.58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119168"/>
        <c:axId val="119120448"/>
      </c:barChart>
      <c:catAx>
        <c:axId val="8211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120448"/>
        <c:crosses val="autoZero"/>
        <c:auto val="1"/>
        <c:lblAlgn val="ctr"/>
        <c:lblOffset val="100"/>
        <c:noMultiLvlLbl val="0"/>
      </c:catAx>
      <c:valAx>
        <c:axId val="119120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119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Mammogram</a:t>
            </a:r>
            <a:r>
              <a:rPr lang="en-US" baseline="0" dirty="0" smtClean="0"/>
              <a:t> awareness</a:t>
            </a:r>
          </a:p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Knows about test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88.61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Knows about test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90.84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Knows about test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463296"/>
        <c:axId val="191901056"/>
      </c:barChart>
      <c:catAx>
        <c:axId val="814632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91901056"/>
        <c:crosses val="autoZero"/>
        <c:auto val="1"/>
        <c:lblAlgn val="ctr"/>
        <c:lblOffset val="100"/>
        <c:noMultiLvlLbl val="0"/>
      </c:catAx>
      <c:valAx>
        <c:axId val="1919010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1463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Mammogram awareness with zones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88.61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89.26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88.08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90.27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89.23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977024"/>
        <c:axId val="374248512"/>
      </c:barChart>
      <c:catAx>
        <c:axId val="3897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4248512"/>
        <c:crosses val="autoZero"/>
        <c:auto val="1"/>
        <c:lblAlgn val="ctr"/>
        <c:lblOffset val="100"/>
        <c:noMultiLvlLbl val="0"/>
      </c:catAx>
      <c:valAx>
        <c:axId val="374248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977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Mammogram awareness and age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50-64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92.78</c:v>
                </c:pt>
                <c:pt idx="1">
                  <c:v>94.2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&gt;64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84.35</c:v>
                </c:pt>
                <c:pt idx="1">
                  <c:v>81.849999999999994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844608"/>
        <c:axId val="191899904"/>
      </c:barChart>
      <c:catAx>
        <c:axId val="18784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91899904"/>
        <c:crosses val="autoZero"/>
        <c:auto val="1"/>
        <c:lblAlgn val="ctr"/>
        <c:lblOffset val="100"/>
        <c:noMultiLvlLbl val="0"/>
      </c:catAx>
      <c:valAx>
        <c:axId val="19189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844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Mammogram awareness with</a:t>
            </a:r>
            <a:r>
              <a:rPr lang="en-US" baseline="0" dirty="0" smtClean="0"/>
              <a:t> race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89.75</c:v>
                </c:pt>
                <c:pt idx="1">
                  <c:v>93.17</c:v>
                </c:pt>
                <c:pt idx="2">
                  <c:v>91.6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77.59</c:v>
                </c:pt>
                <c:pt idx="1">
                  <c:v>82.63</c:v>
                </c:pt>
                <c:pt idx="2">
                  <c:v>85.3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88.04</c:v>
                </c:pt>
                <c:pt idx="1">
                  <c:v>86.88</c:v>
                </c:pt>
                <c:pt idx="2">
                  <c:v>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61408"/>
        <c:axId val="119237440"/>
      </c:barChart>
      <c:catAx>
        <c:axId val="3976140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9237440"/>
        <c:crosses val="autoZero"/>
        <c:auto val="1"/>
        <c:lblAlgn val="ctr"/>
        <c:lblOffset val="100"/>
        <c:noMultiLvlLbl val="0"/>
      </c:catAx>
      <c:valAx>
        <c:axId val="1192374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761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</a:t>
            </a:r>
            <a:r>
              <a:rPr lang="en-US" baseline="0" dirty="0" smtClean="0"/>
              <a:t> blood sugar/diagnosed diabetics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Diabetics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11.81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Diabetics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15.14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Rummah Tinggi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Diabetics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17.649999999999999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Diabetics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11.48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Diabetics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12.84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383488"/>
        <c:axId val="116018560"/>
      </c:barChart>
      <c:catAx>
        <c:axId val="192383488"/>
        <c:scaling>
          <c:orientation val="minMax"/>
        </c:scaling>
        <c:delete val="1"/>
        <c:axPos val="b"/>
        <c:majorTickMark val="out"/>
        <c:minorTickMark val="none"/>
        <c:tickLblPos val="nextTo"/>
        <c:crossAx val="116018560"/>
        <c:crosses val="autoZero"/>
        <c:auto val="1"/>
        <c:lblAlgn val="ctr"/>
        <c:lblOffset val="100"/>
        <c:noMultiLvlLbl val="0"/>
      </c:catAx>
      <c:valAx>
        <c:axId val="116018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2383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Mammogram awareness with education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PSLE and lower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79.45</c:v>
                </c:pt>
                <c:pt idx="1">
                  <c:v>84.63</c:v>
                </c:pt>
                <c:pt idx="2">
                  <c:v>87.2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95.79</c:v>
                </c:pt>
                <c:pt idx="1">
                  <c:v>95.41</c:v>
                </c:pt>
                <c:pt idx="2">
                  <c:v>91.6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 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98.59</c:v>
                </c:pt>
                <c:pt idx="1">
                  <c:v>99.16</c:v>
                </c:pt>
                <c:pt idx="2">
                  <c:v>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96288"/>
        <c:axId val="123950720"/>
      </c:barChart>
      <c:catAx>
        <c:axId val="387962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3950720"/>
        <c:crosses val="autoZero"/>
        <c:auto val="1"/>
        <c:lblAlgn val="ctr"/>
        <c:lblOffset val="100"/>
        <c:noMultiLvlLbl val="0"/>
      </c:catAx>
      <c:valAx>
        <c:axId val="1239507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8796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Mammogram awareness and income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2,000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85.77</c:v>
                </c:pt>
                <c:pt idx="1">
                  <c:v>89.34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2,000-5,999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94.12</c:v>
                </c:pt>
                <c:pt idx="1">
                  <c:v>93.53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&gt;6000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92.22</c:v>
                </c:pt>
                <c:pt idx="1">
                  <c:v>96.98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471296"/>
        <c:axId val="374499008"/>
      </c:barChart>
      <c:catAx>
        <c:axId val="76471296"/>
        <c:scaling>
          <c:orientation val="minMax"/>
        </c:scaling>
        <c:delete val="0"/>
        <c:axPos val="b"/>
        <c:majorTickMark val="out"/>
        <c:minorTickMark val="none"/>
        <c:tickLblPos val="nextTo"/>
        <c:crossAx val="374499008"/>
        <c:crosses val="autoZero"/>
        <c:auto val="1"/>
        <c:lblAlgn val="ctr"/>
        <c:lblOffset val="100"/>
        <c:noMultiLvlLbl val="0"/>
      </c:catAx>
      <c:valAx>
        <c:axId val="374499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471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Mammogram</a:t>
            </a:r>
            <a:r>
              <a:rPr lang="en-US" baseline="0" dirty="0" smtClean="0"/>
              <a:t> awareness and housing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HDB 1-3 room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86.2</c:v>
                </c:pt>
                <c:pt idx="1">
                  <c:v>84.1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HDB 4-5 room /executive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92.88</c:v>
                </c:pt>
                <c:pt idx="1">
                  <c:v>91.85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161024"/>
        <c:axId val="189675712"/>
      </c:barChart>
      <c:catAx>
        <c:axId val="124161024"/>
        <c:scaling>
          <c:orientation val="minMax"/>
        </c:scaling>
        <c:delete val="0"/>
        <c:axPos val="b"/>
        <c:majorTickMark val="out"/>
        <c:minorTickMark val="none"/>
        <c:tickLblPos val="nextTo"/>
        <c:crossAx val="189675712"/>
        <c:crosses val="autoZero"/>
        <c:auto val="1"/>
        <c:lblAlgn val="ctr"/>
        <c:lblOffset val="100"/>
        <c:noMultiLvlLbl val="0"/>
      </c:catAx>
      <c:valAx>
        <c:axId val="189675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161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Pap smear awareness 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Knows about test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67.849999999999994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Knows about test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83.82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Knows about test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87.1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591744"/>
        <c:axId val="189672256"/>
      </c:barChart>
      <c:catAx>
        <c:axId val="1385917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89672256"/>
        <c:crosses val="autoZero"/>
        <c:auto val="1"/>
        <c:lblAlgn val="ctr"/>
        <c:lblOffset val="100"/>
        <c:noMultiLvlLbl val="0"/>
      </c:catAx>
      <c:valAx>
        <c:axId val="189672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38591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Pap</a:t>
            </a:r>
            <a:r>
              <a:rPr lang="en-US" baseline="0" dirty="0" smtClean="0"/>
              <a:t> smear awareness and zones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67.849999999999994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67.19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61.15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50.43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71.91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700544"/>
        <c:axId val="374244480"/>
      </c:barChart>
      <c:catAx>
        <c:axId val="310700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74244480"/>
        <c:crosses val="autoZero"/>
        <c:auto val="1"/>
        <c:lblAlgn val="ctr"/>
        <c:lblOffset val="100"/>
        <c:noMultiLvlLbl val="0"/>
      </c:catAx>
      <c:valAx>
        <c:axId val="374244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0700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Pap smear awareness and age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40-64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71.319999999999993</c:v>
                </c:pt>
                <c:pt idx="1">
                  <c:v>85.64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&gt;64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52.6</c:v>
                </c:pt>
                <c:pt idx="1">
                  <c:v>68.95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96800"/>
        <c:axId val="192084736"/>
      </c:barChart>
      <c:catAx>
        <c:axId val="3879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92084736"/>
        <c:crosses val="autoZero"/>
        <c:auto val="1"/>
        <c:lblAlgn val="ctr"/>
        <c:lblOffset val="100"/>
        <c:noMultiLvlLbl val="0"/>
      </c:catAx>
      <c:valAx>
        <c:axId val="19208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796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Pap</a:t>
            </a:r>
            <a:r>
              <a:rPr lang="en-US" baseline="0" dirty="0" smtClean="0"/>
              <a:t> smear awareness with race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63.6</c:v>
                </c:pt>
                <c:pt idx="1">
                  <c:v>81.84</c:v>
                </c:pt>
                <c:pt idx="2">
                  <c:v>87.6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80.23</c:v>
                </c:pt>
                <c:pt idx="1">
                  <c:v>87.18</c:v>
                </c:pt>
                <c:pt idx="2">
                  <c:v>87.1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80.989999999999995</c:v>
                </c:pt>
                <c:pt idx="1">
                  <c:v>95.65</c:v>
                </c:pt>
                <c:pt idx="2">
                  <c:v>83.1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986368"/>
        <c:axId val="168100992"/>
      </c:barChart>
      <c:catAx>
        <c:axId val="1889863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68100992"/>
        <c:crosses val="autoZero"/>
        <c:auto val="1"/>
        <c:lblAlgn val="ctr"/>
        <c:lblOffset val="100"/>
        <c:noMultiLvlLbl val="0"/>
      </c:catAx>
      <c:valAx>
        <c:axId val="1681009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8986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Pap smear awareness with education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PSLE and lower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37.450000000000003</c:v>
                </c:pt>
                <c:pt idx="1">
                  <c:v>68.23</c:v>
                </c:pt>
                <c:pt idx="2">
                  <c:v>69.3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72.53</c:v>
                </c:pt>
                <c:pt idx="1">
                  <c:v>89.75</c:v>
                </c:pt>
                <c:pt idx="2">
                  <c:v>92.8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 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89.07</c:v>
                </c:pt>
                <c:pt idx="1">
                  <c:v>96.37</c:v>
                </c:pt>
                <c:pt idx="2">
                  <c:v>91.6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610752"/>
        <c:axId val="168100416"/>
      </c:barChart>
      <c:catAx>
        <c:axId val="1216107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68100416"/>
        <c:crosses val="autoZero"/>
        <c:auto val="1"/>
        <c:lblAlgn val="ctr"/>
        <c:lblOffset val="100"/>
        <c:noMultiLvlLbl val="0"/>
      </c:catAx>
      <c:valAx>
        <c:axId val="1681004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1610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Pap smear awareness and income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2,000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56.93</c:v>
                </c:pt>
                <c:pt idx="1">
                  <c:v>73.78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2,000-5,999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71.040000000000006</c:v>
                </c:pt>
                <c:pt idx="1">
                  <c:v>87.51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&gt;6000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90.07</c:v>
                </c:pt>
                <c:pt idx="1">
                  <c:v>93.73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9605888"/>
        <c:axId val="500259584"/>
      </c:barChart>
      <c:catAx>
        <c:axId val="30960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500259584"/>
        <c:crosses val="autoZero"/>
        <c:auto val="1"/>
        <c:lblAlgn val="ctr"/>
        <c:lblOffset val="100"/>
        <c:noMultiLvlLbl val="0"/>
      </c:catAx>
      <c:valAx>
        <c:axId val="500259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605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Pap smear awareness and housing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HDB 1- 3 room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59.59</c:v>
                </c:pt>
                <c:pt idx="1">
                  <c:v>81.5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HDB 4 - 5 room/ executive flat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81.66</c:v>
                </c:pt>
                <c:pt idx="1">
                  <c:v>84.13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009472"/>
        <c:axId val="374504192"/>
      </c:barChart>
      <c:catAx>
        <c:axId val="124009472"/>
        <c:scaling>
          <c:orientation val="minMax"/>
        </c:scaling>
        <c:delete val="0"/>
        <c:axPos val="b"/>
        <c:majorTickMark val="out"/>
        <c:minorTickMark val="none"/>
        <c:tickLblPos val="nextTo"/>
        <c:crossAx val="374504192"/>
        <c:crosses val="autoZero"/>
        <c:auto val="1"/>
        <c:lblAlgn val="ctr"/>
        <c:lblOffset val="100"/>
        <c:noMultiLvlLbl val="0"/>
      </c:catAx>
      <c:valAx>
        <c:axId val="374504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09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High blood sugar/diagnosed diabetics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 blocks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17.670000000000002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rental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13.12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592256"/>
        <c:axId val="310069504"/>
      </c:barChart>
      <c:catAx>
        <c:axId val="314592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0069504"/>
        <c:crosses val="autoZero"/>
        <c:auto val="1"/>
        <c:lblAlgn val="ctr"/>
        <c:lblOffset val="100"/>
        <c:noMultiLvlLbl val="0"/>
      </c:catAx>
      <c:valAx>
        <c:axId val="310069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459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Breast screening</a:t>
            </a:r>
          </a:p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Screened within recommended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28.71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Screened within recommended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30.66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Screened within recommended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012800"/>
        <c:axId val="168101568"/>
      </c:barChart>
      <c:catAx>
        <c:axId val="1680128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68101568"/>
        <c:crosses val="autoZero"/>
        <c:auto val="1"/>
        <c:lblAlgn val="ctr"/>
        <c:lblOffset val="100"/>
        <c:noMultiLvlLbl val="0"/>
      </c:catAx>
      <c:valAx>
        <c:axId val="1681015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8012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Breast screening and zones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27.27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26.35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34.72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24.77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29.3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303744"/>
        <c:axId val="310072384"/>
      </c:barChart>
      <c:catAx>
        <c:axId val="310303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0072384"/>
        <c:crosses val="autoZero"/>
        <c:auto val="1"/>
        <c:lblAlgn val="ctr"/>
        <c:lblOffset val="100"/>
        <c:noMultiLvlLbl val="0"/>
      </c:catAx>
      <c:valAx>
        <c:axId val="310072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0303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Breast screening</a:t>
            </a:r>
            <a:r>
              <a:rPr lang="en-US" baseline="0" dirty="0" smtClean="0"/>
              <a:t> with age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51-64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38.69</c:v>
                </c:pt>
                <c:pt idx="1">
                  <c:v>34.909999999999997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&gt;64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19.13</c:v>
                </c:pt>
                <c:pt idx="1">
                  <c:v>19.96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011264"/>
        <c:axId val="233106240"/>
      </c:barChart>
      <c:catAx>
        <c:axId val="168011264"/>
        <c:scaling>
          <c:orientation val="minMax"/>
        </c:scaling>
        <c:delete val="0"/>
        <c:axPos val="b"/>
        <c:majorTickMark val="none"/>
        <c:minorTickMark val="none"/>
        <c:tickLblPos val="nextTo"/>
        <c:crossAx val="233106240"/>
        <c:crosses val="autoZero"/>
        <c:auto val="1"/>
        <c:lblAlgn val="ctr"/>
        <c:lblOffset val="100"/>
        <c:noMultiLvlLbl val="0"/>
      </c:catAx>
      <c:valAx>
        <c:axId val="2331062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8011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Breast screening</a:t>
            </a:r>
            <a:r>
              <a:rPr lang="en-US" baseline="0" dirty="0" smtClean="0"/>
              <a:t> with race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28.25</c:v>
                </c:pt>
                <c:pt idx="1">
                  <c:v>31.08</c:v>
                </c:pt>
                <c:pt idx="2">
                  <c:v>41.7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30.91</c:v>
                </c:pt>
                <c:pt idx="1">
                  <c:v>27.54</c:v>
                </c:pt>
                <c:pt idx="2">
                  <c:v>22.9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30.95</c:v>
                </c:pt>
                <c:pt idx="1">
                  <c:v>33.97</c:v>
                </c:pt>
                <c:pt idx="2">
                  <c:v>41.9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010240"/>
        <c:axId val="192078400"/>
      </c:barChart>
      <c:catAx>
        <c:axId val="168010240"/>
        <c:scaling>
          <c:orientation val="minMax"/>
        </c:scaling>
        <c:delete val="0"/>
        <c:axPos val="b"/>
        <c:majorTickMark val="none"/>
        <c:minorTickMark val="none"/>
        <c:tickLblPos val="nextTo"/>
        <c:crossAx val="192078400"/>
        <c:crosses val="autoZero"/>
        <c:auto val="1"/>
        <c:lblAlgn val="ctr"/>
        <c:lblOffset val="100"/>
        <c:noMultiLvlLbl val="0"/>
      </c:catAx>
      <c:valAx>
        <c:axId val="1920784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8010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Timely</a:t>
            </a:r>
            <a:r>
              <a:rPr lang="en-US" baseline="0" dirty="0" smtClean="0"/>
              <a:t> breast screening with education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PSLE and lower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18.27</c:v>
                </c:pt>
                <c:pt idx="1">
                  <c:v>24.08</c:v>
                </c:pt>
                <c:pt idx="2">
                  <c:v>29.7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34.590000000000003</c:v>
                </c:pt>
                <c:pt idx="1">
                  <c:v>36.39</c:v>
                </c:pt>
                <c:pt idx="2">
                  <c:v>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 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47.33</c:v>
                </c:pt>
                <c:pt idx="1">
                  <c:v>36.869999999999997</c:v>
                </c:pt>
                <c:pt idx="2">
                  <c:v>59.8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008448"/>
        <c:axId val="374522432"/>
      </c:barChart>
      <c:catAx>
        <c:axId val="124008448"/>
        <c:scaling>
          <c:orientation val="minMax"/>
        </c:scaling>
        <c:delete val="0"/>
        <c:axPos val="b"/>
        <c:majorTickMark val="out"/>
        <c:minorTickMark val="none"/>
        <c:tickLblPos val="nextTo"/>
        <c:crossAx val="374522432"/>
        <c:crosses val="autoZero"/>
        <c:auto val="1"/>
        <c:lblAlgn val="ctr"/>
        <c:lblOffset val="100"/>
        <c:noMultiLvlLbl val="0"/>
      </c:catAx>
      <c:valAx>
        <c:axId val="37452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08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Cervical</a:t>
            </a:r>
            <a:r>
              <a:rPr lang="en-US" baseline="0" dirty="0" smtClean="0"/>
              <a:t> screening</a:t>
            </a:r>
          </a:p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Screened within recommended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Screened within recommended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43.5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Screened within recommended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910080"/>
        <c:axId val="189675136"/>
      </c:barChart>
      <c:catAx>
        <c:axId val="76910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189675136"/>
        <c:crosses val="autoZero"/>
        <c:auto val="1"/>
        <c:lblAlgn val="ctr"/>
        <c:lblOffset val="100"/>
        <c:noMultiLvlLbl val="0"/>
      </c:catAx>
      <c:valAx>
        <c:axId val="1896751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76910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Cervical</a:t>
            </a:r>
            <a:r>
              <a:rPr lang="en-US" baseline="0" dirty="0" smtClean="0"/>
              <a:t> screening and zones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43.55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33.549999999999997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29.46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42.95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809600"/>
        <c:axId val="310068928"/>
      </c:barChart>
      <c:catAx>
        <c:axId val="31080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0068928"/>
        <c:crosses val="autoZero"/>
        <c:auto val="1"/>
        <c:lblAlgn val="ctr"/>
        <c:lblOffset val="100"/>
        <c:noMultiLvlLbl val="0"/>
      </c:catAx>
      <c:valAx>
        <c:axId val="310068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0809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Cervical screening with age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41-64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42.33</c:v>
                </c:pt>
                <c:pt idx="1">
                  <c:v>45.88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&gt;64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Queenstown</c:v>
                </c:pt>
                <c:pt idx="1">
                  <c:v>Bukit Panjang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22.35</c:v>
                </c:pt>
                <c:pt idx="1">
                  <c:v>24.36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410752"/>
        <c:axId val="233109120"/>
      </c:barChart>
      <c:catAx>
        <c:axId val="126410752"/>
        <c:scaling>
          <c:orientation val="minMax"/>
        </c:scaling>
        <c:delete val="0"/>
        <c:axPos val="b"/>
        <c:majorTickMark val="none"/>
        <c:minorTickMark val="none"/>
        <c:tickLblPos val="nextTo"/>
        <c:crossAx val="233109120"/>
        <c:crosses val="autoZero"/>
        <c:auto val="1"/>
        <c:lblAlgn val="ctr"/>
        <c:lblOffset val="100"/>
        <c:noMultiLvlLbl val="0"/>
      </c:catAx>
      <c:valAx>
        <c:axId val="2331091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6410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Cervical</a:t>
            </a:r>
            <a:r>
              <a:rPr lang="en-US" baseline="0" dirty="0" smtClean="0"/>
              <a:t> cancer with race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38.08</c:v>
                </c:pt>
                <c:pt idx="1">
                  <c:v>45.48</c:v>
                </c:pt>
                <c:pt idx="2">
                  <c:v>49.1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28.05</c:v>
                </c:pt>
                <c:pt idx="1">
                  <c:v>33.619999999999997</c:v>
                </c:pt>
                <c:pt idx="2">
                  <c:v>39.4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40</c:v>
                </c:pt>
                <c:pt idx="1">
                  <c:v>47.17</c:v>
                </c:pt>
                <c:pt idx="2">
                  <c:v>48.2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957184"/>
        <c:axId val="192080704"/>
      </c:barChart>
      <c:catAx>
        <c:axId val="188957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92080704"/>
        <c:crosses val="autoZero"/>
        <c:auto val="1"/>
        <c:lblAlgn val="ctr"/>
        <c:lblOffset val="100"/>
        <c:noMultiLvlLbl val="0"/>
      </c:catAx>
      <c:valAx>
        <c:axId val="19208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957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Timely</a:t>
            </a:r>
            <a:r>
              <a:rPr lang="en-US" baseline="0" dirty="0" smtClean="0"/>
              <a:t> cervical screening with education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PSLE and lower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21.84</c:v>
                </c:pt>
                <c:pt idx="1">
                  <c:v>31.52</c:v>
                </c:pt>
                <c:pt idx="2">
                  <c:v>34.200000000000003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39.659999999999997</c:v>
                </c:pt>
                <c:pt idx="1">
                  <c:v>48.25</c:v>
                </c:pt>
                <c:pt idx="2">
                  <c:v>51.6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 secondary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52.67</c:v>
                </c:pt>
                <c:pt idx="1">
                  <c:v>53.09</c:v>
                </c:pt>
                <c:pt idx="2">
                  <c:v>52.1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9644800"/>
        <c:axId val="374527040"/>
      </c:barChart>
      <c:catAx>
        <c:axId val="309644800"/>
        <c:scaling>
          <c:orientation val="minMax"/>
        </c:scaling>
        <c:delete val="0"/>
        <c:axPos val="b"/>
        <c:majorTickMark val="out"/>
        <c:minorTickMark val="none"/>
        <c:tickLblPos val="nextTo"/>
        <c:crossAx val="374527040"/>
        <c:crosses val="autoZero"/>
        <c:auto val="1"/>
        <c:lblAlgn val="ctr"/>
        <c:lblOffset val="100"/>
        <c:noMultiLvlLbl val="0"/>
      </c:catAx>
      <c:valAx>
        <c:axId val="374527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644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Undiagnosed Diabetics</a:t>
            </a:r>
          </a:p>
          <a:p>
            <a:pPr>
              <a:defRPr/>
            </a:pPr>
            <a:r>
              <a:rPr lang="en-US" dirty="0" smtClean="0"/>
              <a:t> with high blood sugar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Queenstown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24.1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Bukit Panjang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27.29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NHS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51.4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8793728"/>
        <c:axId val="76163904"/>
      </c:barChart>
      <c:catAx>
        <c:axId val="3879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6163904"/>
        <c:crosses val="autoZero"/>
        <c:auto val="1"/>
        <c:lblAlgn val="ctr"/>
        <c:lblOffset val="100"/>
        <c:noMultiLvlLbl val="0"/>
      </c:catAx>
      <c:valAx>
        <c:axId val="761639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87937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Undiagnosed with</a:t>
            </a:r>
            <a:r>
              <a:rPr lang="en-US" baseline="0" dirty="0" smtClean="0"/>
              <a:t> high blood sugar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Queensway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13.58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Mei Ling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21.31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Rumah Tinggi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19.75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Commonwealth Drive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5.71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Commonwealth Avenue</c:v>
                </c:pt>
              </c:strCache>
            </c:strRef>
          </c:tx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11.42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006400"/>
        <c:axId val="116019712"/>
      </c:barChart>
      <c:catAx>
        <c:axId val="124006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019712"/>
        <c:crosses val="autoZero"/>
        <c:auto val="1"/>
        <c:lblAlgn val="ctr"/>
        <c:lblOffset val="100"/>
        <c:noMultiLvlLbl val="0"/>
      </c:catAx>
      <c:valAx>
        <c:axId val="116019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06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Poorly managed among diagnosed Diabetics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HBA1C &lt; 7</c:v>
                </c:pt>
                <c:pt idx="1">
                  <c:v>HBA1C&gt;=7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47.22</c:v>
                </c:pt>
                <c:pt idx="1">
                  <c:v>52.78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 Blood Pressure / diagnosed by doctor and gender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27.37</c:v>
                </c:pt>
                <c:pt idx="1">
                  <c:v>34.130000000000003</c:v>
                </c:pt>
                <c:pt idx="2">
                  <c:v>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21.42</c:v>
                </c:pt>
                <c:pt idx="1">
                  <c:v>27.95</c:v>
                </c:pt>
                <c:pt idx="2">
                  <c:v>20.7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467392"/>
        <c:axId val="374504768"/>
      </c:barChart>
      <c:catAx>
        <c:axId val="81467392"/>
        <c:scaling>
          <c:orientation val="minMax"/>
        </c:scaling>
        <c:delete val="0"/>
        <c:axPos val="b"/>
        <c:majorTickMark val="out"/>
        <c:minorTickMark val="none"/>
        <c:tickLblPos val="nextTo"/>
        <c:crossAx val="374504768"/>
        <c:crosses val="autoZero"/>
        <c:auto val="1"/>
        <c:lblAlgn val="ctr"/>
        <c:lblOffset val="100"/>
        <c:noMultiLvlLbl val="0"/>
      </c:catAx>
      <c:valAx>
        <c:axId val="374504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467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 Blood Pressure/ diagnosed by doctor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24.97</c:v>
                </c:pt>
                <c:pt idx="1">
                  <c:v>29.65</c:v>
                </c:pt>
                <c:pt idx="2">
                  <c:v>23.4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Malay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25.97</c:v>
                </c:pt>
                <c:pt idx="1">
                  <c:v>33.159999999999997</c:v>
                </c:pt>
                <c:pt idx="2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Queenstown</c:v>
                </c:pt>
                <c:pt idx="1">
                  <c:v>Bukit Panjang</c:v>
                </c:pt>
                <c:pt idx="2">
                  <c:v>NHS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20.87</c:v>
                </c:pt>
                <c:pt idx="1">
                  <c:v>30</c:v>
                </c:pt>
                <c:pt idx="2">
                  <c:v>19.3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417408"/>
        <c:axId val="76166208"/>
      </c:barChart>
      <c:catAx>
        <c:axId val="30417408"/>
        <c:scaling>
          <c:orientation val="minMax"/>
        </c:scaling>
        <c:delete val="0"/>
        <c:axPos val="b"/>
        <c:majorTickMark val="none"/>
        <c:minorTickMark val="none"/>
        <c:tickLblPos val="nextTo"/>
        <c:crossAx val="76166208"/>
        <c:crosses val="autoZero"/>
        <c:auto val="1"/>
        <c:lblAlgn val="ctr"/>
        <c:lblOffset val="100"/>
        <c:noMultiLvlLbl val="0"/>
      </c:catAx>
      <c:valAx>
        <c:axId val="761662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0417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5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D50F-30B6-4A86-AB34-F14143D4EE7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4780-B980-41CE-BF45-FBF689D2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85376679"/>
              </p:ext>
            </p:extLst>
          </p:nvPr>
        </p:nvGraphicFramePr>
        <p:xfrm>
          <a:off x="1066800" y="762000"/>
          <a:ext cx="6553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00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380981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6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571710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61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36089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7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204507"/>
              </p:ext>
            </p:extLst>
          </p:nvPr>
        </p:nvGraphicFramePr>
        <p:xfrm>
          <a:off x="1447800" y="1447800"/>
          <a:ext cx="612648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650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721863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35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797061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83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9982239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0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3187666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11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951983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74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211979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0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27309"/>
              </p:ext>
            </p:extLst>
          </p:nvPr>
        </p:nvGraphicFramePr>
        <p:xfrm>
          <a:off x="457200" y="762000"/>
          <a:ext cx="8382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838200"/>
                <a:gridCol w="838200"/>
                <a:gridCol w="838200"/>
                <a:gridCol w="838200"/>
                <a:gridCol w="838200"/>
                <a:gridCol w="914400"/>
                <a:gridCol w="838200"/>
                <a:gridCol w="1066800"/>
              </a:tblGrid>
              <a:tr h="6572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Ethnicity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Education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Income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Marital status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Working status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Housing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2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22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22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22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22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22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722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1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85441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57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5153621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8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588541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96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655133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7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376778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61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527910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60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885193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8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563323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29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749671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6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224886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3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103402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90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8048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2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43657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71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513545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89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7288114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8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3186894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18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413244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43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153577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0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9383719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4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70029683"/>
              </p:ext>
            </p:extLst>
          </p:nvPr>
        </p:nvGraphicFramePr>
        <p:xfrm>
          <a:off x="1447800" y="1371600"/>
          <a:ext cx="64770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83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4045350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38268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673234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40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033615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68612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02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0256962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9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8068528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17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363917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59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260793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27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8383518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24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489659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1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431770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5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1063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3997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45220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22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082834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59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7879765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60467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3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1009199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65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240</Words>
  <Application>Microsoft Office PowerPoint</Application>
  <PresentationFormat>On-screen Show (4:3)</PresentationFormat>
  <Paragraphs>59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Foo Jie Min</dc:creator>
  <cp:lastModifiedBy>Foo Jie Min</cp:lastModifiedBy>
  <cp:revision>27</cp:revision>
  <dcterms:created xsi:type="dcterms:W3CDTF">2017-02-20T06:14:14Z</dcterms:created>
  <dcterms:modified xsi:type="dcterms:W3CDTF">2017-02-24T06:49:36Z</dcterms:modified>
</cp:coreProperties>
</file>