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  <p:embeddedFont>
      <p:font typeface="Frank Ruhl Libre"/>
      <p:regular r:id="rId29"/>
      <p:bold r:id="rId30"/>
    </p:embeddedFont>
    <p:embeddedFont>
      <p:font typeface="Montserrat Medium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rankRuhlLibr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Medium-regular.fntdata"/><Relationship Id="rId30" Type="http://schemas.openxmlformats.org/officeDocument/2006/relationships/font" Target="fonts/FrankRuhlLibre-bold.fntdata"/><Relationship Id="rId11" Type="http://schemas.openxmlformats.org/officeDocument/2006/relationships/slide" Target="slides/slide6.xml"/><Relationship Id="rId33" Type="http://schemas.openxmlformats.org/officeDocument/2006/relationships/font" Target="fonts/MontserratMedium-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Medium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MontserratMedium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c807901c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c807901c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2bea9bcc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2bea9bcc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2bea9bcc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2bea9bcc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2bea9bcc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2bea9bcc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b2bea9bcc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b2bea9bcc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b2bea9bcc4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b2bea9bcc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b2bea9bcc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b2bea9bcc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b2bea9bcc4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b2bea9bcc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2bea9bcc4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b2bea9bcc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b2bea9bcc4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b2bea9bcc4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b2bea9bcc4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b2bea9bcc4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44307ca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44307ca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2bea9bcc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2bea9bcc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2bea9bcc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2bea9bcc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2bea9bcc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2bea9bcc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2bea9bcc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2bea9bcc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2bea9bcc4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2bea9bcc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2bea9bcc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b2bea9bcc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2bea9bcc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b2bea9bcc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pag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 - Large Image - Content">
  <p:cSld name="TITLE_3_3_2_1_1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title"/>
          </p:nvPr>
        </p:nvSpPr>
        <p:spPr>
          <a:xfrm>
            <a:off x="685800" y="571500"/>
            <a:ext cx="34950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9" name="Google Shape;49;p11"/>
          <p:cNvSpPr/>
          <p:nvPr/>
        </p:nvSpPr>
        <p:spPr>
          <a:xfrm>
            <a:off x="4572000" y="-5175"/>
            <a:ext cx="4572000" cy="514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689925" y="1359250"/>
            <a:ext cx="3882000" cy="33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328">
          <p15:clr>
            <a:srgbClr val="CC0000"/>
          </p15:clr>
        </p15:guide>
        <p15:guide id="2" orient="horz" pos="360">
          <p15:clr>
            <a:srgbClr val="CC0000"/>
          </p15:clr>
        </p15:guide>
        <p15:guide id="3" pos="432">
          <p15:clr>
            <a:srgbClr val="CC0000"/>
          </p15:clr>
        </p15:guide>
        <p15:guide id="4" orient="horz" pos="2880">
          <p15:clr>
            <a:srgbClr val="CC0000"/>
          </p15:clr>
        </p15:guide>
        <p15:guide id="5" pos="2880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Bleed Image">
  <p:cSld name="TITLE_3_3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type="title"/>
          </p:nvPr>
        </p:nvSpPr>
        <p:spPr>
          <a:xfrm>
            <a:off x="2228850" y="571500"/>
            <a:ext cx="45531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700">
                <a:solidFill>
                  <a:schemeClr val="dk1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" type="body"/>
          </p:nvPr>
        </p:nvSpPr>
        <p:spPr>
          <a:xfrm>
            <a:off x="2229375" y="1204775"/>
            <a:ext cx="4752300" cy="3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608">
          <p15:clr>
            <a:srgbClr val="CC0000"/>
          </p15:clr>
        </p15:guide>
        <p15:guide id="2" orient="horz" pos="360">
          <p15:clr>
            <a:srgbClr val="CC0000"/>
          </p15:clr>
        </p15:guide>
        <p15:guide id="3" pos="1152">
          <p15:clr>
            <a:srgbClr val="CC0000"/>
          </p15:clr>
        </p15:guide>
        <p15:guide id="4" orient="horz" pos="2880">
          <p15:clr>
            <a:srgbClr val="CC000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Main">
  <p:cSld name="TITLE_3_2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pos="432">
          <p15:clr>
            <a:srgbClr val="CC0000"/>
          </p15:clr>
        </p15:guide>
        <p15:guide id="2" orient="horz" pos="360">
          <p15:clr>
            <a:srgbClr val="CC0000"/>
          </p15:clr>
        </p15:guide>
        <p15:guide id="3" pos="5328">
          <p15:clr>
            <a:srgbClr val="CC0000"/>
          </p15:clr>
        </p15:guide>
        <p15:guide id="4" orient="horz" pos="2880">
          <p15:clr>
            <a:srgbClr val="CC000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More Content">
  <p:cSld name="TITLE_3_2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pos="432">
          <p15:clr>
            <a:srgbClr val="CC0000"/>
          </p15:clr>
        </p15:guide>
        <p15:guide id="2" orient="horz" pos="258">
          <p15:clr>
            <a:srgbClr val="CC0000"/>
          </p15:clr>
        </p15:guide>
        <p15:guide id="3" pos="5328">
          <p15:clr>
            <a:srgbClr val="CC0000"/>
          </p15:clr>
        </p15:guide>
        <p15:guide id="4" orient="horz" pos="2880">
          <p15:clr>
            <a:srgbClr val="CC000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A">
  <p:cSld name="TITLE_3_1">
    <p:bg>
      <p:bgPr>
        <a:solidFill>
          <a:srgbClr val="005337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/>
          <p:nvPr/>
        </p:nvSpPr>
        <p:spPr>
          <a:xfrm>
            <a:off x="15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5"/>
          <p:cNvSpPr txBox="1"/>
          <p:nvPr>
            <p:ph type="title"/>
          </p:nvPr>
        </p:nvSpPr>
        <p:spPr>
          <a:xfrm>
            <a:off x="685800" y="2362200"/>
            <a:ext cx="75438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grpSp>
        <p:nvGrpSpPr>
          <p:cNvPr id="59" name="Google Shape;59;p15"/>
          <p:cNvGrpSpPr/>
          <p:nvPr/>
        </p:nvGrpSpPr>
        <p:grpSpPr>
          <a:xfrm rot="-5400000">
            <a:off x="-715813" y="2528709"/>
            <a:ext cx="1455275" cy="86100"/>
            <a:chOff x="233700" y="-30791"/>
            <a:chExt cx="1455275" cy="86100"/>
          </a:xfrm>
        </p:grpSpPr>
        <p:sp>
          <p:nvSpPr>
            <p:cNvPr id="60" name="Google Shape;60;p15"/>
            <p:cNvSpPr/>
            <p:nvPr/>
          </p:nvSpPr>
          <p:spPr>
            <a:xfrm>
              <a:off x="274320" y="0"/>
              <a:ext cx="1371600" cy="45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 flipH="1" rot="4051234">
              <a:off x="1612971" y="-20695"/>
              <a:ext cx="65908" cy="65908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 flipH="1" rot="4051234">
              <a:off x="243796" y="-20695"/>
              <a:ext cx="65908" cy="65908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432">
          <p15:clr>
            <a:srgbClr val="CC0000"/>
          </p15:clr>
        </p15:guide>
        <p15:guide id="2" orient="horz" pos="357">
          <p15:clr>
            <a:srgbClr val="CC0000"/>
          </p15:clr>
        </p15:guide>
        <p15:guide id="3" pos="5328">
          <p15:clr>
            <a:srgbClr val="CC0000"/>
          </p15:clr>
        </p15:guide>
        <p15:guide id="4" orient="horz" pos="2880">
          <p15:clr>
            <a:srgbClr val="CC000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A">
  <p:cSld name="TITLE_3_1_1">
    <p:bg>
      <p:bgPr>
        <a:solidFill>
          <a:schemeClr val="accen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685800" y="2362213"/>
            <a:ext cx="75438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66" name="Google Shape;66;p16"/>
          <p:cNvGrpSpPr/>
          <p:nvPr/>
        </p:nvGrpSpPr>
        <p:grpSpPr>
          <a:xfrm rot="-5400000">
            <a:off x="-715813" y="2528709"/>
            <a:ext cx="1455275" cy="86100"/>
            <a:chOff x="233700" y="-30791"/>
            <a:chExt cx="1455275" cy="86100"/>
          </a:xfrm>
        </p:grpSpPr>
        <p:sp>
          <p:nvSpPr>
            <p:cNvPr id="67" name="Google Shape;67;p16"/>
            <p:cNvSpPr/>
            <p:nvPr/>
          </p:nvSpPr>
          <p:spPr>
            <a:xfrm>
              <a:off x="274320" y="0"/>
              <a:ext cx="1371600" cy="45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6"/>
            <p:cNvSpPr/>
            <p:nvPr/>
          </p:nvSpPr>
          <p:spPr>
            <a:xfrm flipH="1" rot="4051234">
              <a:off x="1612971" y="-20695"/>
              <a:ext cx="65908" cy="65908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6"/>
            <p:cNvSpPr/>
            <p:nvPr/>
          </p:nvSpPr>
          <p:spPr>
            <a:xfrm flipH="1" rot="4051234">
              <a:off x="243796" y="-20695"/>
              <a:ext cx="65908" cy="65908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16"/>
          <p:cNvSpPr txBox="1"/>
          <p:nvPr>
            <p:ph idx="1" type="subTitle"/>
          </p:nvPr>
        </p:nvSpPr>
        <p:spPr>
          <a:xfrm>
            <a:off x="685800" y="1844125"/>
            <a:ext cx="5143500" cy="30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rgbClr val="CC0000"/>
          </p15:clr>
        </p15:guide>
        <p15:guide id="2" orient="horz" pos="357">
          <p15:clr>
            <a:srgbClr val="CC0000"/>
          </p15:clr>
        </p15:guide>
        <p15:guide id="3" pos="5328">
          <p15:clr>
            <a:srgbClr val="CC0000"/>
          </p15:clr>
        </p15:guide>
        <p15:guide id="4" orient="horz" pos="2880">
          <p15:clr>
            <a:srgbClr val="CC000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B">
  <p:cSld name="TITLE_3_1_1_1"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914400" y="2362200"/>
            <a:ext cx="75438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idx="1" type="subTitle"/>
          </p:nvPr>
        </p:nvSpPr>
        <p:spPr>
          <a:xfrm>
            <a:off x="914400" y="1844125"/>
            <a:ext cx="6788400" cy="26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/>
        </p:txBody>
      </p:sp>
      <p:grpSp>
        <p:nvGrpSpPr>
          <p:cNvPr id="74" name="Google Shape;74;p17"/>
          <p:cNvGrpSpPr/>
          <p:nvPr/>
        </p:nvGrpSpPr>
        <p:grpSpPr>
          <a:xfrm rot="-5400000">
            <a:off x="-721163" y="2528709"/>
            <a:ext cx="1455275" cy="86100"/>
            <a:chOff x="233700" y="-30791"/>
            <a:chExt cx="1455275" cy="86100"/>
          </a:xfrm>
        </p:grpSpPr>
        <p:sp>
          <p:nvSpPr>
            <p:cNvPr id="75" name="Google Shape;75;p17"/>
            <p:cNvSpPr/>
            <p:nvPr/>
          </p:nvSpPr>
          <p:spPr>
            <a:xfrm>
              <a:off x="274320" y="0"/>
              <a:ext cx="1371600" cy="45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7"/>
            <p:cNvSpPr/>
            <p:nvPr/>
          </p:nvSpPr>
          <p:spPr>
            <a:xfrm flipH="1" rot="4051234">
              <a:off x="1612971" y="-20695"/>
              <a:ext cx="65908" cy="65908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7"/>
            <p:cNvSpPr/>
            <p:nvPr/>
          </p:nvSpPr>
          <p:spPr>
            <a:xfrm flipH="1" rot="4051234">
              <a:off x="243796" y="-20695"/>
              <a:ext cx="65908" cy="65908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17"/>
          <p:cNvSpPr/>
          <p:nvPr/>
        </p:nvSpPr>
        <p:spPr>
          <a:xfrm>
            <a:off x="0" y="4577150"/>
            <a:ext cx="9144000" cy="56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rgbClr val="CC0000"/>
          </p15:clr>
        </p15:guide>
        <p15:guide id="2" orient="horz" pos="357">
          <p15:clr>
            <a:srgbClr val="CC0000"/>
          </p15:clr>
        </p15:guide>
        <p15:guide id="3" pos="5328">
          <p15:clr>
            <a:srgbClr val="CC0000"/>
          </p15:clr>
        </p15:guide>
        <p15:guide id="4" orient="horz" pos="2880">
          <p15:clr>
            <a:srgbClr val="CC000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 - Shadow Box Image Narrow - Content">
  <p:cSld name="CUSTOM_1_1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/>
          <p:nvPr/>
        </p:nvSpPr>
        <p:spPr>
          <a:xfrm>
            <a:off x="6035100" y="0"/>
            <a:ext cx="31089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8"/>
          <p:cNvSpPr txBox="1"/>
          <p:nvPr>
            <p:ph type="title"/>
          </p:nvPr>
        </p:nvSpPr>
        <p:spPr>
          <a:xfrm>
            <a:off x="685800" y="576075"/>
            <a:ext cx="41601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685800" y="1048450"/>
            <a:ext cx="3514800" cy="352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rgbClr val="005337"/>
              </a:buClr>
              <a:buSzPts val="12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lnSpc>
                <a:spcPct val="133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2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rgbClr val="CC0000"/>
          </p15:clr>
        </p15:guide>
        <p15:guide id="2" pos="5328">
          <p15:clr>
            <a:srgbClr val="CC0000"/>
          </p15:clr>
        </p15:guide>
        <p15:guide id="3" orient="horz" pos="363">
          <p15:clr>
            <a:srgbClr val="CC0000"/>
          </p15:clr>
        </p15:guide>
        <p15:guide id="4" orient="horz" pos="2880">
          <p15:clr>
            <a:srgbClr val="CC0000"/>
          </p15:clr>
        </p15:guide>
        <p15:guide id="5" pos="2546">
          <p15:clr>
            <a:srgbClr val="FA7B17"/>
          </p15:clr>
        </p15:guide>
        <p15:guide id="6" pos="2880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o">
  <p:cSld name="CUSTOM_1_1_1_3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/>
          <p:nvPr/>
        </p:nvSpPr>
        <p:spPr>
          <a:xfrm>
            <a:off x="6035100" y="0"/>
            <a:ext cx="31089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9"/>
          <p:cNvSpPr txBox="1"/>
          <p:nvPr>
            <p:ph type="title"/>
          </p:nvPr>
        </p:nvSpPr>
        <p:spPr>
          <a:xfrm>
            <a:off x="685800" y="576075"/>
            <a:ext cx="41601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685800" y="1048450"/>
            <a:ext cx="3514800" cy="352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rtl="0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 rtl="0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rtl="0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rgbClr val="005337"/>
              </a:buClr>
              <a:buSzPts val="12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rtl="0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rtl="0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rtl="0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rtl="0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rtl="0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rtl="0">
              <a:lnSpc>
                <a:spcPct val="133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2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rgbClr val="CC0000"/>
          </p15:clr>
        </p15:guide>
        <p15:guide id="2" pos="5328">
          <p15:clr>
            <a:srgbClr val="CC0000"/>
          </p15:clr>
        </p15:guide>
        <p15:guide id="3" orient="horz" pos="363">
          <p15:clr>
            <a:srgbClr val="CC0000"/>
          </p15:clr>
        </p15:guide>
        <p15:guide id="4" orient="horz" pos="2880">
          <p15:clr>
            <a:srgbClr val="CC0000"/>
          </p15:clr>
        </p15:guide>
        <p15:guide id="5" pos="2448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 - Shadow Box Image - Narrow - Content">
  <p:cSld name="CUSTOM_1_1_1_1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/>
          <p:nvPr/>
        </p:nvSpPr>
        <p:spPr>
          <a:xfrm>
            <a:off x="0" y="0"/>
            <a:ext cx="31089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0"/>
          <p:cNvSpPr txBox="1"/>
          <p:nvPr/>
        </p:nvSpPr>
        <p:spPr>
          <a:xfrm>
            <a:off x="70208" y="4714500"/>
            <a:ext cx="45093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500">
                <a:solidFill>
                  <a:srgbClr val="31383C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Proprietary and Confidential. Copyright © 2020 ZipRecruiter, Inc. All Rights Reserved.</a:t>
            </a:r>
            <a:endParaRPr sz="500">
              <a:solidFill>
                <a:srgbClr val="3138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rgbClr val="CC0000"/>
          </p15:clr>
        </p15:guide>
        <p15:guide id="2" pos="5328">
          <p15:clr>
            <a:srgbClr val="CC0000"/>
          </p15:clr>
        </p15:guide>
        <p15:guide id="3" orient="horz" pos="363">
          <p15:clr>
            <a:srgbClr val="CC0000"/>
          </p15:clr>
        </p15:guide>
        <p15:guide id="4" orient="horz" pos="2880">
          <p15:clr>
            <a:srgbClr val="CC0000"/>
          </p15:clr>
        </p15:guide>
        <p15:guide id="5" pos="2880">
          <p15:clr>
            <a:srgbClr val="FA7B17"/>
          </p15:clr>
        </p15:guide>
        <p15:guide id="6" pos="3214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 - Narrow Image - Content">
  <p:cSld name="TITLE_3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685800" y="571500"/>
            <a:ext cx="45531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" name="Google Shape;14;p3"/>
          <p:cNvSpPr/>
          <p:nvPr/>
        </p:nvSpPr>
        <p:spPr>
          <a:xfrm>
            <a:off x="7315200" y="0"/>
            <a:ext cx="18288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685800" y="1137850"/>
            <a:ext cx="6629400" cy="35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"/>
              <a:buChar char="●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■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■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lnSpc>
                <a:spcPct val="133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200"/>
              <a:buFont typeface="Montserrat"/>
              <a:buChar char="■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rgbClr val="CC0000"/>
          </p15:clr>
        </p15:guide>
        <p15:guide id="2" orient="horz" pos="360">
          <p15:clr>
            <a:srgbClr val="CC0000"/>
          </p15:clr>
        </p15:guide>
        <p15:guide id="3" pos="4608">
          <p15:clr>
            <a:srgbClr val="CC0000"/>
          </p15:clr>
        </p15:guide>
        <p15:guide id="4" orient="horz" pos="2880">
          <p15:clr>
            <a:srgbClr val="CC000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Copy ONLY ">
  <p:cSld name="TITLE_3_5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685800" y="571500"/>
            <a:ext cx="5765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685800" y="1137850"/>
            <a:ext cx="6629400" cy="35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"/>
              <a:buChar char="●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 rtl="0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rtl="0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■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rtl="0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rtl="0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rtl="0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■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rtl="0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rtl="0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rtl="0">
              <a:lnSpc>
                <a:spcPct val="133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200"/>
              <a:buFont typeface="Montserrat"/>
              <a:buChar char="■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rgbClr val="CC0000"/>
          </p15:clr>
        </p15:guide>
        <p15:guide id="2" orient="horz" pos="360">
          <p15:clr>
            <a:srgbClr val="CC0000"/>
          </p15:clr>
        </p15:guide>
        <p15:guide id="3" pos="5328">
          <p15:clr>
            <a:srgbClr val="CC0000"/>
          </p15:clr>
        </p15:guide>
        <p15:guide id="4" orient="horz" pos="2968">
          <p15:clr>
            <a:srgbClr val="CC000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 - Medium Image - Content">
  <p:cSld name="TITLE_3_4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/>
          <p:nvPr/>
        </p:nvSpPr>
        <p:spPr>
          <a:xfrm>
            <a:off x="6035100" y="-5850"/>
            <a:ext cx="3117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5"/>
          <p:cNvSpPr txBox="1"/>
          <p:nvPr>
            <p:ph type="title"/>
          </p:nvPr>
        </p:nvSpPr>
        <p:spPr>
          <a:xfrm>
            <a:off x="685800" y="571500"/>
            <a:ext cx="45531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685800" y="1179125"/>
            <a:ext cx="5349300" cy="3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"/>
              <a:buChar char="●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■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■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lnSpc>
                <a:spcPct val="133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200"/>
              <a:buFont typeface="Montserrat"/>
              <a:buChar char="■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rgbClr val="CC0000"/>
          </p15:clr>
        </p15:guide>
        <p15:guide id="2" orient="horz" pos="360">
          <p15:clr>
            <a:srgbClr val="CC0000"/>
          </p15:clr>
        </p15:guide>
        <p15:guide id="3" pos="3802">
          <p15:clr>
            <a:srgbClr val="CC0000"/>
          </p15:clr>
        </p15:guide>
        <p15:guide id="4" orient="horz" pos="2880">
          <p15:clr>
            <a:srgbClr val="CC000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 - Narrow Image - Content">
  <p:cSld name="TITLE_3_3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2362200" y="571500"/>
            <a:ext cx="45531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5" name="Google Shape;25;p6"/>
          <p:cNvSpPr/>
          <p:nvPr/>
        </p:nvSpPr>
        <p:spPr>
          <a:xfrm>
            <a:off x="0" y="0"/>
            <a:ext cx="1828800" cy="5143500"/>
          </a:xfrm>
          <a:prstGeom prst="rect">
            <a:avLst/>
          </a:prstGeom>
          <a:solidFill>
            <a:srgbClr val="DBDD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6"/>
          <p:cNvSpPr/>
          <p:nvPr/>
        </p:nvSpPr>
        <p:spPr>
          <a:xfrm>
            <a:off x="1832925" y="4702975"/>
            <a:ext cx="1101900" cy="4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2373525" y="1220225"/>
            <a:ext cx="6084600" cy="34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328">
          <p15:clr>
            <a:srgbClr val="CC0000"/>
          </p15:clr>
        </p15:guide>
        <p15:guide id="2" orient="horz" pos="360">
          <p15:clr>
            <a:srgbClr val="CC0000"/>
          </p15:clr>
        </p15:guide>
        <p15:guide id="3" pos="1152">
          <p15:clr>
            <a:srgbClr val="CC0000"/>
          </p15:clr>
        </p15:guide>
        <p15:guide id="4" orient="horz" pos="2880">
          <p15:clr>
            <a:srgbClr val="CC000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 - Medium Image - Content">
  <p:cSld name="TITLE_3_3_2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/>
          <p:nvPr/>
        </p:nvSpPr>
        <p:spPr>
          <a:xfrm>
            <a:off x="0" y="0"/>
            <a:ext cx="31089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7"/>
          <p:cNvSpPr txBox="1"/>
          <p:nvPr>
            <p:ph type="title"/>
          </p:nvPr>
        </p:nvSpPr>
        <p:spPr>
          <a:xfrm>
            <a:off x="3505200" y="571500"/>
            <a:ext cx="45531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/>
        </p:nvSpPr>
        <p:spPr>
          <a:xfrm>
            <a:off x="70208" y="4714500"/>
            <a:ext cx="45093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500">
                <a:solidFill>
                  <a:srgbClr val="31383C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Proprietary and Confidential. Copyright © 2020 ZipRecruiter, Inc. All Rights Reserved.</a:t>
            </a:r>
            <a:endParaRPr sz="500">
              <a:solidFill>
                <a:srgbClr val="3138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501075" y="1307750"/>
            <a:ext cx="4957200" cy="3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328">
          <p15:clr>
            <a:srgbClr val="CC0000"/>
          </p15:clr>
        </p15:guide>
        <p15:guide id="2" orient="horz" pos="360">
          <p15:clr>
            <a:srgbClr val="CC0000"/>
          </p15:clr>
        </p15:guide>
        <p15:guide id="3" pos="1958">
          <p15:clr>
            <a:srgbClr val="CC0000"/>
          </p15:clr>
        </p15:guide>
        <p15:guide id="4" orient="horz" pos="2880">
          <p15:clr>
            <a:srgbClr val="CC000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 - Shadow Box Image Wide - Content">
  <p:cSld name="TITLE_3_3_2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8"/>
          <p:cNvSpPr txBox="1"/>
          <p:nvPr>
            <p:ph type="title"/>
          </p:nvPr>
        </p:nvSpPr>
        <p:spPr>
          <a:xfrm>
            <a:off x="5102350" y="571500"/>
            <a:ext cx="33558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/>
        </p:nvSpPr>
        <p:spPr>
          <a:xfrm>
            <a:off x="70208" y="4714500"/>
            <a:ext cx="45093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500">
                <a:solidFill>
                  <a:srgbClr val="31383C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Proprietary and Confidential. Copyright © 2020 ZipRecruiter, Inc. All Rights Reserved.</a:t>
            </a:r>
            <a:endParaRPr sz="500">
              <a:solidFill>
                <a:srgbClr val="3138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" name="Google Shape;37;p8"/>
          <p:cNvSpPr txBox="1"/>
          <p:nvPr>
            <p:ph idx="1" type="body"/>
          </p:nvPr>
        </p:nvSpPr>
        <p:spPr>
          <a:xfrm>
            <a:off x="5066200" y="1561600"/>
            <a:ext cx="3392100" cy="31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328">
          <p15:clr>
            <a:srgbClr val="CC0000"/>
          </p15:clr>
        </p15:guide>
        <p15:guide id="2" orient="horz" pos="360">
          <p15:clr>
            <a:srgbClr val="CC0000"/>
          </p15:clr>
        </p15:guide>
        <p15:guide id="3" orient="horz" pos="2880">
          <p15:clr>
            <a:srgbClr val="CC0000"/>
          </p15:clr>
        </p15:guide>
        <p15:guide id="4" pos="3531">
          <p15:clr>
            <a:srgbClr val="FA7B17"/>
          </p15:clr>
        </p15:guide>
        <p15:guide id="5" pos="432">
          <p15:clr>
            <a:srgbClr val="CC0000"/>
          </p15:clr>
        </p15:guide>
        <p15:guide id="6" pos="3779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 - Large Image - Content">
  <p:cSld name="TITLE_3_3_2_1_2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9"/>
          <p:cNvSpPr txBox="1"/>
          <p:nvPr>
            <p:ph type="title"/>
          </p:nvPr>
        </p:nvSpPr>
        <p:spPr>
          <a:xfrm>
            <a:off x="5102350" y="571500"/>
            <a:ext cx="33558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/>
        </p:nvSpPr>
        <p:spPr>
          <a:xfrm>
            <a:off x="70208" y="4714500"/>
            <a:ext cx="45093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500">
                <a:solidFill>
                  <a:srgbClr val="31383C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Proprietary and Confidential. Copyright © 2020 ZipRecruiter, Inc. All Rights Reserved.</a:t>
            </a:r>
            <a:endParaRPr sz="500">
              <a:solidFill>
                <a:srgbClr val="3138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" name="Google Shape;42;p9"/>
          <p:cNvSpPr txBox="1"/>
          <p:nvPr>
            <p:ph idx="1" type="body"/>
          </p:nvPr>
        </p:nvSpPr>
        <p:spPr>
          <a:xfrm>
            <a:off x="5112600" y="1467375"/>
            <a:ext cx="3355800" cy="32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328">
          <p15:clr>
            <a:srgbClr val="CC0000"/>
          </p15:clr>
        </p15:guide>
        <p15:guide id="2" orient="horz" pos="360">
          <p15:clr>
            <a:srgbClr val="CC0000"/>
          </p15:clr>
        </p15:guide>
        <p15:guide id="3" orient="horz" pos="2880">
          <p15:clr>
            <a:srgbClr val="CC0000"/>
          </p15:clr>
        </p15:guide>
        <p15:guide id="4" pos="2880">
          <p15:clr>
            <a:srgbClr val="FA7B17"/>
          </p15:clr>
        </p15:guide>
        <p15:guide id="5" pos="432">
          <p15:clr>
            <a:srgbClr val="CC0000"/>
          </p15:clr>
        </p15:guide>
        <p15:guide id="6" pos="3214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 - Shadow Box Image Wide - Content ">
  <p:cSld name="TITLE_3_3_2_1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0"/>
          <p:cNvSpPr txBox="1"/>
          <p:nvPr>
            <p:ph type="title"/>
          </p:nvPr>
        </p:nvSpPr>
        <p:spPr>
          <a:xfrm>
            <a:off x="685800" y="571500"/>
            <a:ext cx="2455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695075" y="1493100"/>
            <a:ext cx="2455200" cy="32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328">
          <p15:clr>
            <a:srgbClr val="CC0000"/>
          </p15:clr>
        </p15:guide>
        <p15:guide id="2" orient="horz" pos="360">
          <p15:clr>
            <a:srgbClr val="CC0000"/>
          </p15:clr>
        </p15:guide>
        <p15:guide id="3" pos="432">
          <p15:clr>
            <a:srgbClr val="CC0000"/>
          </p15:clr>
        </p15:guide>
        <p15:guide id="4" orient="horz" pos="2880">
          <p15:clr>
            <a:srgbClr val="CC0000"/>
          </p15:clr>
        </p15:guide>
        <p15:guide id="5" pos="2229">
          <p15:clr>
            <a:srgbClr val="FA7B17"/>
          </p15:clr>
        </p15:guide>
        <p15:guide id="6" pos="1981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/>
        </p:nvSpPr>
        <p:spPr>
          <a:xfrm>
            <a:off x="8724599" y="4745575"/>
            <a:ext cx="419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rgbClr val="31383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700">
              <a:solidFill>
                <a:srgbClr val="3138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" name="Google Shape;7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912111" y="4860600"/>
            <a:ext cx="716839" cy="158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1"/>
          <p:cNvCxnSpPr/>
          <p:nvPr/>
        </p:nvCxnSpPr>
        <p:spPr>
          <a:xfrm>
            <a:off x="8724601" y="4860606"/>
            <a:ext cx="0" cy="15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" name="Google Shape;9;p1"/>
          <p:cNvSpPr txBox="1"/>
          <p:nvPr/>
        </p:nvSpPr>
        <p:spPr>
          <a:xfrm>
            <a:off x="8" y="4745575"/>
            <a:ext cx="45093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173725" lIns="27430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500">
                <a:solidFill>
                  <a:srgbClr val="31383C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Proprietary and Confidential. Copyright © 2020 ZipRecruiter, Inc. All Rights Reserved.</a:t>
            </a:r>
            <a:endParaRPr sz="500">
              <a:solidFill>
                <a:srgbClr val="3138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561200" y="911300"/>
            <a:ext cx="6260700" cy="3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"/>
              <a:buChar char="●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■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■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lnSpc>
                <a:spcPct val="133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200"/>
              <a:buFont typeface="Montserrat"/>
              <a:buChar char="■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olangdocs.com/golang-machine-learning-libraries" TargetMode="External"/><Relationship Id="rId4" Type="http://schemas.openxmlformats.org/officeDocument/2006/relationships/hyperlink" Target="https://github.com/go-gota/gota/issues/16" TargetMode="External"/><Relationship Id="rId5" Type="http://schemas.openxmlformats.org/officeDocument/2006/relationships/hyperlink" Target="https://mungingdata.com/go/dataframes-gota-qframe" TargetMode="External"/><Relationship Id="rId6" Type="http://schemas.openxmlformats.org/officeDocument/2006/relationships/hyperlink" Target="https://github.com/gopherdata/gophernotes" TargetMode="External"/><Relationship Id="rId7" Type="http://schemas.openxmlformats.org/officeDocument/2006/relationships/hyperlink" Target="https://github.com/yunabe/lgo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tensorflow.org/install/lang_go" TargetMode="External"/><Relationship Id="rId4" Type="http://schemas.openxmlformats.org/officeDocument/2006/relationships/hyperlink" Target="https://github.com/cortexlabs/cortex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towardsdatascience.com/why-we-deploy-machine-learning-models-with-go-not-python-a4e35ec16deb" TargetMode="External"/><Relationship Id="rId4" Type="http://schemas.openxmlformats.org/officeDocument/2006/relationships/hyperlink" Target="https://towardsdatascience.com/understanding-regression-using-covid-19-dataset-detailed-analysis-be7e319e3a50" TargetMode="External"/><Relationship Id="rId5" Type="http://schemas.openxmlformats.org/officeDocument/2006/relationships/hyperlink" Target="https://towardsdatascience.com/go-for-data-science-lets-try-46850b12a189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tech.travelaudience.com/training-tensorflow-models-in-python-and-serving-with-go-1b2a9386b0ff" TargetMode="External"/><Relationship Id="rId4" Type="http://schemas.openxmlformats.org/officeDocument/2006/relationships/hyperlink" Target="https://jinglescode.github.io/2019/05/07/why-linear-regression-is-not-suitable-for-classification/" TargetMode="External"/><Relationship Id="rId5" Type="http://schemas.openxmlformats.org/officeDocument/2006/relationships/hyperlink" Target="https://mungingdata.com/go/dataframes-gota-qframe/#:~:text=Go%20has%20great%20DataFrame%20libraries,manipulation%20and%20grouping%20functionality%20natively" TargetMode="External"/><Relationship Id="rId6" Type="http://schemas.openxmlformats.org/officeDocument/2006/relationships/hyperlink" Target="https://towardsdatascience.com/a-gentle-journey-from-linear-regression-to-neural-networks-68881590760e" TargetMode="External"/><Relationship Id="rId7" Type="http://schemas.openxmlformats.org/officeDocument/2006/relationships/hyperlink" Target="https://github.com/RedHatOfficial/GoCours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ephraimberkovitch/golang_ml" TargetMode="External"/><Relationship Id="rId4" Type="http://schemas.openxmlformats.org/officeDocument/2006/relationships/hyperlink" Target="https://github.com/go-gota/gota" TargetMode="External"/><Relationship Id="rId5" Type="http://schemas.openxmlformats.org/officeDocument/2006/relationships/hyperlink" Target="https://github.com/gorgonia/gorgonia" TargetMode="External"/><Relationship Id="rId6" Type="http://schemas.openxmlformats.org/officeDocument/2006/relationships/hyperlink" Target="https://github.com/gonum/gonu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st.github.com/curran/a08a1080b88344b0c8a7" TargetMode="External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>
            <p:ph type="title"/>
          </p:nvPr>
        </p:nvSpPr>
        <p:spPr>
          <a:xfrm>
            <a:off x="338525" y="1561625"/>
            <a:ext cx="8507100" cy="1374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Machine Learning with Go</a:t>
            </a:r>
            <a:endParaRPr sz="3500"/>
          </a:p>
          <a:p>
            <a:pPr indent="0" lvl="0" marL="0" rtl="0" algn="l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latin typeface="Montserrat Medium"/>
                <a:ea typeface="Montserrat Medium"/>
                <a:cs typeface="Montserrat Medium"/>
                <a:sym typeface="Montserrat Medium"/>
              </a:rPr>
              <a:t>Ephraim Berkovitch, January 2021</a:t>
            </a:r>
            <a:endParaRPr sz="3500"/>
          </a:p>
        </p:txBody>
      </p:sp>
      <p:pic>
        <p:nvPicPr>
          <p:cNvPr id="95" name="Google Shape;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798" y="3010573"/>
            <a:ext cx="1281510" cy="28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/>
          <p:nvPr/>
        </p:nvSpPr>
        <p:spPr>
          <a:xfrm>
            <a:off x="682900" y="571500"/>
            <a:ext cx="7944300" cy="18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Linear Regression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encode the data (the true facts from observation of different flowers) into a matrix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containing 5 columns (sepal length, sepal width, petal length, petal width and 1 for the bias). 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 row of the matrix represents a flower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2" name="Google Shape;152;p30"/>
          <p:cNvCxnSpPr/>
          <p:nvPr/>
        </p:nvCxnSpPr>
        <p:spPr>
          <a:xfrm>
            <a:off x="682900" y="1057125"/>
            <a:ext cx="6177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3" name="Google Shape;15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675" y="2484375"/>
            <a:ext cx="752475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/>
          <p:nvPr/>
        </p:nvSpPr>
        <p:spPr>
          <a:xfrm>
            <a:off x="682900" y="571500"/>
            <a:ext cx="7944300" cy="41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LInear Regression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Encode categorical data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setosa = 1.0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virginica = 2.0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versicolor = 3.0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Other encoding techniques:  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species_setosa = 1/0; species_virginica=0/1; species_versicolor=0/1 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Learning phase cost: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Use </a:t>
            </a:r>
            <a:r>
              <a:rPr b="1"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gradient descent</a:t>
            </a: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to lower the cost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3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9" name="Google Shape;159;p31"/>
          <p:cNvCxnSpPr/>
          <p:nvPr/>
        </p:nvCxnSpPr>
        <p:spPr>
          <a:xfrm>
            <a:off x="682900" y="1057125"/>
            <a:ext cx="6177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0" name="Google Shape;16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6225" y="3318325"/>
            <a:ext cx="2752725" cy="59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/>
        </p:nvSpPr>
        <p:spPr>
          <a:xfrm>
            <a:off x="682900" y="571500"/>
            <a:ext cx="7944300" cy="41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Gota - </a:t>
            </a:r>
            <a:r>
              <a:rPr b="1"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counterpart of Pandas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Data wrangling library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Generate / load the training / test set with Gota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dataframe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series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Pre-processing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Generate training / validation data split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i="1"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Demonstration 2 - gota 1st steps</a:t>
            </a:r>
            <a:endParaRPr i="1"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6" name="Google Shape;166;p32"/>
          <p:cNvCxnSpPr/>
          <p:nvPr/>
        </p:nvCxnSpPr>
        <p:spPr>
          <a:xfrm>
            <a:off x="682900" y="1057125"/>
            <a:ext cx="6177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/>
        </p:nvSpPr>
        <p:spPr>
          <a:xfrm>
            <a:off x="682900" y="571500"/>
            <a:ext cx="7944300" cy="41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Gonum - counterpart of numpy and matplotlib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Scientific and plotting library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go get </a:t>
            </a: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gonum.org/v1/gonum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go get gonum.org/v1/plot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i="1"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Demonstration 3 - gonum/plot 1st steps</a:t>
            </a:r>
            <a:endParaRPr i="1"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2" name="Google Shape;172;p33"/>
          <p:cNvCxnSpPr/>
          <p:nvPr/>
        </p:nvCxnSpPr>
        <p:spPr>
          <a:xfrm>
            <a:off x="682900" y="1057125"/>
            <a:ext cx="6177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/>
          <p:nvPr/>
        </p:nvSpPr>
        <p:spPr>
          <a:xfrm>
            <a:off x="682900" y="571500"/>
            <a:ext cx="7944300" cy="41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Demonstrations 4 &amp; 5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iris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training_iris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cli_iris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congress votes (~1980s)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training_congress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cli_congress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3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8" name="Google Shape;178;p34"/>
          <p:cNvCxnSpPr/>
          <p:nvPr/>
        </p:nvCxnSpPr>
        <p:spPr>
          <a:xfrm>
            <a:off x="682900" y="1057125"/>
            <a:ext cx="6177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 txBox="1"/>
          <p:nvPr/>
        </p:nvSpPr>
        <p:spPr>
          <a:xfrm>
            <a:off x="682900" y="571500"/>
            <a:ext cx="7944300" cy="41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Jupyter kernel for Go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Gophernotes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" sz="1200">
                <a:solidFill>
                  <a:schemeClr val="dk2"/>
                </a:solidFill>
              </a:rPr>
              <a:t>docker run -it -p 8888:8888 -v $(pwd):/usr/share/notebooks gopherdata/gophernotes:latest-ds</a:t>
            </a:r>
            <a:endParaRPr sz="1200">
              <a:solidFill>
                <a:schemeClr val="dk2"/>
              </a:solidFill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i="1"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Demonstration 6 - gophernotes</a:t>
            </a:r>
            <a:endParaRPr i="1"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3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4" name="Google Shape;184;p35"/>
          <p:cNvCxnSpPr/>
          <p:nvPr/>
        </p:nvCxnSpPr>
        <p:spPr>
          <a:xfrm>
            <a:off x="682900" y="1057125"/>
            <a:ext cx="6177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6"/>
          <p:cNvSpPr txBox="1"/>
          <p:nvPr/>
        </p:nvSpPr>
        <p:spPr>
          <a:xfrm>
            <a:off x="682900" y="571500"/>
            <a:ext cx="7944300" cy="41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Comparisons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Gorgonia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</a:pPr>
            <a:r>
              <a:rPr lang="en" sz="12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https://golangdocs.com/golang-machine-learning-libraries</a:t>
            </a: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Gota 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performance - </a:t>
            </a:r>
            <a:r>
              <a:rPr lang="en" sz="12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https://github.com/go-gota/gota/issues/16</a:t>
            </a: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other libraries - </a:t>
            </a:r>
            <a:r>
              <a:rPr lang="en" sz="12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https://mungingdata.com/go/dataframes-gota-qframe</a:t>
            </a: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gophernotes 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</a:pPr>
            <a:r>
              <a:rPr lang="en" sz="12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6"/>
              </a:rPr>
              <a:t>https://github.com/gopherdata/gophernotes</a:t>
            </a: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- backend - interpreter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33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200"/>
              <a:buFont typeface="Montserrat"/>
              <a:buChar char="○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alternatives - lgo </a:t>
            </a:r>
            <a:r>
              <a:rPr lang="en" sz="12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7"/>
              </a:rPr>
              <a:t>https://github.com/yunabe/lgo</a:t>
            </a: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- backend - official compiler, elder versions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0" name="Google Shape;190;p36"/>
          <p:cNvCxnSpPr/>
          <p:nvPr/>
        </p:nvCxnSpPr>
        <p:spPr>
          <a:xfrm>
            <a:off x="682900" y="1057125"/>
            <a:ext cx="6177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7"/>
          <p:cNvSpPr txBox="1"/>
          <p:nvPr/>
        </p:nvSpPr>
        <p:spPr>
          <a:xfrm>
            <a:off x="682900" y="571500"/>
            <a:ext cx="7944300" cy="41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More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lang="en" sz="1200" u="sng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TensorFlow for Go</a:t>
            </a: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is not mature yet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</a:pPr>
            <a:r>
              <a:rPr lang="en" sz="12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https://www.tensorflow.org/install/lang_go</a:t>
            </a: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- The TensorFlow Go API is not covered by the TensorFlow API stability guarantees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</a:pPr>
            <a:r>
              <a:rPr b="1"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galeone/tfgo</a:t>
            </a: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has its fixes to official TensorFlow Go bindings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lang="en" sz="1200" u="sng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Cortex</a:t>
            </a: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- machine learning model serving infrastructure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</a:pPr>
            <a:r>
              <a:rPr lang="en" sz="12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https://github.com/cortexlabs/cortex</a:t>
            </a: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33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200"/>
              <a:buFont typeface="Montserrat"/>
              <a:buChar char="○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take a trained model and automatically implement all the infra features needed—like reproducible deployments, scalable request handling, automated monitoring, etc—to deploy it as an API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6" name="Google Shape;196;p37"/>
          <p:cNvCxnSpPr/>
          <p:nvPr/>
        </p:nvCxnSpPr>
        <p:spPr>
          <a:xfrm>
            <a:off x="682900" y="1057125"/>
            <a:ext cx="6177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8"/>
          <p:cNvSpPr txBox="1"/>
          <p:nvPr/>
        </p:nvSpPr>
        <p:spPr>
          <a:xfrm>
            <a:off x="682900" y="571500"/>
            <a:ext cx="7944300" cy="41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References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b="1"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Michael Bironneau, Toby Coleman</a:t>
            </a: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i="1"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with Go Quick Start Guide</a:t>
            </a: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Packt Publishing, 2019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b="1"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Xuanyi Chew</a:t>
            </a: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i="1"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Go Machine Learning Projects</a:t>
            </a: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Packtpub, 2018 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lang="en" sz="12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https://towardsdatascience.com/why-we-deploy-machine-learning-models-with-go-not-python-a4e35ec16deb</a:t>
            </a: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lang="en" sz="12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https://towardsdatascience.com/understanding-regression-using-covid-19-dataset-detailed-analysis-be7e319e3a50</a:t>
            </a: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lang="en" sz="12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https://towardsdatascience.com/go-for-data-science-lets-try-46850b12a189</a:t>
            </a: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2" name="Google Shape;202;p38"/>
          <p:cNvCxnSpPr/>
          <p:nvPr/>
        </p:nvCxnSpPr>
        <p:spPr>
          <a:xfrm>
            <a:off x="682900" y="1057125"/>
            <a:ext cx="6177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9"/>
          <p:cNvSpPr txBox="1"/>
          <p:nvPr/>
        </p:nvSpPr>
        <p:spPr>
          <a:xfrm>
            <a:off x="682900" y="571500"/>
            <a:ext cx="7944300" cy="41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References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lang="en" sz="12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https://tech.travelaudience.com/training-tensorflow-models-in-python-and-serving-with-go-1b2a9386b0ff</a:t>
            </a: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lang="en" sz="12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https://jinglescode.github.io/2019/05/07/why-linear-regression-is-not-suitable-for-classification/</a:t>
            </a: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lang="en" sz="12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https://mungingdata.com/go/dataframes-gota-qframe/#:~:text=Go%20has%20great%20DataFrame%20libraries,manipulation%20and%20grouping%20functionality%20natively</a:t>
            </a: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  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lang="en" sz="12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6"/>
              </a:rPr>
              <a:t>https://towardsdatascience.com/a-gentle-journey-from-linear-regression-to-neural-networks-68881590760e</a:t>
            </a: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lang="en" sz="12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7"/>
              </a:rPr>
              <a:t>https://github.com/RedHatOfficial/GoCourse</a:t>
            </a: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8" name="Google Shape;208;p39"/>
          <p:cNvCxnSpPr/>
          <p:nvPr/>
        </p:nvCxnSpPr>
        <p:spPr>
          <a:xfrm>
            <a:off x="682900" y="1057125"/>
            <a:ext cx="6177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/>
        </p:nvSpPr>
        <p:spPr>
          <a:xfrm>
            <a:off x="682900" y="571500"/>
            <a:ext cx="77754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Agend</a:t>
            </a:r>
            <a:r>
              <a:rPr b="1"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"/>
              <a:buChar char="﹢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Why Go?</a:t>
            </a:r>
            <a:endParaRPr sz="1200">
              <a:solidFill>
                <a:srgbClr val="3138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"/>
              <a:buChar char="﹢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ML using Go vs Python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ML Steps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Gorgonia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Flower species prediction by classification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Linear regression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Gota - counterpart of pandas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Gonum - counterpart of numpy and matplotlib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Gophernotes - Jupyter kernel for Go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" name="Google Shape;101;p22"/>
          <p:cNvCxnSpPr/>
          <p:nvPr/>
        </p:nvCxnSpPr>
        <p:spPr>
          <a:xfrm>
            <a:off x="682900" y="1057125"/>
            <a:ext cx="6177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/>
          <p:nvPr/>
        </p:nvSpPr>
        <p:spPr>
          <a:xfrm>
            <a:off x="682900" y="571500"/>
            <a:ext cx="79443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Accompanying Materials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"/>
              <a:buChar char="﹢"/>
            </a:pPr>
            <a:r>
              <a:rPr lang="en" sz="12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https://github.com/ephraimberkovitch/golang_ml</a:t>
            </a: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"/>
              <a:buChar char="﹢"/>
            </a:pPr>
            <a:r>
              <a:t/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"/>
              <a:buChar char="﹢"/>
            </a:pPr>
            <a:r>
              <a:rPr lang="en" sz="12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https://github.com/go-gota/gota</a:t>
            </a: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"/>
              <a:buChar char="﹢"/>
            </a:pPr>
            <a:r>
              <a:rPr lang="en" sz="12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https://github.com/gorgonia/gorgonia</a:t>
            </a: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200"/>
              <a:buFont typeface="Montserrat"/>
              <a:buChar char="﹢"/>
            </a:pPr>
            <a:r>
              <a:rPr lang="en" sz="12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6"/>
              </a:rPr>
              <a:t>https://github.com/gonum/gonum</a:t>
            </a: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7" name="Google Shape;107;p23"/>
          <p:cNvCxnSpPr/>
          <p:nvPr/>
        </p:nvCxnSpPr>
        <p:spPr>
          <a:xfrm>
            <a:off x="682900" y="1057125"/>
            <a:ext cx="6177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/>
        </p:nvSpPr>
        <p:spPr>
          <a:xfrm>
            <a:off x="682900" y="571500"/>
            <a:ext cx="7944300" cy="41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Why Go?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"/>
              <a:buChar char="﹢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simple syntax 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Montserrat"/>
              <a:buChar char="○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clearly describe complex algorithms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Montserrat"/>
              <a:buChar char="○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does not obscure developers from understand how to run efficient optimized code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"/>
              <a:buChar char="﹢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easy to deploy and code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"/>
              <a:buChar char="﹢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easy to understand and debug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"/>
              <a:buChar char="﹢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have its performance measured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great tooling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test coverage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33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200"/>
              <a:buFont typeface="Montserrat"/>
              <a:buChar char="○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presentations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3" name="Google Shape;113;p24"/>
          <p:cNvCxnSpPr/>
          <p:nvPr/>
        </p:nvCxnSpPr>
        <p:spPr>
          <a:xfrm>
            <a:off x="682900" y="1057125"/>
            <a:ext cx="6177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 txBox="1"/>
          <p:nvPr/>
        </p:nvSpPr>
        <p:spPr>
          <a:xfrm>
            <a:off x="682900" y="571500"/>
            <a:ext cx="7944300" cy="41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ML using Go vs Python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"/>
              <a:buChar char="﹢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ML frameworks use languages like C/C++ for actual computation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all offer a Python </a:t>
            </a:r>
            <a:r>
              <a:rPr lang="en" sz="12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interface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To actually run a production machine learning API at scale, we need an infrastructure to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Autoscaling, so that traffic fluctuations don’t break our APIs (and our AWS stays manageable)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API management, to handle multiple deployments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Rolling updates, so that we can update models while still serving requests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Reliability - first line of defense, to avoid silly type errors - static typing, compilation step, no dead code, no unused imports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b="1"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Python for data science and scripting, Go for infrastructure</a:t>
            </a:r>
            <a:endParaRPr b="1"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9" name="Google Shape;119;p25"/>
          <p:cNvCxnSpPr/>
          <p:nvPr/>
        </p:nvCxnSpPr>
        <p:spPr>
          <a:xfrm>
            <a:off x="682900" y="1057125"/>
            <a:ext cx="6177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 txBox="1"/>
          <p:nvPr/>
        </p:nvSpPr>
        <p:spPr>
          <a:xfrm>
            <a:off x="682900" y="571500"/>
            <a:ext cx="7944300" cy="41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ML Steps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Gather data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Perform exploratory data analysis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Determine the correct machine learning solution to use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Build a model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Train the model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Test the model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5" name="Google Shape;125;p26"/>
          <p:cNvCxnSpPr/>
          <p:nvPr/>
        </p:nvCxnSpPr>
        <p:spPr>
          <a:xfrm>
            <a:off x="682900" y="1057125"/>
            <a:ext cx="6177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/>
          <p:nvPr/>
        </p:nvSpPr>
        <p:spPr>
          <a:xfrm>
            <a:off x="682900" y="571500"/>
            <a:ext cx="7944300" cy="41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Gorgonia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Deep learning in Go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go get gorgonia.org/gorgonia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Write and evaluate math equations with multi dimensional arrays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g := gorgonia.NewGraph()  // expression/computation graph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VM - understands graphs and computes it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compile-once, run-many-times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i="1"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Demonstration 1 - Gorgonia 1st steps</a:t>
            </a:r>
            <a:endParaRPr i="1"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1" name="Google Shape;131;p27"/>
          <p:cNvCxnSpPr/>
          <p:nvPr/>
        </p:nvCxnSpPr>
        <p:spPr>
          <a:xfrm>
            <a:off x="682900" y="1057125"/>
            <a:ext cx="6177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2" name="Google Shape;13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3013" y="1907725"/>
            <a:ext cx="2066925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/>
          <p:nvPr/>
        </p:nvSpPr>
        <p:spPr>
          <a:xfrm>
            <a:off x="682900" y="571500"/>
            <a:ext cx="7944300" cy="41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Flower Species Prediction by Classification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Iris dataset (1935) - </a:t>
            </a:r>
            <a:r>
              <a:rPr lang="en" sz="12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https://gist.github.com/curran/a08a1080b88344b0c8a7</a:t>
            </a: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features - X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sepal_length - אורך עלי הגביע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sepal_width - רוחב עלי הגביע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petal_length - אורך עלי הכותרת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petal_width - רוחב עלי הכותרת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target - y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33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200"/>
              <a:buFont typeface="Montserrat"/>
              <a:buChar char="○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species - setosa, versicolor, virginica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8" name="Google Shape;138;p28"/>
          <p:cNvCxnSpPr/>
          <p:nvPr/>
        </p:nvCxnSpPr>
        <p:spPr>
          <a:xfrm>
            <a:off x="682900" y="1057125"/>
            <a:ext cx="6177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9" name="Google Shape;13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88" y="1681863"/>
            <a:ext cx="4429125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/>
          <p:nvPr/>
        </p:nvSpPr>
        <p:spPr>
          <a:xfrm>
            <a:off x="682900" y="571500"/>
            <a:ext cx="7944300" cy="7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Flower Species Prediction by Classification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3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5" name="Google Shape;145;p29"/>
          <p:cNvCxnSpPr/>
          <p:nvPr/>
        </p:nvCxnSpPr>
        <p:spPr>
          <a:xfrm>
            <a:off x="682900" y="1057125"/>
            <a:ext cx="6177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6" name="Google Shape;14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925" y="1580475"/>
            <a:ext cx="733425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ZipRecruiter Deck Template_2019 MASTER">
  <a:themeElements>
    <a:clrScheme name="Simple Light">
      <a:dk1>
        <a:srgbClr val="31383C"/>
      </a:dk1>
      <a:lt1>
        <a:srgbClr val="FFFFFF"/>
      </a:lt1>
      <a:dk2>
        <a:srgbClr val="31383C"/>
      </a:dk2>
      <a:lt2>
        <a:srgbClr val="D8DBDC"/>
      </a:lt2>
      <a:accent1>
        <a:srgbClr val="57B228"/>
      </a:accent1>
      <a:accent2>
        <a:srgbClr val="005337"/>
      </a:accent2>
      <a:accent3>
        <a:srgbClr val="B2E522"/>
      </a:accent3>
      <a:accent4>
        <a:srgbClr val="31383C"/>
      </a:accent4>
      <a:accent5>
        <a:srgbClr val="F0F5F3"/>
      </a:accent5>
      <a:accent6>
        <a:srgbClr val="D8DBDC"/>
      </a:accent6>
      <a:hlink>
        <a:srgbClr val="1787F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