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57" r:id="rId3"/>
    <p:sldId id="258" r:id="rId4"/>
    <p:sldId id="275" r:id="rId5"/>
    <p:sldId id="265" r:id="rId6"/>
    <p:sldId id="273" r:id="rId7"/>
    <p:sldId id="259" r:id="rId8"/>
    <p:sldId id="260" r:id="rId9"/>
    <p:sldId id="261" r:id="rId10"/>
    <p:sldId id="269" r:id="rId11"/>
    <p:sldId id="270" r:id="rId12"/>
    <p:sldId id="263" r:id="rId13"/>
    <p:sldId id="264" r:id="rId14"/>
    <p:sldId id="266" r:id="rId15"/>
    <p:sldId id="267" r:id="rId16"/>
    <p:sldId id="268" r:id="rId17"/>
    <p:sldId id="271" r:id="rId18"/>
    <p:sldId id="272" r:id="rId19"/>
    <p:sldId id="274" r:id="rId20"/>
    <p:sldId id="262" r:id="rId21"/>
  </p:sldIdLst>
  <p:sldSz cx="9144000" cy="5143500" type="screen16x9"/>
  <p:notesSz cx="6858000" cy="9144000"/>
  <p:embeddedFontLst>
    <p:embeddedFont>
      <p:font typeface="Roboto" panose="02000000000000000000" pitchFamily="2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89796"/>
  </p:normalViewPr>
  <p:slideViewPr>
    <p:cSldViewPr snapToGrid="0">
      <p:cViewPr varScale="1">
        <p:scale>
          <a:sx n="153" d="100"/>
          <a:sy n="153" d="100"/>
        </p:scale>
        <p:origin x="984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a4ea70822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a4ea70822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a4ea70822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a4ea70822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a4ea708229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a4ea708229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4ea708229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4ea708229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4ea708229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4ea708229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a4ea708229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a4ea708229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nsorflow.org/guide/versions" TargetMode="External"/><Relationship Id="rId2" Type="http://schemas.openxmlformats.org/officeDocument/2006/relationships/hyperlink" Target="https://www.tensorflow.org/install/lang_go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dipaolo/go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acktPublishing/Go-Machine-Learning-Projects" TargetMode="External"/><Relationship Id="rId7" Type="http://schemas.openxmlformats.org/officeDocument/2006/relationships/hyperlink" Target="https://github.com/jdkato/prose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github.com/gorgonia/gorgonia" TargetMode="External"/><Relationship Id="rId5" Type="http://schemas.openxmlformats.org/officeDocument/2006/relationships/hyperlink" Target="https://towardsdatascience.com/why-we-deploy-machine-learning-models-with-go-not-python-a4e35ec16deb" TargetMode="External"/><Relationship Id="rId4" Type="http://schemas.openxmlformats.org/officeDocument/2006/relationships/hyperlink" Target="https://tech.travelaudience.com/training-tensorflow-models-in-python-and-serving-with-go-1b2a9386b0ff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phraimberkovitch/golang_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www.cs.jhu.edu/~mdredze/datasets/sentiment/processed_acl.tar.gz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opherdata/gophernote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yunabe/lgo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o-gota/gota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num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with Golang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Ephraim Berkovitch, Jan 2021 / ZipRecruiter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0BFF6-E03F-694C-ACCE-DDCC70E21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Supervised Algorithms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7085A7-AC0C-4A47-A937-0D8EF108B0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IL" dirty="0"/>
              <a:t>lassification</a:t>
            </a:r>
          </a:p>
          <a:p>
            <a:r>
              <a:rPr lang="en-US" dirty="0"/>
              <a:t>R</a:t>
            </a:r>
            <a:r>
              <a:rPr lang="en-IL" dirty="0"/>
              <a:t>egression</a:t>
            </a: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4120830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DD99C-8B1B-8149-A84E-FA9A7308F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Unsupervised Algorithms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4695C2-6D72-AA44-AA4E-6DB315330A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IL" dirty="0"/>
              <a:t>lustering</a:t>
            </a:r>
          </a:p>
          <a:p>
            <a:r>
              <a:rPr lang="en-IL" dirty="0"/>
              <a:t>PCA</a:t>
            </a: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5964048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D65B2-816E-B742-82BD-7C6807D58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Using pre-trained modules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2B1657-AF7F-5E47-9BD4-0B2B33EFCC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L" dirty="0"/>
              <a:t>TensorFlow for Go is not mature yet</a:t>
            </a:r>
          </a:p>
          <a:p>
            <a:pPr lvl="1"/>
            <a:r>
              <a:rPr lang="en-US" dirty="0">
                <a:hlinkClick r:id="rId2"/>
              </a:rPr>
              <a:t>https://www.tensorflow.org/install/lang_go</a:t>
            </a:r>
            <a:r>
              <a:rPr lang="en-US" dirty="0"/>
              <a:t> - The TensorFlow Go API is </a:t>
            </a:r>
            <a:r>
              <a:rPr lang="en-US" i="1" dirty="0"/>
              <a:t>not</a:t>
            </a:r>
            <a:r>
              <a:rPr lang="en-US" dirty="0"/>
              <a:t> covered by the TensorFlow </a:t>
            </a:r>
            <a:r>
              <a:rPr lang="en-US" u="sng" dirty="0">
                <a:hlinkClick r:id="rId3"/>
              </a:rPr>
              <a:t>API stability guarantees</a:t>
            </a:r>
            <a:endParaRPr lang="en-IL" dirty="0"/>
          </a:p>
          <a:p>
            <a:r>
              <a:rPr lang="en-IL" dirty="0"/>
              <a:t>There is a Gorgonia framework, written completely in Go - </a:t>
            </a:r>
            <a:r>
              <a:rPr lang="en-US" dirty="0"/>
              <a:t>low-level, like Theano, but has higher goals like </a:t>
            </a:r>
            <a:r>
              <a:rPr lang="en-US" dirty="0" err="1"/>
              <a:t>Tensorflow</a:t>
            </a:r>
            <a:endParaRPr lang="en-US" dirty="0"/>
          </a:p>
          <a:p>
            <a:endParaRPr lang="en-IL" dirty="0"/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5984994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22308-8A5D-CB48-B93F-2D6B4ABF2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Using Python models	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85C85F-7378-9144-94F3-A934F6DF5E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W</a:t>
            </a:r>
            <a:r>
              <a:rPr lang="en-IL" dirty="0"/>
              <a:t>hen to adopt a polyglot approach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</a:t>
            </a:r>
            <a:r>
              <a:rPr lang="en-IL" dirty="0"/>
              <a:t>olyglot – use Python-only libraries like Keras in Python, reduce amount of code and in some cases, better performance, multi-team cooperation, leverage pre-existing models; more </a:t>
            </a:r>
            <a:r>
              <a:rPr lang="en-IL" u="sng" dirty="0"/>
              <a:t>complex problems, deep learning, computer vision</a:t>
            </a:r>
          </a:p>
          <a:p>
            <a:pPr lvl="1">
              <a:lnSpc>
                <a:spcPct val="100000"/>
              </a:lnSpc>
            </a:pPr>
            <a:r>
              <a:rPr lang="en-IL" dirty="0"/>
              <a:t>Go-only - </a:t>
            </a:r>
            <a:r>
              <a:rPr lang="en-US" dirty="0"/>
              <a:t>e</a:t>
            </a:r>
            <a:r>
              <a:rPr lang="en-IL" dirty="0"/>
              <a:t>asier to maintain, less dependencies, less complexities in component interactions; </a:t>
            </a:r>
            <a:r>
              <a:rPr lang="en-IL" u="sng" dirty="0"/>
              <a:t>when existing Go libraries offer what you need</a:t>
            </a:r>
          </a:p>
        </p:txBody>
      </p:sp>
    </p:spTree>
    <p:extLst>
      <p:ext uri="{BB962C8B-B14F-4D97-AF65-F5344CB8AC3E}">
        <p14:creationId xmlns:p14="http://schemas.microsoft.com/office/powerpoint/2010/main" val="25216343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FDF9A-4633-4549-B6FF-E20DABC50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Invoke Python model using os/exec</a:t>
            </a:r>
            <a:br>
              <a:rPr lang="en-IL" dirty="0"/>
            </a:br>
            <a:endParaRPr lang="en-I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AC5E91-8FDF-864D-BA45-87ADA8DAD0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Model is on the same machine</a:t>
            </a:r>
          </a:p>
          <a:p>
            <a:r>
              <a:rPr lang="en-US" dirty="0"/>
              <a:t>use command-line arguments to pass inputs to the model and read the model's prediction from standard output (STDOUT)</a:t>
            </a:r>
          </a:p>
          <a:p>
            <a:r>
              <a:rPr lang="en-US" dirty="0"/>
              <a:t>JSON for data exchange</a:t>
            </a:r>
          </a:p>
          <a:p>
            <a:r>
              <a:rPr lang="en-US" dirty="0"/>
              <a:t>Load dataset to </a:t>
            </a:r>
            <a:r>
              <a:rPr lang="en-US" dirty="0" err="1"/>
              <a:t>dataframe</a:t>
            </a:r>
            <a:endParaRPr lang="en-US" dirty="0"/>
          </a:p>
          <a:p>
            <a:r>
              <a:rPr lang="en-US" dirty="0" err="1"/>
              <a:t>stdout</a:t>
            </a:r>
            <a:r>
              <a:rPr lang="en-US" dirty="0"/>
              <a:t>, err := </a:t>
            </a:r>
            <a:r>
              <a:rPr lang="en-US" dirty="0" err="1"/>
              <a:t>cmd.StdoutPipe</a:t>
            </a:r>
            <a:r>
              <a:rPr lang="en-US" dirty="0"/>
              <a:t>()</a:t>
            </a:r>
          </a:p>
          <a:p>
            <a:r>
              <a:rPr lang="en-US" dirty="0"/>
              <a:t>b, err = </a:t>
            </a:r>
            <a:r>
              <a:rPr lang="en-US" dirty="0" err="1"/>
              <a:t>InvokeAndWait</a:t>
            </a:r>
            <a:r>
              <a:rPr lang="en-US" dirty="0"/>
              <a:t>("</a:t>
            </a:r>
            <a:r>
              <a:rPr lang="en-US" dirty="0" err="1"/>
              <a:t>model.py</a:t>
            </a:r>
            <a:r>
              <a:rPr lang="en-US" dirty="0"/>
              <a:t>", "predict", string(b))</a:t>
            </a:r>
          </a:p>
          <a:p>
            <a:r>
              <a:rPr lang="en-US" u="sng" dirty="0"/>
              <a:t>Cons</a:t>
            </a:r>
            <a:r>
              <a:rPr lang="en-US" dirty="0"/>
              <a:t> – start a new Python process to handle every</a:t>
            </a:r>
          </a:p>
          <a:p>
            <a:pPr marL="114300" indent="0">
              <a:buNone/>
            </a:pPr>
            <a:r>
              <a:rPr lang="en-US" dirty="0"/>
              <a:t>request, coupling with Python</a:t>
            </a:r>
          </a:p>
          <a:p>
            <a:r>
              <a:rPr lang="en-US" u="sng" dirty="0"/>
              <a:t>Pros</a:t>
            </a:r>
            <a:r>
              <a:rPr lang="en-US" dirty="0"/>
              <a:t> – small effort</a:t>
            </a:r>
          </a:p>
          <a:p>
            <a:endParaRPr lang="en-IL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D46BB707-9066-6741-BDFC-85E0C1A41E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3100" y="1753815"/>
            <a:ext cx="2489200" cy="303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7311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8A24B-A625-1740-9B1C-E0EFBCBEF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Invoke Python models using HTTP</a:t>
            </a:r>
            <a:br>
              <a:rPr lang="en-IL" dirty="0"/>
            </a:br>
            <a:endParaRPr lang="en-I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152E36-423D-4340-8443-7CF0E52594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IL" dirty="0"/>
              <a:t>odel is running as a service on different machine</a:t>
            </a:r>
          </a:p>
          <a:p>
            <a:endParaRPr lang="en-IL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15BC85C2-905F-1141-8487-7E5EAD6695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063" y="2098620"/>
            <a:ext cx="8562237" cy="2322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8287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9A861-01AE-104E-A70A-4C896C90C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Go bindings of TensorFlow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E04111-A69F-E447-A91D-5DAC7E78B1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L" dirty="0"/>
              <a:t>Install TensorFlow as a docker</a:t>
            </a:r>
          </a:p>
          <a:p>
            <a:r>
              <a:rPr lang="en-US" dirty="0"/>
              <a:t>I</a:t>
            </a:r>
            <a:r>
              <a:rPr lang="en-IL" dirty="0"/>
              <a:t>mport pre-trained TensorFlow model</a:t>
            </a:r>
          </a:p>
          <a:p>
            <a:pPr marL="596900" lvl="1" indent="0">
              <a:buNone/>
            </a:pPr>
            <a:r>
              <a:rPr lang="en-US" dirty="0" err="1"/>
              <a:t>savedModel</a:t>
            </a:r>
            <a:r>
              <a:rPr lang="en-US" dirty="0"/>
              <a:t>, err := </a:t>
            </a:r>
            <a:r>
              <a:rPr lang="en-US" dirty="0" err="1"/>
              <a:t>tf.LoadSavedModel</a:t>
            </a:r>
            <a:r>
              <a:rPr lang="en-US" dirty="0"/>
              <a:t>("./</a:t>
            </a:r>
            <a:r>
              <a:rPr lang="en-US" dirty="0" err="1"/>
              <a:t>saved_model</a:t>
            </a:r>
            <a:r>
              <a:rPr lang="en-US" dirty="0"/>
              <a:t>", []string{"serve"}, nil)</a:t>
            </a:r>
          </a:p>
          <a:p>
            <a:pPr marL="596900" lvl="1" indent="0">
              <a:buNone/>
            </a:pPr>
            <a:r>
              <a:rPr lang="en-US" dirty="0"/>
              <a:t>if err != nil {</a:t>
            </a:r>
          </a:p>
          <a:p>
            <a:pPr marL="596900" lvl="1" indent="0">
              <a:buNone/>
            </a:pPr>
            <a:r>
              <a:rPr lang="en-US" dirty="0"/>
              <a:t>    </a:t>
            </a:r>
            <a:r>
              <a:rPr lang="en-US" dirty="0" err="1"/>
              <a:t>log.Fatalf</a:t>
            </a:r>
            <a:r>
              <a:rPr lang="en-US" dirty="0"/>
              <a:t>("failed to load model: %v", err)</a:t>
            </a:r>
          </a:p>
          <a:p>
            <a:pPr marL="596900" lvl="1" indent="0">
              <a:buNone/>
            </a:pPr>
            <a:r>
              <a:rPr lang="en-US" dirty="0"/>
              <a:t>}</a:t>
            </a: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7776678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EA8F0-82A9-4A47-964A-D5176D00F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Deployment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7E811E-384D-FC4B-BB65-7AEC5916BC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874343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AA118-9506-4E4E-BC8A-6D1F00FBA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When and where to use ML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0503C4-8502-8249-B262-735C758E3C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IL" dirty="0"/>
              <a:t>ypical stages in ML project</a:t>
            </a: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9593608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2B76C-6B16-334C-9804-A495D633A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Pure Go ML frameworks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BBB51E-5D30-9B48-80B3-210131DA8C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L" dirty="0"/>
              <a:t>Gorgonia – DL</a:t>
            </a:r>
          </a:p>
          <a:p>
            <a:r>
              <a:rPr lang="en-IL" dirty="0"/>
              <a:t>Prose - NLP</a:t>
            </a:r>
          </a:p>
          <a:p>
            <a:endParaRPr lang="en-IL" dirty="0"/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986779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Why ML in Go? Use cases for programming ML/DL with Go; pros and cons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Go ML development environments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Supporting Libraries – </a:t>
            </a:r>
            <a:r>
              <a:rPr lang="en-US" dirty="0" err="1"/>
              <a:t>gota</a:t>
            </a:r>
            <a:r>
              <a:rPr lang="en-US" dirty="0"/>
              <a:t> (pandas), </a:t>
            </a:r>
            <a:r>
              <a:rPr lang="en-US" dirty="0" err="1"/>
              <a:t>gonum</a:t>
            </a:r>
            <a:r>
              <a:rPr lang="en-US" dirty="0"/>
              <a:t> (</a:t>
            </a:r>
            <a:r>
              <a:rPr lang="en-US" dirty="0" err="1"/>
              <a:t>numpy</a:t>
            </a:r>
            <a:r>
              <a:rPr lang="en-US" dirty="0"/>
              <a:t>), </a:t>
            </a:r>
            <a:r>
              <a:rPr lang="en-US" dirty="0" err="1"/>
              <a:t>gonum</a:t>
            </a:r>
            <a:r>
              <a:rPr lang="en-US" dirty="0"/>
              <a:t>/plot (matplotlib)</a:t>
            </a:r>
            <a:endParaRPr lang="en" dirty="0"/>
          </a:p>
          <a:p>
            <a:pPr lvl="0"/>
            <a:r>
              <a:rPr lang="en" dirty="0"/>
              <a:t>Algorithms - </a:t>
            </a:r>
            <a:r>
              <a:rPr lang="en-US" dirty="0">
                <a:hlinkClick r:id="rId3"/>
              </a:rPr>
              <a:t>https://github.com/cdipaolo/goml</a:t>
            </a:r>
            <a:r>
              <a:rPr lang="en-US" dirty="0"/>
              <a:t> (</a:t>
            </a:r>
            <a:r>
              <a:rPr lang="en-US" dirty="0" err="1"/>
              <a:t>sklearn</a:t>
            </a:r>
            <a:r>
              <a:rPr lang="en-US" dirty="0"/>
              <a:t> equivalent)</a:t>
            </a:r>
            <a:endParaRPr dirty="0"/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" dirty="0"/>
              <a:t>Supervised Learning</a:t>
            </a:r>
            <a:endParaRPr dirty="0"/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" dirty="0"/>
              <a:t>Unsupervised Learning</a:t>
            </a:r>
            <a:endParaRPr dirty="0"/>
          </a:p>
          <a:p>
            <a:r>
              <a:rPr lang="en" dirty="0"/>
              <a:t>Using pre-trained models</a:t>
            </a:r>
          </a:p>
          <a:p>
            <a:r>
              <a:rPr lang="en" dirty="0"/>
              <a:t>Deploying ML applications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i="1" dirty="0"/>
              <a:t>Michael </a:t>
            </a:r>
            <a:r>
              <a:rPr lang="en" i="1" dirty="0" err="1"/>
              <a:t>Bironneau</a:t>
            </a:r>
            <a:r>
              <a:rPr lang="en" i="1" dirty="0"/>
              <a:t>, Toby Coleman</a:t>
            </a:r>
            <a:r>
              <a:rPr lang="en" dirty="0"/>
              <a:t>, </a:t>
            </a:r>
            <a:r>
              <a:rPr lang="en" b="1" dirty="0"/>
              <a:t>Machine Learning with Go Quick Start Guide</a:t>
            </a:r>
            <a:r>
              <a:rPr lang="en" dirty="0"/>
              <a:t>, </a:t>
            </a:r>
            <a:r>
              <a:rPr lang="en" dirty="0" err="1"/>
              <a:t>Packt</a:t>
            </a:r>
            <a:r>
              <a:rPr lang="en" dirty="0"/>
              <a:t> Publishing, 2019</a:t>
            </a:r>
          </a:p>
          <a:p>
            <a:pPr lvl="0">
              <a:buAutoNum type="arabicPeriod"/>
            </a:pPr>
            <a:r>
              <a:rPr lang="en-US" i="1" dirty="0" err="1"/>
              <a:t>Xuanyi</a:t>
            </a:r>
            <a:r>
              <a:rPr lang="en-US" i="1" dirty="0"/>
              <a:t> Chew</a:t>
            </a:r>
            <a:r>
              <a:rPr lang="en-US" dirty="0"/>
              <a:t>, </a:t>
            </a:r>
            <a:r>
              <a:rPr lang="en-US" b="1" dirty="0"/>
              <a:t>Go Machine Learning Projects</a:t>
            </a:r>
            <a:r>
              <a:rPr lang="en-US" dirty="0"/>
              <a:t>, </a:t>
            </a:r>
            <a:r>
              <a:rPr lang="en-US" dirty="0" err="1"/>
              <a:t>Packtpub</a:t>
            </a:r>
            <a:r>
              <a:rPr lang="en-US" dirty="0"/>
              <a:t>, 2018</a:t>
            </a:r>
            <a:r>
              <a:rPr lang="en" dirty="0"/>
              <a:t> (</a:t>
            </a:r>
            <a:r>
              <a:rPr lang="en-US" dirty="0">
                <a:hlinkClick r:id="rId3"/>
              </a:rPr>
              <a:t>https://github.com/PacktPublishing/Go-Machine-Learning-Projects</a:t>
            </a:r>
            <a:r>
              <a:rPr lang="en-US" dirty="0"/>
              <a:t>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u="sng" dirty="0">
                <a:solidFill>
                  <a:schemeClr val="hlink"/>
                </a:solidFill>
                <a:hlinkClick r:id="rId4"/>
              </a:rPr>
              <a:t>https://tech.travelaudience.com/training-tensorflow-models-in-python-and-serving-with-go-1b2a9386b0ff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u="sng" dirty="0">
                <a:solidFill>
                  <a:schemeClr val="hlink"/>
                </a:solidFill>
                <a:hlinkClick r:id="rId5"/>
              </a:rPr>
              <a:t>https://towardsdatascience.com/why-we-deploy-machine-learning-models-with-go-not-python-a4e35ec16deb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u="sng" dirty="0">
                <a:solidFill>
                  <a:schemeClr val="hlink"/>
                </a:solidFill>
                <a:hlinkClick r:id="rId6"/>
              </a:rPr>
              <a:t>https://github.com/gorgonia/gorgonia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u="sng" dirty="0">
                <a:solidFill>
                  <a:schemeClr val="hlink"/>
                </a:solidFill>
                <a:hlinkClick r:id="rId7"/>
              </a:rPr>
              <a:t>https://github.com/jdkato/prose</a:t>
            </a:r>
            <a:r>
              <a:rPr lang="en" dirty="0"/>
              <a:t> 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Accompanying Materials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https://github.com/ephraimberkovitch/golang_ml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u="sng">
                <a:solidFill>
                  <a:schemeClr val="hlink"/>
                </a:solidFill>
                <a:hlinkClick r:id="rId4"/>
              </a:rPr>
              <a:t>http://www.cs.jhu.edu/~mdredze/datasets/sentiment/processed_acl.tar.gz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69DAC-021E-7F45-BFEB-CDC2C406D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Why ML in Go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95F705-F1CA-5946-B53F-A34F0BF260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simple syntax </a:t>
            </a:r>
          </a:p>
          <a:p>
            <a:pPr lvl="1"/>
            <a:r>
              <a:rPr lang="en-US" dirty="0"/>
              <a:t>clearly describe complex algorithms</a:t>
            </a:r>
          </a:p>
          <a:p>
            <a:pPr lvl="1"/>
            <a:r>
              <a:rPr lang="en-US"/>
              <a:t>does </a:t>
            </a:r>
            <a:r>
              <a:rPr lang="en-US" dirty="0"/>
              <a:t>not obscure developers from understand how to run efficient </a:t>
            </a:r>
            <a:r>
              <a:rPr lang="en-US"/>
              <a:t>optimized code</a:t>
            </a: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389494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B6A7D-2660-6E44-BFD9-4F9D8731C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Why ML in Go – in general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997403-2FB4-FB49-88F5-3CF8E8DD15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Easy to learn and on-board new developers</a:t>
            </a:r>
          </a:p>
          <a:p>
            <a:r>
              <a:rPr lang="en-US" dirty="0"/>
              <a:t>Fast build time</a:t>
            </a:r>
          </a:p>
          <a:p>
            <a:r>
              <a:rPr lang="en-US" dirty="0"/>
              <a:t>Good performance at run-time</a:t>
            </a:r>
          </a:p>
          <a:p>
            <a:r>
              <a:rPr lang="en-US" dirty="0"/>
              <a:t>Great concurrency support</a:t>
            </a:r>
          </a:p>
          <a:p>
            <a:r>
              <a:rPr lang="en-US" dirty="0"/>
              <a:t>Excellent standard library</a:t>
            </a:r>
          </a:p>
          <a:p>
            <a:r>
              <a:rPr lang="en-US" dirty="0"/>
              <a:t>Type safety</a:t>
            </a:r>
          </a:p>
          <a:p>
            <a:r>
              <a:rPr lang="en-US" dirty="0"/>
              <a:t>Easy-to-read, standardized code with </a:t>
            </a:r>
            <a:r>
              <a:rPr lang="en-US" dirty="0" err="1"/>
              <a:t>gofmt</a:t>
            </a:r>
            <a:endParaRPr lang="en-US" dirty="0"/>
          </a:p>
          <a:p>
            <a:r>
              <a:rPr lang="en-US" dirty="0"/>
              <a:t>Forced error handling to minimize unforeseen exceptions</a:t>
            </a:r>
          </a:p>
          <a:p>
            <a:r>
              <a:rPr lang="en-US" dirty="0"/>
              <a:t>Explicit, clear dependency management</a:t>
            </a:r>
          </a:p>
          <a:p>
            <a:r>
              <a:rPr lang="en-US" dirty="0"/>
              <a:t>Easy to adapt architecture as projects grow</a:t>
            </a:r>
          </a:p>
          <a:p>
            <a:endParaRPr lang="en-IL" dirty="0"/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371008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BC7BF-E1C4-5D4A-98F2-6F3263CC8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Why consider using ML in Go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35B926-F18C-D849-B221-F50A62D6B3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L" dirty="0"/>
              <a:t>General mature eco-system in Go</a:t>
            </a:r>
          </a:p>
          <a:p>
            <a:r>
              <a:rPr lang="en-US" dirty="0"/>
              <a:t>No dead code / no unused imports</a:t>
            </a:r>
          </a:p>
          <a:p>
            <a:r>
              <a:rPr lang="en-US" dirty="0"/>
              <a:t>Compiled code</a:t>
            </a:r>
          </a:p>
          <a:p>
            <a:r>
              <a:rPr lang="en-US"/>
              <a:t>gofmt</a:t>
            </a:r>
            <a:endParaRPr lang="en-IL" dirty="0"/>
          </a:p>
          <a:p>
            <a:pPr marL="114300" indent="0">
              <a:buNone/>
            </a:pPr>
            <a:endParaRPr lang="en-IL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37685BBF-D82E-1849-862B-AA8DBC2D01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770" y="2571750"/>
            <a:ext cx="6520070" cy="180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962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Jupyter Kernel for Go</a:t>
            </a: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gophernotes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https://github.com/gopherdata/gophernotes</a:t>
            </a:r>
            <a:r>
              <a:rPr lang="en"/>
              <a:t> - backend - interpreter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alternatives - </a:t>
            </a:r>
            <a:r>
              <a:rPr lang="en" b="1"/>
              <a:t>lgo </a:t>
            </a:r>
            <a:r>
              <a:rPr lang="en"/>
              <a:t>(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https://github.com/yunabe/lgo</a:t>
            </a:r>
            <a:r>
              <a:rPr lang="en"/>
              <a:t>) - backend - official compiler, elder versions</a:t>
            </a:r>
            <a:endParaRPr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14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docker run -it -p 8888:8888 -v $(pwd):/usr/share/notebooks gopherdata/gophernotes:latest-ds</a:t>
            </a:r>
            <a:endParaRPr sz="14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Wrangling Library - gota</a:t>
            </a:r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Counterpart of Python’s </a:t>
            </a:r>
            <a:r>
              <a:rPr lang="en" b="1" dirty="0"/>
              <a:t>pandas</a:t>
            </a:r>
            <a:endParaRPr b="1" dirty="0"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hlinkClick r:id="rId3"/>
              </a:rPr>
              <a:t>https://github.com/go-gota/gota</a:t>
            </a:r>
            <a:endParaRPr lang="en" dirty="0"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Load CSV</a:t>
            </a: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Pre-processing data</a:t>
            </a:r>
          </a:p>
          <a:p>
            <a:pPr lvl="1" indent="-342900">
              <a:lnSpc>
                <a:spcPct val="100000"/>
              </a:lnSpc>
              <a:spcBef>
                <a:spcPts val="0"/>
              </a:spcBef>
              <a:buSzPts val="1800"/>
              <a:buChar char="●"/>
            </a:pPr>
            <a:r>
              <a:rPr lang="en-US" dirty="0"/>
              <a:t>R</a:t>
            </a:r>
            <a:r>
              <a:rPr lang="en" dirty="0"/>
              <a:t>e-name, remove columns</a:t>
            </a:r>
          </a:p>
          <a:p>
            <a:pPr lvl="1" indent="-342900">
              <a:lnSpc>
                <a:spcPct val="100000"/>
              </a:lnSpc>
              <a:spcBef>
                <a:spcPts val="0"/>
              </a:spcBef>
              <a:buSzPts val="1800"/>
              <a:buChar char="●"/>
            </a:pPr>
            <a:r>
              <a:rPr lang="en-US" dirty="0"/>
              <a:t>F</a:t>
            </a:r>
            <a:r>
              <a:rPr lang="en" dirty="0" err="1"/>
              <a:t>ilter</a:t>
            </a:r>
            <a:r>
              <a:rPr lang="en" dirty="0"/>
              <a:t> out irrelevant data</a:t>
            </a:r>
          </a:p>
          <a:p>
            <a:pPr>
              <a:lnSpc>
                <a:spcPct val="100000"/>
              </a:lnSpc>
            </a:pPr>
            <a:r>
              <a:rPr lang="en" dirty="0"/>
              <a:t>Training / validation data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</a:t>
            </a:r>
            <a:r>
              <a:rPr lang="en" dirty="0" err="1"/>
              <a:t>ataframe.Subset</a:t>
            </a:r>
            <a:endParaRPr lang="en" dirty="0"/>
          </a:p>
          <a:p>
            <a:pPr lvl="1">
              <a:lnSpc>
                <a:spcPct val="100000"/>
              </a:lnSpc>
            </a:pPr>
            <a:r>
              <a:rPr lang="en" dirty="0"/>
              <a:t>Encoding data with categorical values</a:t>
            </a:r>
          </a:p>
          <a:p>
            <a:pPr lvl="1"/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Scientific and Plotting Library - gonum + gonum/plot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Counterpart of Python’s </a:t>
            </a:r>
            <a:r>
              <a:rPr lang="en" b="1" dirty="0" err="1"/>
              <a:t>numpy</a:t>
            </a:r>
            <a:endParaRPr b="1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 dirty="0">
                <a:solidFill>
                  <a:schemeClr val="hlink"/>
                </a:solidFill>
                <a:hlinkClick r:id="rId3"/>
              </a:rPr>
              <a:t>https://www.gonum.org/</a:t>
            </a:r>
            <a:r>
              <a:rPr lang="en" dirty="0"/>
              <a:t> - </a:t>
            </a:r>
            <a:r>
              <a:rPr lang="en" dirty="0" err="1"/>
              <a:t>GoNum</a:t>
            </a:r>
            <a:r>
              <a:rPr lang="en" dirty="0"/>
              <a:t>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6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set of packages designed to make writing numerical and scientific algorithms productive, performant, and scalable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7541</TotalTime>
  <Words>755</Words>
  <Application>Microsoft Macintosh PowerPoint</Application>
  <PresentationFormat>On-screen Show (16:9)</PresentationFormat>
  <Paragraphs>99</Paragraphs>
  <Slides>20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Courier New</vt:lpstr>
      <vt:lpstr>Roboto</vt:lpstr>
      <vt:lpstr>Simple Light</vt:lpstr>
      <vt:lpstr>Machine Learning with Golang</vt:lpstr>
      <vt:lpstr>Agenda</vt:lpstr>
      <vt:lpstr>Accompanying Materials</vt:lpstr>
      <vt:lpstr>Why ML in Go</vt:lpstr>
      <vt:lpstr>Why ML in Go – in general</vt:lpstr>
      <vt:lpstr>Why consider using ML in Go</vt:lpstr>
      <vt:lpstr>Jupyter Kernel for Go</vt:lpstr>
      <vt:lpstr>Data Wrangling Library - gota</vt:lpstr>
      <vt:lpstr>Scientific and Plotting Library - gonum + gonum/plot </vt:lpstr>
      <vt:lpstr>Supervised Algorithms</vt:lpstr>
      <vt:lpstr>Unsupervised Algorithms</vt:lpstr>
      <vt:lpstr>Using pre-trained modules</vt:lpstr>
      <vt:lpstr>Using Python models </vt:lpstr>
      <vt:lpstr>Invoke Python model using os/exec </vt:lpstr>
      <vt:lpstr>Invoke Python models using HTTP </vt:lpstr>
      <vt:lpstr>Go bindings of TensorFlow</vt:lpstr>
      <vt:lpstr>Deployment</vt:lpstr>
      <vt:lpstr>When and where to use ML</vt:lpstr>
      <vt:lpstr>Pure Go ML frameworks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with Golang</dc:title>
  <cp:lastModifiedBy>Ephraim Berkovitch</cp:lastModifiedBy>
  <cp:revision>14</cp:revision>
  <dcterms:modified xsi:type="dcterms:W3CDTF">2020-11-22T08:46:48Z</dcterms:modified>
</cp:coreProperties>
</file>