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2fe121f1e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2fe121f1e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2fe121f1e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2fe121f1e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2fe121f1e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2fe121f1e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2ee5ed651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a2ee5ed65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2ee5ed65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a2ee5ed65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2fe121f1e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2fe121f1e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2fe121f1e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2fe121f1e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2ee5ed65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a2ee5ed65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2fe121f1e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2fe121f1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2fe121f1e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2fe121f1e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fe121f1e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fe121f1e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2ee5ed65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2ee5ed65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2fe121f1e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2fe121f1e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2fe121f1e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2fe121f1e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st.github.com/owulveryck/19a5ba9553ff8209b3b4227b5325041b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go-gota/gota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gonum.org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galeone/tfgo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gopherdata/gophernotes" TargetMode="External"/><Relationship Id="rId4" Type="http://schemas.openxmlformats.org/officeDocument/2006/relationships/hyperlink" Target="https://github.com/yunabe/lgo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tensorflow.org/install/lang_go" TargetMode="External"/><Relationship Id="rId4" Type="http://schemas.openxmlformats.org/officeDocument/2006/relationships/hyperlink" Target="https://www.tensorflow.org/guide/version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ephraimberkovitch/golang_ml" TargetMode="External"/><Relationship Id="rId4" Type="http://schemas.openxmlformats.org/officeDocument/2006/relationships/hyperlink" Target="http://www.cs.jhu.edu/~mdredze/datasets/sentiment/processed_acl.tar.gz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PacktPublishing/Go-Machine-Learning-Projects" TargetMode="External"/><Relationship Id="rId4" Type="http://schemas.openxmlformats.org/officeDocument/2006/relationships/hyperlink" Target="https://tech.travelaudience.com/training-tensorflow-models-in-python-and-serving-with-go-1b2a9386b0ff" TargetMode="External"/><Relationship Id="rId5" Type="http://schemas.openxmlformats.org/officeDocument/2006/relationships/hyperlink" Target="https://towardsdatascience.com/a-gentle-journey-from-linear-regression-to-neural-networks-68881590760e" TargetMode="External"/><Relationship Id="rId6" Type="http://schemas.openxmlformats.org/officeDocument/2006/relationships/hyperlink" Target="https://towardsdatascience.com/why-we-deploy-machine-learning-models-with-go-not-python-a4e35ec16deb" TargetMode="External"/><Relationship Id="rId7" Type="http://schemas.openxmlformats.org/officeDocument/2006/relationships/hyperlink" Target="https://github.com/gorgonia/gorgonia" TargetMode="External"/><Relationship Id="rId8" Type="http://schemas.openxmlformats.org/officeDocument/2006/relationships/hyperlink" Target="https://github.com/jdkato/pros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st.github.com/curran/a08a1080b88344b0c8a7" TargetMode="External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Machine Learning with Golang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Ephraim Berkovitch, Jan 2021 / ZipRecruiter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Regression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2920650"/>
            <a:ext cx="8520600" cy="1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600"/>
              <a:buFont typeface="Roboto"/>
              <a:buChar char="-"/>
            </a:pPr>
            <a:r>
              <a:rPr lang="en-US" sz="1600">
                <a:solidFill>
                  <a:srgbClr val="32323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encode the data (the true facts from observation of different flowers) into a matrix</a:t>
            </a:r>
            <a:endParaRPr sz="1600">
              <a:solidFill>
                <a:srgbClr val="32323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Clr>
                <a:srgbClr val="323232"/>
              </a:buClr>
              <a:buSzPts val="1600"/>
              <a:buFont typeface="Roboto"/>
              <a:buChar char="-"/>
            </a:pPr>
            <a:r>
              <a:rPr lang="en-US" sz="1600">
                <a:solidFill>
                  <a:srgbClr val="32323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containing 5 columns (sepal length, sepal width, petal length, petal width and 1 for the bias). </a:t>
            </a:r>
            <a:endParaRPr sz="1600">
              <a:solidFill>
                <a:srgbClr val="32323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Clr>
                <a:srgbClr val="323232"/>
              </a:buClr>
              <a:buSzPts val="1600"/>
              <a:buFont typeface="Roboto"/>
              <a:buChar char="-"/>
            </a:pPr>
            <a:r>
              <a:rPr lang="en-US" sz="1600">
                <a:solidFill>
                  <a:srgbClr val="32323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row of the matrix represents a flower</a:t>
            </a:r>
            <a:endParaRPr sz="1600">
              <a:solidFill>
                <a:srgbClr val="32323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225" y="1298000"/>
            <a:ext cx="667702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1713" y="1768775"/>
            <a:ext cx="540067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6150" y="2571750"/>
            <a:ext cx="911822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Regression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Encode </a:t>
            </a:r>
            <a:r>
              <a:rPr b="1" lang="en-US"/>
              <a:t>categorical</a:t>
            </a:r>
            <a:r>
              <a:rPr lang="en-US"/>
              <a:t> data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200"/>
              <a:buFont typeface="Roboto"/>
              <a:buChar char="○"/>
            </a:pPr>
            <a:r>
              <a:rPr lang="en-US" sz="1200">
                <a:solidFill>
                  <a:srgbClr val="32323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setosa = 1.0</a:t>
            </a:r>
            <a:endParaRPr sz="1200">
              <a:solidFill>
                <a:srgbClr val="32323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200"/>
              <a:buFont typeface="Roboto"/>
              <a:buChar char="○"/>
            </a:pPr>
            <a:r>
              <a:rPr lang="en-US" sz="1200">
                <a:solidFill>
                  <a:srgbClr val="32323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virginica = 2.0</a:t>
            </a:r>
            <a:endParaRPr sz="1200">
              <a:solidFill>
                <a:srgbClr val="32323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200"/>
              <a:buFont typeface="Roboto"/>
              <a:buChar char="○"/>
            </a:pPr>
            <a:r>
              <a:rPr lang="en-US" sz="1200">
                <a:solidFill>
                  <a:srgbClr val="32323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versicolor = 3.0</a:t>
            </a:r>
            <a:endParaRPr sz="1200">
              <a:solidFill>
                <a:srgbClr val="32323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200"/>
              <a:buFont typeface="Roboto"/>
              <a:buChar char="●"/>
            </a:pPr>
            <a:r>
              <a:rPr lang="en-US"/>
              <a:t>Other encoding techniques: </a:t>
            </a:r>
            <a:r>
              <a:rPr lang="en-US" sz="1200">
                <a:solidFill>
                  <a:srgbClr val="32323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rgbClr val="32323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200"/>
              <a:buFont typeface="Roboto"/>
              <a:buChar char="○"/>
            </a:pPr>
            <a:r>
              <a:rPr lang="en-US" sz="1200">
                <a:solidFill>
                  <a:srgbClr val="32323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species_setosa = 1/0; species_virginica=0/1; species_versicolor=0/1 </a:t>
            </a:r>
            <a:endParaRPr sz="1200">
              <a:solidFill>
                <a:srgbClr val="32323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Learning phase cost: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 gradient descent to lower the cost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* Another technique - use Gonum to get accurate Theta values: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https://gist.github.com/owulveryck/19a5ba9553ff8209b3b4227b5325041b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5638" y="2532050"/>
            <a:ext cx="275272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8825" y="3996175"/>
            <a:ext cx="257229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Gota - Pandas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Generate the training set with Gota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dataframe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series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Useful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000">
                <a:solidFill>
                  <a:schemeClr val="dk1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df</a:t>
            </a:r>
            <a:r>
              <a:rPr lang="en-US" sz="1000">
                <a:solidFill>
                  <a:srgbClr val="5E5E5E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US" sz="1000">
                <a:solidFill>
                  <a:srgbClr val="CE5C00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:=</a:t>
            </a:r>
            <a:r>
              <a:rPr lang="en-US" sz="1000">
                <a:solidFill>
                  <a:srgbClr val="5E5E5E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00">
                <a:solidFill>
                  <a:schemeClr val="dk1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dataframe</a:t>
            </a:r>
            <a:r>
              <a:rPr b="1" lang="en-US" sz="1000">
                <a:solidFill>
                  <a:schemeClr val="dk1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000">
                <a:solidFill>
                  <a:schemeClr val="dk1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ReadCSV</a:t>
            </a:r>
            <a:r>
              <a:rPr b="1" lang="en-US" sz="1000">
                <a:solidFill>
                  <a:schemeClr val="dk1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000">
                <a:solidFill>
                  <a:schemeClr val="dk1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b="1" lang="en-US" sz="1000">
                <a:solidFill>
                  <a:schemeClr val="dk1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1" sz="1000">
              <a:solidFill>
                <a:schemeClr val="dk1"/>
              </a:solidFill>
              <a:highlight>
                <a:srgbClr val="F8F8F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000">
                <a:solidFill>
                  <a:schemeClr val="dk1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df</a:t>
            </a:r>
            <a:r>
              <a:rPr b="1" lang="en-US" sz="1000">
                <a:solidFill>
                  <a:schemeClr val="dk1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000">
                <a:solidFill>
                  <a:schemeClr val="dk1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Drop</a:t>
            </a:r>
            <a:r>
              <a:rPr b="1" lang="en-US" sz="1000">
                <a:solidFill>
                  <a:schemeClr val="dk1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000">
                <a:solidFill>
                  <a:srgbClr val="4E9A06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"species"</a:t>
            </a:r>
            <a:r>
              <a:rPr b="1" lang="en-US" sz="1000">
                <a:solidFill>
                  <a:schemeClr val="dk1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1" sz="1000">
              <a:solidFill>
                <a:schemeClr val="dk1"/>
              </a:solidFill>
              <a:highlight>
                <a:srgbClr val="F8F8F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000">
                <a:solidFill>
                  <a:schemeClr val="dk1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xDF</a:t>
            </a:r>
            <a:r>
              <a:rPr b="1" lang="en-US" sz="1000">
                <a:solidFill>
                  <a:schemeClr val="dk1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000">
                <a:solidFill>
                  <a:schemeClr val="dk1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Describe</a:t>
            </a:r>
            <a:r>
              <a:rPr b="1" lang="en-US" sz="1000">
                <a:solidFill>
                  <a:schemeClr val="dk1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b="1" sz="1000">
              <a:solidFill>
                <a:schemeClr val="dk1"/>
              </a:solidFill>
              <a:highlight>
                <a:srgbClr val="F8F8F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Mono"/>
              <a:buChar char="○"/>
            </a:pPr>
            <a:r>
              <a:rPr lang="en-US" sz="1000">
                <a:solidFill>
                  <a:schemeClr val="dk1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df</a:t>
            </a:r>
            <a:r>
              <a:rPr b="1" lang="en-US" sz="1000">
                <a:solidFill>
                  <a:schemeClr val="dk1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000">
                <a:solidFill>
                  <a:schemeClr val="dk1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Mutate</a:t>
            </a:r>
            <a:endParaRPr b="1" sz="1000">
              <a:solidFill>
                <a:schemeClr val="dk1"/>
              </a:solidFill>
              <a:highlight>
                <a:srgbClr val="F8F8F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Data Wrangling Library - gota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Counterpart of Python’s </a:t>
            </a:r>
            <a:r>
              <a:rPr b="1" lang="en-US"/>
              <a:t>pandas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https://github.com/go-gota/gota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Load CSV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Pre-processing data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Re-name, remove columns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Filter out irrelevant data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Training / validation data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Dataframe.Subset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Encoding data with categorical values</a:t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Scientific and Plotting Library - gonum + gonum/plot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Counterpart of Python’s </a:t>
            </a:r>
            <a:r>
              <a:rPr b="1" lang="en-US"/>
              <a:t>numpy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https://www.gonum.org/</a:t>
            </a:r>
            <a:r>
              <a:rPr lang="en-US"/>
              <a:t> - GoNum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set of packages designed to make writing numerical and scientific algorithms productive, performant, and scalable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Gonum - Numpy, Matplotlib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-US" sz="1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gonum.org/v1/gonum/mat - 2-dimensional matrices</a:t>
            </a:r>
            <a:endParaRPr sz="16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-US" sz="1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gonum.org/v1/plot</a:t>
            </a:r>
            <a:endParaRPr sz="16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 in python, Serve in Go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https://github.com/galeone/tfgo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Jupyter Kernel for Go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gophernotes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https://github.com/gopherdata/gophernotes</a:t>
            </a:r>
            <a:r>
              <a:rPr lang="en-US"/>
              <a:t> - backend - interpreter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alternatives - </a:t>
            </a:r>
            <a:r>
              <a:rPr b="1" lang="en-US"/>
              <a:t>lgo </a:t>
            </a:r>
            <a:r>
              <a:rPr lang="en-US"/>
              <a:t>(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https://github.com/yunabe/lgo</a:t>
            </a:r>
            <a:r>
              <a:rPr lang="en-US"/>
              <a:t>) - backend - official compiler, elder versions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docker run -it -p 8888:8888 -v $(pwd):/usr/share/notebooks gopherdata/gophernotes:latest-ds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Using pre-trained modules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TensorFlow for Go is not mature yet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https://www.tensorflow.org/install/lang_go</a:t>
            </a:r>
            <a:r>
              <a:rPr lang="en-US"/>
              <a:t> - The TensorFlow Go API is </a:t>
            </a:r>
            <a:r>
              <a:rPr i="1" lang="en-US"/>
              <a:t>not</a:t>
            </a:r>
            <a:r>
              <a:rPr lang="en-US"/>
              <a:t> covered by the TensorFlow </a:t>
            </a:r>
            <a:r>
              <a:rPr lang="en-US" u="sng">
                <a:solidFill>
                  <a:schemeClr val="hlink"/>
                </a:solidFill>
                <a:hlinkClick r:id="rId4"/>
              </a:rPr>
              <a:t>API stability guarantees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There is a Gorgonia framework, written completely in Go - low-level, like Theano, but has higher goals like Tensorflow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Using Python models	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When to adopt a polyglot approach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Polyglot – use Python-only libraries like Keras in Python, reduce amount of code and in some cases, better performance, multi-team cooperation, leverage pre-existing models; more </a:t>
            </a:r>
            <a:r>
              <a:rPr lang="en-US" u="sng"/>
              <a:t>complex problems, deep learning, computer vision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Go-only - easier to maintain, less dependencies, less complexities in component interactions; </a:t>
            </a:r>
            <a:r>
              <a:rPr lang="en-US" u="sng"/>
              <a:t>when existing Go libraries offer what you need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Accompanying Materials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https://github.com/ephraimberkovitch/golang_ml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http://www.cs.jhu.edu/~mdredze/datasets/sentiment/processed_acl.tar.gz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Invoke Python model using os/exec</a:t>
            </a:r>
            <a:br>
              <a:rPr lang="en-US"/>
            </a:b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Model is on the same machine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 command-line arguments to pass inputs to the model and read the model's prediction from standard output (STDOUT)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JSON for data exchange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Load dataset to dataframe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stdout, err := cmd.StdoutPipe()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b, err = InvokeAndWait("model.py", "predict", string(b))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/>
              <a:t>Cons</a:t>
            </a:r>
            <a:r>
              <a:rPr lang="en-US"/>
              <a:t> – start a new Python process to handle every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request, coupling with Python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/>
              <a:t>Pros</a:t>
            </a:r>
            <a:r>
              <a:rPr lang="en-US"/>
              <a:t> – small effort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Diagram&#10;&#10;Description automatically generated" id="178" name="Google Shape;17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3100" y="1753815"/>
            <a:ext cx="2489200" cy="30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Invoke Python models using HTTP</a:t>
            </a:r>
            <a:br>
              <a:rPr lang="en-US"/>
            </a:br>
            <a:endParaRPr/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Model is running as a service on different machine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Diagram&#10;&#10;Description automatically generated" id="185" name="Google Shape;18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063" y="2098620"/>
            <a:ext cx="8562237" cy="2322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Go bindings of TensorFlow</a:t>
            </a:r>
            <a:endParaRPr/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Install TensorFlow as a docker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Import pre-trained TensorFlow model</a:t>
            </a:r>
            <a:endParaRPr/>
          </a:p>
          <a:p>
            <a:pPr indent="0" lvl="1" marL="5969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-US"/>
              <a:t>savedModel, err := tf.LoadSavedModel("./saved_model", []string{"serve"}, nil)</a:t>
            </a:r>
            <a:endParaRPr/>
          </a:p>
          <a:p>
            <a:pPr indent="0" lvl="1" marL="5969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-US"/>
              <a:t>if err != nil {</a:t>
            </a:r>
            <a:endParaRPr/>
          </a:p>
          <a:p>
            <a:pPr indent="0" lvl="1" marL="5969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-US"/>
              <a:t>    log.Fatalf("failed to load model: %v", err)</a:t>
            </a:r>
            <a:endParaRPr/>
          </a:p>
          <a:p>
            <a:pPr indent="0" lvl="1" marL="5969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97" name="Google Shape;197;p35"/>
          <p:cNvSpPr txBox="1"/>
          <p:nvPr>
            <p:ph idx="1" type="body"/>
          </p:nvPr>
        </p:nvSpPr>
        <p:spPr>
          <a:xfrm>
            <a:off x="311700" y="1152475"/>
            <a:ext cx="8520600" cy="38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-US"/>
              <a:t>Michael Bironneau, Toby Coleman</a:t>
            </a:r>
            <a:r>
              <a:rPr lang="en-US"/>
              <a:t>, </a:t>
            </a:r>
            <a:r>
              <a:rPr b="1" lang="en-US"/>
              <a:t>Machine Learning with Go Quick Start Guide</a:t>
            </a:r>
            <a:r>
              <a:rPr lang="en-US"/>
              <a:t>, Packt Publishing, 2019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-US"/>
              <a:t>Xuanyi Chew</a:t>
            </a:r>
            <a:r>
              <a:rPr lang="en-US"/>
              <a:t>, </a:t>
            </a:r>
            <a:r>
              <a:rPr b="1" lang="en-US"/>
              <a:t>Go Machine Learning Projects</a:t>
            </a:r>
            <a:r>
              <a:rPr lang="en-US"/>
              <a:t>, Packtpub, 2018 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https://github.com/PacktPublishing/Go-Machine-Learning-Projects</a:t>
            </a:r>
            <a:r>
              <a:rPr lang="en-US"/>
              <a:t>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https://tech.travelaudience.com/training-tensorflow-models-in-python-and-serving-with-go-1b2a9386b0ff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https://towardsdatascience.com/a-gentle-journey-from-linear-regression-to-neural-networks-68881590760e</a:t>
            </a:r>
            <a:r>
              <a:rPr lang="en-US"/>
              <a:t>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https://towardsdatascience.com/why-we-deploy-machine-learning-models-with-go-not-python-a4e35ec16deb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 u="sng">
                <a:solidFill>
                  <a:schemeClr val="hlink"/>
                </a:solidFill>
                <a:hlinkClick r:id="rId7"/>
              </a:rPr>
              <a:t>https://github.com/gorgonia/gorgonia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 u="sng">
                <a:solidFill>
                  <a:schemeClr val="hlink"/>
                </a:solidFill>
                <a:hlinkClick r:id="rId8"/>
              </a:rPr>
              <a:t>https://github.com/jdkato/prose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Why ML in Go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100">
                <a:latin typeface="Georgia"/>
                <a:ea typeface="Georgia"/>
                <a:cs typeface="Georgia"/>
                <a:sym typeface="Georgia"/>
              </a:rPr>
              <a:t>simple syntax</a:t>
            </a:r>
            <a:r>
              <a:rPr lang="en-US"/>
              <a:t>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clearly describe complex algorithms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does not obscure developers from understand how to run efficient optimized code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21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easy to deploy and code</a:t>
            </a:r>
            <a:endParaRPr sz="21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21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easy to understand and debug</a:t>
            </a:r>
            <a:endParaRPr sz="21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2100"/>
              <a:buFont typeface="Georgia"/>
              <a:buChar char="●"/>
            </a:pPr>
            <a:r>
              <a:rPr lang="en-US" sz="21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have its performance measured</a:t>
            </a:r>
            <a:endParaRPr sz="21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 in Go vs Python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ML frameworks use languages like C/C++ for actual computation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-"/>
            </a:pPr>
            <a:r>
              <a:rPr lang="en-U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all offer a Python </a:t>
            </a:r>
            <a:r>
              <a:rPr lang="en-US" sz="1600" u="sng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interface</a:t>
            </a:r>
            <a:endParaRPr sz="1600" u="sng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-"/>
            </a:pP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Cortex is an open source platform for </a:t>
            </a:r>
            <a:r>
              <a:rPr lang="en-US" sz="1600" u="sng">
                <a:solidFill>
                  <a:srgbClr val="24292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deploying, managing, and scaling machine learning in production</a:t>
            </a: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 Go - 80%, Python - 15%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Georgia"/>
              <a:buChar char="-"/>
            </a:pPr>
            <a:r>
              <a:rPr lang="en-U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all-in-one model-to-microservice platform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Georgia"/>
              <a:buChar char="-"/>
            </a:pPr>
            <a:r>
              <a:rPr lang="en-U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To actually run a production machine learning API at scale, infrastructure needs to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-"/>
            </a:pPr>
            <a:r>
              <a:rPr lang="en-U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Autoscaling, so that traffic fluctuations don’t break our APIs (and our AWS stays manageable)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-"/>
            </a:pPr>
            <a:r>
              <a:rPr lang="en-U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API management, to handle multiple deployments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-"/>
            </a:pPr>
            <a:r>
              <a:rPr lang="en-U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Rolling updates, so that we can update models while still serving requests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-"/>
            </a:pPr>
            <a:r>
              <a:rPr lang="en-US" sz="1600">
                <a:latin typeface="Georgia"/>
                <a:ea typeface="Georgia"/>
                <a:cs typeface="Georgia"/>
                <a:sym typeface="Georgia"/>
              </a:rPr>
              <a:t>Reliability - </a:t>
            </a:r>
            <a:r>
              <a:rPr lang="en-U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first line of defense, to avoid silly type errors</a:t>
            </a:r>
            <a:r>
              <a:rPr lang="en-US" sz="1600">
                <a:latin typeface="Georgia"/>
                <a:ea typeface="Georgia"/>
                <a:cs typeface="Georgia"/>
                <a:sym typeface="Georgia"/>
              </a:rPr>
              <a:t> - static typing, compilation step, no dead code, no unused imports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-"/>
            </a:pPr>
            <a:r>
              <a:rPr b="1" lang="en-US" sz="1600">
                <a:latin typeface="Georgia"/>
                <a:ea typeface="Georgia"/>
                <a:cs typeface="Georgia"/>
                <a:sym typeface="Georgia"/>
              </a:rPr>
              <a:t>Python for data science and scripting, Go for infrastructure</a:t>
            </a:r>
            <a:endParaRPr b="1"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ML in Go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Go is common practice in infrastructure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○"/>
            </a:pPr>
            <a:r>
              <a:rPr lang="en-U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We are software engineers, not data scientists, by background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○"/>
            </a:pPr>
            <a:r>
              <a:rPr lang="en-U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We wanted a simple tool that would take a trained model and automatically implement all the infra features needed—like reproducible deployments, scalable request handling, automated monitoring, etc—to deploy it as an API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○"/>
            </a:pPr>
            <a:r>
              <a:rPr lang="en-U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Kubernetes, Docker, and Terraform use Go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■"/>
            </a:pPr>
            <a:r>
              <a:rPr lang="en-U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It’s fast. 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■"/>
            </a:pPr>
            <a:r>
              <a:rPr lang="en-U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handles concurrency well. 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■"/>
            </a:pPr>
            <a:r>
              <a:rPr lang="en-U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compiles down to a single binary.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Concurrency and scheduling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○"/>
            </a:pPr>
            <a:r>
              <a:rPr lang="en-U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Goroutines, channels, and Go’s built-in timers and tickers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 Steps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Steps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Georgia"/>
              <a:buChar char="○"/>
            </a:pP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Gather data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Georgia"/>
              <a:buChar char="○"/>
            </a:pP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Perform exploratory data analysis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Georgia"/>
              <a:buChar char="○"/>
            </a:pP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Determine the correct machine learning solution to use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Georgia"/>
              <a:buChar char="○"/>
            </a:pP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Build a model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Georgia"/>
              <a:buChar char="○"/>
            </a:pP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Train the model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Georgia"/>
              <a:buChar char="○"/>
            </a:pP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Test the model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4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Gorgonia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Deep learning in 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Write and evaluate math equations with multi dimensional arrays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go get gorgonia.org/gorgonia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 := gorgonia.NewGraph()  // </a:t>
            </a:r>
            <a:r>
              <a:rPr lang="en-US" u="sng"/>
              <a:t>expression/computation graph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VM - understands graphs and computes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Go Machine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Lisp Machine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Tape Machine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/>
              <a:t>compile-once, run-many-times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/>
              <a:t>computational graph does not change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/>
              <a:t>suitable for linear regression, etc.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5363" y="3255838"/>
            <a:ext cx="2066925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Flower species prediction by classification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https://gist.github.com/curran/a08a1080b88344b0c8a7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features - X (עלי גביע ועלי כותרת)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sepal_length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sepal_width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petal_length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petal_width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target - 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species - setosa, versicolor, virginica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450">
                <a:solidFill>
                  <a:srgbClr val="242424"/>
                </a:solidFill>
                <a:highlight>
                  <a:srgbClr val="FFFFFF"/>
                </a:highlight>
              </a:rPr>
              <a:t>Sepal: The outer parts of the flower </a:t>
            </a:r>
            <a:endParaRPr sz="145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242424"/>
                </a:solidFill>
                <a:highlight>
                  <a:srgbClr val="FFFFFF"/>
                </a:highlight>
              </a:rPr>
              <a:t>(often green and leaf-like) that enclose a </a:t>
            </a:r>
            <a:endParaRPr sz="145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242424"/>
                </a:solidFill>
                <a:highlight>
                  <a:srgbClr val="FFFFFF"/>
                </a:highlight>
              </a:rPr>
              <a:t>developing bud. </a:t>
            </a:r>
            <a:endParaRPr sz="145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450">
                <a:solidFill>
                  <a:srgbClr val="242424"/>
                </a:solidFill>
                <a:highlight>
                  <a:srgbClr val="FFFFFF"/>
                </a:highlight>
              </a:rPr>
              <a:t>Petal: The parts of a flower that are often </a:t>
            </a:r>
            <a:endParaRPr sz="145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242424"/>
                </a:solidFill>
                <a:highlight>
                  <a:srgbClr val="FFFFFF"/>
                </a:highlight>
              </a:rPr>
              <a:t>conspicuously colored.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288" y="2020388"/>
            <a:ext cx="442912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Flower Species Prediction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475" y="1853475"/>
            <a:ext cx="733425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