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73" r:id="rId6"/>
    <p:sldId id="259" r:id="rId7"/>
    <p:sldId id="260" r:id="rId8"/>
    <p:sldId id="261" r:id="rId9"/>
    <p:sldId id="269" r:id="rId10"/>
    <p:sldId id="270" r:id="rId11"/>
    <p:sldId id="263" r:id="rId12"/>
    <p:sldId id="264" r:id="rId13"/>
    <p:sldId id="266" r:id="rId14"/>
    <p:sldId id="267" r:id="rId15"/>
    <p:sldId id="268" r:id="rId16"/>
    <p:sldId id="271" r:id="rId17"/>
    <p:sldId id="272" r:id="rId18"/>
    <p:sldId id="274" r:id="rId19"/>
    <p:sldId id="262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a7082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a7082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ea7082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ea7082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ea7082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4ea70822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ea7082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4ea7082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ea7082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ea7082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ea70822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ea70822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/versions" TargetMode="External"/><Relationship Id="rId2" Type="http://schemas.openxmlformats.org/officeDocument/2006/relationships/hyperlink" Target="https://www.tensorflow.org/install/lang_go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travelaudience.com/training-tensorflow-models-in-python-and-serving-with-go-1b2a9386b0f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jdkato/prose" TargetMode="External"/><Relationship Id="rId5" Type="http://schemas.openxmlformats.org/officeDocument/2006/relationships/hyperlink" Target="https://github.com/gorgonia/gorgonia" TargetMode="External"/><Relationship Id="rId4" Type="http://schemas.openxmlformats.org/officeDocument/2006/relationships/hyperlink" Target="https://towardsdatascience.com/why-we-deploy-machine-learning-models-with-go-not-python-a4e35ec16de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hraimberkovitch/golang_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s.jhu.edu/~mdredze/datasets/sentiment/processed_acl.tar.g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pherdata/gophernot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yunabe/lg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-gota/go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num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with Golang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Ephraim Berkovitch, Jan 2021 / ZipRecruiter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D99C-8B1B-8149-A84E-FA9A7308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Unsupervised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95C2-6D72-AA44-AA4E-6DB315330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lustering</a:t>
            </a:r>
          </a:p>
          <a:p>
            <a:r>
              <a:rPr lang="en-IL" dirty="0"/>
              <a:t>PCA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9640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65B2-816E-B742-82BD-7C6807D5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Using pre-trained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B1657-AF7F-5E47-9BD4-0B2B33EFC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TensorFlow for Go is not mature yet</a:t>
            </a:r>
          </a:p>
          <a:p>
            <a:pPr lvl="1"/>
            <a:r>
              <a:rPr lang="en-US" dirty="0">
                <a:hlinkClick r:id="rId2"/>
              </a:rPr>
              <a:t>https://www.tensorflow.org/install/lang_go</a:t>
            </a:r>
            <a:r>
              <a:rPr lang="en-US" dirty="0"/>
              <a:t> - The TensorFlow Go API is </a:t>
            </a:r>
            <a:r>
              <a:rPr lang="en-US" i="1" dirty="0"/>
              <a:t>not</a:t>
            </a:r>
            <a:r>
              <a:rPr lang="en-US" dirty="0"/>
              <a:t> covered by the TensorFlow </a:t>
            </a:r>
            <a:r>
              <a:rPr lang="en-US" u="sng" dirty="0">
                <a:hlinkClick r:id="rId3"/>
              </a:rPr>
              <a:t>API stability guarantees</a:t>
            </a:r>
            <a:endParaRPr lang="en-IL" dirty="0"/>
          </a:p>
          <a:p>
            <a:r>
              <a:rPr lang="en-IL" dirty="0"/>
              <a:t>There is a Gorgonia framework, written completely in Go - </a:t>
            </a:r>
            <a:r>
              <a:rPr lang="en-US" dirty="0"/>
              <a:t>low-level, like Theano, but has higher goals like </a:t>
            </a:r>
            <a:r>
              <a:rPr lang="en-US" dirty="0" err="1"/>
              <a:t>Tensorflow</a:t>
            </a:r>
            <a:endParaRPr lang="en-US" dirty="0"/>
          </a:p>
          <a:p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9849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2308-8A5D-CB48-B93F-2D6B4ABF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Using Python models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5C85F-7378-9144-94F3-A934F6DF5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</a:t>
            </a:r>
            <a:r>
              <a:rPr lang="en-IL" dirty="0"/>
              <a:t>hen to adopt a polyglot approach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IL" dirty="0"/>
              <a:t>olyglot – use Python-only libraries like Keras in Python, reduce amount of code and in some cases, better performance, multi-team cooperation, leverage pre-existing models; more </a:t>
            </a:r>
            <a:r>
              <a:rPr lang="en-IL" u="sng" dirty="0"/>
              <a:t>complex problems, deep learning, computer vision</a:t>
            </a:r>
          </a:p>
          <a:p>
            <a:pPr lvl="1">
              <a:lnSpc>
                <a:spcPct val="100000"/>
              </a:lnSpc>
            </a:pPr>
            <a:r>
              <a:rPr lang="en-IL" dirty="0"/>
              <a:t>Go-only - </a:t>
            </a:r>
            <a:r>
              <a:rPr lang="en-US" dirty="0"/>
              <a:t>e</a:t>
            </a:r>
            <a:r>
              <a:rPr lang="en-IL" dirty="0"/>
              <a:t>asier to maintain, less dependencies, less complexities in component interactions; </a:t>
            </a:r>
            <a:r>
              <a:rPr lang="en-IL" u="sng" dirty="0"/>
              <a:t>when existing Go libraries offer what you need</a:t>
            </a:r>
          </a:p>
        </p:txBody>
      </p:sp>
    </p:spTree>
    <p:extLst>
      <p:ext uri="{BB962C8B-B14F-4D97-AF65-F5344CB8AC3E}">
        <p14:creationId xmlns:p14="http://schemas.microsoft.com/office/powerpoint/2010/main" val="252163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DF9A-4633-4549-B6FF-E20DABC5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Invoke Python model using os/exec</a:t>
            </a:r>
            <a:br>
              <a:rPr lang="en-IL" dirty="0"/>
            </a:b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5E91-8FDF-864D-BA45-87ADA8DAD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is on the same machine</a:t>
            </a:r>
          </a:p>
          <a:p>
            <a:r>
              <a:rPr lang="en-US" dirty="0"/>
              <a:t>use command-line arguments to pass inputs to the model and read the model's prediction from standard output (STDOUT)</a:t>
            </a:r>
          </a:p>
          <a:p>
            <a:r>
              <a:rPr lang="en-US" dirty="0"/>
              <a:t>JSON for data exchange</a:t>
            </a:r>
          </a:p>
          <a:p>
            <a:r>
              <a:rPr lang="en-US" dirty="0"/>
              <a:t>Load dataset to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, err := </a:t>
            </a:r>
            <a:r>
              <a:rPr lang="en-US" dirty="0" err="1"/>
              <a:t>cmd.StdoutPipe</a:t>
            </a:r>
            <a:r>
              <a:rPr lang="en-US" dirty="0"/>
              <a:t>()</a:t>
            </a:r>
          </a:p>
          <a:p>
            <a:r>
              <a:rPr lang="en-US" dirty="0"/>
              <a:t>b, err = </a:t>
            </a:r>
            <a:r>
              <a:rPr lang="en-US" dirty="0" err="1"/>
              <a:t>InvokeAndWait</a:t>
            </a:r>
            <a:r>
              <a:rPr lang="en-US" dirty="0"/>
              <a:t>("</a:t>
            </a:r>
            <a:r>
              <a:rPr lang="en-US" dirty="0" err="1"/>
              <a:t>model.py</a:t>
            </a:r>
            <a:r>
              <a:rPr lang="en-US" dirty="0"/>
              <a:t>", "predict", string(b))</a:t>
            </a:r>
          </a:p>
          <a:p>
            <a:r>
              <a:rPr lang="en-US" u="sng" dirty="0"/>
              <a:t>Cons</a:t>
            </a:r>
            <a:r>
              <a:rPr lang="en-US" dirty="0"/>
              <a:t> – start a new Python process to handle every</a:t>
            </a:r>
          </a:p>
          <a:p>
            <a:pPr marL="114300" indent="0">
              <a:buNone/>
            </a:pPr>
            <a:r>
              <a:rPr lang="en-US" dirty="0"/>
              <a:t>request, coupling with Python</a:t>
            </a:r>
          </a:p>
          <a:p>
            <a:r>
              <a:rPr lang="en-US" u="sng" dirty="0"/>
              <a:t>Pros</a:t>
            </a:r>
            <a:r>
              <a:rPr lang="en-US" dirty="0"/>
              <a:t> – small effort</a:t>
            </a:r>
          </a:p>
          <a:p>
            <a:endParaRPr lang="en-IL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46BB707-9066-6741-BDFC-85E0C1A4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00" y="1753815"/>
            <a:ext cx="24892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3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A24B-A625-1740-9B1C-E0EFBCBE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Invoke Python models using HTTP</a:t>
            </a:r>
            <a:br>
              <a:rPr lang="en-IL" dirty="0"/>
            </a:b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52E36-423D-4340-8443-7CF0E5259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IL" dirty="0"/>
              <a:t>odel is running as a service on different machine</a:t>
            </a:r>
          </a:p>
          <a:p>
            <a:endParaRPr lang="en-IL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5BC85C2-905F-1141-8487-7E5EAD66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3" y="2098620"/>
            <a:ext cx="8562237" cy="23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2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A861-01AE-104E-A70A-4C896C90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Go bindings of TensorFlow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04111-A69F-E447-A91D-5DAC7E78B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Install TensorFlow as a docker</a:t>
            </a:r>
          </a:p>
          <a:p>
            <a:r>
              <a:rPr lang="en-US" dirty="0"/>
              <a:t>I</a:t>
            </a:r>
            <a:r>
              <a:rPr lang="en-IL" dirty="0"/>
              <a:t>mport pre-trained TensorFlow model</a:t>
            </a:r>
          </a:p>
          <a:p>
            <a:pPr marL="596900" lvl="1" indent="0">
              <a:buNone/>
            </a:pPr>
            <a:r>
              <a:rPr lang="en-US" dirty="0" err="1"/>
              <a:t>savedModel</a:t>
            </a:r>
            <a:r>
              <a:rPr lang="en-US" dirty="0"/>
              <a:t>, err := </a:t>
            </a:r>
            <a:r>
              <a:rPr lang="en-US" dirty="0" err="1"/>
              <a:t>tf.LoadSavedModel</a:t>
            </a:r>
            <a:r>
              <a:rPr lang="en-US" dirty="0"/>
              <a:t>("./</a:t>
            </a:r>
            <a:r>
              <a:rPr lang="en-US" dirty="0" err="1"/>
              <a:t>saved_model</a:t>
            </a:r>
            <a:r>
              <a:rPr lang="en-US" dirty="0"/>
              <a:t>", []string{"serve"}, nil)</a:t>
            </a:r>
          </a:p>
          <a:p>
            <a:pPr marL="596900" lvl="1" indent="0">
              <a:buNone/>
            </a:pPr>
            <a:r>
              <a:rPr lang="en-US" dirty="0"/>
              <a:t>if err != nil {</a:t>
            </a:r>
          </a:p>
          <a:p>
            <a:pPr marL="596900" lvl="1" indent="0">
              <a:buNone/>
            </a:pPr>
            <a:r>
              <a:rPr lang="en-US" dirty="0"/>
              <a:t>    </a:t>
            </a:r>
            <a:r>
              <a:rPr lang="en-US" dirty="0" err="1"/>
              <a:t>log.Fatalf</a:t>
            </a:r>
            <a:r>
              <a:rPr lang="en-US" dirty="0"/>
              <a:t>("failed to load model: %v", err)</a:t>
            </a:r>
          </a:p>
          <a:p>
            <a:pPr marL="596900" lvl="1" indent="0">
              <a:buNone/>
            </a:pPr>
            <a:r>
              <a:rPr lang="en-US" dirty="0"/>
              <a:t>}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7766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A8F0-82A9-4A47-964A-D5176D00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E811E-384D-FC4B-BB65-7AEC5916B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743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A118-9506-4E4E-BC8A-6D1F00FB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When and where to use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03C4-8502-8249-B262-735C758E3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L" dirty="0"/>
              <a:t>ypical stages in ML project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5936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B76C-6B16-334C-9804-A495D633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Pure Go ML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B51E-5D30-9B48-80B3-210131DA8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Gorgonia – DL</a:t>
            </a:r>
          </a:p>
          <a:p>
            <a:r>
              <a:rPr lang="en-IL"/>
              <a:t>Prose - NLP</a:t>
            </a:r>
          </a:p>
          <a:p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677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/>
              <a:t>Michael Bironneau, Toby Coleman</a:t>
            </a:r>
            <a:r>
              <a:rPr lang="en"/>
              <a:t>, </a:t>
            </a:r>
            <a:r>
              <a:rPr lang="en" b="1"/>
              <a:t>Machine Learning with Go Quick Start Guide</a:t>
            </a:r>
            <a:r>
              <a:rPr lang="en"/>
              <a:t>, Packt Publishing, 2019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https://tech.travelaudience.com/training-tensorflow-models-in-python-and-serving-with-go-1b2a9386b0ff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https://towardsdatascience.com/why-we-deploy-machine-learning-models-with-go-not-python-a4e35ec16deb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https://github.com/gorgonia/gorgonia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https://github.com/jdkato/prose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ML in Go? Use cases for programming ML/DL with Go; pros and cons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 ML environment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Wrangling Library </a:t>
            </a:r>
            <a:r>
              <a:rPr lang="en" dirty="0" err="1"/>
              <a:t>gota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Scientific Library </a:t>
            </a:r>
            <a:r>
              <a:rPr lang="en" dirty="0" err="1"/>
              <a:t>gonum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Plotting libraries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Algorithms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Supervised Learning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Unsupervised Learning</a:t>
            </a:r>
            <a:endParaRPr dirty="0"/>
          </a:p>
          <a:p>
            <a:r>
              <a:rPr lang="en" dirty="0"/>
              <a:t>Using pre-trained models</a:t>
            </a:r>
          </a:p>
          <a:p>
            <a:r>
              <a:rPr lang="en" dirty="0"/>
              <a:t>Deploying ML applications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Accompanying Materials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https://github.com/ephraimberkovitch/golang_ml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http://www.cs.jhu.edu/~mdredze/datasets/sentiment/processed_acl.tar.gz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6A7D-2660-6E44-BFD9-4F9D8731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ML in Go – in all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97403-2FB4-FB49-88F5-3CF8E8DD1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learn and on-board new developers</a:t>
            </a:r>
          </a:p>
          <a:p>
            <a:r>
              <a:rPr lang="en-US" dirty="0"/>
              <a:t>Fast build time</a:t>
            </a:r>
          </a:p>
          <a:p>
            <a:r>
              <a:rPr lang="en-US" dirty="0"/>
              <a:t>Good performance at run-time</a:t>
            </a:r>
          </a:p>
          <a:p>
            <a:r>
              <a:rPr lang="en-US" dirty="0"/>
              <a:t>Great concurrency support</a:t>
            </a:r>
          </a:p>
          <a:p>
            <a:r>
              <a:rPr lang="en-US" dirty="0"/>
              <a:t>Excellent standard library</a:t>
            </a:r>
          </a:p>
          <a:p>
            <a:r>
              <a:rPr lang="en-US" dirty="0"/>
              <a:t>Type safety</a:t>
            </a:r>
          </a:p>
          <a:p>
            <a:r>
              <a:rPr lang="en-US" dirty="0"/>
              <a:t>Easy-to-read, standardized code with </a:t>
            </a:r>
            <a:r>
              <a:rPr lang="en-US" dirty="0" err="1"/>
              <a:t>gofmt</a:t>
            </a:r>
            <a:endParaRPr lang="en-US" dirty="0"/>
          </a:p>
          <a:p>
            <a:r>
              <a:rPr lang="en-US" dirty="0"/>
              <a:t>Forced error handling to minimize unforeseen exceptions</a:t>
            </a:r>
          </a:p>
          <a:p>
            <a:r>
              <a:rPr lang="en-US" dirty="0"/>
              <a:t>Explicit, clear dependency management</a:t>
            </a:r>
          </a:p>
          <a:p>
            <a:r>
              <a:rPr lang="en-US" dirty="0"/>
              <a:t>Easy to adapt architecture as projects grow</a:t>
            </a:r>
          </a:p>
          <a:p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7100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C7BF-E1C4-5D4A-98F2-6F3263CC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consider using ML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B926-F18C-D849-B221-F50A62D6B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Go mature eco-system</a:t>
            </a:r>
          </a:p>
          <a:p>
            <a:r>
              <a:rPr lang="en-IL" dirty="0"/>
              <a:t>Strict application flow</a:t>
            </a:r>
          </a:p>
          <a:p>
            <a:r>
              <a:rPr lang="en-US" dirty="0"/>
              <a:t>P</a:t>
            </a:r>
            <a:r>
              <a:rPr lang="en-IL" dirty="0"/>
              <a:t>roper software engineering</a:t>
            </a:r>
          </a:p>
          <a:p>
            <a:pPr marL="114300" indent="0">
              <a:buNone/>
            </a:pPr>
            <a:endParaRPr lang="en-IL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685BBF-D82E-1849-862B-AA8DBC2D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70" y="2571750"/>
            <a:ext cx="652007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6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Kernel for Go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gophernotes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https://github.com/gopherdata/gophernotes</a:t>
            </a:r>
            <a:r>
              <a:rPr lang="en"/>
              <a:t> - backend - interpreter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alternatives - </a:t>
            </a:r>
            <a:r>
              <a:rPr lang="en" b="1"/>
              <a:t>lgo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https://github.com/yunabe/lgo</a:t>
            </a:r>
            <a:r>
              <a:rPr lang="en"/>
              <a:t>) - backend - official compiler, elder versions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-it -p 8888:8888 -v $(pwd):/usr/share/notebooks gopherdata/gophernotes:latest-ds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Library - gota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Counterpart of Python’s </a:t>
            </a:r>
            <a:r>
              <a:rPr lang="en" b="1" dirty="0"/>
              <a:t>pandas</a:t>
            </a:r>
            <a:endParaRPr b="1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linkClick r:id="rId3"/>
              </a:rPr>
              <a:t>https://github.com/go-gota/gota</a:t>
            </a:r>
            <a:endParaRPr lang="en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Load CSV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Pre-processing data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R</a:t>
            </a:r>
            <a:r>
              <a:rPr lang="en" dirty="0"/>
              <a:t>e-name, remove columns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F</a:t>
            </a:r>
            <a:r>
              <a:rPr lang="en" dirty="0" err="1"/>
              <a:t>ilter</a:t>
            </a:r>
            <a:r>
              <a:rPr lang="en" dirty="0"/>
              <a:t> out irrelevant data</a:t>
            </a:r>
          </a:p>
          <a:p>
            <a:pPr>
              <a:lnSpc>
                <a:spcPct val="100000"/>
              </a:lnSpc>
            </a:pPr>
            <a:r>
              <a:rPr lang="en" dirty="0"/>
              <a:t>Training / validation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" dirty="0" err="1"/>
              <a:t>ataframe.Subset</a:t>
            </a:r>
            <a:endParaRPr lang="en" dirty="0"/>
          </a:p>
          <a:p>
            <a:pPr lvl="1">
              <a:lnSpc>
                <a:spcPct val="100000"/>
              </a:lnSpc>
            </a:pPr>
            <a:r>
              <a:rPr lang="en" dirty="0"/>
              <a:t>Encoding data with categorical values</a:t>
            </a:r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Scientific and Plotting Library - gonum + gonum/plot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Counterpart of Python’s </a:t>
            </a:r>
            <a:r>
              <a:rPr lang="en" b="1" dirty="0" err="1"/>
              <a:t>numpy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https://www.gonum.org/</a:t>
            </a:r>
            <a:r>
              <a:rPr lang="en" dirty="0"/>
              <a:t> - </a:t>
            </a:r>
            <a:r>
              <a:rPr lang="en" dirty="0" err="1"/>
              <a:t>GoNum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 of packages designed to make writing numerical and scientific algorithms productive, performant, and scalable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BFF6-E03F-694C-ACCE-DDCC70E2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Supervised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085A7-AC0C-4A47-A937-0D8EF108B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lassification</a:t>
            </a:r>
          </a:p>
          <a:p>
            <a:r>
              <a:rPr lang="en-US" dirty="0"/>
              <a:t>R</a:t>
            </a:r>
            <a:r>
              <a:rPr lang="en-IL" dirty="0"/>
              <a:t>egression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08306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684</Words>
  <Application>Microsoft Macintosh PowerPoint</Application>
  <PresentationFormat>On-screen Show (16:9)</PresentationFormat>
  <Paragraphs>95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Roboto</vt:lpstr>
      <vt:lpstr>Arial</vt:lpstr>
      <vt:lpstr>Courier New</vt:lpstr>
      <vt:lpstr>Simple Light</vt:lpstr>
      <vt:lpstr>Machine Learning with Golang</vt:lpstr>
      <vt:lpstr>Agenda</vt:lpstr>
      <vt:lpstr>Accompanying Materials</vt:lpstr>
      <vt:lpstr>Why ML in Go – in all cases</vt:lpstr>
      <vt:lpstr>Why consider using ML in Go</vt:lpstr>
      <vt:lpstr>Jupyter Kernel for Go</vt:lpstr>
      <vt:lpstr>Data Wrangling Library - gota</vt:lpstr>
      <vt:lpstr>Scientific and Plotting Library - gonum + gonum/plot </vt:lpstr>
      <vt:lpstr>Supervised Algorithms</vt:lpstr>
      <vt:lpstr>Unsupervised Algorithms</vt:lpstr>
      <vt:lpstr>Using pre-trained modules</vt:lpstr>
      <vt:lpstr>Using Python models </vt:lpstr>
      <vt:lpstr>Invoke Python model using os/exec </vt:lpstr>
      <vt:lpstr>Invoke Python models using HTTP </vt:lpstr>
      <vt:lpstr>Go bindings of TensorFlow</vt:lpstr>
      <vt:lpstr>Deployment</vt:lpstr>
      <vt:lpstr>When and where to use ML</vt:lpstr>
      <vt:lpstr>Pure Go ML frameworks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Golang</dc:title>
  <cp:lastModifiedBy>Ephraim Berkovitch</cp:lastModifiedBy>
  <cp:revision>6</cp:revision>
  <dcterms:modified xsi:type="dcterms:W3CDTF">2020-11-10T13:27:40Z</dcterms:modified>
</cp:coreProperties>
</file>