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Playfair Displ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layfairDisplay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layfairDisplay-italic.fntdata"/><Relationship Id="rId12" Type="http://schemas.openxmlformats.org/officeDocument/2006/relationships/slide" Target="slides/slide8.xml"/><Relationship Id="rId34" Type="http://schemas.openxmlformats.org/officeDocument/2006/relationships/font" Target="fonts/PlayfairDisplay-bold.fntdata"/><Relationship Id="rId15" Type="http://schemas.openxmlformats.org/officeDocument/2006/relationships/slide" Target="slides/slide11.xml"/><Relationship Id="rId37" Type="http://schemas.openxmlformats.org/officeDocument/2006/relationships/font" Target="fonts/Lato-regular.fntdata"/><Relationship Id="rId14" Type="http://schemas.openxmlformats.org/officeDocument/2006/relationships/slide" Target="slides/slide10.xml"/><Relationship Id="rId36" Type="http://schemas.openxmlformats.org/officeDocument/2006/relationships/font" Target="fonts/PlayfairDisplay-boldItalic.fntdata"/><Relationship Id="rId17" Type="http://schemas.openxmlformats.org/officeDocument/2006/relationships/slide" Target="slides/slide13.xml"/><Relationship Id="rId39" Type="http://schemas.openxmlformats.org/officeDocument/2006/relationships/font" Target="fonts/Lato-italic.fntdata"/><Relationship Id="rId16" Type="http://schemas.openxmlformats.org/officeDocument/2006/relationships/slide" Target="slides/slide12.xml"/><Relationship Id="rId38" Type="http://schemas.openxmlformats.org/officeDocument/2006/relationships/font" Target="fonts/La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tests separated with random stratified split 25% test set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with improved odds for higher earnings: highly positive capital gains (and also negative capital gains), Bachelor’s degree or other advanced degree, and age.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Receiver Operating Characteristic Area Under the Curve score, which is unbiased for unbalanced sets as it compares the true positive and false positive rates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predictive and part explanatory (can’t change sex or race, but can change level of education, occupation, etc)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run with data for only males provided almost identical feature importances (only Married and hours per week switched places)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run with data for only males provided almost identical feature importances (only Married and hours per week switched places)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worked per week jumped into most important (from 2nd for overall data)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 - need to under or over sample for training and testing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Receiver Operating Characteristic Area Under the Curve score, which is unbiased for unbalanced sets as it compares the true positive and false positive rates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ephs08kmp/capstone_projects/blob/master/Income_Data_Modeling-Supervised_Learning_Capstone-ROC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census+incom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30600" y="136800"/>
            <a:ext cx="84135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/>
              <a:t>Gender Pay Gap: </a:t>
            </a:r>
            <a:r>
              <a:rPr lang="en" sz="3600"/>
              <a:t>Predicting Income Based on Demographic Data</a:t>
            </a:r>
            <a:endParaRPr sz="3600"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Katie Peterson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Supervised Learning Capstone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May 2018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465" y="1930348"/>
            <a:ext cx="3984360" cy="299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Shape 71"/>
          <p:cNvSpPr txBox="1"/>
          <p:nvPr/>
        </p:nvSpPr>
        <p:spPr>
          <a:xfrm>
            <a:off x="7855550" y="4837732"/>
            <a:ext cx="1580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</a:rPr>
              <a:t>Photo: Getty Images</a:t>
            </a:r>
            <a:endParaRPr sz="1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Education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300" y="1152900"/>
            <a:ext cx="5525399" cy="38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Marital Status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988" y="1623050"/>
            <a:ext cx="3906025" cy="22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37" y="1986300"/>
            <a:ext cx="8635576" cy="15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Capital Gains 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454" y="1023012"/>
            <a:ext cx="5357084" cy="394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00" y="1504101"/>
            <a:ext cx="8144001" cy="29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Age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580" y="1338950"/>
            <a:ext cx="4982845" cy="330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38954"/>
            <a:ext cx="9144000" cy="330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Independence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1417800"/>
            <a:ext cx="52197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939500" y="1004152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Logistic Regression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K Nearest Neighbors Classifier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Random Forest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Gradient Boosting Classifier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**All with under-sampling on training set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Default Settings</a:t>
            </a:r>
            <a:endParaRPr b="1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r>
              <a:rPr lang="en"/>
              <a:t>:  85.28 (+/- 1)%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ROC Score:</a:t>
            </a:r>
            <a:r>
              <a:rPr lang="en"/>
              <a:t> 0.9048 (+/- 0.01)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Optimized</a:t>
            </a:r>
            <a:r>
              <a:rPr lang="en"/>
              <a:t> the regularization parameter, solver algorithm, and L1 (LASSO) vs. L2 (Ridge) regression penalties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r>
              <a:rPr lang="en"/>
              <a:t>: </a:t>
            </a:r>
            <a:r>
              <a:rPr lang="en"/>
              <a:t>85.31 (+/- 1)%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ROC Score:</a:t>
            </a:r>
            <a:r>
              <a:rPr lang="en"/>
              <a:t> 0.9049 (+/- 0.01)</a:t>
            </a:r>
            <a:endParaRPr/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Provides probability scores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Robust to noise in data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Interpretability of odds ratios from coefficients</a:t>
            </a:r>
            <a:endParaRPr/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Struggles with large number of categorical features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265500" y="5512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 Classifier</a:t>
            </a:r>
            <a:endParaRPr/>
          </a:p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Default Settings</a:t>
            </a:r>
            <a:endParaRPr b="1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r>
              <a:rPr lang="en"/>
              <a:t>:  82.4 (+/- 2)%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ROC Score:</a:t>
            </a:r>
            <a:r>
              <a:rPr lang="en"/>
              <a:t> 0.8453 (+/- 0.03)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Optimized</a:t>
            </a:r>
            <a:r>
              <a:rPr lang="en"/>
              <a:t> the number of neighbors used to compare and classify points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r>
              <a:rPr lang="en"/>
              <a:t>: 82.9 (+/- 2)%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ROC Score:</a:t>
            </a:r>
            <a:r>
              <a:rPr lang="en"/>
              <a:t> 0.8751 (+/- 0.03)</a:t>
            </a:r>
            <a:endParaRPr/>
          </a:p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265500" y="23118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Classifies based on closeness of other known observations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Lazy learning responds to changes in inputs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Longer computation time in test set</a:t>
            </a:r>
            <a:endParaRPr/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High dimensionality reduces effectiveness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265500" y="1702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Default Settings</a:t>
            </a:r>
            <a:endParaRPr b="1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r>
              <a:rPr lang="en"/>
              <a:t>:  83.0 (+/- 1)%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ROC Score:</a:t>
            </a:r>
            <a:r>
              <a:rPr lang="en"/>
              <a:t> 0.8610 (+/- 0.03)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Optimized</a:t>
            </a:r>
            <a:r>
              <a:rPr lang="en"/>
              <a:t> the number of estimators, minimum samples split, maximum depth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r>
              <a:rPr lang="en"/>
              <a:t>: 85.12 (+/- 2)%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ROC Score:</a:t>
            </a:r>
            <a:r>
              <a:rPr lang="en"/>
              <a:t> 0.9055 (+/- 0.01)</a:t>
            </a:r>
            <a:endParaRPr/>
          </a:p>
        </p:txBody>
      </p:sp>
      <p:sp>
        <p:nvSpPr>
          <p:cNvPr id="192" name="Shape 192"/>
          <p:cNvSpPr txBox="1"/>
          <p:nvPr>
            <p:ph idx="1" type="subTitle"/>
          </p:nvPr>
        </p:nvSpPr>
        <p:spPr>
          <a:xfrm>
            <a:off x="265500" y="19308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Typically high performer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Guards against overfitting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Provides feature importance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Black box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Not able to predict outside sample</a:t>
            </a:r>
            <a:endParaRPr/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Optimization is computationally expensive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65500" y="6274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Classifier</a:t>
            </a:r>
            <a:endParaRPr/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9188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Default Settings</a:t>
            </a:r>
            <a:endParaRPr b="1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r>
              <a:rPr lang="en"/>
              <a:t>:  85.7 (+/- 2)%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ROC Score:</a:t>
            </a:r>
            <a:r>
              <a:rPr lang="en"/>
              <a:t> 0.9093 (+/- 0.01)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Optimized</a:t>
            </a:r>
            <a:r>
              <a:rPr lang="en"/>
              <a:t> </a:t>
            </a:r>
            <a:r>
              <a:rPr lang="en" sz="1400"/>
              <a:t>the</a:t>
            </a:r>
            <a:r>
              <a:rPr lang="en"/>
              <a:t> </a:t>
            </a:r>
            <a:r>
              <a:rPr lang="en" sz="1400"/>
              <a:t>minimum samples split, minimum samples per leaf, maximum depth, number of features considered, fraction of observations used to subsample, and number of estimators</a:t>
            </a:r>
            <a:endParaRPr sz="1400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r>
              <a:rPr lang="en"/>
              <a:t> : 85.4 (+/- 2)%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ROC Score:</a:t>
            </a:r>
            <a:r>
              <a:rPr lang="en"/>
              <a:t> 0.9097 (+/- 0.01)</a:t>
            </a:r>
            <a:endParaRPr/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65500" y="23880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Minimizes loss function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Subsampling and learning rate help prevent overfitting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Robust to outliers and missing data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Can be prone to overfitting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Optimization can be computationally expensive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demographic data is the best determinant for a person to have a higher income?</a:t>
            </a:r>
            <a:endParaRPr sz="2400"/>
          </a:p>
          <a:p>
            <a:pPr indent="-381000" lvl="0" marL="91440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Level of education?</a:t>
            </a:r>
            <a:endParaRPr sz="2400"/>
          </a:p>
          <a:p>
            <a:pPr indent="-381000" lvl="0" marL="9144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Occupation? </a:t>
            </a:r>
            <a:endParaRPr sz="2400"/>
          </a:p>
          <a:p>
            <a:pPr indent="-381000" lvl="0" marL="9144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Race?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Do these features differ between men and women?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Model Analysis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2224"/>
            <a:ext cx="9143999" cy="227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 - Gradient Boosting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417800"/>
            <a:ext cx="43044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(positive outcomes correctly predicted) was higher for predicting incomes under $50,000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Recall (actual positives correctly identified) was higher for predicting incomes over $50,000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F1-score (weighted average of precision and recall) was higher for predicting incomes under $50,000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500" y="1170125"/>
            <a:ext cx="4223101" cy="3666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Interpretation - Feature Importances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09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3364575" y="1340775"/>
            <a:ext cx="52992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1st: 	Age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2nd: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Hours worked per week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3rd+4th: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Being Married or Never Married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5th: 	High capital gains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6th and 7th: Post-secondary degrees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Interpretation - Feature Importances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09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3364575" y="1340775"/>
            <a:ext cx="52992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1st: 	Age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2nd: Hours worked per week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3rd+4th: Being Married or Never Married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5th: 	High capital gains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6th and 7th: Post-secondary degrees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Pay Gap - Model with only Females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97" y="1107392"/>
            <a:ext cx="9143999" cy="395991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2564225" y="1584725"/>
            <a:ext cx="42450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1st: 	Hours worked per week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2nd: Age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3rd: 	Being Married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4th + 6th :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Post-secondary degrees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5th: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High capital gains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5601000" y="1620804"/>
            <a:ext cx="1291800" cy="417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people can’t change their age (without waiting), they can change all of the other demographic indicators that are indicative of earning more money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 Indicator				Characteristics of Individual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Being married 							Interpersonal skills, commitment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hours worked per week				Grit, persistence, passion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capital gains							Risk/reward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Bachelor’s degree and other advanced degrees		Critical thinking skills, discipline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people can’t change their age (without waiting), they can change all of the other demographic indicators that are indicative of earning more money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 Indicator				Characteristics of Individual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Being married 							Interpersonal skills, commitment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Number of hours worked per week				Grit, persistence, passion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capital gains							Risk/reward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Bachelor’s degree and other advanced degrees		Critical thinking skills, discipline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Opportunities for further exploration</a:t>
            </a:r>
            <a:endParaRPr sz="24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have these indicators changed since 1994?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do these indicators compare to the income levels of other developed countries?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indicators are most important for predicting if minority races earn higher incomes? 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62" name="Shape 262"/>
          <p:cNvSpPr txBox="1"/>
          <p:nvPr>
            <p:ph idx="4294967295" type="subTitle"/>
          </p:nvPr>
        </p:nvSpPr>
        <p:spPr>
          <a:xfrm>
            <a:off x="3621450" y="4634775"/>
            <a:ext cx="19011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codebook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- 1994 Census Bureau Database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~</a:t>
            </a:r>
            <a:r>
              <a:rPr lang="en" sz="2400"/>
              <a:t>32,000 working people over the age of 16, who made over $100 that year and who are representative of the larger population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Tracked if income was over or under $50,000</a:t>
            </a:r>
            <a:endParaRPr sz="24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Note: After </a:t>
            </a:r>
            <a:r>
              <a:rPr lang="en" sz="1800"/>
              <a:t>accounting</a:t>
            </a:r>
            <a:r>
              <a:rPr lang="en" sz="1800"/>
              <a:t> for inflation and cost of living increases, $50,000 in 1994 would be worth approximately $84,500 in 2018.</a:t>
            </a:r>
            <a:endParaRPr sz="1800"/>
          </a:p>
        </p:txBody>
      </p:sp>
      <p:sp>
        <p:nvSpPr>
          <p:cNvPr id="84" name="Shape 84"/>
          <p:cNvSpPr txBox="1"/>
          <p:nvPr/>
        </p:nvSpPr>
        <p:spPr>
          <a:xfrm>
            <a:off x="5833700" y="4643825"/>
            <a:ext cx="3310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</a:rPr>
              <a:t>Data 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UCI Machine Learning Repository</a:t>
            </a:r>
            <a:endParaRPr sz="1000">
              <a:solidFill>
                <a:srgbClr val="EFEFE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</a:rPr>
              <a:t>Source</a:t>
            </a:r>
            <a:r>
              <a:rPr lang="en" sz="1000">
                <a:solidFill>
                  <a:srgbClr val="EFEFEF"/>
                </a:solidFill>
              </a:rPr>
              <a:t>: Bureau of Labor and Statistics</a:t>
            </a:r>
            <a:endParaRPr sz="1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Counts of Income Level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962" y="1307512"/>
            <a:ext cx="6754075" cy="3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Level, by Sex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866" y="1282475"/>
            <a:ext cx="7436259" cy="37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985" y="152400"/>
            <a:ext cx="2073615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Interesting Insights - </a:t>
            </a:r>
            <a:r>
              <a:rPr lang="en" sz="1800"/>
              <a:t>Marital Status and Race</a:t>
            </a:r>
            <a:endParaRPr sz="18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0" y="1330422"/>
            <a:ext cx="4436174" cy="30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799" y="1731200"/>
            <a:ext cx="4531977" cy="30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Interesting Insights - </a:t>
            </a:r>
            <a:r>
              <a:rPr lang="en" sz="1800"/>
              <a:t>Age and Hours per Week</a:t>
            </a:r>
            <a:endParaRPr sz="18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5" y="1311175"/>
            <a:ext cx="4412626" cy="3031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175" y="1770450"/>
            <a:ext cx="4524950" cy="31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Working Class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450" y="1742000"/>
            <a:ext cx="3003700" cy="23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88" y="1926925"/>
            <a:ext cx="8750225" cy="1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