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5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464" autoAdjust="0"/>
  </p:normalViewPr>
  <p:slideViewPr>
    <p:cSldViewPr snapToGrid="0" snapToObjects="1">
      <p:cViewPr varScale="1">
        <p:scale>
          <a:sx n="55" d="100"/>
          <a:sy n="55" d="100"/>
        </p:scale>
        <p:origin x="16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B16A-ECA7-4671-D20E-8CDEE6207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7BAA7-2BC7-4D73-9624-F79C3D881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C51B8-C277-05C5-D97E-6DAAAFFE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4025-2F3B-F3C3-280B-FD638690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1B8E2-8755-33E4-9826-0669C218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1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20F2-20E3-D388-226F-E9DAB675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5D778-91C9-0FF7-45D9-AFE08ED58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FE591-6A85-0D71-8204-33B2D24B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1067D-CC6A-2483-B0C6-DA000AC1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ACDAA-E5D8-AD22-ACDA-D99BE003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3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E226C-0F6F-1BED-3E0B-BB908A562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95DE3-54A3-EB77-46CF-FFC8486C9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963B2-27D3-A364-21B9-4EDE2E0C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48688-1879-CB1F-0918-3BF4750A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EF1D0-49B9-8A78-D35A-4288BF3B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1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9484-A8A6-1043-AF8D-2B38B50D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7D28-6B5B-3012-CD45-C71EE8DA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F36A0-315D-707C-48A4-E97A0A44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E39BE-B859-FD9F-7B58-72D6AF38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575F2-75C4-702B-278F-55C51BC1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7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05D9-A139-1236-9CA4-A4294402F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38FFB-E034-9A5B-7988-4874DB7E8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B9AE8-714C-43CB-6F87-2BA62B83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1717-667E-8E59-75B6-D5F15A53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35736-FAB9-A3BA-A96A-0CE0BB57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C6C5-D165-9631-3DCF-17B50420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7AE30-43B2-15EB-9059-8997BA632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7B024-C5BD-09C6-822A-C1548459B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16265-0C37-A64B-6D44-E44E0F76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14E25B-0DAA-FAEF-3067-CFAA3937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CCC3B-64FF-BEC2-6E17-27F18FE1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6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432B-4595-CA0A-D06E-D198309C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6AB27-F5D6-080D-2352-911950CC0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E850F-E687-4D85-4D9F-2C6F6A049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FD567-D075-0A14-7FD4-4B36262DE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DBA52-AD2A-DF8F-1E98-4CE6E7566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091D86-3065-1CCD-B1B4-0872272B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3DA6C-098D-9FE0-E774-C4A0CD3D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88B53-D8F4-4FAB-4C1E-2EB58698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5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4A6E-0D32-6DC4-4E77-D8832E93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5059AE-33B1-138C-C6BF-891F7784C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8BD29-63BD-ABB6-7070-ACCC0D05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61C3E0-B371-B5E7-98C9-17094926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0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98F28-0183-80E4-E72F-C8CD109D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497E2-B6FA-72E4-AFE8-3DC77BDC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C863C-874A-C590-B3F6-1705C8A3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3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7F675-F7F2-4A26-91C3-503B2C9B3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648DB-841F-EE08-28E2-5F2D699BE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3E47-72EE-EEBB-60AE-0E9ADBE6E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D10C8-A9EE-A882-BA7C-2D66A690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47779-9A84-6D11-5CA8-B05D1197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8FDB5-2890-A6F9-49F6-5BC7178F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5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9C00-7630-9135-18D0-F69BB4DF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C6FBF-ADE9-8315-249B-0AFB86480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9E48A-2819-48A8-91B0-DEEC47040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3213C-40BE-8283-D69B-65B61E55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7119-E818-0CCD-FF3A-5BFDE2001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9289AA-C67D-A990-7A54-4173A2D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712D2-E788-FED1-F48F-8743E656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F429C-7585-B81D-8577-9F8E5EEF6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88D6-41CF-CD72-55DA-8D748F6EC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0513E-5D5E-B573-06FA-76BEACC2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00743-A0DF-AE71-A9E0-09350DA0F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27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7270" y="828011"/>
            <a:ext cx="6869430" cy="2326669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TRANSPORT FARE COLLECTION AND MANAGEMENT   SYSTEM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3775" y="3154680"/>
            <a:ext cx="5762161" cy="318391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METROTRANS EAST AFRICA LIMITED</a:t>
            </a:r>
          </a:p>
          <a:p>
            <a:r>
              <a:rPr sz="2800" dirty="0"/>
              <a:t>Presenter: Joy</a:t>
            </a:r>
            <a:r>
              <a:rPr lang="en-US" sz="2800" dirty="0"/>
              <a:t>An</a:t>
            </a:r>
            <a:r>
              <a:rPr sz="2800" dirty="0"/>
              <a:t>n Wairimu Mwangi</a:t>
            </a:r>
            <a:endParaRPr lang="en-US" sz="2800" dirty="0"/>
          </a:p>
          <a:p>
            <a:r>
              <a:rPr lang="en-US" sz="2800" dirty="0"/>
              <a:t>BISF</a:t>
            </a:r>
          </a:p>
          <a:p>
            <a:r>
              <a:rPr sz="2800" dirty="0"/>
              <a:t>Reg. No: 23/05024</a:t>
            </a:r>
            <a:endParaRPr lang="en-US" sz="2800" dirty="0"/>
          </a:p>
          <a:p>
            <a:endParaRPr sz="2800" dirty="0"/>
          </a:p>
          <a:p>
            <a:r>
              <a:rPr sz="2800" dirty="0"/>
              <a:t>Supervisor: Charles </a:t>
            </a:r>
            <a:r>
              <a:rPr sz="2800" dirty="0" err="1"/>
              <a:t>Malungu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6347713" cy="712381"/>
          </a:xfrm>
        </p:spPr>
        <p:txBody>
          <a:bodyPr/>
          <a:lstStyle/>
          <a:p>
            <a:r>
              <a:rPr dirty="0"/>
              <a:t>Budget and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435935"/>
            <a:ext cx="6347714" cy="6549656"/>
          </a:xfrm>
        </p:spPr>
        <p:txBody>
          <a:bodyPr>
            <a:noAutofit/>
          </a:bodyPr>
          <a:lstStyle/>
          <a:p>
            <a:r>
              <a:rPr sz="3200" dirty="0"/>
              <a:t>- System Development &amp; Integration – KSH 150,000</a:t>
            </a:r>
          </a:p>
          <a:p>
            <a:r>
              <a:rPr sz="3200" dirty="0"/>
              <a:t>- Hardware (Card readers, QR scanners) – KSH 100,000</a:t>
            </a:r>
          </a:p>
          <a:p>
            <a:r>
              <a:rPr sz="3200" dirty="0"/>
              <a:t>- Pilot Testing &amp; Training – KSH 50,000</a:t>
            </a:r>
          </a:p>
          <a:p>
            <a:r>
              <a:rPr sz="3200" dirty="0"/>
              <a:t>- Marketing &amp; Awareness – KSH 40,000</a:t>
            </a:r>
          </a:p>
          <a:p>
            <a:r>
              <a:rPr sz="3200" dirty="0"/>
              <a:t>- Monitoring &amp; Maintenance (Year 1) – KSH 70,000</a:t>
            </a:r>
          </a:p>
          <a:p>
            <a:r>
              <a:rPr sz="3200" dirty="0"/>
              <a:t>- Total Estimated Cost: KSH 410,000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Schedule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B55566-E157-A454-ABE8-6159A9254D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432195"/>
              </p:ext>
            </p:extLst>
          </p:nvPr>
        </p:nvGraphicFramePr>
        <p:xfrm>
          <a:off x="609600" y="1670124"/>
          <a:ext cx="6348412" cy="454855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7103">
                  <a:extLst>
                    <a:ext uri="{9D8B030D-6E8A-4147-A177-3AD203B41FA5}">
                      <a16:colId xmlns:a16="http://schemas.microsoft.com/office/drawing/2014/main" val="2541302974"/>
                    </a:ext>
                  </a:extLst>
                </a:gridCol>
                <a:gridCol w="1587103">
                  <a:extLst>
                    <a:ext uri="{9D8B030D-6E8A-4147-A177-3AD203B41FA5}">
                      <a16:colId xmlns:a16="http://schemas.microsoft.com/office/drawing/2014/main" val="3728039591"/>
                    </a:ext>
                  </a:extLst>
                </a:gridCol>
                <a:gridCol w="1587103">
                  <a:extLst>
                    <a:ext uri="{9D8B030D-6E8A-4147-A177-3AD203B41FA5}">
                      <a16:colId xmlns:a16="http://schemas.microsoft.com/office/drawing/2014/main" val="400968654"/>
                    </a:ext>
                  </a:extLst>
                </a:gridCol>
                <a:gridCol w="1587103">
                  <a:extLst>
                    <a:ext uri="{9D8B030D-6E8A-4147-A177-3AD203B41FA5}">
                      <a16:colId xmlns:a16="http://schemas.microsoft.com/office/drawing/2014/main" val="2281224267"/>
                    </a:ext>
                  </a:extLst>
                </a:gridCol>
              </a:tblGrid>
              <a:tr h="706681">
                <a:tc>
                  <a:txBody>
                    <a:bodyPr/>
                    <a:lstStyle/>
                    <a:p>
                      <a:r>
                        <a:rPr lang="en-US" dirty="0"/>
                        <a:t>Task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70456"/>
                  </a:ext>
                </a:extLst>
              </a:tr>
              <a:tr h="70668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Research and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18/01/2025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01/02/2025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55419"/>
                  </a:ext>
                </a:extLst>
              </a:tr>
              <a:tr h="7066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07/02/2025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17/03/2025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090128"/>
                  </a:ext>
                </a:extLst>
              </a:tr>
              <a:tr h="40942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Pilot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20/03/2025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30/03/2025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75772"/>
                  </a:ext>
                </a:extLst>
              </a:tr>
              <a:tr h="1009544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and customer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01/04/2025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14/04/2025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70296"/>
                  </a:ext>
                </a:extLst>
              </a:tr>
              <a:tr h="1009544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scale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16/04/2025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31/04/2025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8359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6347713" cy="627321"/>
          </a:xfrm>
        </p:spPr>
        <p:txBody>
          <a:bodyPr>
            <a:normAutofit/>
          </a:bodyPr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435936"/>
            <a:ext cx="6347714" cy="6273208"/>
          </a:xfrm>
        </p:spPr>
        <p:txBody>
          <a:bodyPr>
            <a:noAutofit/>
          </a:bodyPr>
          <a:lstStyle/>
          <a:p>
            <a:r>
              <a:rPr sz="3200" dirty="0"/>
              <a:t>- The project ensures secure, automated, and transparent fare collection.</a:t>
            </a:r>
          </a:p>
          <a:p>
            <a:r>
              <a:rPr sz="3200" dirty="0"/>
              <a:t>- Reduces revenue losses and enhances operational efficiency.</a:t>
            </a:r>
          </a:p>
          <a:p>
            <a:r>
              <a:rPr sz="3200" dirty="0"/>
              <a:t>- Strengthens customer trust and business sustainability.</a:t>
            </a:r>
          </a:p>
          <a:p>
            <a:r>
              <a:rPr sz="3200" dirty="0"/>
              <a:t>- Metro Trans East Africa can expand, improve service delivery, and increase profitability.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D9856-DC2F-927C-9BFE-4B28231E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61D6-8A69-8D16-CC4C-EF88305D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52624"/>
            <a:ext cx="6347714" cy="4988740"/>
          </a:xfrm>
        </p:spPr>
        <p:txBody>
          <a:bodyPr>
            <a:noAutofit/>
          </a:bodyPr>
          <a:lstStyle/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Kumar, R., &amp; Gupta, P. (2019). The Role of Cashless Transactions in Public Transport Efficiency. Journal of Transport Economics, 34(2), 112-130.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World Bank. (2020). Digital Fare Collection and Accountability in Urban Transit Systems. World Bank Publications.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8931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77B5-DC1B-DAB4-4760-69F41E369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382772"/>
            <a:ext cx="6347714" cy="5996763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Komba, C., &amp;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Kayuni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(2021). The Impact of Real-Time Monitoring on Public Transport Revenue Collection. International Journal of Urban Transport Studies, 18(3), 215-230.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Li, H., Zhang, W., &amp; Chen, Y. (2022). AI-Driven Fraud Detection in Digital Payments for Public Transport. Journal of Artificial Intelligence and Finance, 27(1), 56-75.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8585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879E-E48F-341A-9A8E-82DA3697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0"/>
            <a:ext cx="6347713" cy="90376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8CFD69-4116-0FF9-CAB5-72545946E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2745"/>
            <a:ext cx="6347714" cy="5486400"/>
          </a:xfrm>
        </p:spPr>
        <p:txBody>
          <a:bodyPr>
            <a:noAutofit/>
          </a:bodyPr>
          <a:lstStyle/>
          <a:p>
            <a:r>
              <a:rPr lang="en-US" sz="3200" dirty="0"/>
              <a:t>1. Background</a:t>
            </a:r>
          </a:p>
          <a:p>
            <a:r>
              <a:rPr lang="en-US" sz="3200" dirty="0"/>
              <a:t>2.Problem statement</a:t>
            </a:r>
          </a:p>
          <a:p>
            <a:r>
              <a:rPr lang="en-US" sz="3200" dirty="0"/>
              <a:t>3.Proposed solution</a:t>
            </a:r>
          </a:p>
          <a:p>
            <a:r>
              <a:rPr lang="en-US" sz="3200" dirty="0"/>
              <a:t>4.Project Objectives</a:t>
            </a:r>
          </a:p>
          <a:p>
            <a:r>
              <a:rPr lang="en-US" sz="3200" dirty="0"/>
              <a:t>5.literature review</a:t>
            </a:r>
          </a:p>
          <a:p>
            <a:r>
              <a:rPr lang="en-US" sz="3200" dirty="0"/>
              <a:t>6.Budget and resources</a:t>
            </a:r>
          </a:p>
          <a:p>
            <a:r>
              <a:rPr lang="en-US" sz="3200" dirty="0"/>
              <a:t>7.Project schedule</a:t>
            </a:r>
          </a:p>
          <a:p>
            <a:r>
              <a:rPr lang="en-US" sz="3200" dirty="0"/>
              <a:t>8.conclusion</a:t>
            </a:r>
          </a:p>
          <a:p>
            <a:r>
              <a:rPr lang="en-US" sz="3200" dirty="0"/>
              <a:t>9.References</a:t>
            </a:r>
          </a:p>
        </p:txBody>
      </p:sp>
    </p:spTree>
    <p:extLst>
      <p:ext uri="{BB962C8B-B14F-4D97-AF65-F5344CB8AC3E}">
        <p14:creationId xmlns:p14="http://schemas.microsoft.com/office/powerpoint/2010/main" val="2773974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571" y="157925"/>
            <a:ext cx="6571343" cy="847915"/>
          </a:xfrm>
        </p:spPr>
        <p:txBody>
          <a:bodyPr/>
          <a:lstStyle/>
          <a:p>
            <a:r>
              <a:rPr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088" y="1259840"/>
            <a:ext cx="6571343" cy="4145280"/>
          </a:xfrm>
        </p:spPr>
        <p:txBody>
          <a:bodyPr>
            <a:noAutofit/>
          </a:bodyPr>
          <a:lstStyle/>
          <a:p>
            <a:r>
              <a:rPr sz="3200" dirty="0"/>
              <a:t>- </a:t>
            </a:r>
            <a:r>
              <a:rPr sz="2800" dirty="0"/>
              <a:t>Founded in 2020, Metro Trans Investments Ltd is a logistics and transport company.</a:t>
            </a:r>
            <a:endParaRPr lang="en-US" sz="2800" dirty="0"/>
          </a:p>
          <a:p>
            <a:r>
              <a:rPr lang="en-GB" sz="2800" dirty="0"/>
              <a:t>Based in Nairobi, Kenya</a:t>
            </a:r>
            <a:endParaRPr sz="2800" dirty="0"/>
          </a:p>
          <a:p>
            <a:r>
              <a:rPr sz="2800" dirty="0"/>
              <a:t>- Operates a fleet of various transport vehicles.</a:t>
            </a:r>
          </a:p>
          <a:p>
            <a:r>
              <a:rPr sz="2800" dirty="0"/>
              <a:t>- Manages over 200 PSV buses in East Africa.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42430"/>
            <a:ext cx="6347714" cy="4605970"/>
          </a:xfrm>
        </p:spPr>
        <p:txBody>
          <a:bodyPr>
            <a:noAutofit/>
          </a:bodyPr>
          <a:lstStyle/>
          <a:p>
            <a:r>
              <a:rPr sz="3200" dirty="0"/>
              <a:t>- Revenue losses due to fare mismanagement by touts.</a:t>
            </a:r>
          </a:p>
          <a:p>
            <a:r>
              <a:rPr sz="3200" dirty="0"/>
              <a:t>- Fraudulent digital transaction reversals.</a:t>
            </a:r>
          </a:p>
          <a:p>
            <a:r>
              <a:rPr sz="3200" dirty="0"/>
              <a:t>- Lack of transparent monitoring in fare collection.</a:t>
            </a:r>
          </a:p>
          <a:p>
            <a:r>
              <a:rPr sz="3200" dirty="0"/>
              <a:t>- Financial sustainability at risk without a secure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800" y="284480"/>
            <a:ext cx="6347713" cy="762000"/>
          </a:xfrm>
        </p:spPr>
        <p:txBody>
          <a:bodyPr/>
          <a:lstStyle/>
          <a:p>
            <a:r>
              <a:rPr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046480"/>
            <a:ext cx="8229600" cy="5811520"/>
          </a:xfrm>
        </p:spPr>
        <p:txBody>
          <a:bodyPr>
            <a:normAutofit/>
          </a:bodyPr>
          <a:lstStyle/>
          <a:p>
            <a:r>
              <a:rPr sz="3200" dirty="0"/>
              <a:t>- Implement an Integrated Digital Fare Collection and Monitoring System.</a:t>
            </a:r>
          </a:p>
          <a:p>
            <a:r>
              <a:rPr sz="3200" dirty="0"/>
              <a:t>- Key components:</a:t>
            </a:r>
          </a:p>
          <a:p>
            <a:r>
              <a:rPr sz="3200" dirty="0"/>
              <a:t>  • Cashless fare collection (digital wallets, mobile payments).</a:t>
            </a:r>
          </a:p>
          <a:p>
            <a:r>
              <a:rPr sz="3200" dirty="0"/>
              <a:t>  • Tamper-proof payment processing.</a:t>
            </a:r>
          </a:p>
          <a:p>
            <a:r>
              <a:rPr sz="3200" dirty="0"/>
              <a:t>  • Automated passenger validation (QR/NFC).</a:t>
            </a:r>
          </a:p>
          <a:p>
            <a:r>
              <a:rPr sz="3200" dirty="0"/>
              <a:t>  • Real-time monitoring dashboard.</a:t>
            </a:r>
          </a:p>
          <a:p>
            <a:r>
              <a:rPr sz="3200" dirty="0"/>
              <a:t>  • Tout accountability tracking.</a:t>
            </a:r>
          </a:p>
          <a:p>
            <a:r>
              <a:rPr sz="3200" dirty="0"/>
              <a:t>  • Fraud detection system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3840"/>
            <a:ext cx="6347713" cy="731520"/>
          </a:xfrm>
        </p:spPr>
        <p:txBody>
          <a:bodyPr/>
          <a:lstStyle/>
          <a:p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959293"/>
            <a:ext cx="6347714" cy="5811520"/>
          </a:xfrm>
        </p:spPr>
        <p:txBody>
          <a:bodyPr>
            <a:normAutofit fontScale="25000" lnSpcReduction="20000"/>
          </a:bodyPr>
          <a:lstStyle/>
          <a:p>
            <a:r>
              <a:rPr sz="8000" dirty="0"/>
              <a:t>- </a:t>
            </a:r>
            <a:r>
              <a:rPr sz="12800" dirty="0"/>
              <a:t>Enhance financial transparency and accountability.</a:t>
            </a:r>
          </a:p>
          <a:p>
            <a:r>
              <a:rPr sz="12800" dirty="0"/>
              <a:t>- Minimize revenue leakages and fraud.</a:t>
            </a:r>
          </a:p>
          <a:p>
            <a:r>
              <a:rPr sz="12800" dirty="0"/>
              <a:t>- Improve operational efficiency.</a:t>
            </a:r>
          </a:p>
          <a:p>
            <a:r>
              <a:rPr sz="12800" dirty="0"/>
              <a:t>- Strengthen passenger convenience and trust.</a:t>
            </a:r>
          </a:p>
          <a:p>
            <a:r>
              <a:rPr sz="12800" dirty="0"/>
              <a:t>- Increase management oversight and control.</a:t>
            </a:r>
          </a:p>
          <a:p>
            <a:r>
              <a:rPr sz="12800" dirty="0"/>
              <a:t>- Facilitate business growth and sustainability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02019"/>
            <a:ext cx="6347713" cy="797441"/>
          </a:xfrm>
        </p:spPr>
        <p:txBody>
          <a:bodyPr/>
          <a:lstStyle/>
          <a:p>
            <a:r>
              <a:rPr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999460"/>
            <a:ext cx="6347714" cy="5656521"/>
          </a:xfrm>
        </p:spPr>
        <p:txBody>
          <a:bodyPr>
            <a:noAutofit/>
          </a:bodyPr>
          <a:lstStyle/>
          <a:p>
            <a:r>
              <a:rPr sz="3200" dirty="0"/>
              <a:t>- Digital fare systems enhance revenue efficiency (World Bank, 2020).</a:t>
            </a:r>
            <a:r>
              <a:rPr lang="en-US" sz="3200" dirty="0"/>
              <a:t> –Digital solutions  an enhance public transport systems.</a:t>
            </a:r>
            <a:endParaRPr sz="3200" dirty="0"/>
          </a:p>
          <a:p>
            <a:r>
              <a:rPr sz="3200" dirty="0"/>
              <a:t>- Cashless payments reduce fraud (Kumar &amp; Gupta, 2019).</a:t>
            </a:r>
          </a:p>
          <a:p>
            <a:r>
              <a:rPr sz="3200" dirty="0"/>
              <a:t>- AI-driven fraud detection improves security (Li et al., 2022).</a:t>
            </a:r>
          </a:p>
          <a:p>
            <a:r>
              <a:rPr sz="3200" dirty="0"/>
              <a:t>- Real-time monitoring strengthens financial oversight (Komba &amp; </a:t>
            </a:r>
            <a:r>
              <a:rPr sz="3200" dirty="0" err="1"/>
              <a:t>Kayuni</a:t>
            </a:r>
            <a:r>
              <a:rPr sz="3200" dirty="0"/>
              <a:t>, 2021).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8"/>
            <a:ext cx="8229600" cy="1143000"/>
          </a:xfrm>
        </p:spPr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83920"/>
            <a:ext cx="8229600" cy="581152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sz="3200" dirty="0"/>
              <a:t>- </a:t>
            </a:r>
            <a:r>
              <a:rPr lang="en-US" sz="3200" dirty="0"/>
              <a:t>Data collection method- Surveys and Questionnaires, interviews and observations. Incorporation of qualitative and quantitative methods to ensure comprehensive data analysis.</a:t>
            </a:r>
            <a:endParaRPr sz="3200" dirty="0"/>
          </a:p>
          <a:p>
            <a:pPr>
              <a:lnSpc>
                <a:spcPct val="120000"/>
              </a:lnSpc>
            </a:pPr>
            <a:r>
              <a:rPr sz="3200" dirty="0"/>
              <a:t>- </a:t>
            </a:r>
            <a:r>
              <a:rPr lang="en-US" sz="3200" dirty="0"/>
              <a:t>System design method- Prototyping approach to allow testing  before deployment. Use Case Diagrams to help in structuring the system.</a:t>
            </a:r>
            <a:endParaRPr sz="3200" dirty="0"/>
          </a:p>
          <a:p>
            <a:pPr marL="0" indent="0">
              <a:lnSpc>
                <a:spcPct val="120000"/>
              </a:lnSpc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7F9D-623A-8CBD-8F76-B4F17FE49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41" y="884683"/>
            <a:ext cx="6347714" cy="3880773"/>
          </a:xfrm>
        </p:spPr>
        <p:txBody>
          <a:bodyPr>
            <a:normAutofit/>
          </a:bodyPr>
          <a:lstStyle/>
          <a:p>
            <a:r>
              <a:rPr lang="en-US" sz="3200" dirty="0"/>
              <a:t>- Programming language, platforms, frameworks- Python with flask(for backend logic)HTML/CSS and Java Script (Provide a simple and interactive user interface). MySQL(For secure storage of transactions)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4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659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PUBLIC TRANSPORT FARE COLLECTION AND MANAGEMENT   SYSTEM  </vt:lpstr>
      <vt:lpstr>Outline</vt:lpstr>
      <vt:lpstr>Background</vt:lpstr>
      <vt:lpstr>Problem Statement</vt:lpstr>
      <vt:lpstr>Proposed Solution</vt:lpstr>
      <vt:lpstr>Project Objectives</vt:lpstr>
      <vt:lpstr>Literature Review</vt:lpstr>
      <vt:lpstr>Methodology</vt:lpstr>
      <vt:lpstr>PowerPoint Presentation</vt:lpstr>
      <vt:lpstr>Budget and Resources</vt:lpstr>
      <vt:lpstr>Project Schedule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DON</cp:lastModifiedBy>
  <cp:revision>4</cp:revision>
  <dcterms:created xsi:type="dcterms:W3CDTF">2013-01-27T09:14:16Z</dcterms:created>
  <dcterms:modified xsi:type="dcterms:W3CDTF">2025-02-03T13:42:23Z</dcterms:modified>
  <cp:category/>
</cp:coreProperties>
</file>