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7" r:id="rId2"/>
    <p:sldId id="298" r:id="rId3"/>
    <p:sldId id="299" r:id="rId4"/>
    <p:sldId id="300" r:id="rId5"/>
    <p:sldId id="301" r:id="rId6"/>
    <p:sldId id="306" r:id="rId7"/>
    <p:sldId id="307" r:id="rId8"/>
    <p:sldId id="308" r:id="rId9"/>
    <p:sldId id="309" r:id="rId10"/>
    <p:sldId id="337" r:id="rId11"/>
    <p:sldId id="338" r:id="rId12"/>
    <p:sldId id="310" r:id="rId13"/>
    <p:sldId id="311" r:id="rId14"/>
    <p:sldId id="312" r:id="rId15"/>
    <p:sldId id="316" r:id="rId16"/>
    <p:sldId id="331" r:id="rId17"/>
    <p:sldId id="317" r:id="rId18"/>
    <p:sldId id="318" r:id="rId19"/>
    <p:sldId id="319" r:id="rId20"/>
    <p:sldId id="320" r:id="rId21"/>
    <p:sldId id="322" r:id="rId22"/>
    <p:sldId id="321" r:id="rId23"/>
    <p:sldId id="332" r:id="rId24"/>
    <p:sldId id="333" r:id="rId25"/>
    <p:sldId id="334" r:id="rId26"/>
    <p:sldId id="340" r:id="rId27"/>
    <p:sldId id="341" r:id="rId28"/>
    <p:sldId id="34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081" autoAdjust="0"/>
  </p:normalViewPr>
  <p:slideViewPr>
    <p:cSldViewPr snapToGrid="0">
      <p:cViewPr varScale="1">
        <p:scale>
          <a:sx n="106" d="100"/>
          <a:sy n="106" d="100"/>
        </p:scale>
        <p:origin x="92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53D8A-3B7E-408F-8E30-979A23DF8312}" type="datetimeFigureOut">
              <a:rPr lang="en-US" smtClean="0"/>
              <a:t>3/10/25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72085-0FD9-4F5D-99DE-AB0E3B5BFDB2}" type="slidenum">
              <a:rPr lang="en-US" smtClean="0"/>
              <a:t>‹#›</a:t>
            </a:fld>
            <a:endParaRPr lang="en-US"/>
          </a:p>
        </p:txBody>
      </p:sp>
    </p:spTree>
    <p:extLst>
      <p:ext uri="{BB962C8B-B14F-4D97-AF65-F5344CB8AC3E}">
        <p14:creationId xmlns:p14="http://schemas.microsoft.com/office/powerpoint/2010/main" val="299757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172085-0FD9-4F5D-99DE-AB0E3B5BFDB2}" type="slidenum">
              <a:rPr lang="en-US" smtClean="0"/>
              <a:t>1</a:t>
            </a:fld>
            <a:endParaRPr lang="en-US"/>
          </a:p>
        </p:txBody>
      </p:sp>
    </p:spTree>
    <p:extLst>
      <p:ext uri="{BB962C8B-B14F-4D97-AF65-F5344CB8AC3E}">
        <p14:creationId xmlns:p14="http://schemas.microsoft.com/office/powerpoint/2010/main" val="78786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1A37-CBB4-A5C9-4B34-5DD9028742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E6F9D0-A923-6ED1-73E2-F0CAB18F2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1BF2F3-AAFE-6DE8-597F-DA1156FC8F75}"/>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5" name="Footer Placeholder 4">
            <a:extLst>
              <a:ext uri="{FF2B5EF4-FFF2-40B4-BE49-F238E27FC236}">
                <a16:creationId xmlns:a16="http://schemas.microsoft.com/office/drawing/2014/main" id="{20559DA9-766D-A0ED-AF53-D104750DE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550E4-C030-3A5B-D0DD-7C565023DB4C}"/>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327988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5747-8C52-BE5D-FBF9-009409B814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8F0B2D-DF1F-23F8-CCEE-3BA28863F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A843B-6138-3791-7859-9340CC6DA007}"/>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5" name="Footer Placeholder 4">
            <a:extLst>
              <a:ext uri="{FF2B5EF4-FFF2-40B4-BE49-F238E27FC236}">
                <a16:creationId xmlns:a16="http://schemas.microsoft.com/office/drawing/2014/main" id="{332EC038-375D-2D8A-2B6C-BF80370D5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C6A85-BB7B-600F-5F9A-0AD2427C9E2A}"/>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336863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8B134-3034-610B-BBC6-62076B7572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8582FF-BDAE-CBAE-EBD6-9DDAAE18E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9DAF7-8862-F246-B70E-A2711E6FB6F8}"/>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5" name="Footer Placeholder 4">
            <a:extLst>
              <a:ext uri="{FF2B5EF4-FFF2-40B4-BE49-F238E27FC236}">
                <a16:creationId xmlns:a16="http://schemas.microsoft.com/office/drawing/2014/main" id="{E0738E79-AE96-053F-996E-CBBF1A808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7344C-094E-F5F7-EE21-496D61002F43}"/>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219032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D11E-AF7A-58F5-33D1-3513F363C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CFF7A-630C-0665-036B-0384BADD0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E61E4-0195-8501-AFCD-8C53F0BF90A7}"/>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5" name="Footer Placeholder 4">
            <a:extLst>
              <a:ext uri="{FF2B5EF4-FFF2-40B4-BE49-F238E27FC236}">
                <a16:creationId xmlns:a16="http://schemas.microsoft.com/office/drawing/2014/main" id="{C6E23BA0-5CDA-D76A-030A-90EAB51EF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B599A-68FE-2B41-B73A-1A906BFE7BC8}"/>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345285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BB2-E7B7-418A-F19B-9D52DB785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B84DA-12A2-CB86-C993-03DCC1FF8F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3B46D-7A4B-49CB-6F11-6A2C136BF227}"/>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5" name="Footer Placeholder 4">
            <a:extLst>
              <a:ext uri="{FF2B5EF4-FFF2-40B4-BE49-F238E27FC236}">
                <a16:creationId xmlns:a16="http://schemas.microsoft.com/office/drawing/2014/main" id="{184D519E-60B8-7D07-9635-EF3DBE5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65E22-0E76-46BD-B630-D3C65F047DA6}"/>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393506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53D7-332E-4360-42F7-DA7E8E568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C4ED8-4DB0-9312-5825-7C41AF1DCE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46B4E-1EA8-9C69-CF35-B2E9ED6F0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5C7B10-AE8D-F531-A8A4-971A5114775D}"/>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6" name="Footer Placeholder 5">
            <a:extLst>
              <a:ext uri="{FF2B5EF4-FFF2-40B4-BE49-F238E27FC236}">
                <a16:creationId xmlns:a16="http://schemas.microsoft.com/office/drawing/2014/main" id="{3398EB15-1C98-3B6B-5F93-D583B1176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371CE-D5CE-CF29-2AAD-6379F4E6DD7F}"/>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254552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15D5-6E81-5AA6-B6CE-0681B4645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6AF1E9-0D63-F7F8-E9BE-7B4251E05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2C3C0-7B13-8BB6-830C-F22F54DD1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73F002-4F2C-4A64-D795-98A57FE3D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096F8-B1E2-D752-923A-CD025895C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464F5-7401-9CDB-A660-CCA11F06C071}"/>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8" name="Footer Placeholder 7">
            <a:extLst>
              <a:ext uri="{FF2B5EF4-FFF2-40B4-BE49-F238E27FC236}">
                <a16:creationId xmlns:a16="http://schemas.microsoft.com/office/drawing/2014/main" id="{50BF040A-700E-0FC7-1046-1B970A86C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05D451-9670-41F1-0128-37DECB1D61AC}"/>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133128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09C3-1DA8-7536-6D86-46E38AB75D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A82A51-942C-B3DE-E0D2-FC2B845EE338}"/>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4" name="Footer Placeholder 3">
            <a:extLst>
              <a:ext uri="{FF2B5EF4-FFF2-40B4-BE49-F238E27FC236}">
                <a16:creationId xmlns:a16="http://schemas.microsoft.com/office/drawing/2014/main" id="{EC32C0AC-D714-6CDA-FBA9-42AEBF2882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3FD99-FBB0-FBAD-7F4D-5519076DE45F}"/>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383751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E04C3-5F52-DB5D-6408-E1934E7BEE37}"/>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3" name="Footer Placeholder 2">
            <a:extLst>
              <a:ext uri="{FF2B5EF4-FFF2-40B4-BE49-F238E27FC236}">
                <a16:creationId xmlns:a16="http://schemas.microsoft.com/office/drawing/2014/main" id="{C72E7C38-B0E5-A281-E264-03B68345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D74230-2E63-424E-605E-81D4BA3C15BD}"/>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43294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8371-7DA3-83AF-E8B4-B0433D7C9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C6AE2-89D8-5689-988C-29289D1F4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55285-4C42-4C83-69B3-6BD17A673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F4C76-2566-F9CE-5F18-78DFBC258B27}"/>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6" name="Footer Placeholder 5">
            <a:extLst>
              <a:ext uri="{FF2B5EF4-FFF2-40B4-BE49-F238E27FC236}">
                <a16:creationId xmlns:a16="http://schemas.microsoft.com/office/drawing/2014/main" id="{E7AABE9A-6F8A-91B8-32D7-54DC0E3EB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9F101-9F17-7239-84E7-B7933DEB386D}"/>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166399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7B5F-2E5C-18FF-B070-4D8F1AB8E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060FC1-C36C-3BC8-28C5-2A2E97E2C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443CC-B5A1-DAEA-8C3D-252A93B1B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5B77B-2773-0F5F-1563-18EA0EB0A046}"/>
              </a:ext>
            </a:extLst>
          </p:cNvPr>
          <p:cNvSpPr>
            <a:spLocks noGrp="1"/>
          </p:cNvSpPr>
          <p:nvPr>
            <p:ph type="dt" sz="half" idx="10"/>
          </p:nvPr>
        </p:nvSpPr>
        <p:spPr/>
        <p:txBody>
          <a:bodyPr/>
          <a:lstStyle/>
          <a:p>
            <a:fld id="{1369B677-066A-47B5-8E22-235A6CA6008F}" type="datetimeFigureOut">
              <a:rPr lang="en-US" smtClean="0"/>
              <a:t>3/10/25</a:t>
            </a:fld>
            <a:endParaRPr lang="en-US"/>
          </a:p>
        </p:txBody>
      </p:sp>
      <p:sp>
        <p:nvSpPr>
          <p:cNvPr id="6" name="Footer Placeholder 5">
            <a:extLst>
              <a:ext uri="{FF2B5EF4-FFF2-40B4-BE49-F238E27FC236}">
                <a16:creationId xmlns:a16="http://schemas.microsoft.com/office/drawing/2014/main" id="{7FD97750-BE05-DD94-3C6D-574202C6C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EB80D-E794-FE64-7C78-DF6638D2251E}"/>
              </a:ext>
            </a:extLst>
          </p:cNvPr>
          <p:cNvSpPr>
            <a:spLocks noGrp="1"/>
          </p:cNvSpPr>
          <p:nvPr>
            <p:ph type="sldNum" sz="quarter" idx="12"/>
          </p:nvPr>
        </p:nvSpPr>
        <p:spPr/>
        <p:txBody>
          <a:bodyPr/>
          <a:lstStyle/>
          <a:p>
            <a:fld id="{C8DCD28A-06CB-4B2E-93C7-373FAF8967B5}" type="slidenum">
              <a:rPr lang="en-US" smtClean="0"/>
              <a:t>‹#›</a:t>
            </a:fld>
            <a:endParaRPr lang="en-US"/>
          </a:p>
        </p:txBody>
      </p:sp>
    </p:spTree>
    <p:extLst>
      <p:ext uri="{BB962C8B-B14F-4D97-AF65-F5344CB8AC3E}">
        <p14:creationId xmlns:p14="http://schemas.microsoft.com/office/powerpoint/2010/main" val="322383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92D5F-C387-1BA9-0C06-89F9EABCF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3AF3E-09DC-C48B-B177-3C793F877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8F534-178A-44E0-B422-2EFD968FC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69B677-066A-47B5-8E22-235A6CA6008F}" type="datetimeFigureOut">
              <a:rPr lang="en-US" smtClean="0"/>
              <a:t>3/10/25</a:t>
            </a:fld>
            <a:endParaRPr lang="en-US"/>
          </a:p>
        </p:txBody>
      </p:sp>
      <p:sp>
        <p:nvSpPr>
          <p:cNvPr id="5" name="Footer Placeholder 4">
            <a:extLst>
              <a:ext uri="{FF2B5EF4-FFF2-40B4-BE49-F238E27FC236}">
                <a16:creationId xmlns:a16="http://schemas.microsoft.com/office/drawing/2014/main" id="{716C0C72-9C41-2902-E822-5D00676DF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0D57447-6476-7E88-50BD-B6B47BDDD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DCD28A-06CB-4B2E-93C7-373FAF8967B5}" type="slidenum">
              <a:rPr lang="en-US" smtClean="0"/>
              <a:t>‹#›</a:t>
            </a:fld>
            <a:endParaRPr lang="en-US"/>
          </a:p>
        </p:txBody>
      </p:sp>
    </p:spTree>
    <p:extLst>
      <p:ext uri="{BB962C8B-B14F-4D97-AF65-F5344CB8AC3E}">
        <p14:creationId xmlns:p14="http://schemas.microsoft.com/office/powerpoint/2010/main" val="723410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implilearn.com/tutorials/java-tutorial/what-is-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implilearn.com/tutorials/java-tutorial/java-encapsul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method-overloading-in-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ADAB-4F0D-185C-29F6-A25C9C57D158}"/>
              </a:ext>
            </a:extLst>
          </p:cNvPr>
          <p:cNvSpPr>
            <a:spLocks noGrp="1"/>
          </p:cNvSpPr>
          <p:nvPr>
            <p:ph type="ctrTitle"/>
          </p:nvPr>
        </p:nvSpPr>
        <p:spPr/>
        <p:txBody>
          <a:bodyPr/>
          <a:lstStyle/>
          <a:p>
            <a:r>
              <a:rPr lang="en-US" dirty="0"/>
              <a:t>Classes and Objects</a:t>
            </a:r>
          </a:p>
        </p:txBody>
      </p:sp>
      <p:sp>
        <p:nvSpPr>
          <p:cNvPr id="3" name="Subtitle 2">
            <a:extLst>
              <a:ext uri="{FF2B5EF4-FFF2-40B4-BE49-F238E27FC236}">
                <a16:creationId xmlns:a16="http://schemas.microsoft.com/office/drawing/2014/main" id="{7A57CA2C-7BC1-C781-4609-A9936086932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966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B089-AAC0-FB19-7275-70F76A11536D}"/>
              </a:ext>
            </a:extLst>
          </p:cNvPr>
          <p:cNvSpPr>
            <a:spLocks noGrp="1"/>
          </p:cNvSpPr>
          <p:nvPr>
            <p:ph type="ctrTitle"/>
          </p:nvPr>
        </p:nvSpPr>
        <p:spPr/>
        <p:txBody>
          <a:bodyPr/>
          <a:lstStyle/>
          <a:p>
            <a:r>
              <a:rPr lang="en-US" dirty="0"/>
              <a:t>Note- :default keyword</a:t>
            </a:r>
          </a:p>
        </p:txBody>
      </p:sp>
      <p:sp>
        <p:nvSpPr>
          <p:cNvPr id="3" name="Subtitle 2">
            <a:extLst>
              <a:ext uri="{FF2B5EF4-FFF2-40B4-BE49-F238E27FC236}">
                <a16:creationId xmlns:a16="http://schemas.microsoft.com/office/drawing/2014/main" id="{127F584E-8A28-E5E5-6A69-CD8B1F2D04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501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E2958-911D-73BA-5944-5E84C18AECB4}"/>
              </a:ext>
            </a:extLst>
          </p:cNvPr>
          <p:cNvSpPr>
            <a:spLocks noGrp="1"/>
          </p:cNvSpPr>
          <p:nvPr>
            <p:ph idx="1"/>
          </p:nvPr>
        </p:nvSpPr>
        <p:spPr>
          <a:xfrm>
            <a:off x="575553" y="337293"/>
            <a:ext cx="10515600" cy="4351338"/>
          </a:xfrm>
        </p:spPr>
        <p:txBody>
          <a:bodyPr>
            <a:normAutofit/>
          </a:bodyPr>
          <a:lstStyle/>
          <a:p>
            <a:r>
              <a:rPr lang="en-US" dirty="0">
                <a:highlight>
                  <a:srgbClr val="FFFF00"/>
                </a:highlight>
              </a:rPr>
              <a:t>The default keyword is used in interface methods to provide a concrete implementation, avoiding the need for all implementing classes to override the method.</a:t>
            </a:r>
          </a:p>
          <a:p>
            <a:endParaRPr lang="en-US" dirty="0"/>
          </a:p>
          <a:p>
            <a:r>
              <a:rPr kumimoji="0" lang="en-US" altLang="en-US" sz="2200" b="0" i="0" u="none" strike="noStrike" cap="none" normalizeH="0" baseline="0" dirty="0">
                <a:ln>
                  <a:noFill/>
                </a:ln>
                <a:solidFill>
                  <a:schemeClr val="tx1"/>
                </a:solidFill>
                <a:effectLst/>
                <a:latin typeface="Arial" panose="020B0604020202020204" pitchFamily="34" charset="0"/>
              </a:rPr>
              <a:t>we </a:t>
            </a:r>
            <a:r>
              <a:rPr kumimoji="0" lang="en-US" altLang="en-US" sz="2200" b="1" i="0" u="none" strike="noStrike" cap="none" normalizeH="0" baseline="0" dirty="0">
                <a:ln>
                  <a:noFill/>
                </a:ln>
                <a:solidFill>
                  <a:schemeClr val="tx1"/>
                </a:solidFill>
                <a:effectLst/>
                <a:latin typeface="Arial" panose="020B0604020202020204" pitchFamily="34" charset="0"/>
              </a:rPr>
              <a:t>cannot</a:t>
            </a:r>
            <a:r>
              <a:rPr kumimoji="0" lang="en-US" altLang="en-US" sz="2200" b="0" i="0" u="none" strike="noStrike" cap="none" normalizeH="0" baseline="0" dirty="0">
                <a:ln>
                  <a:noFill/>
                </a:ln>
                <a:solidFill>
                  <a:schemeClr val="tx1"/>
                </a:solidFill>
                <a:effectLst/>
                <a:latin typeface="Arial" panose="020B0604020202020204" pitchFamily="34" charset="0"/>
              </a:rPr>
              <a:t> use the </a:t>
            </a:r>
            <a:r>
              <a:rPr kumimoji="0" lang="en-US" altLang="en-US" sz="2200" b="0" i="0" u="none" strike="noStrike" cap="none" normalizeH="0" baseline="0" dirty="0">
                <a:ln>
                  <a:noFill/>
                </a:ln>
                <a:solidFill>
                  <a:schemeClr val="tx1"/>
                </a:solidFill>
                <a:effectLst/>
                <a:latin typeface="Arial Unicode MS"/>
              </a:rPr>
              <a:t>default</a:t>
            </a:r>
            <a:r>
              <a:rPr kumimoji="0" lang="en-US" altLang="en-US" sz="2200" b="0" i="0" u="none" strike="noStrike" cap="none" normalizeH="0" baseline="0" dirty="0">
                <a:ln>
                  <a:noFill/>
                </a:ln>
                <a:solidFill>
                  <a:schemeClr val="tx1"/>
                </a:solidFill>
                <a:effectLst/>
              </a:rPr>
              <a:t> keyword for data members (fields). The </a:t>
            </a:r>
            <a:r>
              <a:rPr kumimoji="0" lang="en-US" altLang="en-US" sz="2200" b="0" i="0" u="none" strike="noStrike" cap="none" normalizeH="0" baseline="0" dirty="0">
                <a:ln>
                  <a:noFill/>
                </a:ln>
                <a:solidFill>
                  <a:schemeClr val="tx1"/>
                </a:solidFill>
                <a:effectLst/>
                <a:latin typeface="Arial Unicode MS"/>
              </a:rPr>
              <a:t>default</a:t>
            </a:r>
            <a:r>
              <a:rPr kumimoji="0" lang="en-US" altLang="en-US" sz="2200" b="0" i="0" u="none" strike="noStrike" cap="none" normalizeH="0" baseline="0" dirty="0">
                <a:ln>
                  <a:noFill/>
                </a:ln>
                <a:solidFill>
                  <a:schemeClr val="tx1"/>
                </a:solidFill>
                <a:effectLst/>
              </a:rPr>
              <a:t> keyword is only applicable to </a:t>
            </a:r>
            <a:r>
              <a:rPr kumimoji="0" lang="en-US" altLang="en-US" sz="2200" b="1" i="0" u="none" strike="noStrike" cap="none" normalizeH="0" baseline="0" dirty="0">
                <a:ln>
                  <a:noFill/>
                </a:ln>
                <a:solidFill>
                  <a:schemeClr val="tx1"/>
                </a:solidFill>
                <a:effectLst/>
                <a:latin typeface="Arial" panose="020B0604020202020204" pitchFamily="34" charset="0"/>
              </a:rPr>
              <a:t>methods inside interfaces</a:t>
            </a:r>
            <a:r>
              <a:rPr kumimoji="0" lang="en-US" altLang="en-US" sz="2200" b="0" i="0" u="none" strike="noStrike" cap="none" normalizeH="0" baseline="0" dirty="0">
                <a:ln>
                  <a:noFill/>
                </a:ln>
                <a:solidFill>
                  <a:schemeClr val="tx1"/>
                </a:solidFill>
                <a:effectLst/>
                <a:latin typeface="Arial" panose="020B0604020202020204" pitchFamily="34" charset="0"/>
              </a:rPr>
              <a:t>, not to fields. </a:t>
            </a:r>
          </a:p>
          <a:p>
            <a:endParaRPr lang="en-US" dirty="0"/>
          </a:p>
        </p:txBody>
      </p:sp>
    </p:spTree>
    <p:extLst>
      <p:ext uri="{BB962C8B-B14F-4D97-AF65-F5344CB8AC3E}">
        <p14:creationId xmlns:p14="http://schemas.microsoft.com/office/powerpoint/2010/main" val="69949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7234-2879-2B89-C55D-79608F3E3118}"/>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6068550E-EADF-F2E2-E533-B6284881E90F}"/>
              </a:ext>
            </a:extLst>
          </p:cNvPr>
          <p:cNvSpPr>
            <a:spLocks noGrp="1"/>
          </p:cNvSpPr>
          <p:nvPr>
            <p:ph idx="1"/>
          </p:nvPr>
        </p:nvSpPr>
        <p:spPr/>
        <p:txBody>
          <a:bodyPr/>
          <a:lstStyle/>
          <a:p>
            <a:r>
              <a:rPr lang="en-US" b="1" i="0" dirty="0">
                <a:solidFill>
                  <a:srgbClr val="333333"/>
                </a:solidFill>
                <a:effectLst/>
                <a:latin typeface="inter-bold"/>
              </a:rPr>
              <a:t>Encapsulation in Java</a:t>
            </a:r>
            <a:r>
              <a:rPr lang="en-US" b="0" i="0" dirty="0">
                <a:solidFill>
                  <a:srgbClr val="333333"/>
                </a:solidFill>
                <a:effectLst/>
                <a:latin typeface="inter-regular"/>
              </a:rPr>
              <a:t> is a </a:t>
            </a:r>
            <a:r>
              <a:rPr lang="en-US" b="0" i="1" dirty="0">
                <a:solidFill>
                  <a:srgbClr val="333333"/>
                </a:solidFill>
                <a:effectLst/>
                <a:latin typeface="inter-regular"/>
              </a:rPr>
              <a:t>process of wrapping code and data together into a single unit</a:t>
            </a:r>
            <a:r>
              <a:rPr lang="en-US" dirty="0">
                <a:solidFill>
                  <a:srgbClr val="333333"/>
                </a:solidFill>
                <a:latin typeface="inter-regular"/>
              </a:rPr>
              <a:t>.</a:t>
            </a:r>
          </a:p>
          <a:p>
            <a:r>
              <a:rPr lang="en-US" b="0" i="0" dirty="0">
                <a:solidFill>
                  <a:srgbClr val="333333"/>
                </a:solidFill>
                <a:effectLst/>
                <a:latin typeface="inter-regular"/>
              </a:rPr>
              <a:t>We can create a fully encapsulated class in Java by making all the data members of the class private. Now we can use setter and getter methods to set and get the data in it.</a:t>
            </a:r>
          </a:p>
          <a:p>
            <a:endParaRPr lang="en-US" dirty="0"/>
          </a:p>
        </p:txBody>
      </p:sp>
    </p:spTree>
    <p:extLst>
      <p:ext uri="{BB962C8B-B14F-4D97-AF65-F5344CB8AC3E}">
        <p14:creationId xmlns:p14="http://schemas.microsoft.com/office/powerpoint/2010/main" val="313041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CEDF-87C6-21BE-CE31-240FA12D25AF}"/>
              </a:ext>
            </a:extLst>
          </p:cNvPr>
          <p:cNvSpPr>
            <a:spLocks noGrp="1"/>
          </p:cNvSpPr>
          <p:nvPr>
            <p:ph type="title"/>
          </p:nvPr>
        </p:nvSpPr>
        <p:spPr/>
        <p:txBody>
          <a:bodyPr/>
          <a:lstStyle/>
          <a:p>
            <a:r>
              <a:rPr lang="en-US" dirty="0"/>
              <a:t>Advantages of encapsulation</a:t>
            </a:r>
          </a:p>
        </p:txBody>
      </p:sp>
      <p:sp>
        <p:nvSpPr>
          <p:cNvPr id="3" name="Content Placeholder 2">
            <a:extLst>
              <a:ext uri="{FF2B5EF4-FFF2-40B4-BE49-F238E27FC236}">
                <a16:creationId xmlns:a16="http://schemas.microsoft.com/office/drawing/2014/main" id="{ED9819FE-696C-0A49-9756-87CAB46A0F2F}"/>
              </a:ext>
            </a:extLst>
          </p:cNvPr>
          <p:cNvSpPr>
            <a:spLocks noGrp="1"/>
          </p:cNvSpPr>
          <p:nvPr>
            <p:ph idx="1"/>
          </p:nvPr>
        </p:nvSpPr>
        <p:spPr/>
        <p:txBody>
          <a:bodyPr/>
          <a:lstStyle/>
          <a:p>
            <a:r>
              <a:rPr lang="en-US" b="0" i="0" dirty="0">
                <a:solidFill>
                  <a:srgbClr val="333333"/>
                </a:solidFill>
                <a:effectLst/>
                <a:latin typeface="inter-regular"/>
              </a:rPr>
              <a:t>It provides you the </a:t>
            </a:r>
            <a:r>
              <a:rPr lang="en-US" b="1" i="0" dirty="0">
                <a:solidFill>
                  <a:srgbClr val="333333"/>
                </a:solidFill>
                <a:effectLst/>
                <a:latin typeface="inter-bold"/>
              </a:rPr>
              <a:t>control over the data</a:t>
            </a:r>
          </a:p>
          <a:p>
            <a:r>
              <a:rPr lang="en-US" b="1" dirty="0">
                <a:solidFill>
                  <a:srgbClr val="333333"/>
                </a:solidFill>
                <a:latin typeface="inter-bold"/>
              </a:rPr>
              <a:t>i</a:t>
            </a:r>
            <a:r>
              <a:rPr lang="en-US" b="0" i="0" dirty="0">
                <a:solidFill>
                  <a:srgbClr val="333333"/>
                </a:solidFill>
                <a:effectLst/>
                <a:latin typeface="inter-regular"/>
              </a:rPr>
              <a:t>t is a way to achieve </a:t>
            </a:r>
            <a:r>
              <a:rPr lang="en-US" b="1" i="0" dirty="0">
                <a:solidFill>
                  <a:srgbClr val="333333"/>
                </a:solidFill>
                <a:effectLst/>
                <a:latin typeface="inter-bold"/>
              </a:rPr>
              <a:t>data hiding</a:t>
            </a:r>
            <a:r>
              <a:rPr lang="en-US" b="0" i="0" dirty="0">
                <a:solidFill>
                  <a:srgbClr val="333333"/>
                </a:solidFill>
                <a:effectLst/>
                <a:latin typeface="inter-regular"/>
              </a:rPr>
              <a:t> in Java because other class will not be able to access the data through the private data members.</a:t>
            </a:r>
            <a:endParaRPr lang="en-US" b="1" dirty="0">
              <a:solidFill>
                <a:srgbClr val="333333"/>
              </a:solidFill>
              <a:latin typeface="inter-bold"/>
            </a:endParaRPr>
          </a:p>
          <a:p>
            <a:r>
              <a:rPr lang="en-US" b="0" i="0" dirty="0">
                <a:solidFill>
                  <a:srgbClr val="333333"/>
                </a:solidFill>
                <a:effectLst/>
                <a:latin typeface="inter-regular"/>
              </a:rPr>
              <a:t>The encapsulate class is </a:t>
            </a:r>
            <a:r>
              <a:rPr lang="en-US" b="1" i="0" dirty="0">
                <a:solidFill>
                  <a:srgbClr val="333333"/>
                </a:solidFill>
                <a:effectLst/>
                <a:latin typeface="inter-bold"/>
              </a:rPr>
              <a:t>easy to test</a:t>
            </a:r>
            <a:r>
              <a:rPr lang="en-US" b="0" i="0" dirty="0">
                <a:solidFill>
                  <a:srgbClr val="333333"/>
                </a:solidFill>
                <a:effectLst/>
                <a:latin typeface="inter-regular"/>
              </a:rPr>
              <a:t>. So, it is better for unit testing.</a:t>
            </a:r>
            <a:endParaRPr lang="en-US" b="1" i="0" dirty="0">
              <a:solidFill>
                <a:srgbClr val="333333"/>
              </a:solidFill>
              <a:effectLst/>
              <a:latin typeface="inter-bold"/>
            </a:endParaRPr>
          </a:p>
          <a:p>
            <a:r>
              <a:rPr lang="en-US" b="0" i="0" dirty="0">
                <a:solidFill>
                  <a:srgbClr val="333333"/>
                </a:solidFill>
                <a:effectLst/>
                <a:latin typeface="inter-regular"/>
              </a:rPr>
              <a:t>The standard IDE's are providing the facility to generate the getters and setters. So, it is </a:t>
            </a:r>
            <a:r>
              <a:rPr lang="en-US" b="1" i="0" dirty="0">
                <a:solidFill>
                  <a:srgbClr val="333333"/>
                </a:solidFill>
                <a:effectLst/>
                <a:latin typeface="inter-bold"/>
              </a:rPr>
              <a:t>easy and fast to create an encapsulated class</a:t>
            </a:r>
            <a:r>
              <a:rPr lang="en-US" b="0" i="0" dirty="0">
                <a:solidFill>
                  <a:srgbClr val="333333"/>
                </a:solidFill>
                <a:effectLst/>
                <a:latin typeface="inter-regular"/>
              </a:rPr>
              <a:t> in Java.</a:t>
            </a:r>
            <a:endParaRPr lang="en-US" dirty="0"/>
          </a:p>
        </p:txBody>
      </p:sp>
    </p:spTree>
    <p:extLst>
      <p:ext uri="{BB962C8B-B14F-4D97-AF65-F5344CB8AC3E}">
        <p14:creationId xmlns:p14="http://schemas.microsoft.com/office/powerpoint/2010/main" val="109284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1B038B-D4EB-E7A7-D88D-ED5DD477695B}"/>
              </a:ext>
            </a:extLst>
          </p:cNvPr>
          <p:cNvSpPr>
            <a:spLocks noGrp="1"/>
          </p:cNvSpPr>
          <p:nvPr>
            <p:ph type="title"/>
          </p:nvPr>
        </p:nvSpPr>
        <p:spPr>
          <a:xfrm>
            <a:off x="1046746" y="586822"/>
            <a:ext cx="3560252" cy="1645920"/>
          </a:xfrm>
        </p:spPr>
        <p:txBody>
          <a:bodyPr>
            <a:normAutofit/>
          </a:bodyPr>
          <a:lstStyle/>
          <a:p>
            <a:r>
              <a:rPr lang="en-US" sz="3200"/>
              <a:t>Use of “this” keyword</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4B5BB27-39B6-DA8D-C9A0-73CB5EA934BF}"/>
              </a:ext>
            </a:extLst>
          </p:cNvPr>
          <p:cNvSpPr>
            <a:spLocks noGrp="1"/>
          </p:cNvSpPr>
          <p:nvPr>
            <p:ph idx="1"/>
          </p:nvPr>
        </p:nvSpPr>
        <p:spPr>
          <a:xfrm>
            <a:off x="5351164" y="586822"/>
            <a:ext cx="6002636" cy="1645920"/>
          </a:xfrm>
        </p:spPr>
        <p:txBody>
          <a:bodyPr anchor="ctr">
            <a:noAutofit/>
          </a:bodyPr>
          <a:lstStyle/>
          <a:p>
            <a:r>
              <a:rPr lang="en-US" sz="1800" b="1" i="0" dirty="0">
                <a:effectLst/>
                <a:latin typeface="erdana"/>
              </a:rPr>
              <a:t>this: to refer current class instance variable</a:t>
            </a:r>
          </a:p>
          <a:p>
            <a:r>
              <a:rPr lang="en-US" sz="1800" b="1" i="0" dirty="0">
                <a:effectLst/>
                <a:latin typeface="inter-regular"/>
              </a:rPr>
              <a:t>The this keyword can be used to refer current class instance variable. If there is ambiguity between the instance variables and parameters, this keyword resolves the problem of ambiguity.</a:t>
            </a:r>
          </a:p>
          <a:p>
            <a:endParaRPr lang="en-US" sz="1800" b="1" dirty="0"/>
          </a:p>
          <a:p>
            <a:r>
              <a:rPr lang="en-US" sz="1800" b="1" i="0" dirty="0">
                <a:effectLst/>
                <a:latin typeface="erdana"/>
              </a:rPr>
              <a:t> this: to invoke current class method</a:t>
            </a:r>
          </a:p>
          <a:p>
            <a:endParaRPr lang="en-US" sz="1800" b="1" dirty="0"/>
          </a:p>
        </p:txBody>
      </p:sp>
      <p:pic>
        <p:nvPicPr>
          <p:cNvPr id="5" name="Picture 4">
            <a:extLst>
              <a:ext uri="{FF2B5EF4-FFF2-40B4-BE49-F238E27FC236}">
                <a16:creationId xmlns:a16="http://schemas.microsoft.com/office/drawing/2014/main" id="{3D5782F9-CF58-2441-F80B-109575A32516}"/>
              </a:ext>
            </a:extLst>
          </p:cNvPr>
          <p:cNvPicPr>
            <a:picLocks noChangeAspect="1"/>
          </p:cNvPicPr>
          <p:nvPr/>
        </p:nvPicPr>
        <p:blipFill>
          <a:blip r:embed="rId2">
            <a:duotone>
              <a:prstClr val="black"/>
              <a:schemeClr val="accent2">
                <a:tint val="45000"/>
                <a:satMod val="400000"/>
              </a:schemeClr>
            </a:duotone>
          </a:blip>
          <a:stretch>
            <a:fillRect/>
          </a:stretch>
        </p:blipFill>
        <p:spPr>
          <a:xfrm>
            <a:off x="1730241" y="2734056"/>
            <a:ext cx="8819909" cy="3483864"/>
          </a:xfrm>
          <a:prstGeom prst="rect">
            <a:avLst/>
          </a:prstGeom>
        </p:spPr>
      </p:pic>
    </p:spTree>
    <p:extLst>
      <p:ext uri="{BB962C8B-B14F-4D97-AF65-F5344CB8AC3E}">
        <p14:creationId xmlns:p14="http://schemas.microsoft.com/office/powerpoint/2010/main" val="274775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40BA-BB1B-0A35-4282-0A1DE083A242}"/>
              </a:ext>
            </a:extLst>
          </p:cNvPr>
          <p:cNvSpPr>
            <a:spLocks noGrp="1"/>
          </p:cNvSpPr>
          <p:nvPr>
            <p:ph type="title"/>
          </p:nvPr>
        </p:nvSpPr>
        <p:spPr/>
        <p:txBody>
          <a:bodyPr/>
          <a:lstStyle/>
          <a:p>
            <a:r>
              <a:rPr lang="en-US" dirty="0"/>
              <a:t>Static method</a:t>
            </a:r>
          </a:p>
        </p:txBody>
      </p:sp>
      <p:sp>
        <p:nvSpPr>
          <p:cNvPr id="3" name="Content Placeholder 2">
            <a:extLst>
              <a:ext uri="{FF2B5EF4-FFF2-40B4-BE49-F238E27FC236}">
                <a16:creationId xmlns:a16="http://schemas.microsoft.com/office/drawing/2014/main" id="{87B50DBD-F426-C8E8-B3C8-BD799D3ACD78}"/>
              </a:ext>
            </a:extLst>
          </p:cNvPr>
          <p:cNvSpPr>
            <a:spLocks noGrp="1"/>
          </p:cNvSpPr>
          <p:nvPr>
            <p:ph idx="1"/>
          </p:nvPr>
        </p:nvSpPr>
        <p:spPr/>
        <p:txBody>
          <a:bodyPr/>
          <a:lstStyle/>
          <a:p>
            <a:pPr algn="just"/>
            <a:r>
              <a:rPr lang="en-US" b="0" i="0" dirty="0">
                <a:solidFill>
                  <a:srgbClr val="333333"/>
                </a:solidFill>
                <a:effectLst/>
                <a:latin typeface="inter-regular"/>
              </a:rPr>
              <a:t>If you apply static keyword with any method, it is known as static method.</a:t>
            </a:r>
          </a:p>
          <a:p>
            <a:pPr algn="just">
              <a:buFont typeface="Arial" panose="020B0604020202020204" pitchFamily="34" charset="0"/>
              <a:buChar char="•"/>
            </a:pPr>
            <a:r>
              <a:rPr lang="en-US" b="0" i="0" dirty="0">
                <a:solidFill>
                  <a:srgbClr val="000000"/>
                </a:solidFill>
                <a:effectLst/>
                <a:latin typeface="inter-regular"/>
              </a:rPr>
              <a:t>A static method belongs to the class rather than the object of a class.</a:t>
            </a:r>
          </a:p>
          <a:p>
            <a:pPr algn="just">
              <a:buFont typeface="Arial" panose="020B0604020202020204" pitchFamily="34" charset="0"/>
              <a:buChar char="•"/>
            </a:pPr>
            <a:r>
              <a:rPr lang="en-US" b="0" i="0" dirty="0">
                <a:solidFill>
                  <a:srgbClr val="000000"/>
                </a:solidFill>
                <a:effectLst/>
                <a:latin typeface="inter-regular"/>
              </a:rPr>
              <a:t>A static method can be invoked without the need for creating an instance of a class.</a:t>
            </a:r>
          </a:p>
          <a:p>
            <a:pPr algn="just">
              <a:buFont typeface="Arial" panose="020B0604020202020204" pitchFamily="34" charset="0"/>
              <a:buChar char="•"/>
            </a:pPr>
            <a:r>
              <a:rPr lang="en-US" b="0" i="0" dirty="0">
                <a:solidFill>
                  <a:srgbClr val="000000"/>
                </a:solidFill>
                <a:effectLst/>
                <a:latin typeface="inter-regular"/>
              </a:rPr>
              <a:t>A static method can access static data member and can change the value of it.</a:t>
            </a:r>
          </a:p>
          <a:p>
            <a:endParaRPr lang="en-US" dirty="0"/>
          </a:p>
        </p:txBody>
      </p:sp>
    </p:spTree>
    <p:extLst>
      <p:ext uri="{BB962C8B-B14F-4D97-AF65-F5344CB8AC3E}">
        <p14:creationId xmlns:p14="http://schemas.microsoft.com/office/powerpoint/2010/main" val="314792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1C0D-BBC9-A849-3CE5-C149C53A61F4}"/>
              </a:ext>
            </a:extLst>
          </p:cNvPr>
          <p:cNvSpPr>
            <a:spLocks noGrp="1"/>
          </p:cNvSpPr>
          <p:nvPr>
            <p:ph type="title"/>
          </p:nvPr>
        </p:nvSpPr>
        <p:spPr/>
        <p:txBody>
          <a:bodyPr/>
          <a:lstStyle/>
          <a:p>
            <a:r>
              <a:rPr lang="en-US" dirty="0"/>
              <a:t>Static block</a:t>
            </a:r>
          </a:p>
        </p:txBody>
      </p:sp>
      <p:sp>
        <p:nvSpPr>
          <p:cNvPr id="3" name="Content Placeholder 2">
            <a:extLst>
              <a:ext uri="{FF2B5EF4-FFF2-40B4-BE49-F238E27FC236}">
                <a16:creationId xmlns:a16="http://schemas.microsoft.com/office/drawing/2014/main" id="{6DD86FF5-9003-8937-EE76-8D8913679E38}"/>
              </a:ext>
            </a:extLst>
          </p:cNvPr>
          <p:cNvSpPr>
            <a:spLocks noGrp="1"/>
          </p:cNvSpPr>
          <p:nvPr>
            <p:ph idx="1"/>
          </p:nvPr>
        </p:nvSpPr>
        <p:spPr/>
        <p:txBody>
          <a:bodyPr/>
          <a:lstStyle/>
          <a:p>
            <a:r>
              <a:rPr lang="en-US" dirty="0"/>
              <a:t>Static blocks are executed </a:t>
            </a:r>
            <a:r>
              <a:rPr lang="en-US" b="1" dirty="0"/>
              <a:t>once</a:t>
            </a:r>
            <a:r>
              <a:rPr lang="en-US" dirty="0"/>
              <a:t>, when the class is loaded into memory by the JVM.</a:t>
            </a:r>
          </a:p>
          <a:p>
            <a:r>
              <a:rPr lang="en-US" dirty="0"/>
              <a:t>If there are multiple static blocks in a class, they are executed in the order in which they are defined.</a:t>
            </a:r>
          </a:p>
          <a:p>
            <a:r>
              <a:rPr lang="en-US" b="1" dirty="0"/>
              <a:t>Static blocks cannot access non-static variables or methods because they belong to the class and not to any instance.</a:t>
            </a:r>
          </a:p>
        </p:txBody>
      </p:sp>
    </p:spTree>
    <p:extLst>
      <p:ext uri="{BB962C8B-B14F-4D97-AF65-F5344CB8AC3E}">
        <p14:creationId xmlns:p14="http://schemas.microsoft.com/office/powerpoint/2010/main" val="372279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EBA2-B21E-5482-CE5D-302579916490}"/>
              </a:ext>
            </a:extLst>
          </p:cNvPr>
          <p:cNvSpPr>
            <a:spLocks noGrp="1"/>
          </p:cNvSpPr>
          <p:nvPr>
            <p:ph type="title"/>
          </p:nvPr>
        </p:nvSpPr>
        <p:spPr/>
        <p:txBody>
          <a:bodyPr/>
          <a:lstStyle/>
          <a:p>
            <a:r>
              <a:rPr lang="en-US" dirty="0"/>
              <a:t>Constructors </a:t>
            </a:r>
            <a:r>
              <a:rPr lang="en-US" b="1" dirty="0">
                <a:solidFill>
                  <a:srgbClr val="FF0000"/>
                </a:solidFill>
              </a:rPr>
              <a:t>(5 Most relevant Points)</a:t>
            </a:r>
          </a:p>
        </p:txBody>
      </p:sp>
      <p:sp>
        <p:nvSpPr>
          <p:cNvPr id="3" name="Content Placeholder 2">
            <a:extLst>
              <a:ext uri="{FF2B5EF4-FFF2-40B4-BE49-F238E27FC236}">
                <a16:creationId xmlns:a16="http://schemas.microsoft.com/office/drawing/2014/main" id="{F82804BF-5D04-D327-8FF2-0A4C05BB8FE0}"/>
              </a:ext>
            </a:extLst>
          </p:cNvPr>
          <p:cNvSpPr>
            <a:spLocks noGrp="1"/>
          </p:cNvSpPr>
          <p:nvPr>
            <p:ph idx="1"/>
          </p:nvPr>
        </p:nvSpPr>
        <p:spPr/>
        <p:txBody>
          <a:bodyPr>
            <a:normAutofit fontScale="92500" lnSpcReduction="20000"/>
          </a:bodyPr>
          <a:lstStyle/>
          <a:p>
            <a:pPr algn="l"/>
            <a:r>
              <a:rPr lang="en-US" b="0" i="0" dirty="0">
                <a:solidFill>
                  <a:srgbClr val="51565E"/>
                </a:solidFill>
                <a:effectLst/>
                <a:latin typeface="Roboto" panose="02000000000000000000" pitchFamily="2" charset="0"/>
              </a:rPr>
              <a:t>A constructor in is a block of code that initializes (constructs) the state and value during object creation. </a:t>
            </a:r>
          </a:p>
          <a:p>
            <a:pPr algn="l"/>
            <a:r>
              <a:rPr lang="en-US" b="0" i="0" dirty="0">
                <a:solidFill>
                  <a:srgbClr val="51565E"/>
                </a:solidFill>
                <a:effectLst/>
                <a:latin typeface="Roboto" panose="02000000000000000000" pitchFamily="2" charset="0"/>
              </a:rPr>
              <a:t>It is called every time an object with the help of a new () keyword is created. </a:t>
            </a:r>
          </a:p>
          <a:p>
            <a:pPr algn="l"/>
            <a:r>
              <a:rPr lang="en-US" b="0" i="0" dirty="0">
                <a:solidFill>
                  <a:srgbClr val="51565E"/>
                </a:solidFill>
                <a:effectLst/>
                <a:latin typeface="Roboto" panose="02000000000000000000" pitchFamily="2" charset="0"/>
              </a:rPr>
              <a:t>Even if you haven’t specified any constructor in the code, the </a:t>
            </a:r>
            <a:r>
              <a:rPr lang="en-US" b="0" i="0" u="none" strike="noStrike" dirty="0">
                <a:solidFill>
                  <a:srgbClr val="1179EF"/>
                </a:solidFill>
                <a:effectLst/>
                <a:latin typeface="Roboto" panose="02000000000000000000" pitchFamily="2" charset="0"/>
                <a:hlinkClick r:id="rId2" tooltip="Java"/>
              </a:rPr>
              <a:t>Java</a:t>
            </a:r>
            <a:r>
              <a:rPr lang="en-US" b="0" i="0" dirty="0">
                <a:solidFill>
                  <a:srgbClr val="51565E"/>
                </a:solidFill>
                <a:effectLst/>
                <a:latin typeface="Roboto" panose="02000000000000000000" pitchFamily="2" charset="0"/>
              </a:rPr>
              <a:t> compiler calls a default constructor. The default constructor is used to assign default states and values, such as 0, null, etc., to the object. The general syntax of a constructor is:</a:t>
            </a:r>
          </a:p>
          <a:p>
            <a:pPr algn="l"/>
            <a:r>
              <a:rPr lang="en-US" b="0" i="0" dirty="0">
                <a:solidFill>
                  <a:srgbClr val="51565E"/>
                </a:solidFill>
                <a:effectLst/>
                <a:latin typeface="Roboto" panose="02000000000000000000" pitchFamily="2" charset="0"/>
              </a:rPr>
              <a:t>class </a:t>
            </a:r>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a:t>
            </a:r>
          </a:p>
          <a:p>
            <a:pPr algn="l"/>
            <a:r>
              <a:rPr lang="en-US" b="0" i="0" dirty="0" err="1">
                <a:solidFill>
                  <a:srgbClr val="51565E"/>
                </a:solidFill>
                <a:effectLst/>
                <a:latin typeface="Roboto" panose="02000000000000000000" pitchFamily="2" charset="0"/>
              </a:rPr>
              <a:t>ClassName</a:t>
            </a:r>
            <a:r>
              <a:rPr lang="en-US" b="0" i="0" dirty="0">
                <a:solidFill>
                  <a:srgbClr val="51565E"/>
                </a:solidFill>
                <a:effectLst/>
                <a:latin typeface="Roboto" panose="02000000000000000000" pitchFamily="2" charset="0"/>
              </a:rPr>
              <a:t>(){ //creating a constructor</a:t>
            </a:r>
          </a:p>
          <a:p>
            <a:pPr algn="l"/>
            <a:r>
              <a:rPr lang="en-US" b="0" i="0" dirty="0">
                <a:solidFill>
                  <a:srgbClr val="51565E"/>
                </a:solidFill>
                <a:effectLst/>
                <a:latin typeface="Roboto" panose="02000000000000000000" pitchFamily="2" charset="0"/>
              </a:rPr>
              <a:t>}</a:t>
            </a:r>
          </a:p>
          <a:p>
            <a:pPr algn="l"/>
            <a:r>
              <a:rPr lang="en-US" b="0" i="0" dirty="0">
                <a:solidFill>
                  <a:srgbClr val="51565E"/>
                </a:solidFill>
                <a:effectLst/>
                <a:latin typeface="Roboto" panose="02000000000000000000" pitchFamily="2" charset="0"/>
              </a:rPr>
              <a:t>}</a:t>
            </a:r>
          </a:p>
          <a:p>
            <a:endParaRPr lang="en-US" dirty="0"/>
          </a:p>
        </p:txBody>
      </p:sp>
    </p:spTree>
    <p:extLst>
      <p:ext uri="{BB962C8B-B14F-4D97-AF65-F5344CB8AC3E}">
        <p14:creationId xmlns:p14="http://schemas.microsoft.com/office/powerpoint/2010/main" val="3929815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681-C17B-4735-7E63-BE4F9BFF7B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5A4A63-F22D-F28E-0575-F43CAD278198}"/>
              </a:ext>
            </a:extLst>
          </p:cNvPr>
          <p:cNvSpPr>
            <a:spLocks noGrp="1"/>
          </p:cNvSpPr>
          <p:nvPr>
            <p:ph idx="1"/>
          </p:nvPr>
        </p:nvSpPr>
        <p:spPr/>
        <p:txBody>
          <a:bodyPr/>
          <a:lstStyle/>
          <a:p>
            <a:r>
              <a:rPr lang="en-US" b="0" i="0" dirty="0">
                <a:solidFill>
                  <a:srgbClr val="51565E"/>
                </a:solidFill>
                <a:effectLst/>
                <a:latin typeface="Roboto" panose="02000000000000000000" pitchFamily="2" charset="0"/>
              </a:rPr>
              <a:t>A constructor is syntactically similar to a </a:t>
            </a:r>
            <a:r>
              <a:rPr lang="en-US" b="0" i="0" u="none" strike="noStrike" dirty="0">
                <a:solidFill>
                  <a:srgbClr val="1179EF"/>
                </a:solidFill>
                <a:effectLst/>
                <a:latin typeface="Roboto" panose="02000000000000000000" pitchFamily="2" charset="0"/>
                <a:hlinkClick r:id="rId2" tooltip="method"/>
              </a:rPr>
              <a:t>method</a:t>
            </a:r>
            <a:r>
              <a:rPr lang="en-US" b="0" i="0" dirty="0">
                <a:solidFill>
                  <a:srgbClr val="51565E"/>
                </a:solidFill>
                <a:effectLst/>
                <a:latin typeface="Roboto" panose="02000000000000000000" pitchFamily="2" charset="0"/>
              </a:rPr>
              <a:t>, but there are several differences between the two. </a:t>
            </a:r>
          </a:p>
          <a:p>
            <a:r>
              <a:rPr lang="en-US" b="0" i="0" dirty="0">
                <a:solidFill>
                  <a:srgbClr val="51565E"/>
                </a:solidFill>
                <a:effectLst/>
                <a:latin typeface="Roboto" panose="02000000000000000000" pitchFamily="2" charset="0"/>
              </a:rPr>
              <a:t>Firstly, although it returns the current class instance, a constructor does not have any explicit return type. </a:t>
            </a:r>
          </a:p>
          <a:p>
            <a:r>
              <a:rPr lang="en-US" b="0" i="0" dirty="0">
                <a:solidFill>
                  <a:srgbClr val="51565E"/>
                </a:solidFill>
                <a:effectLst/>
                <a:latin typeface="Roboto" panose="02000000000000000000" pitchFamily="2" charset="0"/>
              </a:rPr>
              <a:t>Secondly, it is invoked implicitly, whereas a method is not..</a:t>
            </a:r>
          </a:p>
          <a:p>
            <a:endParaRPr lang="en-US" dirty="0">
              <a:solidFill>
                <a:srgbClr val="51565E"/>
              </a:solidFill>
              <a:latin typeface="Roboto" panose="02000000000000000000" pitchFamily="2" charset="0"/>
            </a:endParaRPr>
          </a:p>
          <a:p>
            <a:r>
              <a:rPr lang="en-US" b="0" i="0" dirty="0">
                <a:solidFill>
                  <a:srgbClr val="0D0D0D"/>
                </a:solidFill>
                <a:effectLst/>
                <a:latin typeface="Söhne"/>
              </a:rPr>
              <a:t>constructors </a:t>
            </a:r>
            <a:r>
              <a:rPr lang="en-US" b="0" i="0" dirty="0">
                <a:solidFill>
                  <a:srgbClr val="0D0D0D"/>
                </a:solidFill>
                <a:effectLst/>
                <a:highlight>
                  <a:srgbClr val="FFFF00"/>
                </a:highlight>
                <a:latin typeface="Söhne"/>
              </a:rPr>
              <a:t>do not explicitly</a:t>
            </a:r>
            <a:r>
              <a:rPr lang="en-US" b="0" i="0" dirty="0">
                <a:solidFill>
                  <a:srgbClr val="0D0D0D"/>
                </a:solidFill>
                <a:effectLst/>
                <a:latin typeface="Söhne"/>
              </a:rPr>
              <a:t> return a value in the way functions or methods do, they </a:t>
            </a:r>
            <a:r>
              <a:rPr lang="en-US" b="0" i="0" dirty="0">
                <a:solidFill>
                  <a:srgbClr val="0D0D0D"/>
                </a:solidFill>
                <a:effectLst/>
                <a:highlight>
                  <a:srgbClr val="FFFF00"/>
                </a:highlight>
                <a:latin typeface="Söhne"/>
              </a:rPr>
              <a:t>implicitly</a:t>
            </a:r>
            <a:r>
              <a:rPr lang="en-US" b="0" i="0" dirty="0">
                <a:solidFill>
                  <a:srgbClr val="0D0D0D"/>
                </a:solidFill>
                <a:effectLst/>
                <a:latin typeface="Söhne"/>
              </a:rPr>
              <a:t> return the instance of the class they are constructing</a:t>
            </a:r>
            <a:endParaRPr lang="en-US" dirty="0"/>
          </a:p>
        </p:txBody>
      </p:sp>
    </p:spTree>
    <p:extLst>
      <p:ext uri="{BB962C8B-B14F-4D97-AF65-F5344CB8AC3E}">
        <p14:creationId xmlns:p14="http://schemas.microsoft.com/office/powerpoint/2010/main" val="24623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DCBB-D711-7E99-F468-C100B22AFCCE}"/>
              </a:ext>
            </a:extLst>
          </p:cNvPr>
          <p:cNvSpPr>
            <a:spLocks noGrp="1"/>
          </p:cNvSpPr>
          <p:nvPr>
            <p:ph type="title"/>
          </p:nvPr>
        </p:nvSpPr>
        <p:spPr/>
        <p:txBody>
          <a:bodyPr/>
          <a:lstStyle/>
          <a:p>
            <a:r>
              <a:rPr lang="en-US" dirty="0"/>
              <a:t>Rules for constructor creation</a:t>
            </a:r>
          </a:p>
        </p:txBody>
      </p:sp>
      <p:sp>
        <p:nvSpPr>
          <p:cNvPr id="3" name="Content Placeholder 2">
            <a:extLst>
              <a:ext uri="{FF2B5EF4-FFF2-40B4-BE49-F238E27FC236}">
                <a16:creationId xmlns:a16="http://schemas.microsoft.com/office/drawing/2014/main" id="{60F00080-0F8F-82E4-2949-6D5FAE3FD07F}"/>
              </a:ext>
            </a:extLst>
          </p:cNvPr>
          <p:cNvSpPr>
            <a:spLocks noGrp="1"/>
          </p:cNvSpPr>
          <p:nvPr>
            <p:ph idx="1"/>
          </p:nvPr>
        </p:nvSpPr>
        <p:spPr/>
        <p:txBody>
          <a:bodyPr/>
          <a:lstStyle/>
          <a:p>
            <a:pPr algn="l">
              <a:buFont typeface="+mj-lt"/>
              <a:buAutoNum type="arabicPeriod"/>
            </a:pPr>
            <a:r>
              <a:rPr lang="en-US" b="0" i="0" dirty="0">
                <a:solidFill>
                  <a:srgbClr val="51565E"/>
                </a:solidFill>
                <a:effectLst/>
                <a:latin typeface="Roboto" panose="02000000000000000000" pitchFamily="2" charset="0"/>
              </a:rPr>
              <a:t>The constructor’s and class’s name must be identical</a:t>
            </a:r>
          </a:p>
          <a:p>
            <a:pPr algn="l">
              <a:buFont typeface="+mj-lt"/>
              <a:buAutoNum type="arabicPeriod"/>
            </a:pPr>
            <a:r>
              <a:rPr lang="en-US" b="0" i="0" dirty="0">
                <a:solidFill>
                  <a:srgbClr val="51565E"/>
                </a:solidFill>
                <a:effectLst/>
                <a:latin typeface="Roboto" panose="02000000000000000000" pitchFamily="2" charset="0"/>
              </a:rPr>
              <a:t>You cannot define an explicit return value to a constructor</a:t>
            </a:r>
          </a:p>
          <a:p>
            <a:pPr algn="l">
              <a:buFont typeface="+mj-lt"/>
              <a:buAutoNum type="arabicPeriod"/>
            </a:pPr>
            <a:r>
              <a:rPr lang="en-US" b="0" i="0" dirty="0">
                <a:solidFill>
                  <a:srgbClr val="51565E"/>
                </a:solidFill>
                <a:effectLst/>
                <a:latin typeface="Roboto" panose="02000000000000000000" pitchFamily="2" charset="0"/>
              </a:rPr>
              <a:t>A constructor cannot be any of these: static, synchronized, abstract, or final</a:t>
            </a:r>
          </a:p>
          <a:p>
            <a:pPr algn="l">
              <a:buFont typeface="+mj-lt"/>
              <a:buAutoNum type="arabicPeriod"/>
            </a:pPr>
            <a:endParaRPr lang="en-US" dirty="0">
              <a:solidFill>
                <a:srgbClr val="51565E"/>
              </a:solidFill>
              <a:latin typeface="Roboto" panose="02000000000000000000" pitchFamily="2" charset="0"/>
            </a:endParaRPr>
          </a:p>
          <a:p>
            <a:pPr algn="l">
              <a:buFont typeface="+mj-lt"/>
              <a:buAutoNum type="arabicPeriod"/>
            </a:pPr>
            <a:r>
              <a:rPr lang="en-US" b="0" i="0" dirty="0">
                <a:solidFill>
                  <a:srgbClr val="51565E"/>
                </a:solidFill>
                <a:effectLst/>
                <a:highlight>
                  <a:srgbClr val="FFFF00"/>
                </a:highlight>
                <a:latin typeface="Roboto" panose="02000000000000000000" pitchFamily="2" charset="0"/>
              </a:rPr>
              <a:t>One thing to note here is that you can have a public, private, or protected constructor in Java by using access modifiers that control object creation.</a:t>
            </a:r>
          </a:p>
          <a:p>
            <a:pPr algn="l">
              <a:buFont typeface="+mj-lt"/>
              <a:buAutoNum type="arabicPeriod"/>
            </a:pPr>
            <a:r>
              <a:rPr lang="en-US" dirty="0">
                <a:solidFill>
                  <a:srgbClr val="51565E"/>
                </a:solidFill>
                <a:highlight>
                  <a:srgbClr val="FFFF00"/>
                </a:highlight>
                <a:latin typeface="Roboto" panose="02000000000000000000" pitchFamily="2" charset="0"/>
              </a:rPr>
              <a:t>Types of constructors: default, no-</a:t>
            </a:r>
            <a:r>
              <a:rPr lang="en-US" dirty="0" err="1">
                <a:solidFill>
                  <a:srgbClr val="51565E"/>
                </a:solidFill>
                <a:highlight>
                  <a:srgbClr val="FFFF00"/>
                </a:highlight>
                <a:latin typeface="Roboto" panose="02000000000000000000" pitchFamily="2" charset="0"/>
              </a:rPr>
              <a:t>arg,parameterized</a:t>
            </a:r>
            <a:endParaRPr lang="en-US" b="0" i="0" dirty="0">
              <a:solidFill>
                <a:srgbClr val="51565E"/>
              </a:solidFill>
              <a:effectLst/>
              <a:highlight>
                <a:srgbClr val="FFFF00"/>
              </a:highlight>
              <a:latin typeface="Roboto" panose="02000000000000000000" pitchFamily="2" charset="0"/>
            </a:endParaRPr>
          </a:p>
          <a:p>
            <a:endParaRPr lang="en-US" dirty="0"/>
          </a:p>
        </p:txBody>
      </p:sp>
    </p:spTree>
    <p:extLst>
      <p:ext uri="{BB962C8B-B14F-4D97-AF65-F5344CB8AC3E}">
        <p14:creationId xmlns:p14="http://schemas.microsoft.com/office/powerpoint/2010/main" val="82309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5BC0-48E6-547A-B71D-ACADC17982E8}"/>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61D5A258-42FB-E65A-DF28-F9509C0DFF7F}"/>
              </a:ext>
            </a:extLst>
          </p:cNvPr>
          <p:cNvSpPr>
            <a:spLocks noGrp="1"/>
          </p:cNvSpPr>
          <p:nvPr>
            <p:ph idx="1"/>
          </p:nvPr>
        </p:nvSpPr>
        <p:spPr/>
        <p:txBody>
          <a:bodyPr>
            <a:normAutofit fontScale="70000" lnSpcReduction="20000"/>
          </a:bodyPr>
          <a:lstStyle/>
          <a:p>
            <a:pPr algn="just"/>
            <a:r>
              <a:rPr lang="en-US" b="0" i="0" dirty="0">
                <a:solidFill>
                  <a:srgbClr val="333333"/>
                </a:solidFill>
                <a:effectLst/>
                <a:latin typeface="inter-regular"/>
              </a:rPr>
              <a:t> It is a template or blueprint from which objects are created. It is a logical entity. It can't be physical.</a:t>
            </a:r>
          </a:p>
          <a:p>
            <a:pPr algn="just"/>
            <a:r>
              <a:rPr lang="en-US" b="0" i="0" dirty="0">
                <a:solidFill>
                  <a:srgbClr val="333333"/>
                </a:solidFill>
                <a:effectLst/>
                <a:latin typeface="inter-regular"/>
              </a:rPr>
              <a:t>A class in Java can contain:</a:t>
            </a:r>
          </a:p>
          <a:p>
            <a:pPr algn="just">
              <a:buFont typeface="Arial" panose="020B0604020202020204" pitchFamily="34" charset="0"/>
              <a:buChar char="•"/>
            </a:pPr>
            <a:r>
              <a:rPr lang="en-US" b="1" i="0" dirty="0">
                <a:solidFill>
                  <a:srgbClr val="000000"/>
                </a:solidFill>
                <a:effectLst/>
                <a:latin typeface="inter-bold"/>
              </a:rPr>
              <a:t>Fields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Methods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Constructors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Blocks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Nested class and interface</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&lt;</a:t>
            </a:r>
            <a:r>
              <a:rPr lang="en-US" b="0" i="0" dirty="0" err="1">
                <a:solidFill>
                  <a:srgbClr val="000000"/>
                </a:solidFill>
                <a:effectLst/>
                <a:latin typeface="inter-regular"/>
              </a:rPr>
              <a:t>class_name</a:t>
            </a:r>
            <a:r>
              <a:rPr lang="en-US" b="0" i="0" dirty="0">
                <a:solidFill>
                  <a:srgbClr val="000000"/>
                </a:solidFill>
                <a:effectLst/>
                <a:latin typeface="inter-regular"/>
              </a:rPr>
              <a:t>&gt;</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field;  </a:t>
            </a:r>
          </a:p>
          <a:p>
            <a:pPr marL="0" indent="0" algn="just">
              <a:buNone/>
            </a:pPr>
            <a:r>
              <a:rPr lang="en-US" b="0" i="0" dirty="0">
                <a:solidFill>
                  <a:srgbClr val="000000"/>
                </a:solidFill>
                <a:effectLst/>
                <a:latin typeface="inter-regular"/>
              </a:rPr>
              <a:t>    method;  </a:t>
            </a:r>
          </a:p>
          <a:p>
            <a:pPr marL="0" indent="0" algn="just">
              <a:buNone/>
            </a:pPr>
            <a:r>
              <a:rPr lang="en-US" b="0" i="0" dirty="0">
                <a:solidFill>
                  <a:srgbClr val="000000"/>
                </a:solidFill>
                <a:effectLst/>
                <a:latin typeface="inter-regular"/>
              </a:rPr>
              <a:t>}  </a:t>
            </a: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4250393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2A06-30C8-4995-8C06-2424B23567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E73AC7-B34F-B7DE-530A-A99C89EC5241}"/>
              </a:ext>
            </a:extLst>
          </p:cNvPr>
          <p:cNvSpPr>
            <a:spLocks noGrp="1"/>
          </p:cNvSpPr>
          <p:nvPr>
            <p:ph idx="1"/>
          </p:nvPr>
        </p:nvSpPr>
        <p:spPr/>
        <p:txBody>
          <a:bodyPr/>
          <a:lstStyle/>
          <a:p>
            <a:r>
              <a:rPr lang="en-US" dirty="0"/>
              <a:t>Whenever we use </a:t>
            </a:r>
            <a:r>
              <a:rPr lang="en-US" b="1" dirty="0"/>
              <a:t>new</a:t>
            </a:r>
            <a:r>
              <a:rPr lang="en-US" dirty="0"/>
              <a:t> keyword to create an instance of a class, the constructor is invoked and the </a:t>
            </a:r>
            <a:r>
              <a:rPr lang="en-US" b="1" dirty="0"/>
              <a:t>object of the class is returned</a:t>
            </a:r>
            <a:r>
              <a:rPr lang="en-US" dirty="0"/>
              <a:t>. </a:t>
            </a:r>
          </a:p>
          <a:p>
            <a:r>
              <a:rPr lang="en-US" dirty="0"/>
              <a:t>Since constructor can only return the object to class, it’s implicitly done by java runtime and we are not supposed to add a return type to it.</a:t>
            </a:r>
          </a:p>
          <a:p>
            <a:endParaRPr lang="en-US" dirty="0"/>
          </a:p>
          <a:p>
            <a:r>
              <a:rPr lang="en-US" b="0" i="0" dirty="0">
                <a:solidFill>
                  <a:srgbClr val="4D5B7C"/>
                </a:solidFill>
                <a:effectLst/>
                <a:latin typeface="Inter"/>
              </a:rPr>
              <a:t>Default constructor is always without argument and provided by java compiler only when there is no existing constructor defined.</a:t>
            </a:r>
          </a:p>
          <a:p>
            <a:endParaRPr lang="en-US" dirty="0"/>
          </a:p>
        </p:txBody>
      </p:sp>
    </p:spTree>
    <p:extLst>
      <p:ext uri="{BB962C8B-B14F-4D97-AF65-F5344CB8AC3E}">
        <p14:creationId xmlns:p14="http://schemas.microsoft.com/office/powerpoint/2010/main" val="144568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E93D-FD6F-4EAA-25A5-10653EED20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41094C-5B17-E27E-484F-F34FBF5D4DD4}"/>
              </a:ext>
            </a:extLst>
          </p:cNvPr>
          <p:cNvSpPr>
            <a:spLocks noGrp="1"/>
          </p:cNvSpPr>
          <p:nvPr>
            <p:ph idx="1"/>
          </p:nvPr>
        </p:nvSpPr>
        <p:spPr/>
        <p:txBody>
          <a:bodyPr/>
          <a:lstStyle/>
          <a:p>
            <a:r>
              <a:rPr lang="en-US" b="0" i="0" dirty="0">
                <a:solidFill>
                  <a:srgbClr val="273239"/>
                </a:solidFill>
                <a:effectLst/>
                <a:latin typeface="Nunito" pitchFamily="2" charset="0"/>
              </a:rPr>
              <a:t> if we write a constructor with no arguments, the compiler does not create a default constructor</a:t>
            </a:r>
          </a:p>
          <a:p>
            <a:endParaRPr lang="en-US" dirty="0"/>
          </a:p>
        </p:txBody>
      </p:sp>
    </p:spTree>
    <p:extLst>
      <p:ext uri="{BB962C8B-B14F-4D97-AF65-F5344CB8AC3E}">
        <p14:creationId xmlns:p14="http://schemas.microsoft.com/office/powerpoint/2010/main" val="1694364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0644-D586-C302-87F9-B0A31DD78DE0}"/>
              </a:ext>
            </a:extLst>
          </p:cNvPr>
          <p:cNvSpPr>
            <a:spLocks noGrp="1"/>
          </p:cNvSpPr>
          <p:nvPr>
            <p:ph type="title"/>
          </p:nvPr>
        </p:nvSpPr>
        <p:spPr/>
        <p:txBody>
          <a:bodyPr/>
          <a:lstStyle/>
          <a:p>
            <a:r>
              <a:rPr lang="en-US" dirty="0"/>
              <a:t>Constructor Overloading </a:t>
            </a:r>
            <a:r>
              <a:rPr lang="en-US" b="1" dirty="0">
                <a:solidFill>
                  <a:srgbClr val="FF0000"/>
                </a:solidFill>
              </a:rPr>
              <a:t>(Very Important)</a:t>
            </a:r>
          </a:p>
        </p:txBody>
      </p:sp>
      <p:sp>
        <p:nvSpPr>
          <p:cNvPr id="3" name="Content Placeholder 2">
            <a:extLst>
              <a:ext uri="{FF2B5EF4-FFF2-40B4-BE49-F238E27FC236}">
                <a16:creationId xmlns:a16="http://schemas.microsoft.com/office/drawing/2014/main" id="{8F873A69-87D3-6F2E-63C4-161DC1D650E0}"/>
              </a:ext>
            </a:extLst>
          </p:cNvPr>
          <p:cNvSpPr>
            <a:spLocks noGrp="1"/>
          </p:cNvSpPr>
          <p:nvPr>
            <p:ph idx="1"/>
          </p:nvPr>
        </p:nvSpPr>
        <p:spPr/>
        <p:txBody>
          <a:bodyPr>
            <a:normAutofit lnSpcReduction="10000"/>
          </a:bodyPr>
          <a:lstStyle/>
          <a:p>
            <a:r>
              <a:rPr lang="en-US" b="0" i="0" dirty="0">
                <a:solidFill>
                  <a:srgbClr val="333333"/>
                </a:solidFill>
                <a:effectLst/>
                <a:latin typeface="inter-regular"/>
              </a:rPr>
              <a:t>Constructor </a:t>
            </a:r>
            <a:r>
              <a:rPr lang="en-US" b="0" i="0" u="none" strike="noStrike" dirty="0">
                <a:solidFill>
                  <a:srgbClr val="008000"/>
                </a:solidFill>
                <a:effectLst/>
                <a:latin typeface="inter-regular"/>
                <a:hlinkClick r:id="rId2"/>
              </a:rPr>
              <a:t>overloading in Java</a:t>
            </a:r>
            <a:r>
              <a:rPr lang="en-US" b="0" i="0" dirty="0">
                <a:solidFill>
                  <a:srgbClr val="333333"/>
                </a:solidFill>
                <a:effectLst/>
                <a:latin typeface="inter-regular"/>
              </a:rPr>
              <a:t> is a technique of having more than one constructor with different parameter lists. </a:t>
            </a:r>
          </a:p>
          <a:p>
            <a:r>
              <a:rPr lang="en-US" b="0" i="0" dirty="0">
                <a:solidFill>
                  <a:srgbClr val="333333"/>
                </a:solidFill>
                <a:effectLst/>
                <a:latin typeface="inter-regular"/>
              </a:rPr>
              <a:t>They are arranged in a way that each constructor performs a different task. </a:t>
            </a:r>
          </a:p>
          <a:p>
            <a:r>
              <a:rPr lang="en-US" b="0" i="0" dirty="0">
                <a:solidFill>
                  <a:srgbClr val="333333"/>
                </a:solidFill>
                <a:effectLst/>
                <a:latin typeface="inter-regular"/>
              </a:rPr>
              <a:t>They are differentiated by the compiler by the number of parameters in the list and their types.</a:t>
            </a:r>
          </a:p>
          <a:p>
            <a:endParaRPr lang="en-US" dirty="0">
              <a:solidFill>
                <a:srgbClr val="333333"/>
              </a:solidFill>
              <a:latin typeface="inter-regular"/>
            </a:endParaRPr>
          </a:p>
          <a:p>
            <a:r>
              <a:rPr lang="en-US" dirty="0"/>
              <a:t>Account(int a);</a:t>
            </a:r>
          </a:p>
          <a:p>
            <a:r>
              <a:rPr lang="en-US" dirty="0"/>
              <a:t>Account (int </a:t>
            </a:r>
            <a:r>
              <a:rPr lang="en-US" dirty="0" err="1"/>
              <a:t>a,int</a:t>
            </a:r>
            <a:r>
              <a:rPr lang="en-US" dirty="0"/>
              <a:t> b);</a:t>
            </a:r>
          </a:p>
          <a:p>
            <a:r>
              <a:rPr lang="en-US" dirty="0"/>
              <a:t>Account (String </a:t>
            </a:r>
            <a:r>
              <a:rPr lang="en-US" dirty="0" err="1"/>
              <a:t>a,int</a:t>
            </a:r>
            <a:r>
              <a:rPr lang="en-US" dirty="0"/>
              <a:t> b);</a:t>
            </a:r>
          </a:p>
        </p:txBody>
      </p:sp>
    </p:spTree>
    <p:extLst>
      <p:ext uri="{BB962C8B-B14F-4D97-AF65-F5344CB8AC3E}">
        <p14:creationId xmlns:p14="http://schemas.microsoft.com/office/powerpoint/2010/main" val="393338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5F6B-167B-5252-37D1-7257AD6CA01B}"/>
              </a:ext>
            </a:extLst>
          </p:cNvPr>
          <p:cNvSpPr>
            <a:spLocks noGrp="1"/>
          </p:cNvSpPr>
          <p:nvPr>
            <p:ph type="ctrTitle"/>
          </p:nvPr>
        </p:nvSpPr>
        <p:spPr>
          <a:xfrm>
            <a:off x="736060" y="120414"/>
            <a:ext cx="9144000" cy="1448613"/>
          </a:xfrm>
        </p:spPr>
        <p:txBody>
          <a:bodyPr/>
          <a:lstStyle/>
          <a:p>
            <a:r>
              <a:rPr lang="en-US" dirty="0"/>
              <a:t>Wrapper Classes in Java</a:t>
            </a:r>
          </a:p>
        </p:txBody>
      </p:sp>
      <p:sp>
        <p:nvSpPr>
          <p:cNvPr id="3" name="Subtitle 2">
            <a:extLst>
              <a:ext uri="{FF2B5EF4-FFF2-40B4-BE49-F238E27FC236}">
                <a16:creationId xmlns:a16="http://schemas.microsoft.com/office/drawing/2014/main" id="{22278569-45EF-0F2E-A09F-B14AC87D01B7}"/>
              </a:ext>
            </a:extLst>
          </p:cNvPr>
          <p:cNvSpPr>
            <a:spLocks noGrp="1"/>
          </p:cNvSpPr>
          <p:nvPr>
            <p:ph type="subTitle" idx="1"/>
          </p:nvPr>
        </p:nvSpPr>
        <p:spPr>
          <a:xfrm>
            <a:off x="2294929" y="2845934"/>
            <a:ext cx="9144000" cy="1655762"/>
          </a:xfrm>
        </p:spPr>
        <p:txBody>
          <a:bodyPr/>
          <a:lstStyle/>
          <a:p>
            <a:r>
              <a:rPr lang="en-US" dirty="0"/>
              <a:t>wrapper classes are used to </a:t>
            </a:r>
            <a:r>
              <a:rPr lang="en-US" b="1" dirty="0"/>
              <a:t>convert primitive data types into objects</a:t>
            </a:r>
            <a:r>
              <a:rPr lang="en-US" dirty="0"/>
              <a:t>. Each primitive type has a corresponding wrapper class in the </a:t>
            </a:r>
            <a:r>
              <a:rPr lang="en-US" dirty="0" err="1"/>
              <a:t>java.lang</a:t>
            </a:r>
            <a:r>
              <a:rPr lang="en-US" dirty="0"/>
              <a:t> package.</a:t>
            </a:r>
          </a:p>
        </p:txBody>
      </p:sp>
      <p:pic>
        <p:nvPicPr>
          <p:cNvPr id="6" name="Picture 5">
            <a:extLst>
              <a:ext uri="{FF2B5EF4-FFF2-40B4-BE49-F238E27FC236}">
                <a16:creationId xmlns:a16="http://schemas.microsoft.com/office/drawing/2014/main" id="{77788B47-0532-E4EE-2745-36091C74700D}"/>
              </a:ext>
            </a:extLst>
          </p:cNvPr>
          <p:cNvPicPr>
            <a:picLocks noChangeAspect="1"/>
          </p:cNvPicPr>
          <p:nvPr/>
        </p:nvPicPr>
        <p:blipFill>
          <a:blip r:embed="rId2"/>
          <a:stretch>
            <a:fillRect/>
          </a:stretch>
        </p:blipFill>
        <p:spPr>
          <a:xfrm>
            <a:off x="2367371" y="4895011"/>
            <a:ext cx="9071558" cy="1422661"/>
          </a:xfrm>
          <a:prstGeom prst="rect">
            <a:avLst/>
          </a:prstGeom>
        </p:spPr>
      </p:pic>
    </p:spTree>
    <p:extLst>
      <p:ext uri="{BB962C8B-B14F-4D97-AF65-F5344CB8AC3E}">
        <p14:creationId xmlns:p14="http://schemas.microsoft.com/office/powerpoint/2010/main" val="3503925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2B6F-EA07-D567-1C52-23C6441831BD}"/>
              </a:ext>
            </a:extLst>
          </p:cNvPr>
          <p:cNvSpPr>
            <a:spLocks noGrp="1"/>
          </p:cNvSpPr>
          <p:nvPr>
            <p:ph type="title"/>
          </p:nvPr>
        </p:nvSpPr>
        <p:spPr/>
        <p:txBody>
          <a:bodyPr/>
          <a:lstStyle/>
          <a:p>
            <a:r>
              <a:rPr lang="en-US" dirty="0"/>
              <a:t>Example of Wrapper classes</a:t>
            </a:r>
          </a:p>
        </p:txBody>
      </p:sp>
      <p:sp>
        <p:nvSpPr>
          <p:cNvPr id="3" name="Content Placeholder 2">
            <a:extLst>
              <a:ext uri="{FF2B5EF4-FFF2-40B4-BE49-F238E27FC236}">
                <a16:creationId xmlns:a16="http://schemas.microsoft.com/office/drawing/2014/main" id="{B3A4318C-4763-89B6-C8E8-399B7F32C5B8}"/>
              </a:ext>
            </a:extLst>
          </p:cNvPr>
          <p:cNvSpPr>
            <a:spLocks noGrp="1"/>
          </p:cNvSpPr>
          <p:nvPr>
            <p:ph idx="1"/>
          </p:nvPr>
        </p:nvSpPr>
        <p:spPr/>
        <p:txBody>
          <a:bodyPr/>
          <a:lstStyle/>
          <a:p>
            <a:r>
              <a:rPr lang="en-US" dirty="0"/>
              <a:t>int    -&gt; Integer</a:t>
            </a:r>
          </a:p>
          <a:p>
            <a:r>
              <a:rPr lang="en-US" dirty="0"/>
              <a:t>double  -&gt; Double</a:t>
            </a:r>
          </a:p>
          <a:p>
            <a:r>
              <a:rPr lang="en-US" dirty="0"/>
              <a:t>char  -&gt; Character</a:t>
            </a:r>
          </a:p>
          <a:p>
            <a:r>
              <a:rPr lang="en-US" dirty="0" err="1"/>
              <a:t>boolean</a:t>
            </a:r>
            <a:r>
              <a:rPr lang="en-US" dirty="0"/>
              <a:t> -&gt; Boolean</a:t>
            </a:r>
          </a:p>
          <a:p>
            <a:endParaRPr lang="en-US" dirty="0"/>
          </a:p>
          <a:p>
            <a:r>
              <a:rPr lang="en-US" dirty="0"/>
              <a:t>These classes </a:t>
            </a:r>
            <a:r>
              <a:rPr lang="en-US" b="1" dirty="0"/>
              <a:t>"wrap"</a:t>
            </a:r>
            <a:r>
              <a:rPr lang="en-US" dirty="0"/>
              <a:t> primitive values into objects, which allows primitives to be used in places where objects are required, such as in </a:t>
            </a:r>
            <a:r>
              <a:rPr lang="en-US" b="1" dirty="0"/>
              <a:t>collections (like </a:t>
            </a:r>
            <a:r>
              <a:rPr lang="en-US" b="1" dirty="0" err="1"/>
              <a:t>ArrayList</a:t>
            </a:r>
            <a:r>
              <a:rPr lang="en-US" b="1" dirty="0"/>
              <a:t>, HashMap, etc.)</a:t>
            </a:r>
            <a:r>
              <a:rPr lang="en-US" dirty="0"/>
              <a:t>.</a:t>
            </a:r>
          </a:p>
        </p:txBody>
      </p:sp>
    </p:spTree>
    <p:extLst>
      <p:ext uri="{BB962C8B-B14F-4D97-AF65-F5344CB8AC3E}">
        <p14:creationId xmlns:p14="http://schemas.microsoft.com/office/powerpoint/2010/main" val="412814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6F87-1ABC-1A10-C02E-7D4B221B8FBC}"/>
              </a:ext>
            </a:extLst>
          </p:cNvPr>
          <p:cNvSpPr>
            <a:spLocks noGrp="1"/>
          </p:cNvSpPr>
          <p:nvPr>
            <p:ph type="title"/>
          </p:nvPr>
        </p:nvSpPr>
        <p:spPr/>
        <p:txBody>
          <a:bodyPr/>
          <a:lstStyle/>
          <a:p>
            <a:r>
              <a:rPr lang="en-US" dirty="0"/>
              <a:t>Why do we need Wrapper classes?</a:t>
            </a:r>
          </a:p>
        </p:txBody>
      </p:sp>
      <p:sp>
        <p:nvSpPr>
          <p:cNvPr id="3" name="Content Placeholder 2">
            <a:extLst>
              <a:ext uri="{FF2B5EF4-FFF2-40B4-BE49-F238E27FC236}">
                <a16:creationId xmlns:a16="http://schemas.microsoft.com/office/drawing/2014/main" id="{6E4A8A76-0233-CF6D-37B0-E9FEF88DCE22}"/>
              </a:ext>
            </a:extLst>
          </p:cNvPr>
          <p:cNvSpPr>
            <a:spLocks noGrp="1"/>
          </p:cNvSpPr>
          <p:nvPr>
            <p:ph idx="1"/>
          </p:nvPr>
        </p:nvSpPr>
        <p:spPr/>
        <p:txBody>
          <a:bodyPr/>
          <a:lstStyle/>
          <a:p>
            <a:r>
              <a:rPr lang="en-US" b="1" dirty="0"/>
              <a:t>Collections</a:t>
            </a:r>
            <a:r>
              <a:rPr lang="en-US" dirty="0"/>
              <a:t>: Java's collections (</a:t>
            </a:r>
            <a:r>
              <a:rPr lang="en-US" dirty="0" err="1"/>
              <a:t>ArrayList</a:t>
            </a:r>
            <a:r>
              <a:rPr lang="en-US" dirty="0"/>
              <a:t>, HashSet, etc.) only store objects, not primitives.</a:t>
            </a:r>
          </a:p>
          <a:p>
            <a:r>
              <a:rPr lang="en-US" b="1" dirty="0"/>
              <a:t>Utility Methods</a:t>
            </a:r>
            <a:r>
              <a:rPr lang="en-US" dirty="0"/>
              <a:t>: Wrapper classes provide useful methods (e.g., </a:t>
            </a:r>
            <a:r>
              <a:rPr lang="en-US" dirty="0" err="1"/>
              <a:t>Integer.parseInt</a:t>
            </a:r>
            <a:r>
              <a:rPr lang="en-US" dirty="0"/>
              <a:t>()).</a:t>
            </a:r>
          </a:p>
          <a:p>
            <a:r>
              <a:rPr lang="en-US" b="1" dirty="0"/>
              <a:t>Synchronization</a:t>
            </a:r>
            <a:r>
              <a:rPr lang="en-US" dirty="0"/>
              <a:t>: Objects are needed for multithreading and synchronization.</a:t>
            </a:r>
          </a:p>
          <a:p>
            <a:r>
              <a:rPr lang="en-US" b="1" dirty="0"/>
              <a:t>Autoboxing &amp; Unboxing</a:t>
            </a:r>
            <a:r>
              <a:rPr lang="en-US" dirty="0"/>
              <a:t>: Java automatically converts between primitive types and their wrapper classes.</a:t>
            </a:r>
          </a:p>
        </p:txBody>
      </p:sp>
    </p:spTree>
    <p:extLst>
      <p:ext uri="{BB962C8B-B14F-4D97-AF65-F5344CB8AC3E}">
        <p14:creationId xmlns:p14="http://schemas.microsoft.com/office/powerpoint/2010/main" val="413425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6B70-0FAE-041F-E3C6-900A3E5258B4}"/>
              </a:ext>
            </a:extLst>
          </p:cNvPr>
          <p:cNvSpPr>
            <a:spLocks noGrp="1"/>
          </p:cNvSpPr>
          <p:nvPr>
            <p:ph type="ctrTitle"/>
          </p:nvPr>
        </p:nvSpPr>
        <p:spPr/>
        <p:txBody>
          <a:bodyPr/>
          <a:lstStyle/>
          <a:p>
            <a:r>
              <a:rPr lang="en-US" dirty="0"/>
              <a:t>Q:Can constructor be private????</a:t>
            </a:r>
          </a:p>
        </p:txBody>
      </p:sp>
      <p:sp>
        <p:nvSpPr>
          <p:cNvPr id="4" name="TextBox 3">
            <a:extLst>
              <a:ext uri="{FF2B5EF4-FFF2-40B4-BE49-F238E27FC236}">
                <a16:creationId xmlns:a16="http://schemas.microsoft.com/office/drawing/2014/main" id="{EEF9A5E8-6F4C-F0CD-26C8-93F09AF5AEE0}"/>
              </a:ext>
            </a:extLst>
          </p:cNvPr>
          <p:cNvSpPr txBox="1"/>
          <p:nvPr/>
        </p:nvSpPr>
        <p:spPr>
          <a:xfrm>
            <a:off x="2490537" y="4680285"/>
            <a:ext cx="6930189" cy="369332"/>
          </a:xfrm>
          <a:prstGeom prst="rect">
            <a:avLst/>
          </a:prstGeom>
          <a:noFill/>
        </p:spPr>
        <p:txBody>
          <a:bodyPr wrap="square" rtlCol="0">
            <a:spAutoFit/>
          </a:bodyPr>
          <a:lstStyle/>
          <a:p>
            <a:r>
              <a:rPr lang="en-US" b="1" dirty="0">
                <a:solidFill>
                  <a:srgbClr val="FF0000"/>
                </a:solidFill>
              </a:rPr>
              <a:t>Do one either Singleton or Factory x program </a:t>
            </a:r>
          </a:p>
        </p:txBody>
      </p:sp>
    </p:spTree>
    <p:extLst>
      <p:ext uri="{BB962C8B-B14F-4D97-AF65-F5344CB8AC3E}">
        <p14:creationId xmlns:p14="http://schemas.microsoft.com/office/powerpoint/2010/main" val="914356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4C9F-B5FF-80DE-7C65-638051177E2C}"/>
              </a:ext>
            </a:extLst>
          </p:cNvPr>
          <p:cNvSpPr>
            <a:spLocks noGrp="1"/>
          </p:cNvSpPr>
          <p:nvPr>
            <p:ph type="title"/>
          </p:nvPr>
        </p:nvSpPr>
        <p:spPr/>
        <p:txBody>
          <a:bodyPr/>
          <a:lstStyle/>
          <a:p>
            <a:r>
              <a:rPr lang="en-US" dirty="0"/>
              <a:t>Yes!!!!</a:t>
            </a:r>
          </a:p>
        </p:txBody>
      </p:sp>
      <p:sp>
        <p:nvSpPr>
          <p:cNvPr id="3" name="Content Placeholder 2">
            <a:extLst>
              <a:ext uri="{FF2B5EF4-FFF2-40B4-BE49-F238E27FC236}">
                <a16:creationId xmlns:a16="http://schemas.microsoft.com/office/drawing/2014/main" id="{2B8604E5-1F00-101B-FCEC-0837DE2A4F8D}"/>
              </a:ext>
            </a:extLst>
          </p:cNvPr>
          <p:cNvSpPr>
            <a:spLocks noGrp="1"/>
          </p:cNvSpPr>
          <p:nvPr>
            <p:ph idx="1"/>
          </p:nvPr>
        </p:nvSpPr>
        <p:spPr/>
        <p:txBody>
          <a:bodyPr/>
          <a:lstStyle/>
          <a:p>
            <a:r>
              <a:rPr lang="en-US" dirty="0"/>
              <a:t>A </a:t>
            </a:r>
            <a:r>
              <a:rPr lang="en-US" b="1" dirty="0"/>
              <a:t>private constructor</a:t>
            </a:r>
            <a:r>
              <a:rPr lang="en-US" dirty="0"/>
              <a:t> is mainly used to </a:t>
            </a:r>
            <a:r>
              <a:rPr lang="en-US" b="1" dirty="0"/>
              <a:t>restrict instantiation</a:t>
            </a:r>
            <a:r>
              <a:rPr lang="en-US" dirty="0"/>
              <a:t> of a class from outside the class itself. This is useful in scenarios such as:</a:t>
            </a:r>
          </a:p>
          <a:p>
            <a:pPr>
              <a:buFont typeface="+mj-lt"/>
              <a:buAutoNum type="arabicPeriod"/>
            </a:pPr>
            <a:r>
              <a:rPr lang="en-US" b="1" dirty="0"/>
              <a:t>Singleton Design Pattern</a:t>
            </a:r>
            <a:r>
              <a:rPr lang="en-US" dirty="0"/>
              <a:t> - Ensures only one instance of a class exists.</a:t>
            </a:r>
          </a:p>
          <a:p>
            <a:pPr>
              <a:buFont typeface="+mj-lt"/>
              <a:buAutoNum type="arabicPeriod"/>
            </a:pPr>
            <a:r>
              <a:rPr lang="en-US" b="1" dirty="0"/>
              <a:t>Factory Methods</a:t>
            </a:r>
            <a:r>
              <a:rPr lang="en-US" dirty="0"/>
              <a:t> - Controlling instance creation via static methods.</a:t>
            </a:r>
          </a:p>
          <a:p>
            <a:pPr>
              <a:buFont typeface="+mj-lt"/>
              <a:buAutoNum type="arabicPeriod"/>
            </a:pPr>
            <a:r>
              <a:rPr lang="en-US" b="1" dirty="0"/>
              <a:t>Utility Classes</a:t>
            </a:r>
            <a:r>
              <a:rPr lang="en-US" dirty="0"/>
              <a:t> - Preventing instantiation of classes that contain only static methods. (Will be discussed In exception Handling)</a:t>
            </a:r>
          </a:p>
          <a:p>
            <a:endParaRPr lang="en-US" dirty="0"/>
          </a:p>
        </p:txBody>
      </p:sp>
    </p:spTree>
    <p:extLst>
      <p:ext uri="{BB962C8B-B14F-4D97-AF65-F5344CB8AC3E}">
        <p14:creationId xmlns:p14="http://schemas.microsoft.com/office/powerpoint/2010/main" val="1411246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50BDC-2626-7B17-D9A7-1F8C4EB7D95C}"/>
              </a:ext>
            </a:extLst>
          </p:cNvPr>
          <p:cNvSpPr>
            <a:spLocks noGrp="1"/>
          </p:cNvSpPr>
          <p:nvPr>
            <p:ph idx="1"/>
          </p:nvPr>
        </p:nvSpPr>
        <p:spPr/>
        <p:txBody>
          <a:bodyPr/>
          <a:lstStyle/>
          <a:p>
            <a:r>
              <a:rPr lang="en-US" b="1" dirty="0"/>
              <a:t>Singleton Design Pattern</a:t>
            </a:r>
            <a:r>
              <a:rPr lang="en-US" dirty="0"/>
              <a:t>:  Only one instance is created even if we call </a:t>
            </a:r>
            <a:r>
              <a:rPr lang="en-US" b="1" dirty="0" err="1"/>
              <a:t>getInstance</a:t>
            </a:r>
            <a:r>
              <a:rPr lang="en-US" b="1" dirty="0"/>
              <a:t>()</a:t>
            </a:r>
            <a:r>
              <a:rPr lang="en-US" dirty="0"/>
              <a:t> multiple times.</a:t>
            </a:r>
          </a:p>
          <a:p>
            <a:endParaRPr lang="en-US" dirty="0"/>
          </a:p>
          <a:p>
            <a:r>
              <a:rPr lang="en-US" b="1" dirty="0"/>
              <a:t>Factory Method Program: </a:t>
            </a:r>
            <a:r>
              <a:rPr lang="en-US" dirty="0"/>
              <a:t>The constructor is private, and object creation is controlled via a static factory method.</a:t>
            </a:r>
          </a:p>
          <a:p>
            <a:r>
              <a:rPr lang="en-US" b="1" dirty="0"/>
              <a:t>Definition of Factory Method: </a:t>
            </a:r>
            <a:r>
              <a:rPr lang="en-US" dirty="0"/>
              <a:t>is a </a:t>
            </a:r>
            <a:r>
              <a:rPr lang="en-US" b="1" dirty="0"/>
              <a:t>design pattern</a:t>
            </a:r>
            <a:r>
              <a:rPr lang="en-US" dirty="0"/>
              <a:t> used to create objects </a:t>
            </a:r>
            <a:r>
              <a:rPr lang="en-US" b="1" dirty="0"/>
              <a:t>without exposing the instantiation logic</a:t>
            </a:r>
            <a:r>
              <a:rPr lang="en-US" dirty="0"/>
              <a:t> to the client. Instead of using new a </a:t>
            </a:r>
            <a:r>
              <a:rPr lang="en-US" b="1" dirty="0"/>
              <a:t>static method</a:t>
            </a:r>
            <a:r>
              <a:rPr lang="en-US" dirty="0"/>
              <a:t> is used to create and return instances.</a:t>
            </a:r>
            <a:endParaRPr lang="en-US" b="1" dirty="0"/>
          </a:p>
        </p:txBody>
      </p:sp>
    </p:spTree>
    <p:extLst>
      <p:ext uri="{BB962C8B-B14F-4D97-AF65-F5344CB8AC3E}">
        <p14:creationId xmlns:p14="http://schemas.microsoft.com/office/powerpoint/2010/main" val="248627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37EB-7780-9C42-E29E-739660D9A5AE}"/>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50E6B40F-D395-4204-6CBC-E86F60891701}"/>
              </a:ext>
            </a:extLst>
          </p:cNvPr>
          <p:cNvSpPr>
            <a:spLocks noGrp="1"/>
          </p:cNvSpPr>
          <p:nvPr>
            <p:ph idx="1"/>
          </p:nvPr>
        </p:nvSpPr>
        <p:spPr/>
        <p:txBody>
          <a:bodyPr>
            <a:normAutofit fontScale="85000" lnSpcReduction="20000"/>
          </a:bodyPr>
          <a:lstStyle/>
          <a:p>
            <a:r>
              <a:rPr lang="en-US" b="0" i="0" dirty="0">
                <a:solidFill>
                  <a:srgbClr val="333333"/>
                </a:solidFill>
                <a:effectLst/>
                <a:latin typeface="inter-regular"/>
              </a:rPr>
              <a:t>An object in Java is the physical as well as a logical entity, whereas, a class in Java is a logical entity only.</a:t>
            </a:r>
          </a:p>
          <a:p>
            <a:r>
              <a:rPr lang="en-US" b="0" i="0" dirty="0">
                <a:solidFill>
                  <a:srgbClr val="333333"/>
                </a:solidFill>
                <a:effectLst/>
                <a:latin typeface="inter-regular"/>
              </a:rPr>
              <a:t>An entity that has state and behavior is known as an object e.g., chair, bike, marker, pen, table, car, etc.</a:t>
            </a:r>
            <a:endParaRPr lang="en-US" dirty="0">
              <a:solidFill>
                <a:srgbClr val="333333"/>
              </a:solidFill>
              <a:latin typeface="inter-regular"/>
            </a:endParaRPr>
          </a:p>
          <a:p>
            <a:r>
              <a:rPr lang="en-US" b="0" i="0" dirty="0">
                <a:solidFill>
                  <a:srgbClr val="333333"/>
                </a:solidFill>
                <a:effectLst/>
                <a:latin typeface="inter-regular"/>
              </a:rPr>
              <a:t>The </a:t>
            </a:r>
            <a:r>
              <a:rPr lang="en-US" b="1" i="0" dirty="0">
                <a:solidFill>
                  <a:srgbClr val="333333"/>
                </a:solidFill>
                <a:effectLst/>
                <a:latin typeface="inter-regular"/>
              </a:rPr>
              <a:t>new</a:t>
            </a:r>
            <a:r>
              <a:rPr lang="en-US" b="0" i="0" dirty="0">
                <a:solidFill>
                  <a:srgbClr val="333333"/>
                </a:solidFill>
                <a:effectLst/>
                <a:latin typeface="inter-regular"/>
              </a:rPr>
              <a:t> keyword is used to allocate memory at runtime. All objects get memory in </a:t>
            </a:r>
            <a:r>
              <a:rPr lang="en-US" b="1" i="0" dirty="0">
                <a:solidFill>
                  <a:srgbClr val="333333"/>
                </a:solidFill>
                <a:effectLst/>
                <a:latin typeface="inter-regular"/>
              </a:rPr>
              <a:t>Heap memory area</a:t>
            </a:r>
            <a:r>
              <a:rPr lang="en-US" b="0" i="0" dirty="0">
                <a:solidFill>
                  <a:srgbClr val="333333"/>
                </a:solidFill>
                <a:effectLst/>
                <a:latin typeface="inter-regular"/>
              </a:rPr>
              <a:t>.</a:t>
            </a:r>
          </a:p>
          <a:p>
            <a:r>
              <a:rPr lang="en-US" b="0" i="0" dirty="0">
                <a:solidFill>
                  <a:srgbClr val="333333"/>
                </a:solidFill>
                <a:effectLst/>
                <a:highlight>
                  <a:srgbClr val="FFFF00"/>
                </a:highlight>
                <a:latin typeface="inter-regular"/>
              </a:rPr>
              <a:t>Objects has 3 characteristics</a:t>
            </a:r>
          </a:p>
          <a:p>
            <a:pPr algn="just">
              <a:buFont typeface="Arial" panose="020B0604020202020204" pitchFamily="34" charset="0"/>
              <a:buChar char="•"/>
            </a:pPr>
            <a:r>
              <a:rPr lang="en-US" b="1" i="0" dirty="0">
                <a:solidFill>
                  <a:srgbClr val="000000"/>
                </a:solidFill>
                <a:effectLst/>
                <a:latin typeface="inter-bold"/>
              </a:rPr>
              <a:t>State:</a:t>
            </a:r>
            <a:r>
              <a:rPr lang="en-US" b="0" i="0" dirty="0">
                <a:solidFill>
                  <a:srgbClr val="000000"/>
                </a:solidFill>
                <a:effectLst/>
                <a:latin typeface="inter-regular"/>
              </a:rPr>
              <a:t> represents the data (value) of an object.</a:t>
            </a:r>
          </a:p>
          <a:p>
            <a:pPr algn="just">
              <a:buFont typeface="Arial" panose="020B0604020202020204" pitchFamily="34" charset="0"/>
              <a:buChar char="•"/>
            </a:pPr>
            <a:r>
              <a:rPr lang="en-US" b="1" i="0" dirty="0">
                <a:solidFill>
                  <a:srgbClr val="000000"/>
                </a:solidFill>
                <a:effectLst/>
                <a:latin typeface="inter-bold"/>
              </a:rPr>
              <a:t>Behavior:</a:t>
            </a:r>
            <a:r>
              <a:rPr lang="en-US" b="0" i="0" dirty="0">
                <a:solidFill>
                  <a:srgbClr val="000000"/>
                </a:solidFill>
                <a:effectLst/>
                <a:latin typeface="inter-regular"/>
              </a:rPr>
              <a:t> represents the behavior (functionality) of an object such as deposit, withdraw, etc.</a:t>
            </a:r>
          </a:p>
          <a:p>
            <a:pPr algn="just">
              <a:buFont typeface="Arial" panose="020B0604020202020204" pitchFamily="34" charset="0"/>
              <a:buChar char="•"/>
            </a:pPr>
            <a:r>
              <a:rPr lang="en-US" b="1" i="0" dirty="0">
                <a:solidFill>
                  <a:srgbClr val="000000"/>
                </a:solidFill>
                <a:effectLst/>
                <a:latin typeface="inter-bold"/>
              </a:rPr>
              <a:t>Identity:</a:t>
            </a:r>
            <a:r>
              <a:rPr lang="en-US" b="0" i="0" dirty="0">
                <a:solidFill>
                  <a:srgbClr val="000000"/>
                </a:solidFill>
                <a:effectLst/>
                <a:latin typeface="inter-regular"/>
              </a:rPr>
              <a:t> An object identity is typically implemented via a unique ID. The value of the ID is not visible to the external user. However, it is used internally by the JVM to identify each object uniquely.</a:t>
            </a:r>
          </a:p>
          <a:p>
            <a:endParaRPr lang="en-US" dirty="0"/>
          </a:p>
        </p:txBody>
      </p:sp>
    </p:spTree>
    <p:extLst>
      <p:ext uri="{BB962C8B-B14F-4D97-AF65-F5344CB8AC3E}">
        <p14:creationId xmlns:p14="http://schemas.microsoft.com/office/powerpoint/2010/main" val="256309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43E4-D494-9ECB-1858-4077D45E0633}"/>
              </a:ext>
            </a:extLst>
          </p:cNvPr>
          <p:cNvSpPr>
            <a:spLocks noGrp="1"/>
          </p:cNvSpPr>
          <p:nvPr>
            <p:ph type="title"/>
          </p:nvPr>
        </p:nvSpPr>
        <p:spPr/>
        <p:txBody>
          <a:bodyPr>
            <a:noAutofit/>
          </a:bodyPr>
          <a:lstStyle/>
          <a:p>
            <a:r>
              <a:rPr lang="en-US" sz="3200" b="1" i="0" dirty="0">
                <a:solidFill>
                  <a:srgbClr val="333333"/>
                </a:solidFill>
                <a:effectLst/>
                <a:latin typeface="inter-bold"/>
              </a:rPr>
              <a:t>An object is an instance of a class.</a:t>
            </a:r>
            <a:r>
              <a:rPr lang="en-US" sz="3200" b="0" i="0" dirty="0">
                <a:solidFill>
                  <a:srgbClr val="333333"/>
                </a:solidFill>
                <a:effectLst/>
                <a:latin typeface="inter-regular"/>
              </a:rPr>
              <a:t> A class is a template or blueprint from which objects are created. So, an object is the instance(result) of a class.</a:t>
            </a:r>
            <a:endParaRPr lang="en-US" sz="3200" dirty="0"/>
          </a:p>
        </p:txBody>
      </p:sp>
      <p:sp>
        <p:nvSpPr>
          <p:cNvPr id="3" name="Content Placeholder 2">
            <a:extLst>
              <a:ext uri="{FF2B5EF4-FFF2-40B4-BE49-F238E27FC236}">
                <a16:creationId xmlns:a16="http://schemas.microsoft.com/office/drawing/2014/main" id="{F5E1BC5F-9C39-2887-C4EF-CC776C61080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An object is </a:t>
            </a:r>
            <a:r>
              <a:rPr lang="en-US" b="0" i="1" dirty="0">
                <a:solidFill>
                  <a:srgbClr val="000000"/>
                </a:solidFill>
                <a:effectLst/>
                <a:latin typeface="inter-regular"/>
              </a:rPr>
              <a:t>a real-world entity</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An object is </a:t>
            </a:r>
            <a:r>
              <a:rPr lang="en-US" b="0" i="1" dirty="0">
                <a:solidFill>
                  <a:srgbClr val="000000"/>
                </a:solidFill>
                <a:effectLst/>
                <a:latin typeface="inter-regular"/>
              </a:rPr>
              <a:t>a runtime entity</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object is </a:t>
            </a:r>
            <a:r>
              <a:rPr lang="en-US" b="0" i="1" dirty="0">
                <a:solidFill>
                  <a:srgbClr val="000000"/>
                </a:solidFill>
                <a:effectLst/>
                <a:latin typeface="inter-regular"/>
              </a:rPr>
              <a:t>an entity which has state and behavior</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object is </a:t>
            </a:r>
            <a:r>
              <a:rPr lang="en-US" b="0" i="1" dirty="0">
                <a:solidFill>
                  <a:srgbClr val="000000"/>
                </a:solidFill>
                <a:effectLst/>
                <a:latin typeface="inter-regular"/>
              </a:rPr>
              <a:t>an instance of a class</a:t>
            </a:r>
            <a:r>
              <a:rPr lang="en-US" b="0" i="0" dirty="0">
                <a:solidFill>
                  <a:srgbClr val="000000"/>
                </a:solidFill>
                <a:effectLst/>
                <a:latin typeface="inter-regular"/>
              </a:rPr>
              <a:t>.</a:t>
            </a:r>
          </a:p>
          <a:p>
            <a:endParaRPr lang="en-US" dirty="0"/>
          </a:p>
        </p:txBody>
      </p:sp>
    </p:spTree>
    <p:extLst>
      <p:ext uri="{BB962C8B-B14F-4D97-AF65-F5344CB8AC3E}">
        <p14:creationId xmlns:p14="http://schemas.microsoft.com/office/powerpoint/2010/main" val="409299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FCB6-3028-57F8-2BE6-A9051C65F807}"/>
              </a:ext>
            </a:extLst>
          </p:cNvPr>
          <p:cNvSpPr>
            <a:spLocks noGrp="1"/>
          </p:cNvSpPr>
          <p:nvPr>
            <p:ph type="title"/>
          </p:nvPr>
        </p:nvSpPr>
        <p:spPr/>
        <p:txBody>
          <a:bodyPr/>
          <a:lstStyle/>
          <a:p>
            <a:r>
              <a:rPr lang="en-US" b="0" i="0" dirty="0">
                <a:solidFill>
                  <a:srgbClr val="610B38"/>
                </a:solidFill>
                <a:effectLst/>
                <a:latin typeface="erdana"/>
              </a:rPr>
              <a:t>Method in Java</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E2AC4A6C-FEA0-7202-D222-7B71A7DF32AA}"/>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In Java, a method is like a function which is used to expose the behavior of an object.</a:t>
            </a:r>
          </a:p>
          <a:p>
            <a:pPr algn="just"/>
            <a:r>
              <a:rPr lang="en-US" b="0" i="0" dirty="0">
                <a:solidFill>
                  <a:srgbClr val="610B4B"/>
                </a:solidFill>
                <a:effectLst/>
                <a:latin typeface="erdana"/>
              </a:rPr>
              <a:t>Advantage of Method</a:t>
            </a:r>
          </a:p>
          <a:p>
            <a:pPr algn="just">
              <a:buFont typeface="Arial" panose="020B0604020202020204" pitchFamily="34" charset="0"/>
              <a:buChar char="•"/>
            </a:pPr>
            <a:r>
              <a:rPr lang="en-US" b="0" i="0" dirty="0">
                <a:solidFill>
                  <a:srgbClr val="000000"/>
                </a:solidFill>
                <a:effectLst/>
                <a:latin typeface="inter-regular"/>
              </a:rPr>
              <a:t>Code Reusability</a:t>
            </a:r>
          </a:p>
          <a:p>
            <a:pPr algn="just">
              <a:buFont typeface="Arial" panose="020B0604020202020204" pitchFamily="34" charset="0"/>
              <a:buChar char="•"/>
            </a:pPr>
            <a:r>
              <a:rPr lang="en-US" b="0" i="0" dirty="0">
                <a:solidFill>
                  <a:srgbClr val="000000"/>
                </a:solidFill>
                <a:effectLst/>
                <a:latin typeface="inter-regular"/>
              </a:rPr>
              <a:t>Code Optimization</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b="0" i="0" dirty="0">
                <a:solidFill>
                  <a:srgbClr val="333333"/>
                </a:solidFill>
                <a:effectLst/>
                <a:latin typeface="inter-regular"/>
              </a:rPr>
              <a:t>The </a:t>
            </a:r>
            <a:r>
              <a:rPr lang="en-US" b="0" i="0" dirty="0">
                <a:solidFill>
                  <a:srgbClr val="333333"/>
                </a:solidFill>
                <a:effectLst/>
                <a:highlight>
                  <a:srgbClr val="FFFF00"/>
                </a:highlight>
                <a:latin typeface="inter-regular"/>
              </a:rPr>
              <a:t>new</a:t>
            </a:r>
            <a:r>
              <a:rPr lang="en-US" b="0" i="0" dirty="0">
                <a:solidFill>
                  <a:srgbClr val="333333"/>
                </a:solidFill>
                <a:effectLst/>
                <a:latin typeface="inter-regular"/>
              </a:rPr>
              <a:t> keyword is used to allocate memory at </a:t>
            </a:r>
            <a:r>
              <a:rPr lang="en-US" b="0" i="0" dirty="0">
                <a:solidFill>
                  <a:srgbClr val="333333"/>
                </a:solidFill>
                <a:effectLst/>
                <a:highlight>
                  <a:srgbClr val="FFFF00"/>
                </a:highlight>
                <a:latin typeface="inter-regular"/>
              </a:rPr>
              <a:t>runtime</a:t>
            </a:r>
            <a:r>
              <a:rPr lang="en-US" b="0" i="0" dirty="0">
                <a:solidFill>
                  <a:srgbClr val="333333"/>
                </a:solidFill>
                <a:effectLst/>
                <a:latin typeface="inter-regular"/>
              </a:rPr>
              <a:t>. All objects get memory in </a:t>
            </a:r>
            <a:r>
              <a:rPr lang="en-US" b="0" i="0" dirty="0">
                <a:solidFill>
                  <a:srgbClr val="333333"/>
                </a:solidFill>
                <a:effectLst/>
                <a:highlight>
                  <a:srgbClr val="FFFF00"/>
                </a:highlight>
                <a:latin typeface="inter-regular"/>
              </a:rPr>
              <a:t>Heap</a:t>
            </a:r>
            <a:r>
              <a:rPr lang="en-US" b="0" i="0" dirty="0">
                <a:solidFill>
                  <a:srgbClr val="333333"/>
                </a:solidFill>
                <a:effectLst/>
                <a:latin typeface="inter-regular"/>
              </a:rPr>
              <a:t> memory area.</a:t>
            </a:r>
          </a:p>
          <a:p>
            <a:pPr algn="just">
              <a:buFont typeface="Arial" panose="020B0604020202020204" pitchFamily="34" charset="0"/>
              <a:buChar char="•"/>
            </a:pPr>
            <a:endParaRPr lang="en-US" dirty="0">
              <a:solidFill>
                <a:srgbClr val="333333"/>
              </a:solidFill>
              <a:latin typeface="inter-regular"/>
            </a:endParaRPr>
          </a:p>
          <a:p>
            <a:pPr algn="just">
              <a:buFont typeface="Arial" panose="020B0604020202020204" pitchFamily="34" charset="0"/>
              <a:buChar char="•"/>
            </a:pPr>
            <a:r>
              <a:rPr lang="en-US" b="0" i="0" dirty="0">
                <a:solidFill>
                  <a:srgbClr val="333333"/>
                </a:solidFill>
                <a:effectLst/>
                <a:latin typeface="inter-regular"/>
              </a:rPr>
              <a:t>See Example programs</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410754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A338-4262-6D2B-EAF3-DE0590AAC9B7}"/>
              </a:ext>
            </a:extLst>
          </p:cNvPr>
          <p:cNvSpPr>
            <a:spLocks noGrp="1"/>
          </p:cNvSpPr>
          <p:nvPr>
            <p:ph type="ctrTitle"/>
          </p:nvPr>
        </p:nvSpPr>
        <p:spPr/>
        <p:txBody>
          <a:bodyPr/>
          <a:lstStyle/>
          <a:p>
            <a:r>
              <a:rPr lang="en-US" b="0" i="0" dirty="0">
                <a:solidFill>
                  <a:srgbClr val="610B38"/>
                </a:solidFill>
                <a:effectLst/>
                <a:latin typeface="erdana"/>
              </a:rPr>
              <a:t>Access Modifiers in Java</a:t>
            </a:r>
            <a:br>
              <a:rPr lang="en-US" b="0" i="0" dirty="0">
                <a:solidFill>
                  <a:srgbClr val="610B38"/>
                </a:solidFill>
                <a:effectLst/>
                <a:latin typeface="erdana"/>
              </a:rPr>
            </a:br>
            <a:endParaRPr lang="en-US" dirty="0"/>
          </a:p>
        </p:txBody>
      </p:sp>
      <p:sp>
        <p:nvSpPr>
          <p:cNvPr id="3" name="Subtitle 2">
            <a:extLst>
              <a:ext uri="{FF2B5EF4-FFF2-40B4-BE49-F238E27FC236}">
                <a16:creationId xmlns:a16="http://schemas.microsoft.com/office/drawing/2014/main" id="{E1A80A06-16D9-9CFE-A2F4-394C47B2B6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222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7D3C6-767B-9CDE-E342-D9BC2EA56DAA}"/>
              </a:ext>
            </a:extLst>
          </p:cNvPr>
          <p:cNvSpPr>
            <a:spLocks noGrp="1"/>
          </p:cNvSpPr>
          <p:nvPr>
            <p:ph idx="1"/>
          </p:nvPr>
        </p:nvSpPr>
        <p:spPr/>
        <p:txBody>
          <a:bodyPr>
            <a:normAutofit lnSpcReduction="10000"/>
          </a:bodyPr>
          <a:lstStyle/>
          <a:p>
            <a:pPr algn="just">
              <a:buFont typeface="+mj-lt"/>
              <a:buAutoNum type="arabicPeriod"/>
            </a:pPr>
            <a:r>
              <a:rPr lang="en-US" b="1" i="0" dirty="0">
                <a:solidFill>
                  <a:srgbClr val="000000"/>
                </a:solidFill>
                <a:effectLst/>
                <a:latin typeface="inter-bold"/>
              </a:rPr>
              <a:t>Private</a:t>
            </a:r>
            <a:r>
              <a:rPr lang="en-US" b="0" i="0" dirty="0">
                <a:solidFill>
                  <a:srgbClr val="000000"/>
                </a:solidFill>
                <a:effectLst/>
                <a:latin typeface="inter-regular"/>
              </a:rPr>
              <a:t>: The access level of a private modifier is only within the class. It cannot be accessed from outside the class.</a:t>
            </a:r>
          </a:p>
          <a:p>
            <a:pPr algn="just">
              <a:buFont typeface="+mj-lt"/>
              <a:buAutoNum type="arabicPeriod"/>
            </a:pPr>
            <a:r>
              <a:rPr lang="en-US" b="1" i="0" dirty="0">
                <a:solidFill>
                  <a:srgbClr val="000000"/>
                </a:solidFill>
                <a:effectLst/>
                <a:latin typeface="inter-bold"/>
              </a:rPr>
              <a:t>Default</a:t>
            </a:r>
            <a:r>
              <a:rPr lang="en-US" b="0" i="0" dirty="0">
                <a:solidFill>
                  <a:srgbClr val="000000"/>
                </a:solidFill>
                <a:effectLst/>
                <a:latin typeface="inter-regular"/>
              </a:rPr>
              <a:t>: The access level of a default modifier is only within the package. It cannot be accessed from outside the package. If you do not specify any access level, it will be the default.</a:t>
            </a:r>
          </a:p>
          <a:p>
            <a:pPr algn="just">
              <a:buFont typeface="+mj-lt"/>
              <a:buAutoNum type="arabicPeriod"/>
            </a:pPr>
            <a:r>
              <a:rPr lang="en-US" b="1" i="0" dirty="0">
                <a:solidFill>
                  <a:srgbClr val="000000"/>
                </a:solidFill>
                <a:effectLst/>
                <a:latin typeface="inter-bold"/>
              </a:rPr>
              <a:t>Protected</a:t>
            </a:r>
            <a:r>
              <a:rPr lang="en-US" b="0" i="0" dirty="0">
                <a:solidFill>
                  <a:srgbClr val="000000"/>
                </a:solidFill>
                <a:effectLst/>
                <a:latin typeface="inter-regular"/>
              </a:rPr>
              <a:t>: The access level of a protected modifier is within the package and outside the package through child class. If you do not make the child class, it cannot be accessed from outside the package.</a:t>
            </a:r>
          </a:p>
          <a:p>
            <a:pPr algn="just">
              <a:buFont typeface="+mj-lt"/>
              <a:buAutoNum type="arabicPeriod"/>
            </a:pPr>
            <a:r>
              <a:rPr lang="en-US" b="1" i="0" dirty="0">
                <a:solidFill>
                  <a:srgbClr val="000000"/>
                </a:solidFill>
                <a:effectLst/>
                <a:latin typeface="inter-bold"/>
              </a:rPr>
              <a:t>Public</a:t>
            </a:r>
            <a:r>
              <a:rPr lang="en-US" b="0" i="0" dirty="0">
                <a:solidFill>
                  <a:srgbClr val="000000"/>
                </a:solidFill>
                <a:effectLst/>
                <a:latin typeface="inter-regular"/>
              </a:rPr>
              <a:t>: The access level of a public modifier is everywhere. It can be accessed from within the class, outside the class, within the package and outside the package.</a:t>
            </a:r>
          </a:p>
          <a:p>
            <a:endParaRPr lang="en-US" dirty="0"/>
          </a:p>
        </p:txBody>
      </p:sp>
    </p:spTree>
    <p:extLst>
      <p:ext uri="{BB962C8B-B14F-4D97-AF65-F5344CB8AC3E}">
        <p14:creationId xmlns:p14="http://schemas.microsoft.com/office/powerpoint/2010/main" val="268966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FB7E9C-5F9C-6157-3DD8-8CFC6E0B1023}"/>
              </a:ext>
            </a:extLst>
          </p:cNvPr>
          <p:cNvPicPr>
            <a:picLocks noChangeAspect="1"/>
          </p:cNvPicPr>
          <p:nvPr/>
        </p:nvPicPr>
        <p:blipFill>
          <a:blip r:embed="rId2"/>
          <a:stretch>
            <a:fillRect/>
          </a:stretch>
        </p:blipFill>
        <p:spPr>
          <a:xfrm>
            <a:off x="1992274" y="2209694"/>
            <a:ext cx="8207451" cy="2438611"/>
          </a:xfrm>
          <a:prstGeom prst="rect">
            <a:avLst/>
          </a:prstGeom>
        </p:spPr>
      </p:pic>
    </p:spTree>
    <p:extLst>
      <p:ext uri="{BB962C8B-B14F-4D97-AF65-F5344CB8AC3E}">
        <p14:creationId xmlns:p14="http://schemas.microsoft.com/office/powerpoint/2010/main" val="56070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5F614-8DD5-0B6B-27D8-4763F2168B4A}"/>
              </a:ext>
            </a:extLst>
          </p:cNvPr>
          <p:cNvSpPr>
            <a:spLocks noGrp="1"/>
          </p:cNvSpPr>
          <p:nvPr>
            <p:ph idx="1"/>
          </p:nvPr>
        </p:nvSpPr>
        <p:spPr/>
        <p:txBody>
          <a:bodyPr/>
          <a:lstStyle/>
          <a:p>
            <a:r>
              <a:rPr lang="en-US" b="0" i="0" dirty="0">
                <a:solidFill>
                  <a:srgbClr val="333333"/>
                </a:solidFill>
                <a:effectLst/>
                <a:latin typeface="Arial" panose="020B0604020202020204" pitchFamily="34" charset="0"/>
              </a:rPr>
              <a:t>A class cannot be private or protected except nested class.</a:t>
            </a:r>
          </a:p>
          <a:p>
            <a:r>
              <a:rPr lang="en-US" b="0" i="0" dirty="0">
                <a:solidFill>
                  <a:srgbClr val="333333"/>
                </a:solidFill>
                <a:effectLst/>
                <a:latin typeface="inter-regular"/>
              </a:rPr>
              <a:t>The default modifier is accessible only within package. It cannot be accessed from outside the package. It provides more accessibility than private. But, it is more restrictive than protected, and public.</a:t>
            </a:r>
          </a:p>
          <a:p>
            <a:pPr algn="just"/>
            <a:r>
              <a:rPr lang="en-US" b="0" i="0" dirty="0">
                <a:solidFill>
                  <a:srgbClr val="333333"/>
                </a:solidFill>
                <a:effectLst/>
                <a:latin typeface="inter-regular"/>
              </a:rPr>
              <a:t>The </a:t>
            </a:r>
            <a:r>
              <a:rPr lang="en-US" b="1" i="0" dirty="0">
                <a:solidFill>
                  <a:srgbClr val="333333"/>
                </a:solidFill>
                <a:effectLst/>
                <a:latin typeface="inter-bold"/>
              </a:rPr>
              <a:t>protected access modifier</a:t>
            </a:r>
            <a:r>
              <a:rPr lang="en-US" b="0" i="0" dirty="0">
                <a:solidFill>
                  <a:srgbClr val="333333"/>
                </a:solidFill>
                <a:effectLst/>
                <a:latin typeface="inter-regular"/>
              </a:rPr>
              <a:t> is accessible within package and outside the package but through inheritance only.</a:t>
            </a:r>
          </a:p>
          <a:p>
            <a:pPr algn="just"/>
            <a:r>
              <a:rPr lang="en-US" b="0" i="0" dirty="0">
                <a:solidFill>
                  <a:srgbClr val="333333"/>
                </a:solidFill>
                <a:effectLst/>
                <a:highlight>
                  <a:srgbClr val="FFFF00"/>
                </a:highlight>
                <a:latin typeface="inter-regular"/>
              </a:rPr>
              <a:t>The protected access modifier can be applied on the data member, method and constructor</a:t>
            </a:r>
            <a:r>
              <a:rPr lang="en-US" b="0" i="0" dirty="0">
                <a:solidFill>
                  <a:srgbClr val="333333"/>
                </a:solidFill>
                <a:effectLst/>
                <a:latin typeface="inter-regular"/>
              </a:rPr>
              <a:t>. It can't be applied on the class.</a:t>
            </a:r>
          </a:p>
          <a:p>
            <a:pPr algn="just"/>
            <a:r>
              <a:rPr lang="en-US" b="0" i="0" dirty="0">
                <a:solidFill>
                  <a:srgbClr val="333333"/>
                </a:solidFill>
                <a:effectLst/>
                <a:latin typeface="inter-regular"/>
              </a:rPr>
              <a:t>It provides more accessibility than the default </a:t>
            </a:r>
            <a:r>
              <a:rPr lang="en-US" b="0" i="0" dirty="0" err="1">
                <a:solidFill>
                  <a:srgbClr val="333333"/>
                </a:solidFill>
                <a:effectLst/>
                <a:latin typeface="inter-regular"/>
              </a:rPr>
              <a:t>modifer</a:t>
            </a:r>
            <a:r>
              <a:rPr lang="en-US" b="0" i="0" dirty="0">
                <a:solidFill>
                  <a:srgbClr val="333333"/>
                </a:solidFill>
                <a:effectLst/>
                <a:latin typeface="inter-regular"/>
              </a:rPr>
              <a:t>.</a:t>
            </a:r>
          </a:p>
          <a:p>
            <a:endParaRPr lang="en-US" dirty="0"/>
          </a:p>
        </p:txBody>
      </p:sp>
    </p:spTree>
    <p:extLst>
      <p:ext uri="{BB962C8B-B14F-4D97-AF65-F5344CB8AC3E}">
        <p14:creationId xmlns:p14="http://schemas.microsoft.com/office/powerpoint/2010/main" val="1522897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11239</TotalTime>
  <Words>1692</Words>
  <Application>Microsoft Macintosh PowerPoint</Application>
  <PresentationFormat>Widescreen</PresentationFormat>
  <Paragraphs>131</Paragraphs>
  <Slides>28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 Unicode MS</vt:lpstr>
      <vt:lpstr>Aptos</vt:lpstr>
      <vt:lpstr>Aptos Display</vt:lpstr>
      <vt:lpstr>Arial</vt:lpstr>
      <vt:lpstr>Calibri</vt:lpstr>
      <vt:lpstr>erdana</vt:lpstr>
      <vt:lpstr>Inter</vt:lpstr>
      <vt:lpstr>inter-bold</vt:lpstr>
      <vt:lpstr>inter-regular</vt:lpstr>
      <vt:lpstr>Nunito</vt:lpstr>
      <vt:lpstr>Roboto</vt:lpstr>
      <vt:lpstr>Söhne</vt:lpstr>
      <vt:lpstr>Office Theme</vt:lpstr>
      <vt:lpstr>Classes and Objects</vt:lpstr>
      <vt:lpstr>Class</vt:lpstr>
      <vt:lpstr>Object</vt:lpstr>
      <vt:lpstr>An object is an instance of a class. A class is a template or blueprint from which objects are created. So, an object is the instance(result) of a class.</vt:lpstr>
      <vt:lpstr>Method in Java </vt:lpstr>
      <vt:lpstr>Access Modifiers in Java </vt:lpstr>
      <vt:lpstr>PowerPoint Presentation</vt:lpstr>
      <vt:lpstr>PowerPoint Presentation</vt:lpstr>
      <vt:lpstr>PowerPoint Presentation</vt:lpstr>
      <vt:lpstr>Note- :default keyword</vt:lpstr>
      <vt:lpstr>PowerPoint Presentation</vt:lpstr>
      <vt:lpstr>Encapsulation</vt:lpstr>
      <vt:lpstr>Advantages of encapsulation</vt:lpstr>
      <vt:lpstr>Use of “this” keyword</vt:lpstr>
      <vt:lpstr>Static method</vt:lpstr>
      <vt:lpstr>Static block</vt:lpstr>
      <vt:lpstr>Constructors (5 Most relevant Points)</vt:lpstr>
      <vt:lpstr>PowerPoint Presentation</vt:lpstr>
      <vt:lpstr>Rules for constructor creation</vt:lpstr>
      <vt:lpstr>PowerPoint Presentation</vt:lpstr>
      <vt:lpstr>PowerPoint Presentation</vt:lpstr>
      <vt:lpstr>Constructor Overloading (Very Important)</vt:lpstr>
      <vt:lpstr>Wrapper Classes in Java</vt:lpstr>
      <vt:lpstr>Example of Wrapper classes</vt:lpstr>
      <vt:lpstr>Why do we need Wrapper classes?</vt:lpstr>
      <vt:lpstr>Q:Can constructor be private????</vt:lpstr>
      <vt:lpstr>Yes!!!!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silky sachar</dc:creator>
  <cp:lastModifiedBy>Arnav Aggarwal</cp:lastModifiedBy>
  <cp:revision>35</cp:revision>
  <dcterms:created xsi:type="dcterms:W3CDTF">2024-02-20T15:03:58Z</dcterms:created>
  <dcterms:modified xsi:type="dcterms:W3CDTF">2025-03-10T04:25:09Z</dcterms:modified>
</cp:coreProperties>
</file>