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77" r:id="rId6"/>
    <p:sldId id="278" r:id="rId7"/>
    <p:sldId id="260" r:id="rId8"/>
    <p:sldId id="261" r:id="rId9"/>
    <p:sldId id="276" r:id="rId10"/>
    <p:sldId id="263" r:id="rId11"/>
    <p:sldId id="275" r:id="rId12"/>
    <p:sldId id="266" r:id="rId13"/>
    <p:sldId id="268" r:id="rId14"/>
    <p:sldId id="267" r:id="rId15"/>
    <p:sldId id="274" r:id="rId16"/>
    <p:sldId id="264" r:id="rId17"/>
    <p:sldId id="265" r:id="rId18"/>
    <p:sldId id="269" r:id="rId19"/>
    <p:sldId id="270" r:id="rId20"/>
    <p:sldId id="279" r:id="rId21"/>
    <p:sldId id="271" r:id="rId22"/>
    <p:sldId id="272" r:id="rId23"/>
    <p:sldId id="273" r:id="rId24"/>
    <p:sldId id="293" r:id="rId25"/>
    <p:sldId id="294" r:id="rId26"/>
    <p:sldId id="286" r:id="rId27"/>
    <p:sldId id="295" r:id="rId28"/>
    <p:sldId id="296" r:id="rId29"/>
    <p:sldId id="299" r:id="rId30"/>
    <p:sldId id="282" r:id="rId31"/>
    <p:sldId id="284" r:id="rId32"/>
    <p:sldId id="285" r:id="rId33"/>
    <p:sldId id="280" r:id="rId34"/>
    <p:sldId id="287" r:id="rId35"/>
    <p:sldId id="288" r:id="rId36"/>
    <p:sldId id="28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06" d="100"/>
          <a:sy n="106" d="100"/>
        </p:scale>
        <p:origin x="928"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3/10/25</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240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3/10/25</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960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3/10/25</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016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3/10/25</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3183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3/10/25</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819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3/10/25</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842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3/10/25</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934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3/10/25</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97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3/10/25</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788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3/10/25</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636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3/10/25</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719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3/10/25</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11422098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4680660-7E23-4F0F-A679-BF913E945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Pins and thread forming a heptagon">
            <a:extLst>
              <a:ext uri="{FF2B5EF4-FFF2-40B4-BE49-F238E27FC236}">
                <a16:creationId xmlns:a16="http://schemas.microsoft.com/office/drawing/2014/main" id="{69DF0ED7-DF39-CC16-FE96-CBCF11226E4F}"/>
              </a:ext>
            </a:extLst>
          </p:cNvPr>
          <p:cNvPicPr>
            <a:picLocks noChangeAspect="1"/>
          </p:cNvPicPr>
          <p:nvPr/>
        </p:nvPicPr>
        <p:blipFill rotWithShape="1">
          <a:blip r:embed="rId2">
            <a:duotone>
              <a:schemeClr val="accent1">
                <a:shade val="45000"/>
                <a:satMod val="135000"/>
              </a:schemeClr>
              <a:prstClr val="white"/>
            </a:duotone>
            <a:alphaModFix amt="35000"/>
          </a:blip>
          <a:srcRect t="9579" b="6151"/>
          <a:stretch/>
        </p:blipFill>
        <p:spPr>
          <a:xfrm>
            <a:off x="20" y="-8877"/>
            <a:ext cx="12191980" cy="6858000"/>
          </a:xfrm>
          <a:prstGeom prst="rect">
            <a:avLst/>
          </a:prstGeom>
        </p:spPr>
      </p:pic>
      <p:sp>
        <p:nvSpPr>
          <p:cNvPr id="2" name="Title 1">
            <a:extLst>
              <a:ext uri="{FF2B5EF4-FFF2-40B4-BE49-F238E27FC236}">
                <a16:creationId xmlns:a16="http://schemas.microsoft.com/office/drawing/2014/main" id="{E61A6027-5C22-53A9-084C-6F1D99FC32F8}"/>
              </a:ext>
            </a:extLst>
          </p:cNvPr>
          <p:cNvSpPr>
            <a:spLocks noGrp="1"/>
          </p:cNvSpPr>
          <p:nvPr>
            <p:ph type="ctrTitle"/>
          </p:nvPr>
        </p:nvSpPr>
        <p:spPr>
          <a:xfrm>
            <a:off x="3880430" y="583345"/>
            <a:ext cx="7160357" cy="4164820"/>
          </a:xfrm>
        </p:spPr>
        <p:txBody>
          <a:bodyPr anchor="t">
            <a:normAutofit/>
          </a:bodyPr>
          <a:lstStyle/>
          <a:p>
            <a:pPr algn="r"/>
            <a:r>
              <a:rPr lang="en-US" sz="7200" dirty="0">
                <a:solidFill>
                  <a:srgbClr val="FFFFFF"/>
                </a:solidFill>
              </a:rPr>
              <a:t>INHERITANCE</a:t>
            </a:r>
          </a:p>
        </p:txBody>
      </p:sp>
      <p:sp>
        <p:nvSpPr>
          <p:cNvPr id="3" name="Subtitle 2">
            <a:extLst>
              <a:ext uri="{FF2B5EF4-FFF2-40B4-BE49-F238E27FC236}">
                <a16:creationId xmlns:a16="http://schemas.microsoft.com/office/drawing/2014/main" id="{4AF5308C-DEFA-A6A1-151D-EAD216C45B5C}"/>
              </a:ext>
            </a:extLst>
          </p:cNvPr>
          <p:cNvSpPr>
            <a:spLocks noGrp="1"/>
          </p:cNvSpPr>
          <p:nvPr>
            <p:ph type="subTitle" idx="1"/>
          </p:nvPr>
        </p:nvSpPr>
        <p:spPr>
          <a:xfrm>
            <a:off x="1208228" y="5972174"/>
            <a:ext cx="8578699" cy="504825"/>
          </a:xfrm>
        </p:spPr>
        <p:txBody>
          <a:bodyPr>
            <a:normAutofit/>
          </a:bodyPr>
          <a:lstStyle/>
          <a:p>
            <a:r>
              <a:rPr lang="en-US" sz="2000" b="1" u="sng" dirty="0">
                <a:solidFill>
                  <a:srgbClr val="FF0000"/>
                </a:solidFill>
              </a:rPr>
              <a:t>Focus on Program </a:t>
            </a:r>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416646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ED56F-E049-131E-A7A5-D5997A855BB4}"/>
              </a:ext>
            </a:extLst>
          </p:cNvPr>
          <p:cNvSpPr>
            <a:spLocks noGrp="1"/>
          </p:cNvSpPr>
          <p:nvPr>
            <p:ph type="title"/>
          </p:nvPr>
        </p:nvSpPr>
        <p:spPr/>
        <p:txBody>
          <a:bodyPr/>
          <a:lstStyle/>
          <a:p>
            <a:r>
              <a:rPr lang="en-US" dirty="0"/>
              <a:t>Order of constructor execution (inheritance)</a:t>
            </a:r>
          </a:p>
        </p:txBody>
      </p:sp>
      <p:sp>
        <p:nvSpPr>
          <p:cNvPr id="3" name="Content Placeholder 2">
            <a:extLst>
              <a:ext uri="{FF2B5EF4-FFF2-40B4-BE49-F238E27FC236}">
                <a16:creationId xmlns:a16="http://schemas.microsoft.com/office/drawing/2014/main" id="{BF8EC90C-9C50-C5F9-A32B-88018F7F0259}"/>
              </a:ext>
            </a:extLst>
          </p:cNvPr>
          <p:cNvSpPr>
            <a:spLocks noGrp="1"/>
          </p:cNvSpPr>
          <p:nvPr>
            <p:ph idx="1"/>
          </p:nvPr>
        </p:nvSpPr>
        <p:spPr/>
        <p:txBody>
          <a:bodyPr>
            <a:normAutofit fontScale="92500" lnSpcReduction="10000"/>
          </a:bodyPr>
          <a:lstStyle/>
          <a:p>
            <a:r>
              <a:rPr lang="en-US" b="0" i="0" dirty="0">
                <a:solidFill>
                  <a:srgbClr val="333333"/>
                </a:solidFill>
                <a:effectLst/>
                <a:latin typeface="inter-regular"/>
              </a:rPr>
              <a:t>In single level inheritance, the constructor of the base class is executed first</a:t>
            </a:r>
          </a:p>
          <a:p>
            <a:r>
              <a:rPr lang="en-US" b="0" i="0" dirty="0">
                <a:solidFill>
                  <a:srgbClr val="333333"/>
                </a:solidFill>
                <a:effectLst/>
                <a:latin typeface="inter-regular"/>
              </a:rPr>
              <a:t>A child class constructor or method can access the base class constructor or method using the </a:t>
            </a:r>
            <a:r>
              <a:rPr lang="en-US" b="1" i="0" dirty="0">
                <a:solidFill>
                  <a:srgbClr val="333333"/>
                </a:solidFill>
                <a:effectLst/>
                <a:latin typeface="inter-regular"/>
              </a:rPr>
              <a:t>super</a:t>
            </a:r>
            <a:r>
              <a:rPr lang="en-US" b="0" i="0" dirty="0">
                <a:solidFill>
                  <a:srgbClr val="333333"/>
                </a:solidFill>
                <a:effectLst/>
                <a:latin typeface="inter-regular"/>
              </a:rPr>
              <a:t> keywor</a:t>
            </a:r>
            <a:r>
              <a:rPr lang="en-US" dirty="0">
                <a:solidFill>
                  <a:srgbClr val="333333"/>
                </a:solidFill>
                <a:latin typeface="inter-regular"/>
              </a:rPr>
              <a:t>d.</a:t>
            </a:r>
          </a:p>
          <a:p>
            <a:r>
              <a:rPr lang="en-US" dirty="0">
                <a:solidFill>
                  <a:srgbClr val="333333"/>
                </a:solidFill>
                <a:latin typeface="inter-regular"/>
              </a:rPr>
              <a:t>The super keyword refers to superclass (parent) objects.</a:t>
            </a:r>
          </a:p>
          <a:p>
            <a:endParaRPr lang="en-US" dirty="0">
              <a:solidFill>
                <a:srgbClr val="333333"/>
              </a:solidFill>
              <a:latin typeface="inter-regular"/>
            </a:endParaRPr>
          </a:p>
          <a:p>
            <a:r>
              <a:rPr lang="en-US" dirty="0">
                <a:solidFill>
                  <a:srgbClr val="333333"/>
                </a:solidFill>
                <a:latin typeface="inter-regular"/>
              </a:rPr>
              <a:t>It is used to call superclass methods, and to access the superclass constructor.</a:t>
            </a:r>
          </a:p>
          <a:p>
            <a:endParaRPr lang="en-US" dirty="0">
              <a:solidFill>
                <a:srgbClr val="333333"/>
              </a:solidFill>
              <a:latin typeface="inter-regular"/>
            </a:endParaRPr>
          </a:p>
          <a:p>
            <a:r>
              <a:rPr lang="en-US" dirty="0">
                <a:solidFill>
                  <a:srgbClr val="333333"/>
                </a:solidFill>
                <a:latin typeface="inter-regular"/>
              </a:rPr>
              <a:t>The most common use of the super keyword is to eliminate the confusion between </a:t>
            </a:r>
            <a:r>
              <a:rPr lang="en-US" dirty="0" err="1">
                <a:solidFill>
                  <a:srgbClr val="333333"/>
                </a:solidFill>
                <a:latin typeface="inter-regular"/>
              </a:rPr>
              <a:t>superclasses</a:t>
            </a:r>
            <a:r>
              <a:rPr lang="en-US" dirty="0">
                <a:solidFill>
                  <a:srgbClr val="333333"/>
                </a:solidFill>
                <a:latin typeface="inter-regular"/>
              </a:rPr>
              <a:t> and subclasses that have methods with the same name.</a:t>
            </a:r>
          </a:p>
          <a:p>
            <a:endParaRPr lang="en-US" dirty="0"/>
          </a:p>
        </p:txBody>
      </p:sp>
    </p:spTree>
    <p:extLst>
      <p:ext uri="{BB962C8B-B14F-4D97-AF65-F5344CB8AC3E}">
        <p14:creationId xmlns:p14="http://schemas.microsoft.com/office/powerpoint/2010/main" val="2284215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BDB01-6DB8-9D98-189C-8FBC8730A527}"/>
              </a:ext>
            </a:extLst>
          </p:cNvPr>
          <p:cNvSpPr>
            <a:spLocks noGrp="1"/>
          </p:cNvSpPr>
          <p:nvPr>
            <p:ph type="title"/>
          </p:nvPr>
        </p:nvSpPr>
        <p:spPr/>
        <p:txBody>
          <a:bodyPr/>
          <a:lstStyle/>
          <a:p>
            <a:r>
              <a:rPr lang="en-US" dirty="0"/>
              <a:t>Uses of “super“ keyword</a:t>
            </a:r>
          </a:p>
        </p:txBody>
      </p:sp>
      <p:sp>
        <p:nvSpPr>
          <p:cNvPr id="3" name="Content Placeholder 2">
            <a:extLst>
              <a:ext uri="{FF2B5EF4-FFF2-40B4-BE49-F238E27FC236}">
                <a16:creationId xmlns:a16="http://schemas.microsoft.com/office/drawing/2014/main" id="{3F4205EA-59CE-6FA9-7BEB-FAA4A0AECB9F}"/>
              </a:ext>
            </a:extLst>
          </p:cNvPr>
          <p:cNvSpPr>
            <a:spLocks noGrp="1"/>
          </p:cNvSpPr>
          <p:nvPr>
            <p:ph idx="1"/>
          </p:nvPr>
        </p:nvSpPr>
        <p:spPr/>
        <p:txBody>
          <a:bodyPr/>
          <a:lstStyle/>
          <a:p>
            <a:r>
              <a:rPr lang="en-US" dirty="0"/>
              <a:t>Accessing Parent Class Constructor</a:t>
            </a:r>
          </a:p>
          <a:p>
            <a:r>
              <a:rPr lang="en-US" dirty="0"/>
              <a:t>Accessing Parent Class Methods</a:t>
            </a:r>
          </a:p>
          <a:p>
            <a:r>
              <a:rPr lang="en-US" dirty="0"/>
              <a:t>Accessing Parent Class Variables</a:t>
            </a:r>
          </a:p>
          <a:p>
            <a:endParaRPr lang="en-US" dirty="0"/>
          </a:p>
          <a:p>
            <a:r>
              <a:rPr lang="en-US" dirty="0"/>
              <a:t>Rules of using “Super”</a:t>
            </a:r>
          </a:p>
          <a:p>
            <a:r>
              <a:rPr lang="en-US" b="1" dirty="0"/>
              <a:t>must be the first statement</a:t>
            </a:r>
            <a:r>
              <a:rPr lang="en-US" dirty="0"/>
              <a:t> inside a constructor</a:t>
            </a:r>
          </a:p>
          <a:p>
            <a:r>
              <a:rPr lang="en-US" b="1" dirty="0"/>
              <a:t>cannot be used in static methods</a:t>
            </a:r>
            <a:r>
              <a:rPr lang="en-US" dirty="0"/>
              <a:t> since it refers to an instance</a:t>
            </a:r>
          </a:p>
        </p:txBody>
      </p:sp>
    </p:spTree>
    <p:extLst>
      <p:ext uri="{BB962C8B-B14F-4D97-AF65-F5344CB8AC3E}">
        <p14:creationId xmlns:p14="http://schemas.microsoft.com/office/powerpoint/2010/main" val="2189733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7304-7D48-E332-3E22-28CF448C2AC8}"/>
              </a:ext>
            </a:extLst>
          </p:cNvPr>
          <p:cNvSpPr>
            <a:spLocks noGrp="1"/>
          </p:cNvSpPr>
          <p:nvPr>
            <p:ph type="ctrTitle"/>
          </p:nvPr>
        </p:nvSpPr>
        <p:spPr>
          <a:xfrm>
            <a:off x="1524000" y="0"/>
            <a:ext cx="9144000" cy="2387600"/>
          </a:xfrm>
        </p:spPr>
        <p:txBody>
          <a:bodyPr/>
          <a:lstStyle/>
          <a:p>
            <a:r>
              <a:rPr lang="en-US" dirty="0"/>
              <a:t>POLYMORPHISM</a:t>
            </a:r>
          </a:p>
        </p:txBody>
      </p:sp>
      <p:sp>
        <p:nvSpPr>
          <p:cNvPr id="3" name="Subtitle 2">
            <a:extLst>
              <a:ext uri="{FF2B5EF4-FFF2-40B4-BE49-F238E27FC236}">
                <a16:creationId xmlns:a16="http://schemas.microsoft.com/office/drawing/2014/main" id="{927EBBC5-D645-E705-B34C-5B75A5A197AB}"/>
              </a:ext>
            </a:extLst>
          </p:cNvPr>
          <p:cNvSpPr>
            <a:spLocks noGrp="1"/>
          </p:cNvSpPr>
          <p:nvPr>
            <p:ph type="subTitle" idx="1"/>
          </p:nvPr>
        </p:nvSpPr>
        <p:spPr>
          <a:xfrm>
            <a:off x="1524000" y="2601119"/>
            <a:ext cx="9144000" cy="1655762"/>
          </a:xfrm>
        </p:spPr>
        <p:txBody>
          <a:bodyPr>
            <a:noAutofit/>
          </a:bodyPr>
          <a:lstStyle/>
          <a:p>
            <a:r>
              <a:rPr lang="en-US" sz="2800" b="1" i="0" dirty="0">
                <a:solidFill>
                  <a:srgbClr val="333333"/>
                </a:solidFill>
                <a:effectLst/>
                <a:latin typeface="inter-bold"/>
              </a:rPr>
              <a:t>Polymorphism in Java</a:t>
            </a:r>
            <a:r>
              <a:rPr lang="en-US" sz="2800" b="0" i="0" dirty="0">
                <a:solidFill>
                  <a:srgbClr val="333333"/>
                </a:solidFill>
                <a:effectLst/>
                <a:latin typeface="inter-regular"/>
              </a:rPr>
              <a:t> is a concept by which we can perform a </a:t>
            </a:r>
            <a:r>
              <a:rPr lang="en-US" sz="2800" b="0" i="1" dirty="0">
                <a:solidFill>
                  <a:srgbClr val="333333"/>
                </a:solidFill>
                <a:effectLst/>
                <a:latin typeface="inter-regular"/>
              </a:rPr>
              <a:t>single action in different ways</a:t>
            </a:r>
            <a:r>
              <a:rPr lang="en-US" sz="2800" b="0" i="0" dirty="0">
                <a:solidFill>
                  <a:srgbClr val="333333"/>
                </a:solidFill>
                <a:effectLst/>
                <a:latin typeface="inter-regular"/>
              </a:rPr>
              <a:t>.</a:t>
            </a:r>
          </a:p>
          <a:p>
            <a:endParaRPr lang="en-US" sz="2800" dirty="0">
              <a:solidFill>
                <a:srgbClr val="333333"/>
              </a:solidFill>
              <a:latin typeface="inter-regular"/>
            </a:endParaRPr>
          </a:p>
          <a:p>
            <a:r>
              <a:rPr lang="en-US" sz="2800" b="0" i="0" dirty="0">
                <a:solidFill>
                  <a:srgbClr val="333333"/>
                </a:solidFill>
                <a:effectLst/>
                <a:latin typeface="inter-regular"/>
              </a:rPr>
              <a:t>There are two types of polymorphism in Java: </a:t>
            </a:r>
            <a:r>
              <a:rPr lang="en-US" sz="2800" b="0" i="0" dirty="0">
                <a:solidFill>
                  <a:srgbClr val="333333"/>
                </a:solidFill>
                <a:effectLst/>
                <a:highlight>
                  <a:srgbClr val="FFFF00"/>
                </a:highlight>
                <a:latin typeface="inter-regular"/>
              </a:rPr>
              <a:t>compile-time polymorphism and runtime polymorphism</a:t>
            </a:r>
            <a:r>
              <a:rPr lang="en-US" sz="2800" b="0" i="0" dirty="0">
                <a:solidFill>
                  <a:srgbClr val="333333"/>
                </a:solidFill>
                <a:effectLst/>
                <a:latin typeface="inter-regular"/>
              </a:rPr>
              <a:t>. We can perform polymorphism in java by method overloading and method overriding.</a:t>
            </a:r>
            <a:endParaRPr lang="en-US" sz="2800" dirty="0">
              <a:solidFill>
                <a:srgbClr val="333333"/>
              </a:solidFill>
              <a:latin typeface="inter-regular"/>
            </a:endParaRPr>
          </a:p>
          <a:p>
            <a:r>
              <a:rPr lang="en-US" sz="2000" b="0" i="0" dirty="0">
                <a:solidFill>
                  <a:srgbClr val="333333"/>
                </a:solidFill>
                <a:effectLst/>
                <a:highlight>
                  <a:srgbClr val="FFFF00"/>
                </a:highlight>
                <a:latin typeface="inter-regular"/>
              </a:rPr>
              <a:t>If you overload a static method in Java, it is the example of compile time polymorphism</a:t>
            </a:r>
            <a:endParaRPr lang="en-US" sz="2800" dirty="0">
              <a:highlight>
                <a:srgbClr val="FFFF00"/>
              </a:highlight>
            </a:endParaRPr>
          </a:p>
        </p:txBody>
      </p:sp>
    </p:spTree>
    <p:extLst>
      <p:ext uri="{BB962C8B-B14F-4D97-AF65-F5344CB8AC3E}">
        <p14:creationId xmlns:p14="http://schemas.microsoft.com/office/powerpoint/2010/main" val="215742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now everything about polymorphism in JAVA | by Archit ...">
            <a:extLst>
              <a:ext uri="{FF2B5EF4-FFF2-40B4-BE49-F238E27FC236}">
                <a16:creationId xmlns:a16="http://schemas.microsoft.com/office/drawing/2014/main" id="{896AACAC-3C60-F2CD-AF1C-2CF0C692D0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3325" y="790114"/>
            <a:ext cx="5963784" cy="435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4344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AD7F-FA00-48FF-25D6-C5BD93B7966F}"/>
              </a:ext>
            </a:extLst>
          </p:cNvPr>
          <p:cNvSpPr>
            <a:spLocks noGrp="1"/>
          </p:cNvSpPr>
          <p:nvPr>
            <p:ph type="title"/>
          </p:nvPr>
        </p:nvSpPr>
        <p:spPr/>
        <p:txBody>
          <a:bodyPr/>
          <a:lstStyle/>
          <a:p>
            <a:r>
              <a:rPr lang="en-US" dirty="0"/>
              <a:t>Compile time polymorphism- METHOD OVERLOADING</a:t>
            </a:r>
          </a:p>
        </p:txBody>
      </p:sp>
      <p:sp>
        <p:nvSpPr>
          <p:cNvPr id="3" name="Content Placeholder 2">
            <a:extLst>
              <a:ext uri="{FF2B5EF4-FFF2-40B4-BE49-F238E27FC236}">
                <a16:creationId xmlns:a16="http://schemas.microsoft.com/office/drawing/2014/main" id="{879C375B-5B06-A518-DB7B-C39CBEC50BE5}"/>
              </a:ext>
            </a:extLst>
          </p:cNvPr>
          <p:cNvSpPr>
            <a:spLocks noGrp="1"/>
          </p:cNvSpPr>
          <p:nvPr>
            <p:ph idx="1"/>
          </p:nvPr>
        </p:nvSpPr>
        <p:spPr/>
        <p:txBody>
          <a:bodyPr/>
          <a:lstStyle/>
          <a:p>
            <a:r>
              <a:rPr lang="en-US" dirty="0"/>
              <a:t>the Java compiler determines which version of the multiply method to call based on the method signature (method name and the parameter list). </a:t>
            </a:r>
          </a:p>
          <a:p>
            <a:r>
              <a:rPr lang="en-US" dirty="0"/>
              <a:t>This determination is made at compile time, hence the term compile-time polymorphism.</a:t>
            </a:r>
          </a:p>
          <a:p>
            <a:r>
              <a:rPr lang="en-US" b="0" i="0" dirty="0">
                <a:solidFill>
                  <a:srgbClr val="0D0D0D"/>
                </a:solidFill>
                <a:effectLst/>
                <a:latin typeface="Söhne"/>
              </a:rPr>
              <a:t>Each method call is linked to its respective method with matching parameters during the compilation, showcasing the polymorphic behavior at compile time</a:t>
            </a:r>
            <a:endParaRPr lang="en-US" dirty="0"/>
          </a:p>
        </p:txBody>
      </p:sp>
    </p:spTree>
    <p:extLst>
      <p:ext uri="{BB962C8B-B14F-4D97-AF65-F5344CB8AC3E}">
        <p14:creationId xmlns:p14="http://schemas.microsoft.com/office/powerpoint/2010/main" val="2883870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BFA66-5436-64F2-02BD-8AB9AC5E2F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63F7C7-3E42-1161-E651-08CC0D8FDACF}"/>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1" i="0" dirty="0">
                <a:solidFill>
                  <a:srgbClr val="0D0D0D"/>
                </a:solidFill>
                <a:effectLst/>
                <a:latin typeface="Söhne"/>
              </a:rPr>
              <a:t>Abstraction</a:t>
            </a:r>
            <a:r>
              <a:rPr lang="en-US" b="0" i="0" dirty="0">
                <a:solidFill>
                  <a:srgbClr val="0D0D0D"/>
                </a:solidFill>
                <a:effectLst/>
                <a:latin typeface="Söhne"/>
              </a:rPr>
              <a:t> is a process of hiding the complex implementation details and showing only the essential features of the object. It is mainly achieved in Java using abstract classes and interfaces. An abstract class can include abstract methods, which are method declarations without an implementation. Interfaces can define a contract for what a class can do, without specifying how it does it.</a:t>
            </a:r>
          </a:p>
          <a:p>
            <a:pPr algn="l">
              <a:buFont typeface="Arial" panose="020B0604020202020204" pitchFamily="34" charset="0"/>
              <a:buChar char="•"/>
            </a:pPr>
            <a:r>
              <a:rPr lang="en-US" b="1" i="0" dirty="0">
                <a:solidFill>
                  <a:srgbClr val="0D0D0D"/>
                </a:solidFill>
                <a:effectLst/>
                <a:latin typeface="Söhne"/>
              </a:rPr>
              <a:t>Polymorphism</a:t>
            </a:r>
            <a:r>
              <a:rPr lang="en-US" b="0" i="0" dirty="0">
                <a:solidFill>
                  <a:srgbClr val="0D0D0D"/>
                </a:solidFill>
                <a:effectLst/>
                <a:latin typeface="Söhne"/>
              </a:rPr>
              <a:t> allows objects of different classes to be treated as objects of a common super class. The most common use of polymorphism in OOP occurs when a parent class reference is used to refer to a child class object. It enables a single action to behave differently based on the object that it is acting upon. There are two types of polymorphism in Java: compile-time (static) polymorphism and runtime (dynamic) polymorphism. Method overloading is an example of static polymorphism, while method overriding is an example of dynamic polymorphism</a:t>
            </a:r>
          </a:p>
          <a:p>
            <a:endParaRPr lang="en-US" dirty="0"/>
          </a:p>
        </p:txBody>
      </p:sp>
    </p:spTree>
    <p:extLst>
      <p:ext uri="{BB962C8B-B14F-4D97-AF65-F5344CB8AC3E}">
        <p14:creationId xmlns:p14="http://schemas.microsoft.com/office/powerpoint/2010/main" val="2165750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C04E4-EC5C-0855-32A6-5912289DA786}"/>
              </a:ext>
            </a:extLst>
          </p:cNvPr>
          <p:cNvSpPr>
            <a:spLocks noGrp="1"/>
          </p:cNvSpPr>
          <p:nvPr>
            <p:ph type="ctrTitle"/>
          </p:nvPr>
        </p:nvSpPr>
        <p:spPr/>
        <p:txBody>
          <a:bodyPr>
            <a:normAutofit fontScale="90000"/>
          </a:bodyPr>
          <a:lstStyle/>
          <a:p>
            <a:r>
              <a:rPr lang="en-US" b="1" i="0" dirty="0">
                <a:solidFill>
                  <a:srgbClr val="333333"/>
                </a:solidFill>
                <a:effectLst/>
                <a:latin typeface="inter-bold"/>
              </a:rPr>
              <a:t>Runtime polymorphism</a:t>
            </a:r>
            <a:r>
              <a:rPr lang="en-US" b="0" i="0" dirty="0">
                <a:solidFill>
                  <a:srgbClr val="333333"/>
                </a:solidFill>
                <a:effectLst/>
                <a:latin typeface="inter-regular"/>
              </a:rPr>
              <a:t> or </a:t>
            </a:r>
            <a:r>
              <a:rPr lang="en-US" b="1" i="0" dirty="0">
                <a:solidFill>
                  <a:srgbClr val="333333"/>
                </a:solidFill>
                <a:effectLst/>
                <a:latin typeface="inter-bold"/>
              </a:rPr>
              <a:t>Dynamic Method Dispatch</a:t>
            </a:r>
            <a:endParaRPr lang="en-US" dirty="0"/>
          </a:p>
        </p:txBody>
      </p:sp>
      <p:sp>
        <p:nvSpPr>
          <p:cNvPr id="3" name="Subtitle 2">
            <a:extLst>
              <a:ext uri="{FF2B5EF4-FFF2-40B4-BE49-F238E27FC236}">
                <a16:creationId xmlns:a16="http://schemas.microsoft.com/office/drawing/2014/main" id="{13D0FF35-E515-A02D-C9FF-D55FF7E6E2BA}"/>
              </a:ext>
            </a:extLst>
          </p:cNvPr>
          <p:cNvSpPr>
            <a:spLocks noGrp="1"/>
          </p:cNvSpPr>
          <p:nvPr>
            <p:ph type="subTitle" idx="1"/>
          </p:nvPr>
        </p:nvSpPr>
        <p:spPr/>
        <p:txBody>
          <a:bodyPr/>
          <a:lstStyle/>
          <a:p>
            <a:r>
              <a:rPr lang="en-US" dirty="0">
                <a:highlight>
                  <a:srgbClr val="FFFF00"/>
                </a:highlight>
              </a:rPr>
              <a:t>METHOD OVERRIDING (INHERITANCE)</a:t>
            </a:r>
          </a:p>
        </p:txBody>
      </p:sp>
    </p:spTree>
    <p:extLst>
      <p:ext uri="{BB962C8B-B14F-4D97-AF65-F5344CB8AC3E}">
        <p14:creationId xmlns:p14="http://schemas.microsoft.com/office/powerpoint/2010/main" val="4177136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6CA584-7DB3-CD94-9A62-5668F04296BB}"/>
              </a:ext>
            </a:extLst>
          </p:cNvPr>
          <p:cNvSpPr>
            <a:spLocks noGrp="1"/>
          </p:cNvSpPr>
          <p:nvPr>
            <p:ph idx="1"/>
          </p:nvPr>
        </p:nvSpPr>
        <p:spPr>
          <a:xfrm>
            <a:off x="749423" y="458462"/>
            <a:ext cx="10515600" cy="6217545"/>
          </a:xfrm>
        </p:spPr>
        <p:txBody>
          <a:bodyPr>
            <a:normAutofit lnSpcReduction="10000"/>
          </a:bodyPr>
          <a:lstStyle/>
          <a:p>
            <a:r>
              <a:rPr lang="en-US" b="0" i="0" dirty="0">
                <a:solidFill>
                  <a:srgbClr val="333333"/>
                </a:solidFill>
                <a:effectLst/>
                <a:latin typeface="inter-regular"/>
              </a:rPr>
              <a:t>If subclass (child class) has the same method as declared in the parent class, it is known as </a:t>
            </a:r>
            <a:r>
              <a:rPr lang="en-US" b="1" i="0" dirty="0">
                <a:solidFill>
                  <a:srgbClr val="333333"/>
                </a:solidFill>
                <a:effectLst/>
                <a:latin typeface="inter-bold"/>
              </a:rPr>
              <a:t>method overriding in Java</a:t>
            </a:r>
            <a:r>
              <a:rPr lang="en-US" b="0" i="0" dirty="0">
                <a:solidFill>
                  <a:srgbClr val="333333"/>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Method overriding is used to provide the specific implementation of a method which is already provided by its superclass.</a:t>
            </a:r>
          </a:p>
          <a:p>
            <a:pPr algn="just">
              <a:buFont typeface="Arial" panose="020B0604020202020204" pitchFamily="34" charset="0"/>
              <a:buChar char="•"/>
            </a:pPr>
            <a:r>
              <a:rPr lang="en-US" b="0" i="0" dirty="0">
                <a:solidFill>
                  <a:srgbClr val="000000"/>
                </a:solidFill>
                <a:effectLst/>
                <a:latin typeface="inter-regular"/>
              </a:rPr>
              <a:t>Method overriding is used for </a:t>
            </a:r>
            <a:r>
              <a:rPr lang="en-US" b="1" i="0" dirty="0">
                <a:solidFill>
                  <a:srgbClr val="000000"/>
                </a:solidFill>
                <a:effectLst/>
                <a:latin typeface="inter-regular"/>
              </a:rPr>
              <a:t>runtime polymorphism.</a:t>
            </a:r>
          </a:p>
          <a:p>
            <a:pPr algn="just">
              <a:buFont typeface="Arial" panose="020B0604020202020204" pitchFamily="34" charset="0"/>
              <a:buChar char="•"/>
            </a:pPr>
            <a:r>
              <a:rPr lang="en-US" b="0" i="0" dirty="0">
                <a:solidFill>
                  <a:srgbClr val="333333"/>
                </a:solidFill>
                <a:effectLst/>
                <a:latin typeface="inter-regular"/>
              </a:rPr>
              <a:t>In this process, an overridden method is called through the reference variable of a superclass. </a:t>
            </a:r>
            <a:r>
              <a:rPr lang="en-US" b="0" i="0" dirty="0">
                <a:solidFill>
                  <a:srgbClr val="333333"/>
                </a:solidFill>
                <a:effectLst/>
                <a:highlight>
                  <a:srgbClr val="FFFF00"/>
                </a:highlight>
                <a:latin typeface="inter-regular"/>
              </a:rPr>
              <a:t>The determination of the method to be called is based on the object being referred to by the reference variable.</a:t>
            </a:r>
            <a:endParaRPr lang="en-US" b="1" i="0" dirty="0">
              <a:solidFill>
                <a:srgbClr val="000000"/>
              </a:solidFill>
              <a:effectLst/>
              <a:highlight>
                <a:srgbClr val="FFFF00"/>
              </a:highlight>
              <a:latin typeface="inter-regular"/>
            </a:endParaRPr>
          </a:p>
          <a:p>
            <a:pPr algn="just">
              <a:buFont typeface="Arial" panose="020B0604020202020204" pitchFamily="34" charset="0"/>
              <a:buChar char="•"/>
            </a:pPr>
            <a:endParaRPr lang="en-US" b="1" dirty="0">
              <a:solidFill>
                <a:srgbClr val="000000"/>
              </a:solidFill>
              <a:latin typeface="inter-regular"/>
            </a:endParaRPr>
          </a:p>
          <a:p>
            <a:pPr algn="just">
              <a:buFont typeface="Arial" panose="020B0604020202020204" pitchFamily="34" charset="0"/>
              <a:buChar char="•"/>
            </a:pPr>
            <a:r>
              <a:rPr lang="en-US" b="1" i="0" dirty="0">
                <a:solidFill>
                  <a:srgbClr val="000000"/>
                </a:solidFill>
                <a:effectLst/>
                <a:latin typeface="inter-regular"/>
              </a:rPr>
              <a:t>Rules for Method Overriding:</a:t>
            </a:r>
          </a:p>
          <a:p>
            <a:pPr algn="just">
              <a:buFont typeface="+mj-lt"/>
              <a:buAutoNum type="arabicPeriod"/>
            </a:pPr>
            <a:r>
              <a:rPr lang="en-US" b="0" i="0" dirty="0">
                <a:solidFill>
                  <a:srgbClr val="000000"/>
                </a:solidFill>
                <a:effectLst/>
                <a:latin typeface="inter-regular"/>
              </a:rPr>
              <a:t>The method must have the same name as in the parent class</a:t>
            </a:r>
          </a:p>
          <a:p>
            <a:pPr algn="just">
              <a:buFont typeface="+mj-lt"/>
              <a:buAutoNum type="arabicPeriod"/>
            </a:pPr>
            <a:r>
              <a:rPr lang="en-US" b="0" i="0" dirty="0">
                <a:solidFill>
                  <a:srgbClr val="000000"/>
                </a:solidFill>
                <a:effectLst/>
                <a:latin typeface="inter-regular"/>
              </a:rPr>
              <a:t>The method must have the same parameter as in the parent class.</a:t>
            </a:r>
          </a:p>
          <a:p>
            <a:pPr algn="just">
              <a:buFont typeface="+mj-lt"/>
              <a:buAutoNum type="arabicPeriod"/>
            </a:pPr>
            <a:r>
              <a:rPr lang="en-US" b="0" i="0" dirty="0">
                <a:solidFill>
                  <a:srgbClr val="000000"/>
                </a:solidFill>
                <a:effectLst/>
                <a:latin typeface="inter-regular"/>
              </a:rPr>
              <a:t>There must be an IS-A relationship (inheritance).</a:t>
            </a:r>
          </a:p>
          <a:p>
            <a:pPr algn="just">
              <a:buFont typeface="Arial" panose="020B0604020202020204" pitchFamily="34" charset="0"/>
              <a:buChar char="•"/>
            </a:pPr>
            <a:endParaRPr lang="en-US" b="1"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346235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F234C-9BA7-54B5-7526-60AEDC7341B9}"/>
              </a:ext>
            </a:extLst>
          </p:cNvPr>
          <p:cNvSpPr>
            <a:spLocks noGrp="1"/>
          </p:cNvSpPr>
          <p:nvPr>
            <p:ph type="title"/>
          </p:nvPr>
        </p:nvSpPr>
        <p:spPr/>
        <p:txBody>
          <a:bodyPr/>
          <a:lstStyle/>
          <a:p>
            <a:r>
              <a:rPr lang="en-US" dirty="0"/>
              <a:t>upcasting</a:t>
            </a:r>
          </a:p>
        </p:txBody>
      </p:sp>
      <p:pic>
        <p:nvPicPr>
          <p:cNvPr id="5" name="Picture 4">
            <a:extLst>
              <a:ext uri="{FF2B5EF4-FFF2-40B4-BE49-F238E27FC236}">
                <a16:creationId xmlns:a16="http://schemas.microsoft.com/office/drawing/2014/main" id="{87561752-86D4-97D2-6673-7300E6B4EA55}"/>
              </a:ext>
            </a:extLst>
          </p:cNvPr>
          <p:cNvPicPr>
            <a:picLocks noChangeAspect="1"/>
          </p:cNvPicPr>
          <p:nvPr/>
        </p:nvPicPr>
        <p:blipFill>
          <a:blip r:embed="rId2"/>
          <a:stretch>
            <a:fillRect/>
          </a:stretch>
        </p:blipFill>
        <p:spPr>
          <a:xfrm>
            <a:off x="1310107" y="1580225"/>
            <a:ext cx="8833013" cy="4429113"/>
          </a:xfrm>
          <a:prstGeom prst="rect">
            <a:avLst/>
          </a:prstGeom>
        </p:spPr>
      </p:pic>
    </p:spTree>
    <p:extLst>
      <p:ext uri="{BB962C8B-B14F-4D97-AF65-F5344CB8AC3E}">
        <p14:creationId xmlns:p14="http://schemas.microsoft.com/office/powerpoint/2010/main" val="452625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9FFAD4-42DE-5819-426F-722798610914}"/>
              </a:ext>
            </a:extLst>
          </p:cNvPr>
          <p:cNvSpPr>
            <a:spLocks noGrp="1"/>
          </p:cNvSpPr>
          <p:nvPr>
            <p:ph idx="1"/>
          </p:nvPr>
        </p:nvSpPr>
        <p:spPr>
          <a:xfrm>
            <a:off x="838200" y="538363"/>
            <a:ext cx="10515600" cy="5942336"/>
          </a:xfrm>
        </p:spPr>
        <p:txBody>
          <a:bodyPr>
            <a:normAutofit fontScale="92500" lnSpcReduction="10000"/>
          </a:bodyPr>
          <a:lstStyle/>
          <a:p>
            <a:pPr algn="l" fontAlgn="base"/>
            <a:r>
              <a:rPr lang="en-US" b="1" i="0" dirty="0">
                <a:solidFill>
                  <a:srgbClr val="273239"/>
                </a:solidFill>
                <a:effectLst/>
                <a:latin typeface="Nunito" pitchFamily="2" charset="0"/>
              </a:rPr>
              <a:t>Advantages of Polymorphism in Java</a:t>
            </a:r>
          </a:p>
          <a:p>
            <a:pPr algn="l" fontAlgn="base">
              <a:buFont typeface="+mj-lt"/>
              <a:buAutoNum type="arabicPeriod"/>
            </a:pPr>
            <a:r>
              <a:rPr lang="en-US" b="0" i="0" dirty="0">
                <a:solidFill>
                  <a:srgbClr val="273239"/>
                </a:solidFill>
                <a:effectLst/>
                <a:latin typeface="Nunito" pitchFamily="2" charset="0"/>
              </a:rPr>
              <a:t>Increases code reusability by allowing objects of different classes to be treated as objects of a common class.</a:t>
            </a:r>
          </a:p>
          <a:p>
            <a:pPr algn="l" fontAlgn="base">
              <a:buFont typeface="+mj-lt"/>
              <a:buAutoNum type="arabicPeriod" startAt="2"/>
            </a:pPr>
            <a:r>
              <a:rPr lang="en-US" b="0" i="0" dirty="0">
                <a:solidFill>
                  <a:srgbClr val="273239"/>
                </a:solidFill>
                <a:effectLst/>
                <a:latin typeface="Nunito" pitchFamily="2" charset="0"/>
              </a:rPr>
              <a:t>Improves readability and maintainability of code by reducing the amount of code that needs to be written and maintained.</a:t>
            </a:r>
          </a:p>
          <a:p>
            <a:pPr algn="l" fontAlgn="base">
              <a:buFont typeface="+mj-lt"/>
              <a:buAutoNum type="arabicPeriod" startAt="3"/>
            </a:pPr>
            <a:r>
              <a:rPr lang="en-US" b="0" i="0" dirty="0">
                <a:solidFill>
                  <a:srgbClr val="273239"/>
                </a:solidFill>
                <a:effectLst/>
                <a:latin typeface="Nunito" pitchFamily="2" charset="0"/>
              </a:rPr>
              <a:t>Supports dynamic binding, enabling the correct method to be called at runtime, based on the actual class of the object.</a:t>
            </a:r>
          </a:p>
          <a:p>
            <a:pPr algn="l" fontAlgn="base">
              <a:buFont typeface="+mj-lt"/>
              <a:buAutoNum type="arabicPeriod" startAt="4"/>
            </a:pPr>
            <a:r>
              <a:rPr lang="en-US" b="0" i="0" dirty="0">
                <a:solidFill>
                  <a:srgbClr val="273239"/>
                </a:solidFill>
                <a:effectLst/>
                <a:latin typeface="Nunito" pitchFamily="2" charset="0"/>
              </a:rPr>
              <a:t>Enables objects to be treated as a single type, making it easier to write generic code that can handle objects of different types.</a:t>
            </a:r>
          </a:p>
          <a:p>
            <a:pPr marL="0" indent="0" algn="l" fontAlgn="base">
              <a:buNone/>
            </a:pPr>
            <a:endParaRPr lang="en-US" b="0" i="0" dirty="0">
              <a:solidFill>
                <a:srgbClr val="273239"/>
              </a:solidFill>
              <a:effectLst/>
              <a:latin typeface="Nunito" pitchFamily="2" charset="0"/>
            </a:endParaRPr>
          </a:p>
          <a:p>
            <a:pPr algn="l" fontAlgn="base"/>
            <a:r>
              <a:rPr lang="en-US" b="1" i="0" dirty="0">
                <a:solidFill>
                  <a:srgbClr val="273239"/>
                </a:solidFill>
                <a:effectLst/>
                <a:latin typeface="Nunito" pitchFamily="2" charset="0"/>
              </a:rPr>
              <a:t>Disadvantages of Polymorphism in Java</a:t>
            </a:r>
          </a:p>
          <a:p>
            <a:pPr algn="l" fontAlgn="base">
              <a:buFont typeface="+mj-lt"/>
              <a:buAutoNum type="arabicPeriod"/>
            </a:pPr>
            <a:r>
              <a:rPr lang="en-US" b="0" i="0" dirty="0">
                <a:solidFill>
                  <a:srgbClr val="273239"/>
                </a:solidFill>
                <a:effectLst/>
                <a:latin typeface="Nunito" pitchFamily="2" charset="0"/>
              </a:rPr>
              <a:t>Can make it more difficult to understand the behavior of an object, especially if the code is complex.</a:t>
            </a:r>
          </a:p>
          <a:p>
            <a:pPr algn="l" fontAlgn="base">
              <a:buFont typeface="+mj-lt"/>
              <a:buAutoNum type="arabicPeriod" startAt="2"/>
            </a:pPr>
            <a:r>
              <a:rPr lang="en-US" b="0" i="0" dirty="0">
                <a:solidFill>
                  <a:srgbClr val="273239"/>
                </a:solidFill>
                <a:effectLst/>
                <a:latin typeface="Nunito" pitchFamily="2" charset="0"/>
              </a:rPr>
              <a:t>This may lead to performance issues, as polymorphic behavior may require additional computations at runtime.</a:t>
            </a:r>
          </a:p>
          <a:p>
            <a:endParaRPr lang="en-US" dirty="0"/>
          </a:p>
        </p:txBody>
      </p:sp>
    </p:spTree>
    <p:extLst>
      <p:ext uri="{BB962C8B-B14F-4D97-AF65-F5344CB8AC3E}">
        <p14:creationId xmlns:p14="http://schemas.microsoft.com/office/powerpoint/2010/main" val="890636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2E827-21D7-1334-4B08-9CA3E8311ACC}"/>
              </a:ext>
            </a:extLst>
          </p:cNvPr>
          <p:cNvSpPr>
            <a:spLocks noGrp="1"/>
          </p:cNvSpPr>
          <p:nvPr>
            <p:ph idx="1"/>
          </p:nvPr>
        </p:nvSpPr>
        <p:spPr/>
        <p:txBody>
          <a:bodyPr>
            <a:normAutofit lnSpcReduction="10000"/>
          </a:bodyPr>
          <a:lstStyle/>
          <a:p>
            <a:pPr algn="just"/>
            <a:r>
              <a:rPr lang="en-US" b="1" i="0" dirty="0">
                <a:solidFill>
                  <a:srgbClr val="333333"/>
                </a:solidFill>
                <a:effectLst/>
                <a:latin typeface="inter-bold"/>
              </a:rPr>
              <a:t>Inheritance in Java</a:t>
            </a:r>
            <a:r>
              <a:rPr lang="en-US" b="0" i="0" dirty="0">
                <a:solidFill>
                  <a:srgbClr val="333333"/>
                </a:solidFill>
                <a:effectLst/>
                <a:latin typeface="inter-regular"/>
              </a:rPr>
              <a:t> is a mechanism in which one object acquires all the properties and behaviors of a parent object. It is an important part of </a:t>
            </a:r>
            <a:r>
              <a:rPr lang="en-US" b="0" i="0" u="none" strike="noStrike" dirty="0">
                <a:solidFill>
                  <a:srgbClr val="008000"/>
                </a:solidFill>
                <a:effectLst/>
                <a:latin typeface="inter-regular"/>
                <a:hlinkClick r:id="rId2"/>
              </a:rPr>
              <a:t>OOPs</a:t>
            </a:r>
            <a:r>
              <a:rPr lang="en-US" b="0" i="0" dirty="0">
                <a:solidFill>
                  <a:srgbClr val="333333"/>
                </a:solidFill>
                <a:effectLst/>
                <a:latin typeface="inter-regular"/>
              </a:rPr>
              <a:t> (Object Oriented programming system).</a:t>
            </a:r>
          </a:p>
          <a:p>
            <a:pPr algn="just"/>
            <a:r>
              <a:rPr lang="en-US" b="0" i="0" dirty="0">
                <a:solidFill>
                  <a:srgbClr val="333333"/>
                </a:solidFill>
                <a:effectLst/>
                <a:latin typeface="inter-regular"/>
              </a:rPr>
              <a:t>The idea behind inheritance in Java is that you can create new </a:t>
            </a:r>
            <a:r>
              <a:rPr lang="en-US" b="0" i="0" u="none" strike="noStrike" dirty="0">
                <a:solidFill>
                  <a:srgbClr val="008000"/>
                </a:solidFill>
                <a:effectLst/>
                <a:latin typeface="inter-regular"/>
                <a:hlinkClick r:id="rId3"/>
              </a:rPr>
              <a:t>classes</a:t>
            </a:r>
            <a:r>
              <a:rPr lang="en-US" b="0" i="0" dirty="0">
                <a:solidFill>
                  <a:srgbClr val="333333"/>
                </a:solidFill>
                <a:effectLst/>
                <a:latin typeface="inter-regular"/>
              </a:rPr>
              <a:t> that are built upon existing classes. When you inherit from an existing class, you can reuse methods and fields of the parent class. Moreover, you can add new methods and fields in your current class also.</a:t>
            </a:r>
          </a:p>
          <a:p>
            <a:pPr algn="just"/>
            <a:r>
              <a:rPr lang="en-US" b="0" i="0" dirty="0">
                <a:solidFill>
                  <a:srgbClr val="333333"/>
                </a:solidFill>
                <a:effectLst/>
                <a:latin typeface="inter-regular"/>
              </a:rPr>
              <a:t>Inheritance represents the </a:t>
            </a:r>
            <a:r>
              <a:rPr lang="en-US" b="1" i="0" dirty="0">
                <a:solidFill>
                  <a:srgbClr val="333333"/>
                </a:solidFill>
                <a:effectLst/>
                <a:latin typeface="inter-bold"/>
              </a:rPr>
              <a:t>IS-A relationship</a:t>
            </a:r>
            <a:r>
              <a:rPr lang="en-US" b="0" i="0" dirty="0">
                <a:solidFill>
                  <a:srgbClr val="333333"/>
                </a:solidFill>
                <a:effectLst/>
                <a:latin typeface="inter-regular"/>
              </a:rPr>
              <a:t> which is also known as a </a:t>
            </a:r>
            <a:r>
              <a:rPr lang="en-US" b="0" i="1" dirty="0">
                <a:solidFill>
                  <a:srgbClr val="333333"/>
                </a:solidFill>
                <a:effectLst/>
                <a:latin typeface="inter-regular"/>
              </a:rPr>
              <a:t>parent-child</a:t>
            </a:r>
            <a:r>
              <a:rPr lang="en-US" b="0" i="0" dirty="0">
                <a:solidFill>
                  <a:srgbClr val="333333"/>
                </a:solidFill>
                <a:effectLst/>
                <a:latin typeface="inter-regular"/>
              </a:rPr>
              <a:t> relationship.(</a:t>
            </a:r>
            <a:r>
              <a:rPr lang="en-US" dirty="0"/>
              <a:t>meaning a </a:t>
            </a:r>
            <a:r>
              <a:rPr lang="en-US" b="1" dirty="0"/>
              <a:t>child class</a:t>
            </a:r>
            <a:r>
              <a:rPr lang="en-US" dirty="0"/>
              <a:t> (subclass) is a </a:t>
            </a:r>
            <a:r>
              <a:rPr lang="en-US" b="1" dirty="0"/>
              <a:t>specialized form</a:t>
            </a:r>
            <a:r>
              <a:rPr lang="en-US" dirty="0"/>
              <a:t> of a </a:t>
            </a:r>
            <a:r>
              <a:rPr lang="en-US" b="1" dirty="0"/>
              <a:t>parent class</a:t>
            </a:r>
            <a:r>
              <a:rPr lang="en-US" dirty="0"/>
              <a:t> (superclass)</a:t>
            </a:r>
            <a:r>
              <a:rPr lang="en-US" b="0" i="0" dirty="0">
                <a:solidFill>
                  <a:srgbClr val="333333"/>
                </a:solidFill>
                <a:effectLst/>
                <a:latin typeface="inter-regular"/>
              </a:rPr>
              <a:t>)</a:t>
            </a:r>
          </a:p>
          <a:p>
            <a:endParaRPr lang="en-US" dirty="0"/>
          </a:p>
        </p:txBody>
      </p:sp>
    </p:spTree>
    <p:extLst>
      <p:ext uri="{BB962C8B-B14F-4D97-AF65-F5344CB8AC3E}">
        <p14:creationId xmlns:p14="http://schemas.microsoft.com/office/powerpoint/2010/main" val="3022315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BFB45-9109-0F50-C59E-D2104B33880F}"/>
              </a:ext>
            </a:extLst>
          </p:cNvPr>
          <p:cNvSpPr>
            <a:spLocks noGrp="1"/>
          </p:cNvSpPr>
          <p:nvPr>
            <p:ph type="title"/>
          </p:nvPr>
        </p:nvSpPr>
        <p:spPr>
          <a:xfrm>
            <a:off x="663102" y="18255"/>
            <a:ext cx="10515600" cy="1325563"/>
          </a:xfrm>
        </p:spPr>
        <p:txBody>
          <a:bodyPr/>
          <a:lstStyle/>
          <a:p>
            <a:r>
              <a:rPr lang="en-US" dirty="0"/>
              <a:t>Run time polymorphism: dynamic method dispatch</a:t>
            </a:r>
          </a:p>
        </p:txBody>
      </p:sp>
      <p:sp>
        <p:nvSpPr>
          <p:cNvPr id="3" name="Content Placeholder 2">
            <a:extLst>
              <a:ext uri="{FF2B5EF4-FFF2-40B4-BE49-F238E27FC236}">
                <a16:creationId xmlns:a16="http://schemas.microsoft.com/office/drawing/2014/main" id="{A1043786-E192-8A0A-8119-6D6117EB4B21}"/>
              </a:ext>
            </a:extLst>
          </p:cNvPr>
          <p:cNvSpPr>
            <a:spLocks noGrp="1"/>
          </p:cNvSpPr>
          <p:nvPr>
            <p:ph idx="1"/>
          </p:nvPr>
        </p:nvSpPr>
        <p:spPr>
          <a:xfrm>
            <a:off x="663102" y="1343818"/>
            <a:ext cx="11194915" cy="4351338"/>
          </a:xfrm>
        </p:spPr>
        <p:txBody>
          <a:bodyPr numCol="2">
            <a:noAutofit/>
          </a:bodyPr>
          <a:lstStyle/>
          <a:p>
            <a:pPr marL="0" indent="0">
              <a:buNone/>
            </a:pPr>
            <a:r>
              <a:rPr lang="en-US" sz="1600" dirty="0"/>
              <a:t>// Parent class</a:t>
            </a:r>
          </a:p>
          <a:p>
            <a:pPr marL="0" indent="0">
              <a:buNone/>
            </a:pPr>
            <a:r>
              <a:rPr lang="en-US" sz="1600" dirty="0"/>
              <a:t>class Payment {</a:t>
            </a:r>
          </a:p>
          <a:p>
            <a:pPr marL="0" indent="0">
              <a:buNone/>
            </a:pPr>
            <a:r>
              <a:rPr lang="en-US" sz="1600" dirty="0"/>
              <a:t>    void pay() {</a:t>
            </a:r>
          </a:p>
          <a:p>
            <a:pPr marL="0" indent="0">
              <a:buNone/>
            </a:pPr>
            <a:r>
              <a:rPr lang="en-US" sz="1600" dirty="0"/>
              <a:t>        </a:t>
            </a:r>
            <a:r>
              <a:rPr lang="en-US" sz="1600" dirty="0" err="1"/>
              <a:t>System.out.println</a:t>
            </a:r>
            <a:r>
              <a:rPr lang="en-US" sz="1600" dirty="0"/>
              <a:t>("Processing payment...");</a:t>
            </a:r>
          </a:p>
          <a:p>
            <a:pPr marL="0" indent="0">
              <a:buNone/>
            </a:pPr>
            <a:r>
              <a:rPr lang="en-US" sz="1600" dirty="0"/>
              <a:t>    }</a:t>
            </a:r>
          </a:p>
          <a:p>
            <a:pPr marL="0" indent="0">
              <a:buNone/>
            </a:pPr>
            <a:r>
              <a:rPr lang="en-US" sz="1600" dirty="0"/>
              <a:t>}</a:t>
            </a:r>
          </a:p>
          <a:p>
            <a:pPr marL="0" indent="0">
              <a:buNone/>
            </a:pPr>
            <a:r>
              <a:rPr lang="en-US" sz="1600" dirty="0"/>
              <a:t>// Subclass for credit card payment</a:t>
            </a:r>
          </a:p>
          <a:p>
            <a:pPr marL="0" indent="0">
              <a:buNone/>
            </a:pPr>
            <a:r>
              <a:rPr lang="en-US" sz="1600" dirty="0"/>
              <a:t>class </a:t>
            </a:r>
            <a:r>
              <a:rPr lang="en-US" sz="1600" dirty="0" err="1"/>
              <a:t>CreditCardPayment</a:t>
            </a:r>
            <a:r>
              <a:rPr lang="en-US" sz="1600" dirty="0"/>
              <a:t> extends Payment {</a:t>
            </a:r>
          </a:p>
          <a:p>
            <a:pPr marL="0" indent="0">
              <a:buNone/>
            </a:pPr>
            <a:r>
              <a:rPr lang="en-US" sz="1600" dirty="0"/>
              <a:t>    @Override</a:t>
            </a:r>
          </a:p>
          <a:p>
            <a:pPr marL="0" indent="0">
              <a:buNone/>
            </a:pPr>
            <a:r>
              <a:rPr lang="en-US" sz="1600" dirty="0"/>
              <a:t>    void pay() {</a:t>
            </a:r>
          </a:p>
          <a:p>
            <a:pPr marL="0" indent="0">
              <a:buNone/>
            </a:pPr>
            <a:r>
              <a:rPr lang="en-US" sz="1600" dirty="0"/>
              <a:t>        </a:t>
            </a:r>
            <a:r>
              <a:rPr lang="en-US" sz="1600" dirty="0" err="1"/>
              <a:t>System.out.println</a:t>
            </a:r>
            <a:r>
              <a:rPr lang="en-US" sz="1600" dirty="0"/>
              <a:t>("Payment done using Credit Card");</a:t>
            </a:r>
          </a:p>
          <a:p>
            <a:pPr marL="0" indent="0">
              <a:buNone/>
            </a:pPr>
            <a:r>
              <a:rPr lang="en-US" sz="1600" dirty="0"/>
              <a:t>    }</a:t>
            </a:r>
          </a:p>
          <a:p>
            <a:pPr marL="0" indent="0">
              <a:buNone/>
            </a:pPr>
            <a:r>
              <a:rPr lang="en-US" sz="1600" dirty="0"/>
              <a:t>}</a:t>
            </a:r>
          </a:p>
          <a:p>
            <a:pPr marL="0" indent="0">
              <a:buNone/>
            </a:pPr>
            <a:r>
              <a:rPr lang="en-US" sz="1600" dirty="0"/>
              <a:t>// Subclass for PayPal payment</a:t>
            </a:r>
          </a:p>
          <a:p>
            <a:pPr marL="0" indent="0">
              <a:buNone/>
            </a:pPr>
            <a:r>
              <a:rPr lang="en-US" sz="1600" dirty="0"/>
              <a:t>class </a:t>
            </a:r>
            <a:r>
              <a:rPr lang="en-US" sz="1600" dirty="0" err="1"/>
              <a:t>PayPalPayment</a:t>
            </a:r>
            <a:r>
              <a:rPr lang="en-US" sz="1600" dirty="0"/>
              <a:t> extends Payment {</a:t>
            </a:r>
          </a:p>
          <a:p>
            <a:pPr marL="0" indent="0">
              <a:buNone/>
            </a:pPr>
            <a:r>
              <a:rPr lang="en-US" sz="1600" dirty="0"/>
              <a:t>    @Override</a:t>
            </a:r>
          </a:p>
          <a:p>
            <a:pPr marL="0" indent="0">
              <a:buNone/>
            </a:pPr>
            <a:r>
              <a:rPr lang="en-US" sz="1600" dirty="0"/>
              <a:t>    void pay() {</a:t>
            </a:r>
          </a:p>
          <a:p>
            <a:pPr marL="0" indent="0">
              <a:buNone/>
            </a:pPr>
            <a:r>
              <a:rPr lang="en-US" sz="1600" dirty="0"/>
              <a:t>        </a:t>
            </a:r>
            <a:r>
              <a:rPr lang="en-US" sz="1600" dirty="0" err="1"/>
              <a:t>System.out.println</a:t>
            </a:r>
            <a:r>
              <a:rPr lang="en-US" sz="1600" dirty="0"/>
              <a:t>("Payment done using PayPal");</a:t>
            </a:r>
          </a:p>
          <a:p>
            <a:pPr marL="0" indent="0">
              <a:buNone/>
            </a:pPr>
            <a:r>
              <a:rPr lang="en-US" sz="1600" dirty="0"/>
              <a:t>    }</a:t>
            </a:r>
          </a:p>
          <a:p>
            <a:pPr marL="0" indent="0">
              <a:buNone/>
            </a:pPr>
            <a:r>
              <a:rPr lang="en-US" sz="1600" dirty="0"/>
              <a:t>}</a:t>
            </a:r>
          </a:p>
          <a:p>
            <a:pPr marL="0" indent="0">
              <a:buNone/>
            </a:pPr>
            <a:r>
              <a:rPr lang="en-US" sz="1600" dirty="0"/>
              <a:t>// Main class</a:t>
            </a:r>
          </a:p>
          <a:p>
            <a:pPr marL="0" indent="0">
              <a:buNone/>
            </a:pPr>
            <a:r>
              <a:rPr lang="en-US" sz="1600" dirty="0"/>
              <a:t>public class </a:t>
            </a:r>
            <a:r>
              <a:rPr lang="en-US" sz="1600" dirty="0" err="1"/>
              <a:t>PaymentSystem</a:t>
            </a:r>
            <a:r>
              <a:rPr lang="en-US" sz="1600" dirty="0"/>
              <a:t> {</a:t>
            </a:r>
          </a:p>
          <a:p>
            <a:pPr marL="0" indent="0">
              <a:buNone/>
            </a:pPr>
            <a:r>
              <a:rPr lang="en-US" sz="1600" dirty="0"/>
              <a:t>    public static void main(String[] </a:t>
            </a:r>
            <a:r>
              <a:rPr lang="en-US" sz="1600" dirty="0" err="1"/>
              <a:t>args</a:t>
            </a:r>
            <a:r>
              <a:rPr lang="en-US" sz="1600" dirty="0"/>
              <a:t>) {</a:t>
            </a:r>
          </a:p>
          <a:p>
            <a:pPr marL="0" indent="0">
              <a:buNone/>
            </a:pPr>
            <a:r>
              <a:rPr lang="en-US" sz="1600" dirty="0"/>
              <a:t>       </a:t>
            </a:r>
            <a:r>
              <a:rPr lang="en-US" sz="1600" dirty="0">
                <a:highlight>
                  <a:srgbClr val="FFFF00"/>
                </a:highlight>
              </a:rPr>
              <a:t> Payment </a:t>
            </a:r>
            <a:r>
              <a:rPr lang="en-US" sz="1600" dirty="0" err="1">
                <a:highlight>
                  <a:srgbClr val="FFFF00"/>
                </a:highlight>
              </a:rPr>
              <a:t>payment</a:t>
            </a:r>
            <a:r>
              <a:rPr lang="en-US" sz="1600" dirty="0">
                <a:highlight>
                  <a:srgbClr val="FFFF00"/>
                </a:highlight>
              </a:rPr>
              <a:t>;</a:t>
            </a:r>
          </a:p>
          <a:p>
            <a:pPr marL="0" indent="0">
              <a:buNone/>
            </a:pPr>
            <a:r>
              <a:rPr lang="en-US" sz="1600" dirty="0">
                <a:highlight>
                  <a:srgbClr val="FFFF00"/>
                </a:highlight>
              </a:rPr>
              <a:t>        payment = new </a:t>
            </a:r>
            <a:r>
              <a:rPr lang="en-US" sz="1600" dirty="0" err="1">
                <a:highlight>
                  <a:srgbClr val="FFFF00"/>
                </a:highlight>
              </a:rPr>
              <a:t>CreditCardPayment</a:t>
            </a:r>
            <a:r>
              <a:rPr lang="en-US" sz="1600" dirty="0">
                <a:highlight>
                  <a:srgbClr val="FFFF00"/>
                </a:highlight>
              </a:rPr>
              <a:t>();</a:t>
            </a:r>
          </a:p>
          <a:p>
            <a:pPr marL="0" indent="0">
              <a:buNone/>
            </a:pPr>
            <a:r>
              <a:rPr lang="en-US" sz="1600" dirty="0"/>
              <a:t>        </a:t>
            </a:r>
            <a:r>
              <a:rPr lang="en-US" sz="1600" dirty="0" err="1"/>
              <a:t>payment.pay</a:t>
            </a:r>
            <a:r>
              <a:rPr lang="en-US" sz="1600" dirty="0"/>
              <a:t>(); // Calls </a:t>
            </a:r>
            <a:r>
              <a:rPr lang="en-US" sz="1600" dirty="0" err="1"/>
              <a:t>CreditCardPayment's</a:t>
            </a:r>
            <a:r>
              <a:rPr lang="en-US" sz="1600" dirty="0"/>
              <a:t> pay() method</a:t>
            </a:r>
          </a:p>
          <a:p>
            <a:pPr marL="0" indent="0">
              <a:buNone/>
            </a:pPr>
            <a:r>
              <a:rPr lang="en-US" sz="1600" dirty="0"/>
              <a:t>        payment = new </a:t>
            </a:r>
            <a:r>
              <a:rPr lang="en-US" sz="1600" dirty="0" err="1"/>
              <a:t>PayPalPayment</a:t>
            </a:r>
            <a:r>
              <a:rPr lang="en-US" sz="1600" dirty="0"/>
              <a:t>();</a:t>
            </a:r>
          </a:p>
          <a:p>
            <a:pPr marL="0" indent="0">
              <a:buNone/>
            </a:pPr>
            <a:r>
              <a:rPr lang="en-US" sz="1600" dirty="0"/>
              <a:t>        </a:t>
            </a:r>
            <a:r>
              <a:rPr lang="en-US" sz="1600" dirty="0" err="1"/>
              <a:t>payment.pay</a:t>
            </a:r>
            <a:r>
              <a:rPr lang="en-US" sz="1600" dirty="0"/>
              <a:t>(); // Calls </a:t>
            </a:r>
            <a:r>
              <a:rPr lang="en-US" sz="1600" dirty="0" err="1"/>
              <a:t>PayPalPayment's</a:t>
            </a:r>
            <a:r>
              <a:rPr lang="en-US" sz="1600" dirty="0"/>
              <a:t> pay() method</a:t>
            </a:r>
          </a:p>
          <a:p>
            <a:pPr marL="0" indent="0">
              <a:buNone/>
            </a:pPr>
            <a:r>
              <a:rPr lang="en-US" sz="1600" dirty="0"/>
              <a:t>    }</a:t>
            </a:r>
          </a:p>
          <a:p>
            <a:pPr marL="0" indent="0">
              <a:buNone/>
            </a:pPr>
            <a:r>
              <a:rPr lang="en-US" sz="1600" dirty="0"/>
              <a:t>}</a:t>
            </a:r>
          </a:p>
          <a:p>
            <a:pPr marL="0" indent="0">
              <a:buNone/>
            </a:pPr>
            <a:endParaRPr lang="en-US" sz="1600" dirty="0"/>
          </a:p>
        </p:txBody>
      </p:sp>
    </p:spTree>
    <p:extLst>
      <p:ext uri="{BB962C8B-B14F-4D97-AF65-F5344CB8AC3E}">
        <p14:creationId xmlns:p14="http://schemas.microsoft.com/office/powerpoint/2010/main" val="785195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A650-A211-1C79-625F-23120150DFDA}"/>
              </a:ext>
            </a:extLst>
          </p:cNvPr>
          <p:cNvSpPr>
            <a:spLocks noGrp="1"/>
          </p:cNvSpPr>
          <p:nvPr>
            <p:ph type="ctrTitle"/>
          </p:nvPr>
        </p:nvSpPr>
        <p:spPr/>
        <p:txBody>
          <a:bodyPr/>
          <a:lstStyle/>
          <a:p>
            <a:r>
              <a:rPr lang="en-US" dirty="0"/>
              <a:t>ABSTRACTION </a:t>
            </a:r>
          </a:p>
        </p:txBody>
      </p:sp>
      <p:sp>
        <p:nvSpPr>
          <p:cNvPr id="3" name="Subtitle 2">
            <a:extLst>
              <a:ext uri="{FF2B5EF4-FFF2-40B4-BE49-F238E27FC236}">
                <a16:creationId xmlns:a16="http://schemas.microsoft.com/office/drawing/2014/main" id="{CEEBF24C-0569-129A-3B14-C0FE35D096DD}"/>
              </a:ext>
            </a:extLst>
          </p:cNvPr>
          <p:cNvSpPr>
            <a:spLocks noGrp="1"/>
          </p:cNvSpPr>
          <p:nvPr>
            <p:ph type="subTitle" idx="1"/>
          </p:nvPr>
        </p:nvSpPr>
        <p:spPr/>
        <p:txBody>
          <a:bodyPr/>
          <a:lstStyle/>
          <a:p>
            <a:r>
              <a:rPr lang="en-US" b="1" i="0" dirty="0">
                <a:solidFill>
                  <a:srgbClr val="333333"/>
                </a:solidFill>
                <a:effectLst/>
                <a:latin typeface="inter-bold"/>
              </a:rPr>
              <a:t>Abstraction</a:t>
            </a:r>
            <a:r>
              <a:rPr lang="en-US" b="0" i="0" dirty="0">
                <a:solidFill>
                  <a:srgbClr val="333333"/>
                </a:solidFill>
                <a:effectLst/>
                <a:latin typeface="inter-regular"/>
              </a:rPr>
              <a:t> is a process of hiding the implementation details and showing only functionality to the user</a:t>
            </a:r>
            <a:endParaRPr lang="en-US" dirty="0"/>
          </a:p>
        </p:txBody>
      </p:sp>
    </p:spTree>
    <p:extLst>
      <p:ext uri="{BB962C8B-B14F-4D97-AF65-F5344CB8AC3E}">
        <p14:creationId xmlns:p14="http://schemas.microsoft.com/office/powerpoint/2010/main" val="3932742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A547-0D24-1461-EA51-6CB350F46113}"/>
              </a:ext>
            </a:extLst>
          </p:cNvPr>
          <p:cNvSpPr>
            <a:spLocks noGrp="1"/>
          </p:cNvSpPr>
          <p:nvPr>
            <p:ph type="title"/>
          </p:nvPr>
        </p:nvSpPr>
        <p:spPr/>
        <p:txBody>
          <a:bodyPr/>
          <a:lstStyle/>
          <a:p>
            <a:r>
              <a:rPr lang="en-US" dirty="0"/>
              <a:t>Abstract class in java</a:t>
            </a:r>
          </a:p>
        </p:txBody>
      </p:sp>
      <p:sp>
        <p:nvSpPr>
          <p:cNvPr id="3" name="Content Placeholder 2">
            <a:extLst>
              <a:ext uri="{FF2B5EF4-FFF2-40B4-BE49-F238E27FC236}">
                <a16:creationId xmlns:a16="http://schemas.microsoft.com/office/drawing/2014/main" id="{EB50F071-0C91-7437-30F8-E3AD4005F9C8}"/>
              </a:ext>
            </a:extLst>
          </p:cNvPr>
          <p:cNvSpPr>
            <a:spLocks noGrp="1"/>
          </p:cNvSpPr>
          <p:nvPr>
            <p:ph idx="1"/>
          </p:nvPr>
        </p:nvSpPr>
        <p:spPr/>
        <p:txBody>
          <a:bodyPr>
            <a:normAutofit fontScale="92500" lnSpcReduction="10000"/>
          </a:bodyPr>
          <a:lstStyle/>
          <a:p>
            <a:r>
              <a:rPr lang="en-US" b="0" i="0" dirty="0">
                <a:solidFill>
                  <a:srgbClr val="333333"/>
                </a:solidFill>
                <a:effectLst/>
                <a:latin typeface="inter-regular"/>
              </a:rPr>
              <a:t>A class which is declared with the abstract keyword is known as an abstract class in </a:t>
            </a:r>
            <a:r>
              <a:rPr lang="en-US" b="0" i="0" dirty="0">
                <a:solidFill>
                  <a:srgbClr val="008000"/>
                </a:solidFill>
                <a:effectLst/>
                <a:latin typeface="inter-regular"/>
              </a:rPr>
              <a:t>.</a:t>
            </a:r>
            <a:r>
              <a:rPr lang="en-US" b="0" i="0" dirty="0">
                <a:solidFill>
                  <a:srgbClr val="333333"/>
                </a:solidFill>
                <a:effectLst/>
                <a:latin typeface="inter-regular"/>
              </a:rPr>
              <a:t>It can have abstract and non-abstract methods (method with the body).</a:t>
            </a:r>
            <a:endParaRPr lang="en-US" dirty="0">
              <a:solidFill>
                <a:srgbClr val="333333"/>
              </a:solidFill>
              <a:latin typeface="inter-regular"/>
            </a:endParaRPr>
          </a:p>
          <a:p>
            <a:pPr algn="just"/>
            <a:r>
              <a:rPr lang="en-US" b="0" i="0" dirty="0">
                <a:solidFill>
                  <a:srgbClr val="333333"/>
                </a:solidFill>
                <a:effectLst/>
                <a:latin typeface="inter-regular"/>
              </a:rPr>
              <a:t>There are two ways to achieve abstraction in java</a:t>
            </a:r>
          </a:p>
          <a:p>
            <a:pPr algn="just">
              <a:buFont typeface="+mj-lt"/>
              <a:buAutoNum type="arabicPeriod"/>
            </a:pPr>
            <a:r>
              <a:rPr lang="en-US" b="0" i="0" dirty="0">
                <a:solidFill>
                  <a:srgbClr val="000000"/>
                </a:solidFill>
                <a:effectLst/>
                <a:latin typeface="inter-regular"/>
              </a:rPr>
              <a:t>Abstract class (0 to 100%)</a:t>
            </a:r>
          </a:p>
          <a:p>
            <a:pPr algn="just">
              <a:buFont typeface="+mj-lt"/>
              <a:buAutoNum type="arabicPeriod"/>
            </a:pPr>
            <a:r>
              <a:rPr lang="en-US" b="0" i="0" dirty="0">
                <a:solidFill>
                  <a:srgbClr val="000000"/>
                </a:solidFill>
                <a:effectLst/>
                <a:latin typeface="inter-regular"/>
              </a:rPr>
              <a:t>Interface (100%)</a:t>
            </a:r>
          </a:p>
          <a:p>
            <a:r>
              <a:rPr lang="en-US" b="0" i="0" dirty="0">
                <a:solidFill>
                  <a:srgbClr val="333333"/>
                </a:solidFill>
                <a:effectLst/>
                <a:latin typeface="inter-regular"/>
              </a:rPr>
              <a:t>A class which is declared as abstract is known as an </a:t>
            </a:r>
            <a:r>
              <a:rPr lang="en-US" b="1" i="0" dirty="0">
                <a:solidFill>
                  <a:srgbClr val="333333"/>
                </a:solidFill>
                <a:effectLst/>
                <a:latin typeface="inter-bold"/>
              </a:rPr>
              <a:t>abstract class</a:t>
            </a:r>
            <a:r>
              <a:rPr lang="en-US" b="0" i="0" dirty="0">
                <a:solidFill>
                  <a:srgbClr val="333333"/>
                </a:solidFill>
                <a:effectLst/>
                <a:latin typeface="inter-regular"/>
              </a:rPr>
              <a:t>. It can have abstract and non-abstract methods. It needs to be extended and its method implemented. </a:t>
            </a:r>
            <a:r>
              <a:rPr lang="en-US" b="0" i="0" dirty="0">
                <a:solidFill>
                  <a:srgbClr val="333333"/>
                </a:solidFill>
                <a:effectLst/>
                <a:highlight>
                  <a:srgbClr val="FFFF00"/>
                </a:highlight>
                <a:latin typeface="inter-regular"/>
              </a:rPr>
              <a:t>It cannot be instantiated.</a:t>
            </a:r>
          </a:p>
          <a:p>
            <a:endParaRPr lang="en-US" dirty="0">
              <a:solidFill>
                <a:srgbClr val="333333"/>
              </a:solidFill>
              <a:highlight>
                <a:srgbClr val="FFFF00"/>
              </a:highlight>
              <a:latin typeface="inter-regular"/>
            </a:endParaRPr>
          </a:p>
          <a:p>
            <a:r>
              <a:rPr lang="en-US" dirty="0">
                <a:solidFill>
                  <a:srgbClr val="333333"/>
                </a:solidFill>
                <a:highlight>
                  <a:srgbClr val="FFFF00"/>
                </a:highlight>
                <a:latin typeface="inter-regular"/>
              </a:rPr>
              <a:t>Syntax: abstract class Test{ }</a:t>
            </a:r>
            <a:endParaRPr lang="en-US" dirty="0">
              <a:highlight>
                <a:srgbClr val="FFFF00"/>
              </a:highlight>
            </a:endParaRPr>
          </a:p>
        </p:txBody>
      </p:sp>
    </p:spTree>
    <p:extLst>
      <p:ext uri="{BB962C8B-B14F-4D97-AF65-F5344CB8AC3E}">
        <p14:creationId xmlns:p14="http://schemas.microsoft.com/office/powerpoint/2010/main" val="151395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7E33-B6FE-6C9D-8AEE-27ACC77DEA97}"/>
              </a:ext>
            </a:extLst>
          </p:cNvPr>
          <p:cNvSpPr>
            <a:spLocks noGrp="1"/>
          </p:cNvSpPr>
          <p:nvPr>
            <p:ph type="title"/>
          </p:nvPr>
        </p:nvSpPr>
        <p:spPr/>
        <p:txBody>
          <a:bodyPr/>
          <a:lstStyle/>
          <a:p>
            <a:r>
              <a:rPr lang="en-US" dirty="0"/>
              <a:t>Abstract method</a:t>
            </a:r>
          </a:p>
        </p:txBody>
      </p:sp>
      <p:sp>
        <p:nvSpPr>
          <p:cNvPr id="3" name="Content Placeholder 2">
            <a:extLst>
              <a:ext uri="{FF2B5EF4-FFF2-40B4-BE49-F238E27FC236}">
                <a16:creationId xmlns:a16="http://schemas.microsoft.com/office/drawing/2014/main" id="{AA449369-4C21-3CD6-B43F-02F0936ACC00}"/>
              </a:ext>
            </a:extLst>
          </p:cNvPr>
          <p:cNvSpPr>
            <a:spLocks noGrp="1"/>
          </p:cNvSpPr>
          <p:nvPr>
            <p:ph idx="1"/>
          </p:nvPr>
        </p:nvSpPr>
        <p:spPr/>
        <p:txBody>
          <a:bodyPr/>
          <a:lstStyle/>
          <a:p>
            <a:r>
              <a:rPr lang="en-US" b="0" i="0" dirty="0">
                <a:solidFill>
                  <a:srgbClr val="333333"/>
                </a:solidFill>
                <a:effectLst/>
                <a:latin typeface="inter-regular"/>
              </a:rPr>
              <a:t>A method which is declared as abstract and does not have implementation is known as an abstract method.</a:t>
            </a:r>
          </a:p>
          <a:p>
            <a:endParaRPr lang="en-US" dirty="0">
              <a:solidFill>
                <a:srgbClr val="333333"/>
              </a:solidFill>
              <a:latin typeface="inter-regular"/>
            </a:endParaRPr>
          </a:p>
          <a:p>
            <a:r>
              <a:rPr lang="en-US" b="1" i="0" dirty="0">
                <a:solidFill>
                  <a:srgbClr val="006699"/>
                </a:solidFill>
                <a:effectLst/>
                <a:latin typeface="inter-regular"/>
              </a:rPr>
              <a:t>abstract</a:t>
            </a:r>
            <a:r>
              <a:rPr lang="en-US" b="0" i="0" dirty="0">
                <a:solidFill>
                  <a:srgbClr val="000000"/>
                </a:solidFill>
                <a:effectLst/>
                <a:latin typeface="inter-regular"/>
              </a:rPr>
              <a:t> </a:t>
            </a:r>
            <a:r>
              <a:rPr lang="en-US" b="1" i="0" dirty="0">
                <a:solidFill>
                  <a:srgbClr val="006699"/>
                </a:solidFill>
                <a:effectLst/>
                <a:latin typeface="inter-regular"/>
              </a:rPr>
              <a:t>void</a:t>
            </a:r>
            <a:r>
              <a:rPr lang="en-US" b="0" i="0" dirty="0">
                <a:solidFill>
                  <a:srgbClr val="000000"/>
                </a:solidFill>
                <a:effectLst/>
                <a:latin typeface="inter-regular"/>
              </a:rPr>
              <a:t> </a:t>
            </a:r>
            <a:r>
              <a:rPr lang="en-US" b="0" i="0" dirty="0" err="1">
                <a:solidFill>
                  <a:srgbClr val="000000"/>
                </a:solidFill>
                <a:effectLst/>
                <a:latin typeface="inter-regular"/>
              </a:rPr>
              <a:t>printStatus</a:t>
            </a:r>
            <a:r>
              <a:rPr lang="en-US" b="0" i="0" dirty="0">
                <a:solidFill>
                  <a:srgbClr val="000000"/>
                </a:solidFill>
                <a:effectLst/>
                <a:latin typeface="inter-regular"/>
              </a:rPr>
              <a:t>();</a:t>
            </a:r>
            <a:r>
              <a:rPr lang="en-US" b="0" i="0" dirty="0">
                <a:solidFill>
                  <a:srgbClr val="333333"/>
                </a:solidFill>
                <a:effectLst/>
                <a:latin typeface="inter-regular"/>
              </a:rPr>
              <a:t>  // no implementation.</a:t>
            </a:r>
          </a:p>
          <a:p>
            <a:endParaRPr lang="en-US" dirty="0">
              <a:solidFill>
                <a:srgbClr val="333333"/>
              </a:solidFill>
              <a:latin typeface="inter-regular"/>
            </a:endParaRPr>
          </a:p>
          <a:p>
            <a:r>
              <a:rPr lang="en-US" b="0" i="0" dirty="0">
                <a:solidFill>
                  <a:srgbClr val="333333"/>
                </a:solidFill>
                <a:effectLst/>
                <a:highlight>
                  <a:srgbClr val="FFFF00"/>
                </a:highlight>
                <a:latin typeface="Arial" panose="020B0604020202020204" pitchFamily="34" charset="0"/>
              </a:rPr>
              <a:t>If there is an abstract method in a class, that class must be abstract.</a:t>
            </a:r>
          </a:p>
          <a:p>
            <a:endParaRPr lang="en-US" dirty="0"/>
          </a:p>
        </p:txBody>
      </p:sp>
    </p:spTree>
    <p:extLst>
      <p:ext uri="{BB962C8B-B14F-4D97-AF65-F5344CB8AC3E}">
        <p14:creationId xmlns:p14="http://schemas.microsoft.com/office/powerpoint/2010/main" val="4066537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51339-235C-D24D-1BB6-7CDD94034357}"/>
              </a:ext>
            </a:extLst>
          </p:cNvPr>
          <p:cNvSpPr>
            <a:spLocks noGrp="1"/>
          </p:cNvSpPr>
          <p:nvPr>
            <p:ph type="title"/>
          </p:nvPr>
        </p:nvSpPr>
        <p:spPr/>
        <p:txBody>
          <a:bodyPr/>
          <a:lstStyle/>
          <a:p>
            <a:r>
              <a:rPr lang="en-US" dirty="0"/>
              <a:t>Imp Points abstract class!</a:t>
            </a:r>
          </a:p>
        </p:txBody>
      </p:sp>
      <p:sp>
        <p:nvSpPr>
          <p:cNvPr id="3" name="Content Placeholder 2">
            <a:extLst>
              <a:ext uri="{FF2B5EF4-FFF2-40B4-BE49-F238E27FC236}">
                <a16:creationId xmlns:a16="http://schemas.microsoft.com/office/drawing/2014/main" id="{13B88079-FA27-5F8D-9EF9-77FD9CE734E4}"/>
              </a:ext>
            </a:extLst>
          </p:cNvPr>
          <p:cNvSpPr>
            <a:spLocks noGrp="1"/>
          </p:cNvSpPr>
          <p:nvPr>
            <p:ph idx="1"/>
          </p:nvPr>
        </p:nvSpPr>
        <p:spPr/>
        <p:txBody>
          <a:bodyPr/>
          <a:lstStyle/>
          <a:p>
            <a:r>
              <a:rPr lang="en-US" dirty="0"/>
              <a:t>Can have constructor</a:t>
            </a:r>
          </a:p>
          <a:p>
            <a:r>
              <a:rPr lang="en-US" dirty="0"/>
              <a:t>Can have main method also</a:t>
            </a:r>
          </a:p>
          <a:p>
            <a:r>
              <a:rPr lang="en-US" b="1" dirty="0"/>
              <a:t>can exist without abstract methods. </a:t>
            </a:r>
          </a:p>
          <a:p>
            <a:r>
              <a:rPr lang="en-US" dirty="0"/>
              <a:t>can implement an interface</a:t>
            </a:r>
            <a:endParaRPr lang="en-US" b="1" dirty="0"/>
          </a:p>
          <a:p>
            <a:r>
              <a:rPr lang="en-US" dirty="0"/>
              <a:t>abstract class cannot be final</a:t>
            </a:r>
          </a:p>
        </p:txBody>
      </p:sp>
    </p:spTree>
    <p:extLst>
      <p:ext uri="{BB962C8B-B14F-4D97-AF65-F5344CB8AC3E}">
        <p14:creationId xmlns:p14="http://schemas.microsoft.com/office/powerpoint/2010/main" val="2163475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BAF6A-4B46-40A6-A4F1-AAB82B0F93DF}"/>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B2000AF4-8936-E18A-3BF6-17012FB48619}"/>
              </a:ext>
            </a:extLst>
          </p:cNvPr>
          <p:cNvSpPr>
            <a:spLocks noGrp="1"/>
          </p:cNvSpPr>
          <p:nvPr>
            <p:ph idx="1"/>
          </p:nvPr>
        </p:nvSpPr>
        <p:spPr/>
        <p:txBody>
          <a:bodyPr/>
          <a:lstStyle/>
          <a:p>
            <a:r>
              <a:rPr lang="en-US" b="1" dirty="0"/>
              <a:t>Abstract method CANNOT BE static.</a:t>
            </a:r>
          </a:p>
          <a:p>
            <a:r>
              <a:rPr lang="en-US" dirty="0"/>
              <a:t>an </a:t>
            </a:r>
            <a:r>
              <a:rPr lang="en-US" b="1" dirty="0"/>
              <a:t>abstract method cannot be private</a:t>
            </a:r>
            <a:r>
              <a:rPr lang="en-US" dirty="0"/>
              <a:t> because it must be overridden in subclasses, and private methods </a:t>
            </a:r>
            <a:r>
              <a:rPr lang="en-US" b="1" dirty="0"/>
              <a:t>cannot be inherited</a:t>
            </a:r>
            <a:r>
              <a:rPr lang="en-US" dirty="0"/>
              <a:t>.</a:t>
            </a:r>
            <a:endParaRPr lang="en-US" b="1" dirty="0"/>
          </a:p>
          <a:p>
            <a:r>
              <a:rPr lang="en-US" dirty="0"/>
              <a:t>If a subclass does not implement </a:t>
            </a:r>
            <a:r>
              <a:rPr lang="en-US" b="1" dirty="0"/>
              <a:t>all abstract methods</a:t>
            </a:r>
            <a:r>
              <a:rPr lang="en-US" dirty="0"/>
              <a:t> of an abstract class, it must also be declared </a:t>
            </a:r>
            <a:r>
              <a:rPr lang="en-US" b="1" dirty="0"/>
              <a:t>abstract</a:t>
            </a:r>
            <a:r>
              <a:rPr lang="en-US" dirty="0"/>
              <a:t>.</a:t>
            </a:r>
            <a:endParaRPr lang="en-US" b="1" dirty="0"/>
          </a:p>
          <a:p>
            <a:endParaRPr lang="en-US" b="1" dirty="0"/>
          </a:p>
        </p:txBody>
      </p:sp>
    </p:spTree>
    <p:extLst>
      <p:ext uri="{BB962C8B-B14F-4D97-AF65-F5344CB8AC3E}">
        <p14:creationId xmlns:p14="http://schemas.microsoft.com/office/powerpoint/2010/main" val="2565180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669E-7326-DF26-7CC2-4E45D6F61A02}"/>
              </a:ext>
            </a:extLst>
          </p:cNvPr>
          <p:cNvSpPr>
            <a:spLocks noGrp="1"/>
          </p:cNvSpPr>
          <p:nvPr>
            <p:ph type="title"/>
          </p:nvPr>
        </p:nvSpPr>
        <p:spPr/>
        <p:txBody>
          <a:bodyPr>
            <a:normAutofit fontScale="90000"/>
          </a:bodyPr>
          <a:lstStyle/>
          <a:p>
            <a:r>
              <a:rPr lang="en-US" dirty="0"/>
              <a:t>Final variable: variable </a:t>
            </a:r>
            <a:r>
              <a:rPr lang="en-US" b="1" dirty="0"/>
              <a:t>cannot be reassigned</a:t>
            </a:r>
            <a:r>
              <a:rPr lang="en-US" dirty="0"/>
              <a:t> once it is initialized </a:t>
            </a:r>
            <a:r>
              <a:rPr lang="en-US" b="1" dirty="0">
                <a:solidFill>
                  <a:srgbClr val="FF0000"/>
                </a:solidFill>
              </a:rPr>
              <a:t>(Very </a:t>
            </a:r>
            <a:r>
              <a:rPr lang="en-US" b="1" dirty="0" err="1">
                <a:solidFill>
                  <a:srgbClr val="FF0000"/>
                </a:solidFill>
              </a:rPr>
              <a:t>Impotant</a:t>
            </a:r>
            <a:r>
              <a:rPr lang="en-US" b="1" dirty="0">
                <a:solidFill>
                  <a:srgbClr val="FF0000"/>
                </a:solidFill>
              </a:rPr>
              <a:t>)</a:t>
            </a:r>
          </a:p>
        </p:txBody>
      </p:sp>
      <p:sp>
        <p:nvSpPr>
          <p:cNvPr id="3" name="Content Placeholder 2">
            <a:extLst>
              <a:ext uri="{FF2B5EF4-FFF2-40B4-BE49-F238E27FC236}">
                <a16:creationId xmlns:a16="http://schemas.microsoft.com/office/drawing/2014/main" id="{B493A9DB-0104-F589-8EFA-0A63B3EF396E}"/>
              </a:ext>
            </a:extLst>
          </p:cNvPr>
          <p:cNvSpPr>
            <a:spLocks noGrp="1"/>
          </p:cNvSpPr>
          <p:nvPr>
            <p:ph idx="1"/>
          </p:nvPr>
        </p:nvSpPr>
        <p:spPr/>
        <p:txBody>
          <a:bodyPr numCol="2">
            <a:normAutofit fontScale="92500" lnSpcReduction="10000"/>
          </a:bodyPr>
          <a:lstStyle/>
          <a:p>
            <a:pPr marL="0" indent="0">
              <a:buNone/>
            </a:pPr>
            <a:r>
              <a:rPr lang="en-US" dirty="0"/>
              <a:t>class Test {</a:t>
            </a:r>
          </a:p>
          <a:p>
            <a:pPr marL="0" indent="0">
              <a:buNone/>
            </a:pPr>
            <a:r>
              <a:rPr lang="en-US" dirty="0"/>
              <a:t>final int MAX_VALUE = 100; </a:t>
            </a:r>
          </a:p>
          <a:p>
            <a:pPr marL="0" indent="0">
              <a:buNone/>
            </a:pPr>
            <a:endParaRPr lang="en-US" dirty="0"/>
          </a:p>
          <a:p>
            <a:pPr marL="0" indent="0">
              <a:buNone/>
            </a:pPr>
            <a:r>
              <a:rPr lang="en-US" dirty="0"/>
              <a:t>void display() {</a:t>
            </a:r>
          </a:p>
          <a:p>
            <a:pPr marL="0" indent="0">
              <a:buNone/>
            </a:pPr>
            <a:r>
              <a:rPr lang="en-US" dirty="0"/>
              <a:t>        // MAX_VALUE = 200; ❌ Compilation Error (cannot be changed)</a:t>
            </a:r>
          </a:p>
          <a:p>
            <a:pPr marL="0" indent="0">
              <a:buNone/>
            </a:pPr>
            <a:r>
              <a:rPr lang="en-US" dirty="0" err="1"/>
              <a:t>System.out.println</a:t>
            </a:r>
            <a:r>
              <a:rPr lang="en-US" dirty="0"/>
              <a:t>("Final Variable: " + MAX_VALUE);</a:t>
            </a:r>
          </a:p>
          <a:p>
            <a:pPr marL="0" indent="0">
              <a:buNone/>
            </a:pPr>
            <a:r>
              <a:rPr lang="en-US" dirty="0"/>
              <a:t>}</a:t>
            </a:r>
          </a:p>
          <a:p>
            <a:pPr marL="0" indent="0">
              <a:buNone/>
            </a:pPr>
            <a:r>
              <a:rPr lang="en-US" dirty="0"/>
              <a:t>}</a:t>
            </a:r>
          </a:p>
          <a:p>
            <a:pPr marL="0" indent="0">
              <a:buNone/>
            </a:pPr>
            <a:r>
              <a:rPr lang="en-US" dirty="0"/>
              <a:t>public class Main {</a:t>
            </a:r>
          </a:p>
          <a:p>
            <a:pPr marL="0" indent="0">
              <a:buNone/>
            </a:pPr>
            <a:r>
              <a:rPr lang="en-US" dirty="0"/>
              <a:t>    public static void main(String[] </a:t>
            </a:r>
            <a:r>
              <a:rPr lang="en-US" dirty="0" err="1"/>
              <a:t>args</a:t>
            </a:r>
            <a:r>
              <a:rPr lang="en-US" dirty="0"/>
              <a:t>) {</a:t>
            </a:r>
          </a:p>
          <a:p>
            <a:pPr marL="0" indent="0">
              <a:buNone/>
            </a:pPr>
            <a:r>
              <a:rPr lang="en-US" dirty="0"/>
              <a:t>        Test obj = new Test();</a:t>
            </a:r>
          </a:p>
          <a:p>
            <a:pPr marL="0" indent="0">
              <a:buNone/>
            </a:pPr>
            <a:r>
              <a:rPr lang="en-US" dirty="0"/>
              <a:t>        </a:t>
            </a:r>
            <a:r>
              <a:rPr lang="en-US" dirty="0" err="1"/>
              <a:t>obj.display</a:t>
            </a:r>
            <a:r>
              <a:rPr lang="en-US" dirty="0"/>
              <a:t>();</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835274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B6BE-FB87-C53D-A770-E28BF81D1EE3}"/>
              </a:ext>
            </a:extLst>
          </p:cNvPr>
          <p:cNvSpPr>
            <a:spLocks noGrp="1"/>
          </p:cNvSpPr>
          <p:nvPr>
            <p:ph type="title"/>
          </p:nvPr>
        </p:nvSpPr>
        <p:spPr/>
        <p:txBody>
          <a:bodyPr/>
          <a:lstStyle/>
          <a:p>
            <a:r>
              <a:rPr lang="en-US" dirty="0"/>
              <a:t>Final Method-</a:t>
            </a:r>
            <a:r>
              <a:rPr lang="en-US" b="1" dirty="0"/>
              <a:t>cannot be overridden</a:t>
            </a:r>
            <a:r>
              <a:rPr lang="en-US" dirty="0"/>
              <a:t> by subclasses.</a:t>
            </a:r>
          </a:p>
        </p:txBody>
      </p:sp>
      <p:sp>
        <p:nvSpPr>
          <p:cNvPr id="3" name="Content Placeholder 2">
            <a:extLst>
              <a:ext uri="{FF2B5EF4-FFF2-40B4-BE49-F238E27FC236}">
                <a16:creationId xmlns:a16="http://schemas.microsoft.com/office/drawing/2014/main" id="{B7DA1D0D-9102-9BF8-D01E-8068771E60C3}"/>
              </a:ext>
            </a:extLst>
          </p:cNvPr>
          <p:cNvSpPr>
            <a:spLocks noGrp="1"/>
          </p:cNvSpPr>
          <p:nvPr>
            <p:ph idx="1"/>
          </p:nvPr>
        </p:nvSpPr>
        <p:spPr/>
        <p:txBody>
          <a:bodyPr numCol="2">
            <a:normAutofit fontScale="70000" lnSpcReduction="20000"/>
          </a:bodyPr>
          <a:lstStyle/>
          <a:p>
            <a:pPr marL="0" indent="0">
              <a:buNone/>
            </a:pPr>
            <a:r>
              <a:rPr lang="en-US" dirty="0"/>
              <a:t>class Parent {</a:t>
            </a:r>
          </a:p>
          <a:p>
            <a:pPr marL="0" indent="0">
              <a:buNone/>
            </a:pPr>
            <a:r>
              <a:rPr lang="en-US" dirty="0"/>
              <a:t>    </a:t>
            </a:r>
            <a:r>
              <a:rPr lang="en-US" dirty="0">
                <a:highlight>
                  <a:srgbClr val="FFFF00"/>
                </a:highlight>
              </a:rPr>
              <a:t>final void show()</a:t>
            </a:r>
            <a:r>
              <a:rPr lang="en-US" dirty="0"/>
              <a:t> </a:t>
            </a:r>
          </a:p>
          <a:p>
            <a:pPr marL="0" indent="0">
              <a:buNone/>
            </a:pPr>
            <a:r>
              <a:rPr lang="en-US" dirty="0"/>
              <a:t>{</a:t>
            </a:r>
          </a:p>
          <a:p>
            <a:pPr marL="0" indent="0">
              <a:buNone/>
            </a:pPr>
            <a:r>
              <a:rPr lang="en-US" dirty="0" err="1"/>
              <a:t>System.out.println</a:t>
            </a:r>
            <a:r>
              <a:rPr lang="en-US" dirty="0"/>
              <a:t>("Final method in </a:t>
            </a:r>
          </a:p>
          <a:p>
            <a:pPr marL="0" indent="0">
              <a:buNone/>
            </a:pPr>
            <a:r>
              <a:rPr lang="en-US" dirty="0"/>
              <a:t>Parent class");</a:t>
            </a:r>
          </a:p>
          <a:p>
            <a:pPr marL="0" indent="0">
              <a:buNone/>
            </a:pPr>
            <a:r>
              <a:rPr lang="en-US" dirty="0"/>
              <a:t>    }</a:t>
            </a:r>
          </a:p>
          <a:p>
            <a:pPr marL="0" indent="0">
              <a:buNone/>
            </a:pPr>
            <a:r>
              <a:rPr lang="en-US" dirty="0"/>
              <a:t>}</a:t>
            </a:r>
          </a:p>
          <a:p>
            <a:pPr marL="0" indent="0">
              <a:buNone/>
            </a:pPr>
            <a:endParaRPr lang="en-US" dirty="0"/>
          </a:p>
          <a:p>
            <a:pPr marL="0" indent="0">
              <a:buNone/>
            </a:pPr>
            <a:r>
              <a:rPr lang="en-US" dirty="0"/>
              <a:t>class Child extends Parent {</a:t>
            </a:r>
          </a:p>
          <a:p>
            <a:pPr marL="0" indent="0">
              <a:buNone/>
            </a:pPr>
            <a:r>
              <a:rPr lang="en-US" dirty="0"/>
              <a:t>    // void show() </a:t>
            </a:r>
          </a:p>
          <a:p>
            <a:pPr marL="0" indent="0">
              <a:buNone/>
            </a:pPr>
            <a:r>
              <a:rPr lang="en-US" dirty="0"/>
              <a:t>{ ❌ Compilation Error (Cannot override final method)</a:t>
            </a:r>
          </a:p>
          <a:p>
            <a:pPr marL="0" indent="0">
              <a:buNone/>
            </a:pPr>
            <a:r>
              <a:rPr lang="en-US" dirty="0"/>
              <a:t>    //     </a:t>
            </a:r>
            <a:r>
              <a:rPr lang="en-US" dirty="0" err="1"/>
              <a:t>System.out.println</a:t>
            </a:r>
            <a:r>
              <a:rPr lang="en-US" dirty="0"/>
              <a:t>("Trying to override final method");</a:t>
            </a:r>
          </a:p>
          <a:p>
            <a:pPr marL="0" indent="0">
              <a:buNone/>
            </a:pPr>
            <a:r>
              <a:rPr lang="en-US" dirty="0"/>
              <a:t>    // }</a:t>
            </a:r>
          </a:p>
          <a:p>
            <a:pPr marL="0" indent="0">
              <a:buNone/>
            </a:pPr>
            <a:r>
              <a:rPr lang="en-US" dirty="0"/>
              <a:t>}</a:t>
            </a:r>
          </a:p>
          <a:p>
            <a:pPr marL="0" indent="0">
              <a:buNone/>
            </a:pPr>
            <a:endParaRPr lang="en-US" dirty="0"/>
          </a:p>
          <a:p>
            <a:pPr marL="0" indent="0">
              <a:buNone/>
            </a:pPr>
            <a:r>
              <a:rPr lang="en-US" dirty="0"/>
              <a:t>public class Main {</a:t>
            </a:r>
          </a:p>
          <a:p>
            <a:pPr marL="0" indent="0">
              <a:buNone/>
            </a:pPr>
            <a:r>
              <a:rPr lang="en-US" dirty="0"/>
              <a:t>    public static void main(String[] </a:t>
            </a:r>
            <a:r>
              <a:rPr lang="en-US" dirty="0" err="1"/>
              <a:t>args</a:t>
            </a:r>
            <a:r>
              <a:rPr lang="en-US" dirty="0"/>
              <a:t>) {</a:t>
            </a:r>
          </a:p>
          <a:p>
            <a:pPr marL="0" indent="0">
              <a:buNone/>
            </a:pPr>
            <a:r>
              <a:rPr lang="en-US" dirty="0"/>
              <a:t>        Child obj = new Child();</a:t>
            </a:r>
          </a:p>
          <a:p>
            <a:pPr marL="0" indent="0">
              <a:buNone/>
            </a:pPr>
            <a:r>
              <a:rPr lang="en-US" dirty="0"/>
              <a:t>        </a:t>
            </a:r>
            <a:r>
              <a:rPr lang="en-US" dirty="0" err="1"/>
              <a:t>obj.show</a:t>
            </a:r>
            <a:r>
              <a:rPr lang="en-US" dirty="0"/>
              <a:t>(); // Calls the final method from Parent</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501298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1F2D-ED85-BE17-DAB3-5CC87C9871DB}"/>
              </a:ext>
            </a:extLst>
          </p:cNvPr>
          <p:cNvSpPr>
            <a:spLocks noGrp="1"/>
          </p:cNvSpPr>
          <p:nvPr>
            <p:ph type="title"/>
          </p:nvPr>
        </p:nvSpPr>
        <p:spPr/>
        <p:txBody>
          <a:bodyPr/>
          <a:lstStyle/>
          <a:p>
            <a:r>
              <a:rPr lang="en-US" dirty="0"/>
              <a:t>Final Class- Cannot be inherited</a:t>
            </a:r>
          </a:p>
        </p:txBody>
      </p:sp>
      <p:sp>
        <p:nvSpPr>
          <p:cNvPr id="3" name="Content Placeholder 2">
            <a:extLst>
              <a:ext uri="{FF2B5EF4-FFF2-40B4-BE49-F238E27FC236}">
                <a16:creationId xmlns:a16="http://schemas.microsoft.com/office/drawing/2014/main" id="{C9C73332-74BF-1E7D-8B93-91A1EFED6B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83038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242C8-FB0E-352F-6F44-981E7C2A98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001C14-C3AC-1361-0484-37BA30B37FF7}"/>
              </a:ext>
            </a:extLst>
          </p:cNvPr>
          <p:cNvSpPr>
            <a:spLocks noGrp="1"/>
          </p:cNvSpPr>
          <p:nvPr>
            <p:ph idx="1"/>
          </p:nvPr>
        </p:nvSpPr>
        <p:spPr/>
        <p:txBody>
          <a:bodyPr/>
          <a:lstStyle/>
          <a:p>
            <a:r>
              <a:rPr lang="en-US" b="1" dirty="0"/>
              <a:t>abstract class can have final methods</a:t>
            </a:r>
            <a:r>
              <a:rPr lang="en-US" dirty="0"/>
              <a:t>, but </a:t>
            </a:r>
            <a:r>
              <a:rPr lang="en-US" b="1" dirty="0"/>
              <a:t>final methods cannot be abstract</a:t>
            </a:r>
            <a:r>
              <a:rPr lang="en-US" dirty="0"/>
              <a:t>.</a:t>
            </a:r>
          </a:p>
          <a:p>
            <a:r>
              <a:rPr lang="en-US" b="1" dirty="0"/>
              <a:t>Java does not allow a final constructor</a:t>
            </a:r>
            <a:r>
              <a:rPr lang="en-US" dirty="0"/>
              <a:t> because constructors </a:t>
            </a:r>
            <a:r>
              <a:rPr lang="en-US" b="1" dirty="0"/>
              <a:t>cannot be inherited or overridden</a:t>
            </a:r>
            <a:r>
              <a:rPr lang="en-US" dirty="0"/>
              <a:t>.</a:t>
            </a:r>
          </a:p>
        </p:txBody>
      </p:sp>
    </p:spTree>
    <p:extLst>
      <p:ext uri="{BB962C8B-B14F-4D97-AF65-F5344CB8AC3E}">
        <p14:creationId xmlns:p14="http://schemas.microsoft.com/office/powerpoint/2010/main" val="1417312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4EF946-8256-9B81-1C16-468A512B2097}"/>
              </a:ext>
            </a:extLst>
          </p:cNvPr>
          <p:cNvSpPr>
            <a:spLocks noGrp="1"/>
          </p:cNvSpPr>
          <p:nvPr>
            <p:ph idx="1"/>
          </p:nvPr>
        </p:nvSpPr>
        <p:spPr/>
        <p:txBody>
          <a:bodyPr>
            <a:normAutofit lnSpcReduction="10000"/>
          </a:bodyPr>
          <a:lstStyle/>
          <a:p>
            <a:pPr algn="just">
              <a:buFont typeface="Arial" panose="020B0604020202020204" pitchFamily="34" charset="0"/>
              <a:buChar char="•"/>
            </a:pPr>
            <a:r>
              <a:rPr lang="en-US" b="1" i="0" dirty="0">
                <a:solidFill>
                  <a:srgbClr val="000000"/>
                </a:solidFill>
                <a:effectLst/>
                <a:latin typeface="inter-bold"/>
              </a:rPr>
              <a:t>Class:</a:t>
            </a:r>
            <a:r>
              <a:rPr lang="en-US" b="0" i="0" dirty="0">
                <a:solidFill>
                  <a:srgbClr val="000000"/>
                </a:solidFill>
                <a:effectLst/>
                <a:latin typeface="inter-regular"/>
              </a:rPr>
              <a:t> A class is a group of objects which have common properties. It is a template or blueprint from which objects are created.</a:t>
            </a:r>
          </a:p>
          <a:p>
            <a:pPr algn="just">
              <a:buFont typeface="Arial" panose="020B0604020202020204" pitchFamily="34" charset="0"/>
              <a:buChar char="•"/>
            </a:pPr>
            <a:r>
              <a:rPr lang="en-US" b="1" i="0" dirty="0">
                <a:solidFill>
                  <a:srgbClr val="000000"/>
                </a:solidFill>
                <a:effectLst/>
                <a:latin typeface="inter-bold"/>
              </a:rPr>
              <a:t>Sub Class/Child Class:</a:t>
            </a:r>
            <a:r>
              <a:rPr lang="en-US" b="0" i="0" dirty="0">
                <a:solidFill>
                  <a:srgbClr val="000000"/>
                </a:solidFill>
                <a:effectLst/>
                <a:latin typeface="inter-regular"/>
              </a:rPr>
              <a:t> Subclass is a class which inherits the other class. It is also called a derived class, extended class, or child class.</a:t>
            </a:r>
          </a:p>
          <a:p>
            <a:pPr algn="just">
              <a:buFont typeface="Arial" panose="020B0604020202020204" pitchFamily="34" charset="0"/>
              <a:buChar char="•"/>
            </a:pPr>
            <a:r>
              <a:rPr lang="en-US" b="1" i="0" dirty="0">
                <a:solidFill>
                  <a:srgbClr val="000000"/>
                </a:solidFill>
                <a:effectLst/>
                <a:latin typeface="inter-bold"/>
              </a:rPr>
              <a:t>Super Class/Parent Class:</a:t>
            </a:r>
            <a:r>
              <a:rPr lang="en-US" b="0" i="0" dirty="0">
                <a:solidFill>
                  <a:srgbClr val="000000"/>
                </a:solidFill>
                <a:effectLst/>
                <a:latin typeface="inter-regular"/>
              </a:rPr>
              <a:t> Superclass is the class from where a subclass inherits the features. It is also called a base class or a parent class.</a:t>
            </a:r>
          </a:p>
          <a:p>
            <a:pPr algn="just">
              <a:buFont typeface="Arial" panose="020B0604020202020204" pitchFamily="34" charset="0"/>
              <a:buChar char="•"/>
            </a:pPr>
            <a:r>
              <a:rPr lang="en-US" b="1" i="0" dirty="0">
                <a:solidFill>
                  <a:srgbClr val="000000"/>
                </a:solidFill>
                <a:effectLst/>
                <a:latin typeface="inter-bold"/>
              </a:rPr>
              <a:t>Reusability:</a:t>
            </a:r>
            <a:r>
              <a:rPr lang="en-US" b="0" i="0" dirty="0">
                <a:solidFill>
                  <a:srgbClr val="000000"/>
                </a:solidFill>
                <a:effectLst/>
                <a:latin typeface="inter-regular"/>
              </a:rPr>
              <a:t> As the name specifies, reusability is a mechanism which facilitates you to reuse the fields and methods of the existing class when you create a new class. You can use the same fields and methods already defined in the previous class.</a:t>
            </a:r>
          </a:p>
          <a:p>
            <a:endParaRPr lang="en-US" dirty="0"/>
          </a:p>
        </p:txBody>
      </p:sp>
    </p:spTree>
    <p:extLst>
      <p:ext uri="{BB962C8B-B14F-4D97-AF65-F5344CB8AC3E}">
        <p14:creationId xmlns:p14="http://schemas.microsoft.com/office/powerpoint/2010/main" val="3782664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7FEEC-ADBB-9ABC-DBE7-CAC7BA5BA851}"/>
              </a:ext>
            </a:extLst>
          </p:cNvPr>
          <p:cNvSpPr>
            <a:spLocks noGrp="1"/>
          </p:cNvSpPr>
          <p:nvPr>
            <p:ph type="title"/>
          </p:nvPr>
        </p:nvSpPr>
        <p:spPr/>
        <p:txBody>
          <a:bodyPr/>
          <a:lstStyle/>
          <a:p>
            <a:r>
              <a:rPr lang="en-US" dirty="0"/>
              <a:t>Abstract class Payment</a:t>
            </a:r>
          </a:p>
        </p:txBody>
      </p:sp>
      <p:sp>
        <p:nvSpPr>
          <p:cNvPr id="3" name="Content Placeholder 2">
            <a:extLst>
              <a:ext uri="{FF2B5EF4-FFF2-40B4-BE49-F238E27FC236}">
                <a16:creationId xmlns:a16="http://schemas.microsoft.com/office/drawing/2014/main" id="{5FBABB62-349E-3A45-6714-CFBBBF30A777}"/>
              </a:ext>
            </a:extLst>
          </p:cNvPr>
          <p:cNvSpPr>
            <a:spLocks noGrp="1"/>
          </p:cNvSpPr>
          <p:nvPr>
            <p:ph idx="1"/>
          </p:nvPr>
        </p:nvSpPr>
        <p:spPr/>
        <p:txBody>
          <a:bodyPr numCol="2">
            <a:normAutofit fontScale="92500" lnSpcReduction="20000"/>
          </a:bodyPr>
          <a:lstStyle/>
          <a:p>
            <a:pPr marL="0" indent="0">
              <a:buNone/>
            </a:pPr>
            <a:r>
              <a:rPr lang="en-US" dirty="0"/>
              <a:t>abstract class Payment {</a:t>
            </a:r>
          </a:p>
          <a:p>
            <a:pPr marL="0" indent="0">
              <a:buNone/>
            </a:pPr>
            <a:r>
              <a:rPr lang="en-US" dirty="0"/>
              <a:t>    protected double amount;</a:t>
            </a:r>
          </a:p>
          <a:p>
            <a:pPr marL="0" indent="0">
              <a:buNone/>
            </a:pPr>
            <a:endParaRPr lang="en-US" dirty="0"/>
          </a:p>
          <a:p>
            <a:pPr marL="0" indent="0">
              <a:buNone/>
            </a:pPr>
            <a:r>
              <a:rPr lang="en-US" dirty="0"/>
              <a:t>    </a:t>
            </a:r>
          </a:p>
          <a:p>
            <a:pPr marL="0" indent="0">
              <a:buNone/>
            </a:pPr>
            <a:r>
              <a:rPr lang="en-US" dirty="0"/>
              <a:t>    public Payment(double amount) {</a:t>
            </a:r>
          </a:p>
          <a:p>
            <a:pPr marL="0" indent="0">
              <a:buNone/>
            </a:pPr>
            <a:r>
              <a:rPr lang="en-US" dirty="0"/>
              <a:t>        </a:t>
            </a:r>
            <a:r>
              <a:rPr lang="en-US" dirty="0" err="1"/>
              <a:t>this.amount</a:t>
            </a:r>
            <a:r>
              <a:rPr lang="en-US" dirty="0"/>
              <a:t> = amount;</a:t>
            </a:r>
          </a:p>
          <a:p>
            <a:pPr marL="0" indent="0">
              <a:buNone/>
            </a:pPr>
            <a:r>
              <a:rPr lang="en-US" dirty="0"/>
              <a:t>    }</a:t>
            </a:r>
          </a:p>
          <a:p>
            <a:pPr marL="0" indent="0">
              <a:buNone/>
            </a:pPr>
            <a:endParaRPr lang="en-US" dirty="0"/>
          </a:p>
          <a:p>
            <a:pPr marL="0" indent="0">
              <a:buNone/>
            </a:pPr>
            <a:r>
              <a:rPr lang="en-US" dirty="0"/>
              <a:t>    // Abstract method - must be implemented by subclasses</a:t>
            </a:r>
          </a:p>
          <a:p>
            <a:pPr marL="0" indent="0">
              <a:buNone/>
            </a:pPr>
            <a:r>
              <a:rPr lang="en-US" dirty="0"/>
              <a:t>    </a:t>
            </a:r>
            <a:r>
              <a:rPr lang="en-US" dirty="0">
                <a:highlight>
                  <a:srgbClr val="FFFF00"/>
                </a:highlight>
              </a:rPr>
              <a:t>abstract void </a:t>
            </a:r>
            <a:r>
              <a:rPr lang="en-US" dirty="0" err="1">
                <a:highlight>
                  <a:srgbClr val="FFFF00"/>
                </a:highlight>
              </a:rPr>
              <a:t>processPayment</a:t>
            </a:r>
            <a:r>
              <a:rPr lang="en-US" dirty="0">
                <a:highlight>
                  <a:srgbClr val="FFFF00"/>
                </a:highlight>
              </a:rPr>
              <a:t>();</a:t>
            </a:r>
          </a:p>
          <a:p>
            <a:pPr marL="0" indent="0">
              <a:buNone/>
            </a:pPr>
            <a:endParaRPr lang="en-US" dirty="0"/>
          </a:p>
          <a:p>
            <a:pPr marL="0" indent="0">
              <a:buNone/>
            </a:pPr>
            <a:r>
              <a:rPr lang="en-US" dirty="0"/>
              <a:t>    // Concrete method - common for all payments</a:t>
            </a:r>
          </a:p>
          <a:p>
            <a:pPr marL="0" indent="0">
              <a:buNone/>
            </a:pPr>
            <a:r>
              <a:rPr lang="en-US" dirty="0"/>
              <a:t>    public void </a:t>
            </a:r>
            <a:r>
              <a:rPr lang="en-US" dirty="0" err="1"/>
              <a:t>printReceipt</a:t>
            </a:r>
            <a:r>
              <a:rPr lang="en-US" dirty="0"/>
              <a:t>() {</a:t>
            </a:r>
          </a:p>
          <a:p>
            <a:pPr marL="0" indent="0">
              <a:buNone/>
            </a:pPr>
            <a:r>
              <a:rPr lang="en-US" dirty="0"/>
              <a:t>        </a:t>
            </a:r>
            <a:r>
              <a:rPr lang="en-US" dirty="0" err="1"/>
              <a:t>System.out.println</a:t>
            </a:r>
            <a:r>
              <a:rPr lang="en-US" dirty="0"/>
              <a:t>("Receipt: Payment of $" + amount + " processed.");</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609854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5157-DDE7-864E-4A75-46E3B1514746}"/>
              </a:ext>
            </a:extLst>
          </p:cNvPr>
          <p:cNvSpPr>
            <a:spLocks noGrp="1"/>
          </p:cNvSpPr>
          <p:nvPr>
            <p:ph type="title"/>
          </p:nvPr>
        </p:nvSpPr>
        <p:spPr>
          <a:xfrm>
            <a:off x="663103" y="92750"/>
            <a:ext cx="10515600" cy="442271"/>
          </a:xfrm>
        </p:spPr>
        <p:txBody>
          <a:bodyPr>
            <a:normAutofit fontScale="90000"/>
          </a:bodyPr>
          <a:lstStyle/>
          <a:p>
            <a:r>
              <a:rPr lang="en-US" dirty="0"/>
              <a:t>Child classes </a:t>
            </a:r>
          </a:p>
        </p:txBody>
      </p:sp>
      <p:sp>
        <p:nvSpPr>
          <p:cNvPr id="3" name="Content Placeholder 2">
            <a:extLst>
              <a:ext uri="{FF2B5EF4-FFF2-40B4-BE49-F238E27FC236}">
                <a16:creationId xmlns:a16="http://schemas.microsoft.com/office/drawing/2014/main" id="{D7589EAB-C582-9063-7229-91C3C4907BF5}"/>
              </a:ext>
            </a:extLst>
          </p:cNvPr>
          <p:cNvSpPr>
            <a:spLocks noGrp="1"/>
          </p:cNvSpPr>
          <p:nvPr>
            <p:ph idx="1"/>
          </p:nvPr>
        </p:nvSpPr>
        <p:spPr>
          <a:xfrm>
            <a:off x="760378" y="612843"/>
            <a:ext cx="10980908" cy="5982510"/>
          </a:xfrm>
        </p:spPr>
        <p:txBody>
          <a:bodyPr numCol="2">
            <a:noAutofit/>
          </a:bodyPr>
          <a:lstStyle/>
          <a:p>
            <a:pPr marL="0" indent="0">
              <a:buNone/>
            </a:pPr>
            <a:r>
              <a:rPr lang="en-US" sz="1600" dirty="0"/>
              <a:t>// Credit Card Payment Implementation</a:t>
            </a:r>
          </a:p>
          <a:p>
            <a:pPr marL="0" indent="0">
              <a:buNone/>
            </a:pPr>
            <a:r>
              <a:rPr lang="en-US" sz="1600" dirty="0"/>
              <a:t>class </a:t>
            </a:r>
            <a:r>
              <a:rPr lang="en-US" sz="1600" dirty="0" err="1"/>
              <a:t>CreditCardPayment</a:t>
            </a:r>
            <a:r>
              <a:rPr lang="en-US" sz="1600" dirty="0"/>
              <a:t> extends Payment {</a:t>
            </a:r>
          </a:p>
          <a:p>
            <a:pPr marL="0" indent="0">
              <a:buNone/>
            </a:pPr>
            <a:r>
              <a:rPr lang="en-US" sz="1600" dirty="0"/>
              <a:t>    private String </a:t>
            </a:r>
            <a:r>
              <a:rPr lang="en-US" sz="1600" dirty="0" err="1"/>
              <a:t>cardNumber</a:t>
            </a:r>
            <a:r>
              <a:rPr lang="en-US" sz="1600" dirty="0"/>
              <a:t>;</a:t>
            </a:r>
          </a:p>
          <a:p>
            <a:pPr marL="0" indent="0">
              <a:buNone/>
            </a:pPr>
            <a:endParaRPr lang="en-US" sz="1600" dirty="0"/>
          </a:p>
          <a:p>
            <a:pPr marL="0" indent="0">
              <a:buNone/>
            </a:pPr>
            <a:r>
              <a:rPr lang="en-US" sz="1600" dirty="0"/>
              <a:t>    public </a:t>
            </a:r>
            <a:r>
              <a:rPr lang="en-US" sz="1600" dirty="0" err="1"/>
              <a:t>CreditCardPayment</a:t>
            </a:r>
            <a:r>
              <a:rPr lang="en-US" sz="1600" dirty="0"/>
              <a:t>(double amount, String </a:t>
            </a:r>
            <a:r>
              <a:rPr lang="en-US" sz="1600" dirty="0" err="1"/>
              <a:t>cardNumber</a:t>
            </a:r>
            <a:r>
              <a:rPr lang="en-US" sz="1600" dirty="0"/>
              <a:t>) {</a:t>
            </a:r>
          </a:p>
          <a:p>
            <a:pPr marL="0" indent="0">
              <a:buNone/>
            </a:pPr>
            <a:r>
              <a:rPr lang="en-US" sz="1600" dirty="0"/>
              <a:t>        super(amount);</a:t>
            </a:r>
          </a:p>
          <a:p>
            <a:pPr marL="0" indent="0">
              <a:buNone/>
            </a:pPr>
            <a:r>
              <a:rPr lang="en-US" sz="1600" dirty="0"/>
              <a:t>        </a:t>
            </a:r>
            <a:r>
              <a:rPr lang="en-US" sz="1600" dirty="0" err="1"/>
              <a:t>this.cardNumber</a:t>
            </a:r>
            <a:r>
              <a:rPr lang="en-US" sz="1600" dirty="0"/>
              <a:t> = </a:t>
            </a:r>
            <a:r>
              <a:rPr lang="en-US" sz="1600" dirty="0" err="1"/>
              <a:t>cardNumber</a:t>
            </a:r>
            <a:r>
              <a:rPr lang="en-US" sz="1600" dirty="0"/>
              <a:t>;</a:t>
            </a:r>
          </a:p>
          <a:p>
            <a:pPr marL="0" indent="0">
              <a:buNone/>
            </a:pPr>
            <a:r>
              <a:rPr lang="en-US" sz="1600" dirty="0"/>
              <a:t>    }</a:t>
            </a:r>
          </a:p>
          <a:p>
            <a:pPr marL="0" indent="0">
              <a:buNone/>
            </a:pPr>
            <a:endParaRPr lang="en-US" sz="1600" dirty="0"/>
          </a:p>
          <a:p>
            <a:pPr marL="0" indent="0">
              <a:buNone/>
            </a:pPr>
            <a:r>
              <a:rPr lang="en-US" sz="1600" dirty="0"/>
              <a:t>    @Override</a:t>
            </a:r>
          </a:p>
          <a:p>
            <a:pPr marL="0" indent="0">
              <a:buNone/>
            </a:pPr>
            <a:r>
              <a:rPr lang="en-US" sz="1600" dirty="0"/>
              <a:t>    void </a:t>
            </a:r>
            <a:r>
              <a:rPr lang="en-US" sz="1600" dirty="0" err="1"/>
              <a:t>processPayment</a:t>
            </a:r>
            <a:r>
              <a:rPr lang="en-US" sz="1600" dirty="0"/>
              <a:t>() {</a:t>
            </a:r>
          </a:p>
          <a:p>
            <a:pPr marL="0" indent="0">
              <a:buNone/>
            </a:pPr>
            <a:r>
              <a:rPr lang="en-US" sz="1600" dirty="0"/>
              <a:t>        </a:t>
            </a:r>
            <a:r>
              <a:rPr lang="en-US" sz="1600" dirty="0" err="1"/>
              <a:t>System.out.println</a:t>
            </a:r>
            <a:r>
              <a:rPr lang="en-US" sz="1600" dirty="0"/>
              <a:t>("Processing credit card payment of </a:t>
            </a:r>
          </a:p>
          <a:p>
            <a:pPr marL="0" indent="0">
              <a:buNone/>
            </a:pPr>
            <a:r>
              <a:rPr lang="en-US" sz="1600" dirty="0"/>
              <a:t> $" + amount + " using card: " + </a:t>
            </a:r>
            <a:r>
              <a:rPr lang="en-US" sz="1600" dirty="0" err="1"/>
              <a:t>cardNumber</a:t>
            </a:r>
            <a:r>
              <a:rPr lang="en-US" sz="1600" dirty="0"/>
              <a:t>);</a:t>
            </a:r>
          </a:p>
          <a:p>
            <a:pPr marL="0" indent="0">
              <a:buNone/>
            </a:pPr>
            <a:r>
              <a:rPr lang="en-US" sz="1600" dirty="0"/>
              <a:t>        </a:t>
            </a:r>
            <a:r>
              <a:rPr lang="en-US" sz="1600" dirty="0" err="1"/>
              <a:t>printReceipt</a:t>
            </a:r>
            <a:r>
              <a:rPr lang="en-US" sz="1600" dirty="0"/>
              <a:t>();</a:t>
            </a:r>
          </a:p>
          <a:p>
            <a:pPr marL="0" indent="0">
              <a:buNone/>
            </a:pPr>
            <a:r>
              <a:rPr lang="en-US" sz="1600" dirty="0"/>
              <a:t>    }</a:t>
            </a:r>
          </a:p>
          <a:p>
            <a:pPr marL="0" indent="0">
              <a:buNone/>
            </a:pPr>
            <a:r>
              <a:rPr lang="en-US" sz="1600" dirty="0"/>
              <a:t>}</a:t>
            </a:r>
          </a:p>
          <a:p>
            <a:pPr marL="0" indent="0">
              <a:buNone/>
            </a:pPr>
            <a:endParaRPr lang="en-US" sz="1600" dirty="0"/>
          </a:p>
          <a:p>
            <a:pPr marL="0" indent="0">
              <a:buNone/>
            </a:pPr>
            <a:r>
              <a:rPr lang="en-US" sz="1600" dirty="0"/>
              <a:t>// PayPal Payment Implementation</a:t>
            </a:r>
          </a:p>
          <a:p>
            <a:pPr marL="0" indent="0">
              <a:buNone/>
            </a:pPr>
            <a:r>
              <a:rPr lang="en-US" sz="1600" dirty="0"/>
              <a:t>class </a:t>
            </a:r>
            <a:r>
              <a:rPr lang="en-US" sz="1600" dirty="0" err="1"/>
              <a:t>PayPalPayment</a:t>
            </a:r>
            <a:r>
              <a:rPr lang="en-US" sz="1600" dirty="0"/>
              <a:t> extends Payment {</a:t>
            </a:r>
          </a:p>
          <a:p>
            <a:pPr marL="0" indent="0">
              <a:buNone/>
            </a:pPr>
            <a:r>
              <a:rPr lang="en-US" sz="1600" dirty="0"/>
              <a:t>    private String email;</a:t>
            </a:r>
          </a:p>
          <a:p>
            <a:pPr marL="0" indent="0">
              <a:buNone/>
            </a:pPr>
            <a:endParaRPr lang="en-US" sz="1600" dirty="0"/>
          </a:p>
          <a:p>
            <a:pPr marL="0" indent="0">
              <a:buNone/>
            </a:pPr>
            <a:r>
              <a:rPr lang="en-US" sz="1600" dirty="0"/>
              <a:t>    public </a:t>
            </a:r>
            <a:r>
              <a:rPr lang="en-US" sz="1600" dirty="0" err="1"/>
              <a:t>PayPalPayment</a:t>
            </a:r>
            <a:r>
              <a:rPr lang="en-US" sz="1600" dirty="0"/>
              <a:t>(double amount, String email) {</a:t>
            </a:r>
          </a:p>
          <a:p>
            <a:pPr marL="0" indent="0">
              <a:buNone/>
            </a:pPr>
            <a:r>
              <a:rPr lang="en-US" sz="1600" dirty="0"/>
              <a:t>        super(amount);</a:t>
            </a:r>
          </a:p>
          <a:p>
            <a:pPr marL="0" indent="0">
              <a:buNone/>
            </a:pPr>
            <a:r>
              <a:rPr lang="en-US" sz="1600" dirty="0"/>
              <a:t>        </a:t>
            </a:r>
            <a:r>
              <a:rPr lang="en-US" sz="1600" dirty="0" err="1"/>
              <a:t>this.email</a:t>
            </a:r>
            <a:r>
              <a:rPr lang="en-US" sz="1600" dirty="0"/>
              <a:t> = email;</a:t>
            </a:r>
          </a:p>
          <a:p>
            <a:pPr marL="0" indent="0">
              <a:buNone/>
            </a:pPr>
            <a:r>
              <a:rPr lang="en-US" sz="1600" dirty="0"/>
              <a:t>    }</a:t>
            </a:r>
          </a:p>
          <a:p>
            <a:pPr marL="0" indent="0">
              <a:buNone/>
            </a:pPr>
            <a:endParaRPr lang="en-US" sz="1600" dirty="0"/>
          </a:p>
          <a:p>
            <a:pPr marL="0" indent="0">
              <a:buNone/>
            </a:pPr>
            <a:r>
              <a:rPr lang="en-US" sz="1600" dirty="0"/>
              <a:t>    @Override</a:t>
            </a:r>
          </a:p>
          <a:p>
            <a:pPr marL="0" indent="0">
              <a:buNone/>
            </a:pPr>
            <a:r>
              <a:rPr lang="en-US" sz="1600" dirty="0"/>
              <a:t>    void </a:t>
            </a:r>
            <a:r>
              <a:rPr lang="en-US" sz="1600" dirty="0" err="1"/>
              <a:t>processPayment</a:t>
            </a:r>
            <a:r>
              <a:rPr lang="en-US" sz="1600" dirty="0"/>
              <a:t>() {</a:t>
            </a:r>
          </a:p>
          <a:p>
            <a:pPr marL="0" indent="0">
              <a:buNone/>
            </a:pPr>
            <a:r>
              <a:rPr lang="en-US" sz="1600" dirty="0"/>
              <a:t>        </a:t>
            </a:r>
            <a:r>
              <a:rPr lang="en-US" sz="1600" dirty="0" err="1"/>
              <a:t>System.out.println</a:t>
            </a:r>
            <a:r>
              <a:rPr lang="en-US" sz="1600" dirty="0"/>
              <a:t>("Processing PayPal payment of $" + amount + " using email: " + email);</a:t>
            </a:r>
          </a:p>
          <a:p>
            <a:pPr marL="0" indent="0">
              <a:buNone/>
            </a:pPr>
            <a:r>
              <a:rPr lang="en-US" sz="1600" dirty="0"/>
              <a:t>        </a:t>
            </a:r>
            <a:r>
              <a:rPr lang="en-US" sz="1600" dirty="0" err="1"/>
              <a:t>printReceipt</a:t>
            </a:r>
            <a:r>
              <a:rPr lang="en-US" sz="1600" dirty="0"/>
              <a:t>();</a:t>
            </a:r>
          </a:p>
          <a:p>
            <a:pPr marL="0" indent="0">
              <a:buNone/>
            </a:pPr>
            <a:r>
              <a:rPr lang="en-US" sz="1600" dirty="0"/>
              <a:t>    }</a:t>
            </a:r>
          </a:p>
          <a:p>
            <a:pPr marL="0" indent="0">
              <a:buNone/>
            </a:pPr>
            <a:r>
              <a:rPr lang="en-US" sz="1600" dirty="0"/>
              <a:t>}</a:t>
            </a:r>
          </a:p>
          <a:p>
            <a:pPr marL="0" indent="0">
              <a:buNone/>
            </a:pPr>
            <a:endParaRPr lang="en-US" sz="1600" dirty="0"/>
          </a:p>
        </p:txBody>
      </p:sp>
    </p:spTree>
    <p:extLst>
      <p:ext uri="{BB962C8B-B14F-4D97-AF65-F5344CB8AC3E}">
        <p14:creationId xmlns:p14="http://schemas.microsoft.com/office/powerpoint/2010/main" val="2163770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5FD0-3CD9-356F-01B1-D867F4188CE3}"/>
              </a:ext>
            </a:extLst>
          </p:cNvPr>
          <p:cNvSpPr>
            <a:spLocks noGrp="1"/>
          </p:cNvSpPr>
          <p:nvPr>
            <p:ph type="title"/>
          </p:nvPr>
        </p:nvSpPr>
        <p:spPr/>
        <p:txBody>
          <a:bodyPr/>
          <a:lstStyle/>
          <a:p>
            <a:r>
              <a:rPr lang="en-US" dirty="0"/>
              <a:t>Payment System</a:t>
            </a:r>
          </a:p>
        </p:txBody>
      </p:sp>
      <p:sp>
        <p:nvSpPr>
          <p:cNvPr id="3" name="Content Placeholder 2">
            <a:extLst>
              <a:ext uri="{FF2B5EF4-FFF2-40B4-BE49-F238E27FC236}">
                <a16:creationId xmlns:a16="http://schemas.microsoft.com/office/drawing/2014/main" id="{02B6025C-5F84-10E5-3C76-57E68BCD8EED}"/>
              </a:ext>
            </a:extLst>
          </p:cNvPr>
          <p:cNvSpPr>
            <a:spLocks noGrp="1"/>
          </p:cNvSpPr>
          <p:nvPr>
            <p:ph idx="1"/>
          </p:nvPr>
        </p:nvSpPr>
        <p:spPr/>
        <p:txBody>
          <a:bodyPr>
            <a:normAutofit fontScale="62500" lnSpcReduction="20000"/>
          </a:bodyPr>
          <a:lstStyle/>
          <a:p>
            <a:pPr marL="0" indent="0">
              <a:buNone/>
            </a:pPr>
            <a:r>
              <a:rPr lang="en-US" dirty="0"/>
              <a:t>public class </a:t>
            </a:r>
            <a:r>
              <a:rPr lang="en-US" dirty="0" err="1"/>
              <a:t>PaymentProcessor</a:t>
            </a:r>
            <a:r>
              <a:rPr lang="en-US" dirty="0"/>
              <a:t> {</a:t>
            </a:r>
          </a:p>
          <a:p>
            <a:pPr marL="0" indent="0">
              <a:buNone/>
            </a:pPr>
            <a:r>
              <a:rPr lang="en-US" dirty="0"/>
              <a:t>    public static void main(String[] </a:t>
            </a:r>
            <a:r>
              <a:rPr lang="en-US" dirty="0" err="1"/>
              <a:t>args</a:t>
            </a:r>
            <a:r>
              <a:rPr lang="en-US" dirty="0"/>
              <a:t>) {</a:t>
            </a:r>
          </a:p>
          <a:p>
            <a:pPr marL="0" indent="0">
              <a:buNone/>
            </a:pPr>
            <a:r>
              <a:rPr lang="en-US" dirty="0"/>
              <a:t>        // Process Credit Card Payment</a:t>
            </a:r>
          </a:p>
          <a:p>
            <a:pPr marL="0" indent="0">
              <a:buNone/>
            </a:pPr>
            <a:r>
              <a:rPr lang="en-US" dirty="0"/>
              <a:t>        Payment </a:t>
            </a:r>
            <a:r>
              <a:rPr lang="en-US" dirty="0" err="1"/>
              <a:t>creditCardPayment</a:t>
            </a:r>
            <a:r>
              <a:rPr lang="en-US" dirty="0"/>
              <a:t> = new </a:t>
            </a:r>
            <a:r>
              <a:rPr lang="en-US" dirty="0" err="1"/>
              <a:t>CreditCardPayment</a:t>
            </a:r>
            <a:r>
              <a:rPr lang="en-US" dirty="0"/>
              <a:t>(100.50, "1234-5678-9876-5432");</a:t>
            </a:r>
          </a:p>
          <a:p>
            <a:pPr marL="0" indent="0">
              <a:buNone/>
            </a:pPr>
            <a:r>
              <a:rPr lang="en-US" dirty="0"/>
              <a:t>        </a:t>
            </a:r>
            <a:r>
              <a:rPr lang="en-US" dirty="0" err="1"/>
              <a:t>creditCardPayment.processPayment</a:t>
            </a:r>
            <a:r>
              <a:rPr lang="en-US" dirty="0"/>
              <a:t>();</a:t>
            </a:r>
          </a:p>
          <a:p>
            <a:pPr marL="0" indent="0">
              <a:buNone/>
            </a:pPr>
            <a:endParaRPr lang="en-US" dirty="0"/>
          </a:p>
          <a:p>
            <a:pPr marL="0" indent="0">
              <a:buNone/>
            </a:pPr>
            <a:r>
              <a:rPr lang="en-US" dirty="0"/>
              <a:t>        </a:t>
            </a:r>
            <a:r>
              <a:rPr lang="en-US" dirty="0" err="1"/>
              <a:t>System.out.println</a:t>
            </a:r>
            <a:r>
              <a:rPr lang="en-US" dirty="0"/>
              <a:t>("----------------------------");</a:t>
            </a:r>
          </a:p>
          <a:p>
            <a:pPr marL="0" indent="0">
              <a:buNone/>
            </a:pPr>
            <a:endParaRPr lang="en-US" dirty="0"/>
          </a:p>
          <a:p>
            <a:pPr marL="0" indent="0">
              <a:buNone/>
            </a:pPr>
            <a:r>
              <a:rPr lang="en-US" dirty="0"/>
              <a:t>        // Process PayPal Payment</a:t>
            </a:r>
          </a:p>
          <a:p>
            <a:pPr marL="0" indent="0">
              <a:buNone/>
            </a:pPr>
            <a:r>
              <a:rPr lang="en-US" dirty="0"/>
              <a:t>        Payment </a:t>
            </a:r>
            <a:r>
              <a:rPr lang="en-US" dirty="0" err="1"/>
              <a:t>payPalPayment</a:t>
            </a:r>
            <a:r>
              <a:rPr lang="en-US" dirty="0"/>
              <a:t> = new </a:t>
            </a:r>
            <a:r>
              <a:rPr lang="en-US" dirty="0" err="1"/>
              <a:t>PayPalPayment</a:t>
            </a:r>
            <a:r>
              <a:rPr lang="en-US" dirty="0"/>
              <a:t>(75.25, "user@example.com");</a:t>
            </a:r>
          </a:p>
          <a:p>
            <a:pPr marL="0" indent="0">
              <a:buNone/>
            </a:pPr>
            <a:r>
              <a:rPr lang="en-US" dirty="0"/>
              <a:t>        </a:t>
            </a:r>
            <a:r>
              <a:rPr lang="en-US" dirty="0" err="1"/>
              <a:t>payPalPayment.processPayment</a:t>
            </a:r>
            <a:r>
              <a:rPr lang="en-US" dirty="0"/>
              <a:t>();</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294712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32C25-B105-5405-6CA4-460741545FC5}"/>
              </a:ext>
            </a:extLst>
          </p:cNvPr>
          <p:cNvSpPr>
            <a:spLocks noGrp="1"/>
          </p:cNvSpPr>
          <p:nvPr>
            <p:ph type="ctrTitle"/>
          </p:nvPr>
        </p:nvSpPr>
        <p:spPr/>
        <p:txBody>
          <a:bodyPr/>
          <a:lstStyle/>
          <a:p>
            <a:r>
              <a:rPr lang="en-US" dirty="0"/>
              <a:t>IMPORTANT POINTS</a:t>
            </a:r>
          </a:p>
        </p:txBody>
      </p:sp>
      <p:sp>
        <p:nvSpPr>
          <p:cNvPr id="3" name="Subtitle 2">
            <a:extLst>
              <a:ext uri="{FF2B5EF4-FFF2-40B4-BE49-F238E27FC236}">
                <a16:creationId xmlns:a16="http://schemas.microsoft.com/office/drawing/2014/main" id="{26D0A5D0-97BE-D800-7B03-40434D6EB31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42889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1D7C0-0749-FEB2-A775-8C25CB3C3375}"/>
              </a:ext>
            </a:extLst>
          </p:cNvPr>
          <p:cNvSpPr>
            <a:spLocks noGrp="1"/>
          </p:cNvSpPr>
          <p:nvPr>
            <p:ph type="title"/>
          </p:nvPr>
        </p:nvSpPr>
        <p:spPr/>
        <p:txBody>
          <a:bodyPr/>
          <a:lstStyle/>
          <a:p>
            <a:r>
              <a:rPr lang="en-US" dirty="0"/>
              <a:t>Method hiding using static methods</a:t>
            </a:r>
          </a:p>
        </p:txBody>
      </p:sp>
      <p:sp>
        <p:nvSpPr>
          <p:cNvPr id="3" name="Content Placeholder 2">
            <a:extLst>
              <a:ext uri="{FF2B5EF4-FFF2-40B4-BE49-F238E27FC236}">
                <a16:creationId xmlns:a16="http://schemas.microsoft.com/office/drawing/2014/main" id="{D677BD71-A06A-AB7A-70D6-F0718FAC31B8}"/>
              </a:ext>
            </a:extLst>
          </p:cNvPr>
          <p:cNvSpPr>
            <a:spLocks noGrp="1"/>
          </p:cNvSpPr>
          <p:nvPr>
            <p:ph idx="1"/>
          </p:nvPr>
        </p:nvSpPr>
        <p:spPr/>
        <p:txBody>
          <a:bodyPr>
            <a:normAutofit fontScale="77500" lnSpcReduction="20000"/>
          </a:bodyPr>
          <a:lstStyle/>
          <a:p>
            <a:pPr marL="0" indent="0">
              <a:buNone/>
            </a:pPr>
            <a:r>
              <a:rPr lang="en-US" dirty="0"/>
              <a:t>class Parent { </a:t>
            </a:r>
          </a:p>
          <a:p>
            <a:pPr marL="0" indent="0">
              <a:buNone/>
            </a:pPr>
            <a:r>
              <a:rPr lang="en-US" dirty="0"/>
              <a:t>    static void display() { </a:t>
            </a:r>
            <a:r>
              <a:rPr lang="en-US" dirty="0" err="1"/>
              <a:t>System.out.println</a:t>
            </a:r>
            <a:r>
              <a:rPr lang="en-US" dirty="0"/>
              <a:t>("Parent"); } </a:t>
            </a:r>
          </a:p>
          <a:p>
            <a:pPr marL="0" indent="0">
              <a:buNone/>
            </a:pPr>
            <a:r>
              <a:rPr lang="en-US" dirty="0"/>
              <a:t>} </a:t>
            </a:r>
          </a:p>
          <a:p>
            <a:pPr marL="0" indent="0">
              <a:buNone/>
            </a:pPr>
            <a:r>
              <a:rPr lang="en-US" dirty="0"/>
              <a:t>class Child extends Parent { </a:t>
            </a:r>
          </a:p>
          <a:p>
            <a:pPr marL="0" indent="0">
              <a:buNone/>
            </a:pPr>
            <a:r>
              <a:rPr lang="en-US" dirty="0"/>
              <a:t>    static void display() { </a:t>
            </a:r>
            <a:r>
              <a:rPr lang="en-US" dirty="0" err="1"/>
              <a:t>System.out.println</a:t>
            </a:r>
            <a:r>
              <a:rPr lang="en-US" dirty="0"/>
              <a:t>("Child"); } </a:t>
            </a:r>
          </a:p>
          <a:p>
            <a:pPr marL="0" indent="0">
              <a:buNone/>
            </a:pPr>
            <a:r>
              <a:rPr lang="en-US" dirty="0"/>
              <a:t>} </a:t>
            </a:r>
          </a:p>
          <a:p>
            <a:pPr marL="0" indent="0">
              <a:buNone/>
            </a:pPr>
            <a:r>
              <a:rPr lang="en-US" dirty="0"/>
              <a:t>public class Main { </a:t>
            </a:r>
          </a:p>
          <a:p>
            <a:pPr marL="0" indent="0">
              <a:buNone/>
            </a:pPr>
            <a:r>
              <a:rPr lang="en-US" dirty="0"/>
              <a:t>    public static void main(String[] </a:t>
            </a:r>
            <a:r>
              <a:rPr lang="en-US" dirty="0" err="1"/>
              <a:t>args</a:t>
            </a:r>
            <a:r>
              <a:rPr lang="en-US" dirty="0"/>
              <a:t>) { </a:t>
            </a:r>
          </a:p>
          <a:p>
            <a:pPr marL="0" indent="0">
              <a:buNone/>
            </a:pPr>
            <a:r>
              <a:rPr lang="en-US" dirty="0"/>
              <a:t>        Parent obj = new Child(); </a:t>
            </a:r>
          </a:p>
          <a:p>
            <a:pPr marL="0" indent="0">
              <a:buNone/>
            </a:pPr>
            <a:r>
              <a:rPr lang="en-US" dirty="0"/>
              <a:t>        </a:t>
            </a:r>
            <a:r>
              <a:rPr lang="en-US" dirty="0" err="1"/>
              <a:t>obj.display</a:t>
            </a:r>
            <a:r>
              <a:rPr lang="en-US" dirty="0"/>
              <a:t>(); 			// Parent</a:t>
            </a:r>
          </a:p>
          <a:p>
            <a:pPr marL="0" indent="0">
              <a:buNone/>
            </a:pPr>
            <a:r>
              <a:rPr lang="en-US" dirty="0"/>
              <a:t>    }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838266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E75F-C32E-9E64-B7DB-C7664628F46A}"/>
              </a:ext>
            </a:extLst>
          </p:cNvPr>
          <p:cNvSpPr>
            <a:spLocks noGrp="1"/>
          </p:cNvSpPr>
          <p:nvPr>
            <p:ph type="title"/>
          </p:nvPr>
        </p:nvSpPr>
        <p:spPr/>
        <p:txBody>
          <a:bodyPr/>
          <a:lstStyle/>
          <a:p>
            <a:r>
              <a:rPr lang="en-US" b="1" dirty="0"/>
              <a:t>Static Methods Are Not Overridden</a:t>
            </a:r>
            <a:r>
              <a:rPr lang="en-US" dirty="0"/>
              <a:t>:</a:t>
            </a:r>
          </a:p>
        </p:txBody>
      </p:sp>
      <p:sp>
        <p:nvSpPr>
          <p:cNvPr id="3" name="Content Placeholder 2">
            <a:extLst>
              <a:ext uri="{FF2B5EF4-FFF2-40B4-BE49-F238E27FC236}">
                <a16:creationId xmlns:a16="http://schemas.microsoft.com/office/drawing/2014/main" id="{626F381B-CDA3-1BEC-0920-27E427A44094}"/>
              </a:ext>
            </a:extLst>
          </p:cNvPr>
          <p:cNvSpPr>
            <a:spLocks noGrp="1"/>
          </p:cNvSpPr>
          <p:nvPr>
            <p:ph idx="1"/>
          </p:nvPr>
        </p:nvSpPr>
        <p:spPr/>
        <p:txBody>
          <a:bodyPr/>
          <a:lstStyle/>
          <a:p>
            <a:pPr marL="0" indent="0">
              <a:buNone/>
            </a:pPr>
            <a:r>
              <a:rPr lang="en-US" dirty="0"/>
              <a:t>In Java, static methods belong to the class and not to instances of the class.</a:t>
            </a:r>
          </a:p>
          <a:p>
            <a:pPr marL="0" indent="0">
              <a:buNone/>
            </a:pPr>
            <a:endParaRPr lang="en-US" dirty="0"/>
          </a:p>
          <a:p>
            <a:pPr marL="0" indent="0">
              <a:buNone/>
            </a:pPr>
            <a:r>
              <a:rPr lang="en-US" dirty="0">
                <a:highlight>
                  <a:srgbClr val="FFFF00"/>
                </a:highlight>
              </a:rPr>
              <a:t>When a static method is redefined in a subclass using the same signature, it is called method hiding, not method overriding.</a:t>
            </a:r>
          </a:p>
          <a:p>
            <a:pPr marL="0" indent="0">
              <a:buNone/>
            </a:pPr>
            <a:endParaRPr lang="en-US" dirty="0">
              <a:highlight>
                <a:srgbClr val="FFFF00"/>
              </a:highlight>
            </a:endParaRPr>
          </a:p>
        </p:txBody>
      </p:sp>
    </p:spTree>
    <p:extLst>
      <p:ext uri="{BB962C8B-B14F-4D97-AF65-F5344CB8AC3E}">
        <p14:creationId xmlns:p14="http://schemas.microsoft.com/office/powerpoint/2010/main" val="327031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DF6E17-388C-F315-E4D5-7643E646EBA5}"/>
              </a:ext>
            </a:extLst>
          </p:cNvPr>
          <p:cNvSpPr>
            <a:spLocks noGrp="1"/>
          </p:cNvSpPr>
          <p:nvPr>
            <p:ph idx="1"/>
          </p:nvPr>
        </p:nvSpPr>
        <p:spPr>
          <a:xfrm>
            <a:off x="838200" y="710119"/>
            <a:ext cx="10515600" cy="5466844"/>
          </a:xfrm>
        </p:spPr>
        <p:txBody>
          <a:bodyPr/>
          <a:lstStyle/>
          <a:p>
            <a:r>
              <a:rPr lang="en-US" dirty="0">
                <a:highlight>
                  <a:srgbClr val="FFFF00"/>
                </a:highlight>
              </a:rPr>
              <a:t>In method overriding (with non-static methods), the method that gets executed is determined by runtime polymorphism (based on the actual object type).</a:t>
            </a:r>
          </a:p>
          <a:p>
            <a:endParaRPr lang="en-US" dirty="0"/>
          </a:p>
          <a:p>
            <a:r>
              <a:rPr lang="en-US" dirty="0">
                <a:highlight>
                  <a:srgbClr val="00FFFF"/>
                </a:highlight>
              </a:rPr>
              <a:t>In method hiding (with static methods), the method that gets executed is determined by reference type, not the object type.</a:t>
            </a:r>
          </a:p>
        </p:txBody>
      </p:sp>
    </p:spTree>
    <p:extLst>
      <p:ext uri="{BB962C8B-B14F-4D97-AF65-F5344CB8AC3E}">
        <p14:creationId xmlns:p14="http://schemas.microsoft.com/office/powerpoint/2010/main" val="1853816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5BC0-8328-35EB-800E-C87353A6CF59}"/>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67B777DD-3A9B-5978-88CF-A23EC819DC7B}"/>
              </a:ext>
            </a:extLst>
          </p:cNvPr>
          <p:cNvSpPr>
            <a:spLocks noGrp="1"/>
          </p:cNvSpPr>
          <p:nvPr>
            <p:ph idx="1"/>
          </p:nvPr>
        </p:nvSpPr>
        <p:spPr/>
        <p:txBody>
          <a:bodyPr/>
          <a:lstStyle/>
          <a:p>
            <a:pPr marL="0" indent="0" algn="just">
              <a:buNone/>
            </a:pPr>
            <a:r>
              <a:rPr lang="en-US" b="1" i="0" dirty="0">
                <a:solidFill>
                  <a:srgbClr val="006699"/>
                </a:solidFill>
                <a:effectLst/>
                <a:latin typeface="inter-regular"/>
              </a:rPr>
              <a:t>class</a:t>
            </a:r>
            <a:r>
              <a:rPr lang="en-US" b="0" i="0" dirty="0">
                <a:solidFill>
                  <a:srgbClr val="000000"/>
                </a:solidFill>
                <a:effectLst/>
                <a:latin typeface="inter-regular"/>
              </a:rPr>
              <a:t> Subclass-name </a:t>
            </a:r>
            <a:r>
              <a:rPr lang="en-US" b="1" i="0" dirty="0">
                <a:solidFill>
                  <a:srgbClr val="006699"/>
                </a:solidFill>
                <a:effectLst/>
                <a:latin typeface="inter-regular"/>
              </a:rPr>
              <a:t>extends</a:t>
            </a:r>
            <a:r>
              <a:rPr lang="en-US" b="0" i="0" dirty="0">
                <a:solidFill>
                  <a:srgbClr val="000000"/>
                </a:solidFill>
                <a:effectLst/>
                <a:latin typeface="inter-regular"/>
              </a:rPr>
              <a:t> Superclass-name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0" i="0" dirty="0">
                <a:solidFill>
                  <a:srgbClr val="008200"/>
                </a:solidFill>
                <a:effectLst/>
                <a:latin typeface="inter-regular"/>
              </a:rPr>
              <a:t>//methods and fields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r>
              <a:rPr lang="en-US" b="0" i="0" dirty="0">
                <a:solidFill>
                  <a:srgbClr val="333333"/>
                </a:solidFill>
                <a:effectLst/>
                <a:latin typeface="inter-regular"/>
              </a:rPr>
              <a:t>The meaning of "extends" is to increase the functionality.</a:t>
            </a:r>
            <a:endParaRPr lang="en-US" dirty="0"/>
          </a:p>
        </p:txBody>
      </p:sp>
    </p:spTree>
    <p:extLst>
      <p:ext uri="{BB962C8B-B14F-4D97-AF65-F5344CB8AC3E}">
        <p14:creationId xmlns:p14="http://schemas.microsoft.com/office/powerpoint/2010/main" val="171363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424422-7C19-0479-E7BC-E81A0B10B0F3}"/>
              </a:ext>
            </a:extLst>
          </p:cNvPr>
          <p:cNvSpPr>
            <a:spLocks noGrp="1"/>
          </p:cNvSpPr>
          <p:nvPr>
            <p:ph idx="1"/>
          </p:nvPr>
        </p:nvSpPr>
        <p:spPr>
          <a:xfrm>
            <a:off x="838200" y="301557"/>
            <a:ext cx="10515600" cy="5875406"/>
          </a:xfrm>
        </p:spPr>
        <p:txBody>
          <a:bodyPr numCol="2">
            <a:normAutofit fontScale="55000" lnSpcReduction="20000"/>
          </a:bodyPr>
          <a:lstStyle/>
          <a:p>
            <a:pPr marL="0" indent="0">
              <a:buNone/>
            </a:pPr>
            <a:r>
              <a:rPr lang="en-US" dirty="0"/>
              <a:t>// Superclass</a:t>
            </a:r>
          </a:p>
          <a:p>
            <a:pPr marL="0" indent="0">
              <a:buNone/>
            </a:pPr>
            <a:r>
              <a:rPr lang="en-US" dirty="0"/>
              <a:t>class Employee {</a:t>
            </a:r>
          </a:p>
          <a:p>
            <a:pPr marL="0" indent="0">
              <a:buNone/>
            </a:pPr>
            <a:r>
              <a:rPr lang="en-US" dirty="0"/>
              <a:t>    String name;</a:t>
            </a:r>
          </a:p>
          <a:p>
            <a:pPr marL="0" indent="0">
              <a:buNone/>
            </a:pPr>
            <a:r>
              <a:rPr lang="en-US" dirty="0"/>
              <a:t>    double salary;</a:t>
            </a:r>
          </a:p>
          <a:p>
            <a:pPr marL="0" indent="0">
              <a:buNone/>
            </a:pPr>
            <a:endParaRPr lang="en-US" dirty="0"/>
          </a:p>
          <a:p>
            <a:pPr marL="0" indent="0">
              <a:buNone/>
            </a:pPr>
            <a:r>
              <a:rPr lang="en-US" dirty="0"/>
              <a:t>    Employee(String name, double salary) {</a:t>
            </a:r>
          </a:p>
          <a:p>
            <a:pPr marL="0" indent="0">
              <a:buNone/>
            </a:pPr>
            <a:r>
              <a:rPr lang="en-US" dirty="0"/>
              <a:t>        this.name = name;</a:t>
            </a:r>
          </a:p>
          <a:p>
            <a:pPr marL="0" indent="0">
              <a:buNone/>
            </a:pPr>
            <a:r>
              <a:rPr lang="en-US" dirty="0"/>
              <a:t>        </a:t>
            </a:r>
            <a:r>
              <a:rPr lang="en-US" dirty="0" err="1"/>
              <a:t>this.salary</a:t>
            </a:r>
            <a:r>
              <a:rPr lang="en-US" dirty="0"/>
              <a:t> = salary;</a:t>
            </a:r>
          </a:p>
          <a:p>
            <a:pPr marL="0" indent="0">
              <a:buNone/>
            </a:pPr>
            <a:r>
              <a:rPr lang="en-US" dirty="0"/>
              <a:t>    }</a:t>
            </a:r>
          </a:p>
          <a:p>
            <a:pPr marL="0" indent="0">
              <a:buNone/>
            </a:pPr>
            <a:endParaRPr lang="en-US" dirty="0"/>
          </a:p>
          <a:p>
            <a:pPr marL="0" indent="0">
              <a:buNone/>
            </a:pPr>
            <a:r>
              <a:rPr lang="en-US" dirty="0"/>
              <a:t>    void </a:t>
            </a:r>
            <a:r>
              <a:rPr lang="en-US" dirty="0" err="1"/>
              <a:t>showDetails</a:t>
            </a:r>
            <a:r>
              <a:rPr lang="en-US" dirty="0"/>
              <a:t>() {</a:t>
            </a:r>
          </a:p>
          <a:p>
            <a:pPr marL="0" indent="0">
              <a:buNone/>
            </a:pPr>
            <a:r>
              <a:rPr lang="en-US" dirty="0"/>
              <a:t>        </a:t>
            </a:r>
            <a:r>
              <a:rPr lang="en-US" dirty="0" err="1"/>
              <a:t>System.out.println</a:t>
            </a:r>
            <a:r>
              <a:rPr lang="en-US" dirty="0"/>
              <a:t>("Employee: " + name + ", Salary: $" + salary);</a:t>
            </a:r>
          </a:p>
          <a:p>
            <a:pPr marL="0" indent="0">
              <a:buNone/>
            </a:pPr>
            <a:r>
              <a:rPr lang="en-US" dirty="0"/>
              <a:t>    }</a:t>
            </a:r>
          </a:p>
          <a:p>
            <a:pPr marL="0" indent="0">
              <a:buNone/>
            </a:pPr>
            <a:r>
              <a:rPr lang="en-US" dirty="0"/>
              <a:t>}</a:t>
            </a:r>
          </a:p>
          <a:p>
            <a:pPr marL="0" indent="0">
              <a:buNone/>
            </a:pPr>
            <a:endParaRPr lang="en-US" dirty="0"/>
          </a:p>
          <a:p>
            <a:pPr marL="0" indent="0">
              <a:buNone/>
            </a:pPr>
            <a:r>
              <a:rPr lang="en-US" dirty="0"/>
              <a:t>// Subclass - Manager "is a" Employee</a:t>
            </a:r>
          </a:p>
          <a:p>
            <a:pPr marL="0" indent="0">
              <a:buNone/>
            </a:pPr>
            <a:r>
              <a:rPr lang="en-US" dirty="0"/>
              <a:t>class Manager extends Employee {</a:t>
            </a:r>
          </a:p>
          <a:p>
            <a:pPr marL="0" indent="0">
              <a:buNone/>
            </a:pPr>
            <a:r>
              <a:rPr lang="en-US" dirty="0"/>
              <a:t>    String department;</a:t>
            </a:r>
          </a:p>
          <a:p>
            <a:pPr marL="0" indent="0">
              <a:buNone/>
            </a:pPr>
            <a:endParaRPr lang="en-US" dirty="0"/>
          </a:p>
          <a:p>
            <a:pPr marL="0" indent="0">
              <a:buNone/>
            </a:pPr>
            <a:r>
              <a:rPr lang="en-US" dirty="0"/>
              <a:t>    Manager(String name, double salary, String department) {</a:t>
            </a:r>
          </a:p>
          <a:p>
            <a:pPr marL="0" indent="0">
              <a:buNone/>
            </a:pPr>
            <a:r>
              <a:rPr lang="en-US" dirty="0"/>
              <a:t>        super(name, salary); // Calls the Employee constructor</a:t>
            </a:r>
          </a:p>
          <a:p>
            <a:pPr marL="0" indent="0">
              <a:buNone/>
            </a:pPr>
            <a:r>
              <a:rPr lang="en-US" dirty="0"/>
              <a:t>        </a:t>
            </a:r>
            <a:r>
              <a:rPr lang="en-US" dirty="0" err="1"/>
              <a:t>this.department</a:t>
            </a:r>
            <a:r>
              <a:rPr lang="en-US" dirty="0"/>
              <a:t> = department;</a:t>
            </a:r>
          </a:p>
          <a:p>
            <a:pPr marL="0" indent="0">
              <a:buNone/>
            </a:pPr>
            <a:r>
              <a:rPr lang="en-US" dirty="0"/>
              <a:t>    }</a:t>
            </a:r>
          </a:p>
          <a:p>
            <a:pPr marL="0" indent="0">
              <a:buNone/>
            </a:pPr>
            <a:endParaRPr lang="en-US" dirty="0"/>
          </a:p>
          <a:p>
            <a:pPr marL="0" indent="0">
              <a:buNone/>
            </a:pPr>
            <a:r>
              <a:rPr lang="en-US" dirty="0"/>
              <a:t>    @Override</a:t>
            </a:r>
          </a:p>
          <a:p>
            <a:pPr marL="0" indent="0">
              <a:buNone/>
            </a:pPr>
            <a:r>
              <a:rPr lang="en-US" dirty="0"/>
              <a:t>    void </a:t>
            </a:r>
            <a:r>
              <a:rPr lang="en-US" dirty="0" err="1"/>
              <a:t>showDetails</a:t>
            </a:r>
            <a:r>
              <a:rPr lang="en-US" dirty="0"/>
              <a:t>() {</a:t>
            </a:r>
          </a:p>
          <a:p>
            <a:pPr marL="0" indent="0">
              <a:buNone/>
            </a:pPr>
            <a:r>
              <a:rPr lang="en-US" dirty="0"/>
              <a:t>        </a:t>
            </a:r>
            <a:r>
              <a:rPr lang="en-US" dirty="0" err="1"/>
              <a:t>super.showDetails</a:t>
            </a:r>
            <a:r>
              <a:rPr lang="en-US" dirty="0"/>
              <a:t>();</a:t>
            </a:r>
          </a:p>
          <a:p>
            <a:pPr marL="0" indent="0">
              <a:buNone/>
            </a:pPr>
            <a:r>
              <a:rPr lang="en-US" dirty="0"/>
              <a:t>        </a:t>
            </a:r>
            <a:r>
              <a:rPr lang="en-US" dirty="0" err="1"/>
              <a:t>System.out.println</a:t>
            </a:r>
            <a:r>
              <a:rPr lang="en-US" dirty="0"/>
              <a:t>("Department: " + department);</a:t>
            </a:r>
          </a:p>
          <a:p>
            <a:pPr marL="0" indent="0">
              <a:buNone/>
            </a:pPr>
            <a:r>
              <a:rPr lang="en-US" dirty="0"/>
              <a:t>    }</a:t>
            </a:r>
          </a:p>
          <a:p>
            <a:pPr marL="0" indent="0">
              <a:buNone/>
            </a:pPr>
            <a:r>
              <a:rPr lang="en-US" dirty="0"/>
              <a:t>}</a:t>
            </a:r>
          </a:p>
          <a:p>
            <a:pPr marL="0" indent="0">
              <a:buNone/>
            </a:pPr>
            <a:endParaRPr lang="en-US" dirty="0"/>
          </a:p>
          <a:p>
            <a:pPr marL="0" indent="0">
              <a:buNone/>
            </a:pPr>
            <a:r>
              <a:rPr lang="en-US" dirty="0"/>
              <a:t>// Main class</a:t>
            </a:r>
          </a:p>
          <a:p>
            <a:pPr marL="0" indent="0">
              <a:buNone/>
            </a:pPr>
            <a:r>
              <a:rPr lang="en-US" dirty="0"/>
              <a:t>public class Company {</a:t>
            </a:r>
          </a:p>
          <a:p>
            <a:pPr marL="0" indent="0">
              <a:buNone/>
            </a:pPr>
            <a:r>
              <a:rPr lang="en-US" dirty="0"/>
              <a:t>    public static void main(String[] </a:t>
            </a:r>
            <a:r>
              <a:rPr lang="en-US" dirty="0" err="1"/>
              <a:t>args</a:t>
            </a:r>
            <a:r>
              <a:rPr lang="en-US" dirty="0"/>
              <a:t>) {</a:t>
            </a:r>
          </a:p>
          <a:p>
            <a:pPr marL="0" indent="0">
              <a:buNone/>
            </a:pPr>
            <a:r>
              <a:rPr lang="en-US" dirty="0"/>
              <a:t>        Manager m = new Manager("Alice", 90000, "HR");</a:t>
            </a:r>
          </a:p>
          <a:p>
            <a:pPr marL="0" indent="0">
              <a:buNone/>
            </a:pPr>
            <a:r>
              <a:rPr lang="en-US" dirty="0"/>
              <a:t>        </a:t>
            </a:r>
            <a:r>
              <a:rPr lang="en-US" dirty="0" err="1"/>
              <a:t>m.showDetails</a:t>
            </a:r>
            <a:r>
              <a:rPr lang="en-US" dirty="0"/>
              <a:t>();</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3257901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EB55C-D89F-FCB8-8546-048B95D3AFB7}"/>
              </a:ext>
            </a:extLst>
          </p:cNvPr>
          <p:cNvSpPr>
            <a:spLocks noGrp="1"/>
          </p:cNvSpPr>
          <p:nvPr>
            <p:ph type="title"/>
          </p:nvPr>
        </p:nvSpPr>
        <p:spPr/>
        <p:txBody>
          <a:bodyPr/>
          <a:lstStyle/>
          <a:p>
            <a:r>
              <a:rPr lang="en-US" dirty="0"/>
              <a:t>2 cases to be kept in mind:</a:t>
            </a:r>
          </a:p>
        </p:txBody>
      </p:sp>
      <p:sp>
        <p:nvSpPr>
          <p:cNvPr id="3" name="Content Placeholder 2">
            <a:extLst>
              <a:ext uri="{FF2B5EF4-FFF2-40B4-BE49-F238E27FC236}">
                <a16:creationId xmlns:a16="http://schemas.microsoft.com/office/drawing/2014/main" id="{6C6EBEC5-CB65-09B3-A3E2-3B3F5A09BF12}"/>
              </a:ext>
            </a:extLst>
          </p:cNvPr>
          <p:cNvSpPr>
            <a:spLocks noGrp="1"/>
          </p:cNvSpPr>
          <p:nvPr>
            <p:ph idx="1"/>
          </p:nvPr>
        </p:nvSpPr>
        <p:spPr/>
        <p:txBody>
          <a:bodyPr/>
          <a:lstStyle/>
          <a:p>
            <a:pPr marL="514350" indent="-514350">
              <a:buFont typeface="+mj-lt"/>
              <a:buAutoNum type="arabicPeriod"/>
            </a:pPr>
            <a:r>
              <a:rPr lang="en-US" dirty="0"/>
              <a:t>If parent class has no-</a:t>
            </a:r>
            <a:r>
              <a:rPr lang="en-US" dirty="0" err="1"/>
              <a:t>arg</a:t>
            </a:r>
            <a:r>
              <a:rPr lang="en-US" dirty="0"/>
              <a:t> constructor: the child class does </a:t>
            </a:r>
            <a:r>
              <a:rPr lang="en-US" b="1" dirty="0"/>
              <a:t>not</a:t>
            </a:r>
            <a:r>
              <a:rPr lang="en-US" dirty="0"/>
              <a:t> need to pass parameters explicitly. The Java compiler </a:t>
            </a:r>
            <a:r>
              <a:rPr lang="en-US" b="1" dirty="0"/>
              <a:t>implicitly calls super().</a:t>
            </a:r>
          </a:p>
          <a:p>
            <a:pPr marL="514350" indent="-514350">
              <a:buFont typeface="+mj-lt"/>
              <a:buAutoNum type="arabicPeriod"/>
            </a:pPr>
            <a:r>
              <a:rPr lang="en-US" b="1" dirty="0"/>
              <a:t>If </a:t>
            </a:r>
            <a:r>
              <a:rPr lang="en-US" dirty="0"/>
              <a:t>Parent Class Has a Parameterized Constructor</a:t>
            </a:r>
            <a:r>
              <a:rPr lang="en-US" b="1" dirty="0"/>
              <a:t>, </a:t>
            </a:r>
            <a:r>
              <a:rPr lang="en-US" dirty="0"/>
              <a:t>the child class </a:t>
            </a:r>
            <a:r>
              <a:rPr lang="en-US" b="1" dirty="0"/>
              <a:t>must</a:t>
            </a:r>
            <a:r>
              <a:rPr lang="en-US" dirty="0"/>
              <a:t> explicitly call </a:t>
            </a:r>
            <a:r>
              <a:rPr lang="en-US" b="1" dirty="0"/>
              <a:t> super (arguments)</a:t>
            </a:r>
            <a:endParaRPr lang="en-US" dirty="0"/>
          </a:p>
        </p:txBody>
      </p:sp>
    </p:spTree>
    <p:extLst>
      <p:ext uri="{BB962C8B-B14F-4D97-AF65-F5344CB8AC3E}">
        <p14:creationId xmlns:p14="http://schemas.microsoft.com/office/powerpoint/2010/main" val="3313821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2760634-35EC-B7EF-B488-5F95375D752B}"/>
              </a:ext>
            </a:extLst>
          </p:cNvPr>
          <p:cNvPicPr>
            <a:picLocks noChangeAspect="1"/>
          </p:cNvPicPr>
          <p:nvPr/>
        </p:nvPicPr>
        <p:blipFill rotWithShape="1">
          <a:blip r:embed="rId2"/>
          <a:srcRect r="8679" b="-1"/>
          <a:stretch/>
        </p:blipFill>
        <p:spPr>
          <a:xfrm>
            <a:off x="802643" y="385983"/>
            <a:ext cx="10586714" cy="5970368"/>
          </a:xfrm>
          <a:prstGeom prst="rect">
            <a:avLst/>
          </a:prstGeom>
        </p:spPr>
      </p:pic>
      <p:cxnSp>
        <p:nvCxnSpPr>
          <p:cNvPr id="10" name="Straight Connector 9">
            <a:extLst>
              <a:ext uri="{FF2B5EF4-FFF2-40B4-BE49-F238E27FC236}">
                <a16:creationId xmlns:a16="http://schemas.microsoft.com/office/drawing/2014/main" id="{F56AE1B2-3354-430B-9E05-2241C72EE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0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225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F647-C023-A877-A591-96EB4A7D1131}"/>
              </a:ext>
            </a:extLst>
          </p:cNvPr>
          <p:cNvSpPr>
            <a:spLocks noGrp="1"/>
          </p:cNvSpPr>
          <p:nvPr>
            <p:ph type="title"/>
          </p:nvPr>
        </p:nvSpPr>
        <p:spPr/>
        <p:txBody>
          <a:bodyPr/>
          <a:lstStyle/>
          <a:p>
            <a:r>
              <a:rPr lang="en-US" dirty="0"/>
              <a:t>Types of Inheritance</a:t>
            </a:r>
          </a:p>
        </p:txBody>
      </p:sp>
      <p:pic>
        <p:nvPicPr>
          <p:cNvPr id="5" name="Picture 4">
            <a:extLst>
              <a:ext uri="{FF2B5EF4-FFF2-40B4-BE49-F238E27FC236}">
                <a16:creationId xmlns:a16="http://schemas.microsoft.com/office/drawing/2014/main" id="{88C03554-309A-60EA-500B-B10FF889E463}"/>
              </a:ext>
            </a:extLst>
          </p:cNvPr>
          <p:cNvPicPr>
            <a:picLocks noChangeAspect="1"/>
          </p:cNvPicPr>
          <p:nvPr/>
        </p:nvPicPr>
        <p:blipFill>
          <a:blip r:embed="rId2"/>
          <a:stretch>
            <a:fillRect/>
          </a:stretch>
        </p:blipFill>
        <p:spPr>
          <a:xfrm>
            <a:off x="2106584" y="1390473"/>
            <a:ext cx="10159427" cy="5191302"/>
          </a:xfrm>
          <a:prstGeom prst="rect">
            <a:avLst/>
          </a:prstGeom>
        </p:spPr>
      </p:pic>
    </p:spTree>
    <p:extLst>
      <p:ext uri="{BB962C8B-B14F-4D97-AF65-F5344CB8AC3E}">
        <p14:creationId xmlns:p14="http://schemas.microsoft.com/office/powerpoint/2010/main" val="2602458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AF73-EA0F-D754-28B9-A4396D3DC2FF}"/>
              </a:ext>
            </a:extLst>
          </p:cNvPr>
          <p:cNvSpPr>
            <a:spLocks noGrp="1"/>
          </p:cNvSpPr>
          <p:nvPr>
            <p:ph type="title"/>
          </p:nvPr>
        </p:nvSpPr>
        <p:spPr/>
        <p:txBody>
          <a:bodyPr/>
          <a:lstStyle/>
          <a:p>
            <a:r>
              <a:rPr lang="en-US" dirty="0"/>
              <a:t>Ques</a:t>
            </a:r>
          </a:p>
        </p:txBody>
      </p:sp>
      <p:sp>
        <p:nvSpPr>
          <p:cNvPr id="3" name="Content Placeholder 2">
            <a:extLst>
              <a:ext uri="{FF2B5EF4-FFF2-40B4-BE49-F238E27FC236}">
                <a16:creationId xmlns:a16="http://schemas.microsoft.com/office/drawing/2014/main" id="{8AEA8D13-E3CF-8C61-9771-C7FEACD619BC}"/>
              </a:ext>
            </a:extLst>
          </p:cNvPr>
          <p:cNvSpPr>
            <a:spLocks noGrp="1"/>
          </p:cNvSpPr>
          <p:nvPr>
            <p:ph idx="1"/>
          </p:nvPr>
        </p:nvSpPr>
        <p:spPr/>
        <p:txBody>
          <a:bodyPr/>
          <a:lstStyle/>
          <a:p>
            <a:r>
              <a:rPr lang="en-US" dirty="0"/>
              <a:t>Banking System can have a </a:t>
            </a:r>
            <a:r>
              <a:rPr lang="en-US" dirty="0" err="1">
                <a:highlight>
                  <a:srgbClr val="FFFF00"/>
                </a:highlight>
              </a:rPr>
              <a:t>BankAccount</a:t>
            </a:r>
            <a:r>
              <a:rPr lang="en-US" dirty="0">
                <a:highlight>
                  <a:srgbClr val="FFFF00"/>
                </a:highlight>
              </a:rPr>
              <a:t> class with attributes like </a:t>
            </a:r>
            <a:r>
              <a:rPr lang="en-US" dirty="0" err="1">
                <a:highlight>
                  <a:srgbClr val="FFFF00"/>
                </a:highlight>
              </a:rPr>
              <a:t>accountHolder</a:t>
            </a:r>
            <a:r>
              <a:rPr lang="en-US" dirty="0">
                <a:highlight>
                  <a:srgbClr val="FFFF00"/>
                </a:highlight>
              </a:rPr>
              <a:t> and balance</a:t>
            </a:r>
            <a:r>
              <a:rPr lang="en-US" dirty="0"/>
              <a:t>, and child classes like </a:t>
            </a:r>
            <a:r>
              <a:rPr lang="en-US" dirty="0" err="1">
                <a:highlight>
                  <a:srgbClr val="00FFFF"/>
                </a:highlight>
              </a:rPr>
              <a:t>SavingsAccount</a:t>
            </a:r>
            <a:r>
              <a:rPr lang="en-US" dirty="0">
                <a:highlight>
                  <a:srgbClr val="00FFFF"/>
                </a:highlight>
              </a:rPr>
              <a:t> (with </a:t>
            </a:r>
            <a:r>
              <a:rPr lang="en-US" dirty="0" err="1">
                <a:highlight>
                  <a:srgbClr val="00FFFF"/>
                </a:highlight>
              </a:rPr>
              <a:t>interestRate</a:t>
            </a:r>
            <a:r>
              <a:rPr lang="en-US" dirty="0">
                <a:highlight>
                  <a:srgbClr val="00FFFF"/>
                </a:highlight>
              </a:rPr>
              <a:t>) and </a:t>
            </a:r>
            <a:r>
              <a:rPr lang="en-US" dirty="0" err="1">
                <a:highlight>
                  <a:srgbClr val="00FFFF"/>
                </a:highlight>
              </a:rPr>
              <a:t>CurrentAccount</a:t>
            </a:r>
            <a:r>
              <a:rPr lang="en-US" dirty="0">
                <a:highlight>
                  <a:srgbClr val="00FFFF"/>
                </a:highlight>
              </a:rPr>
              <a:t> (with </a:t>
            </a:r>
            <a:r>
              <a:rPr lang="en-US" dirty="0" err="1">
                <a:highlight>
                  <a:srgbClr val="00FFFF"/>
                </a:highlight>
              </a:rPr>
              <a:t>overdraftLimit</a:t>
            </a:r>
            <a:r>
              <a:rPr lang="en-US" dirty="0">
                <a:highlight>
                  <a:srgbClr val="00FFFF"/>
                </a:highlight>
              </a:rPr>
              <a:t>)</a:t>
            </a:r>
            <a:r>
              <a:rPr lang="en-US" dirty="0"/>
              <a:t>. The system should allow operations such as deposits, withdrawals, and interest calculation.</a:t>
            </a:r>
          </a:p>
          <a:p>
            <a:r>
              <a:rPr lang="en-US" dirty="0"/>
              <a:t>Implement a main class that creates objects of different subclasses and demonstrates polymorphic behavior through method overriding.</a:t>
            </a:r>
          </a:p>
        </p:txBody>
      </p:sp>
    </p:spTree>
    <p:extLst>
      <p:ext uri="{BB962C8B-B14F-4D97-AF65-F5344CB8AC3E}">
        <p14:creationId xmlns:p14="http://schemas.microsoft.com/office/powerpoint/2010/main" val="4184543146"/>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7934</TotalTime>
  <Words>2416</Words>
  <Application>Microsoft Macintosh PowerPoint</Application>
  <PresentationFormat>Widescreen</PresentationFormat>
  <Paragraphs>290</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inter-bold</vt:lpstr>
      <vt:lpstr>inter-regular</vt:lpstr>
      <vt:lpstr>Nunito</vt:lpstr>
      <vt:lpstr>Söhne</vt:lpstr>
      <vt:lpstr>Univers</vt:lpstr>
      <vt:lpstr>GradientVTI</vt:lpstr>
      <vt:lpstr>INHERITANCE</vt:lpstr>
      <vt:lpstr>PowerPoint Presentation</vt:lpstr>
      <vt:lpstr>PowerPoint Presentation</vt:lpstr>
      <vt:lpstr>Syntax</vt:lpstr>
      <vt:lpstr>PowerPoint Presentation</vt:lpstr>
      <vt:lpstr>2 cases to be kept in mind:</vt:lpstr>
      <vt:lpstr>PowerPoint Presentation</vt:lpstr>
      <vt:lpstr>Types of Inheritance</vt:lpstr>
      <vt:lpstr>Ques</vt:lpstr>
      <vt:lpstr>Order of constructor execution (inheritance)</vt:lpstr>
      <vt:lpstr>Uses of “super“ keyword</vt:lpstr>
      <vt:lpstr>POLYMORPHISM</vt:lpstr>
      <vt:lpstr>PowerPoint Presentation</vt:lpstr>
      <vt:lpstr>Compile time polymorphism- METHOD OVERLOADING</vt:lpstr>
      <vt:lpstr>PowerPoint Presentation</vt:lpstr>
      <vt:lpstr>Runtime polymorphism or Dynamic Method Dispatch</vt:lpstr>
      <vt:lpstr>PowerPoint Presentation</vt:lpstr>
      <vt:lpstr>upcasting</vt:lpstr>
      <vt:lpstr>PowerPoint Presentation</vt:lpstr>
      <vt:lpstr>Run time polymorphism: dynamic method dispatch</vt:lpstr>
      <vt:lpstr>ABSTRACTION </vt:lpstr>
      <vt:lpstr>Abstract class in java</vt:lpstr>
      <vt:lpstr>Abstract method</vt:lpstr>
      <vt:lpstr>Imp Points abstract class!</vt:lpstr>
      <vt:lpstr>Cont.</vt:lpstr>
      <vt:lpstr>Final variable: variable cannot be reassigned once it is initialized (Very Impotant)</vt:lpstr>
      <vt:lpstr>Final Method-cannot be overridden by subclasses.</vt:lpstr>
      <vt:lpstr>Final Class- Cannot be inherited</vt:lpstr>
      <vt:lpstr>PowerPoint Presentation</vt:lpstr>
      <vt:lpstr>Abstract class Payment</vt:lpstr>
      <vt:lpstr>Child classes </vt:lpstr>
      <vt:lpstr>Payment System</vt:lpstr>
      <vt:lpstr>IMPORTANT POINTS</vt:lpstr>
      <vt:lpstr>Method hiding using static methods</vt:lpstr>
      <vt:lpstr>Static Methods Are Not Overridden: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silky sachar</dc:creator>
  <cp:lastModifiedBy>Arnav Aggarwal</cp:lastModifiedBy>
  <cp:revision>41</cp:revision>
  <dcterms:created xsi:type="dcterms:W3CDTF">2024-03-11T05:08:02Z</dcterms:created>
  <dcterms:modified xsi:type="dcterms:W3CDTF">2025-03-10T04:33:49Z</dcterms:modified>
</cp:coreProperties>
</file>