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3" r:id="rId5"/>
    <p:sldId id="264" r:id="rId6"/>
    <p:sldId id="296" r:id="rId7"/>
    <p:sldId id="272" r:id="rId8"/>
    <p:sldId id="279" r:id="rId9"/>
    <p:sldId id="297" r:id="rId10"/>
    <p:sldId id="287" r:id="rId11"/>
    <p:sldId id="286" r:id="rId12"/>
    <p:sldId id="298" r:id="rId13"/>
    <p:sldId id="299" r:id="rId14"/>
    <p:sldId id="300" r:id="rId15"/>
    <p:sldId id="301" r:id="rId16"/>
    <p:sldId id="302" r:id="rId17"/>
    <p:sldId id="303" r:id="rId18"/>
    <p:sldId id="304" r:id="rId19"/>
    <p:sldId id="305" r:id="rId20"/>
    <p:sldId id="306" r:id="rId21"/>
    <p:sldId id="30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5" autoAdjust="0"/>
    <p:restoredTop sz="94660"/>
  </p:normalViewPr>
  <p:slideViewPr>
    <p:cSldViewPr snapToGrid="0">
      <p:cViewPr varScale="1">
        <p:scale>
          <a:sx n="105" d="100"/>
          <a:sy n="105" d="100"/>
        </p:scale>
        <p:origin x="90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2CA4-3441-69DB-F3CB-97B706BBB0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B341F-37AD-4EDC-0910-867732CEE7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A27686-B44B-2959-1280-A01C2BA3C9F5}"/>
              </a:ext>
            </a:extLst>
          </p:cNvPr>
          <p:cNvSpPr>
            <a:spLocks noGrp="1"/>
          </p:cNvSpPr>
          <p:nvPr>
            <p:ph type="dt" sz="half" idx="10"/>
          </p:nvPr>
        </p:nvSpPr>
        <p:spPr/>
        <p:txBody>
          <a:bodyPr/>
          <a:lstStyle/>
          <a:p>
            <a:fld id="{D9FE397A-5D54-423F-B86A-74F059A1A686}" type="datetimeFigureOut">
              <a:rPr lang="en-US" smtClean="0"/>
              <a:t>3/10/25</a:t>
            </a:fld>
            <a:endParaRPr lang="en-US"/>
          </a:p>
        </p:txBody>
      </p:sp>
      <p:sp>
        <p:nvSpPr>
          <p:cNvPr id="5" name="Footer Placeholder 4">
            <a:extLst>
              <a:ext uri="{FF2B5EF4-FFF2-40B4-BE49-F238E27FC236}">
                <a16:creationId xmlns:a16="http://schemas.microsoft.com/office/drawing/2014/main" id="{5E734D61-E17A-1875-D6F4-F4F7E5BC12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DABB3C-9D8F-95C5-311F-8E0127048E85}"/>
              </a:ext>
            </a:extLst>
          </p:cNvPr>
          <p:cNvSpPr>
            <a:spLocks noGrp="1"/>
          </p:cNvSpPr>
          <p:nvPr>
            <p:ph type="sldNum" sz="quarter" idx="12"/>
          </p:nvPr>
        </p:nvSpPr>
        <p:spPr/>
        <p:txBody>
          <a:bodyPr/>
          <a:lstStyle/>
          <a:p>
            <a:fld id="{1AEECDEB-A15D-40D2-8263-FC0465D44D18}" type="slidenum">
              <a:rPr lang="en-US" smtClean="0"/>
              <a:t>‹#›</a:t>
            </a:fld>
            <a:endParaRPr lang="en-US"/>
          </a:p>
        </p:txBody>
      </p:sp>
    </p:spTree>
    <p:extLst>
      <p:ext uri="{BB962C8B-B14F-4D97-AF65-F5344CB8AC3E}">
        <p14:creationId xmlns:p14="http://schemas.microsoft.com/office/powerpoint/2010/main" val="3928264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D00F6-AA1F-776B-8D90-AA19B6B234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89DA89-3E78-7FF5-56AF-6503A2F6E2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3111BF-87CA-2199-5934-A0F645118FB9}"/>
              </a:ext>
            </a:extLst>
          </p:cNvPr>
          <p:cNvSpPr>
            <a:spLocks noGrp="1"/>
          </p:cNvSpPr>
          <p:nvPr>
            <p:ph type="dt" sz="half" idx="10"/>
          </p:nvPr>
        </p:nvSpPr>
        <p:spPr/>
        <p:txBody>
          <a:bodyPr/>
          <a:lstStyle/>
          <a:p>
            <a:fld id="{D9FE397A-5D54-423F-B86A-74F059A1A686}" type="datetimeFigureOut">
              <a:rPr lang="en-US" smtClean="0"/>
              <a:t>3/10/25</a:t>
            </a:fld>
            <a:endParaRPr lang="en-US"/>
          </a:p>
        </p:txBody>
      </p:sp>
      <p:sp>
        <p:nvSpPr>
          <p:cNvPr id="5" name="Footer Placeholder 4">
            <a:extLst>
              <a:ext uri="{FF2B5EF4-FFF2-40B4-BE49-F238E27FC236}">
                <a16:creationId xmlns:a16="http://schemas.microsoft.com/office/drawing/2014/main" id="{649F9EC4-92FE-84C2-F318-71133AE823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08CCCA-C21A-0726-3D4B-4855B6EDA38F}"/>
              </a:ext>
            </a:extLst>
          </p:cNvPr>
          <p:cNvSpPr>
            <a:spLocks noGrp="1"/>
          </p:cNvSpPr>
          <p:nvPr>
            <p:ph type="sldNum" sz="quarter" idx="12"/>
          </p:nvPr>
        </p:nvSpPr>
        <p:spPr/>
        <p:txBody>
          <a:bodyPr/>
          <a:lstStyle/>
          <a:p>
            <a:fld id="{1AEECDEB-A15D-40D2-8263-FC0465D44D18}" type="slidenum">
              <a:rPr lang="en-US" smtClean="0"/>
              <a:t>‹#›</a:t>
            </a:fld>
            <a:endParaRPr lang="en-US"/>
          </a:p>
        </p:txBody>
      </p:sp>
    </p:spTree>
    <p:extLst>
      <p:ext uri="{BB962C8B-B14F-4D97-AF65-F5344CB8AC3E}">
        <p14:creationId xmlns:p14="http://schemas.microsoft.com/office/powerpoint/2010/main" val="2340256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4738AC-FC69-A118-1BE5-B3C392F8A0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1AE784-5032-0D03-4E1E-651CDE03C9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114C19-0F6F-2589-7E47-1DA115696DA5}"/>
              </a:ext>
            </a:extLst>
          </p:cNvPr>
          <p:cNvSpPr>
            <a:spLocks noGrp="1"/>
          </p:cNvSpPr>
          <p:nvPr>
            <p:ph type="dt" sz="half" idx="10"/>
          </p:nvPr>
        </p:nvSpPr>
        <p:spPr/>
        <p:txBody>
          <a:bodyPr/>
          <a:lstStyle/>
          <a:p>
            <a:fld id="{D9FE397A-5D54-423F-B86A-74F059A1A686}" type="datetimeFigureOut">
              <a:rPr lang="en-US" smtClean="0"/>
              <a:t>3/10/25</a:t>
            </a:fld>
            <a:endParaRPr lang="en-US"/>
          </a:p>
        </p:txBody>
      </p:sp>
      <p:sp>
        <p:nvSpPr>
          <p:cNvPr id="5" name="Footer Placeholder 4">
            <a:extLst>
              <a:ext uri="{FF2B5EF4-FFF2-40B4-BE49-F238E27FC236}">
                <a16:creationId xmlns:a16="http://schemas.microsoft.com/office/drawing/2014/main" id="{E5DC28F6-B128-28F0-662F-C91B6087BA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78BE4F-E800-41E9-311E-0B3FC94F4742}"/>
              </a:ext>
            </a:extLst>
          </p:cNvPr>
          <p:cNvSpPr>
            <a:spLocks noGrp="1"/>
          </p:cNvSpPr>
          <p:nvPr>
            <p:ph type="sldNum" sz="quarter" idx="12"/>
          </p:nvPr>
        </p:nvSpPr>
        <p:spPr/>
        <p:txBody>
          <a:bodyPr/>
          <a:lstStyle/>
          <a:p>
            <a:fld id="{1AEECDEB-A15D-40D2-8263-FC0465D44D18}" type="slidenum">
              <a:rPr lang="en-US" smtClean="0"/>
              <a:t>‹#›</a:t>
            </a:fld>
            <a:endParaRPr lang="en-US"/>
          </a:p>
        </p:txBody>
      </p:sp>
    </p:spTree>
    <p:extLst>
      <p:ext uri="{BB962C8B-B14F-4D97-AF65-F5344CB8AC3E}">
        <p14:creationId xmlns:p14="http://schemas.microsoft.com/office/powerpoint/2010/main" val="979767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773C-7546-83A6-D6CB-92676FC5AE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7D2C8-B19D-2C4F-C99F-03D5F633DC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1B8C4-A5E1-028C-0E09-4419B8CF41A8}"/>
              </a:ext>
            </a:extLst>
          </p:cNvPr>
          <p:cNvSpPr>
            <a:spLocks noGrp="1"/>
          </p:cNvSpPr>
          <p:nvPr>
            <p:ph type="dt" sz="half" idx="10"/>
          </p:nvPr>
        </p:nvSpPr>
        <p:spPr/>
        <p:txBody>
          <a:bodyPr/>
          <a:lstStyle/>
          <a:p>
            <a:fld id="{D9FE397A-5D54-423F-B86A-74F059A1A686}" type="datetimeFigureOut">
              <a:rPr lang="en-US" smtClean="0"/>
              <a:t>3/10/25</a:t>
            </a:fld>
            <a:endParaRPr lang="en-US"/>
          </a:p>
        </p:txBody>
      </p:sp>
      <p:sp>
        <p:nvSpPr>
          <p:cNvPr id="5" name="Footer Placeholder 4">
            <a:extLst>
              <a:ext uri="{FF2B5EF4-FFF2-40B4-BE49-F238E27FC236}">
                <a16:creationId xmlns:a16="http://schemas.microsoft.com/office/drawing/2014/main" id="{F7A556EF-9ECF-6225-A604-CC37F54842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83AE0-E57C-83FB-504B-631B4A931624}"/>
              </a:ext>
            </a:extLst>
          </p:cNvPr>
          <p:cNvSpPr>
            <a:spLocks noGrp="1"/>
          </p:cNvSpPr>
          <p:nvPr>
            <p:ph type="sldNum" sz="quarter" idx="12"/>
          </p:nvPr>
        </p:nvSpPr>
        <p:spPr/>
        <p:txBody>
          <a:bodyPr/>
          <a:lstStyle/>
          <a:p>
            <a:fld id="{1AEECDEB-A15D-40D2-8263-FC0465D44D18}" type="slidenum">
              <a:rPr lang="en-US" smtClean="0"/>
              <a:t>‹#›</a:t>
            </a:fld>
            <a:endParaRPr lang="en-US"/>
          </a:p>
        </p:txBody>
      </p:sp>
    </p:spTree>
    <p:extLst>
      <p:ext uri="{BB962C8B-B14F-4D97-AF65-F5344CB8AC3E}">
        <p14:creationId xmlns:p14="http://schemas.microsoft.com/office/powerpoint/2010/main" val="127790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4DA88-9F56-D73E-A21B-439FB31B64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245AE4-276A-370B-8D2E-3CE116C9D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FE3E0C-DC47-49B5-76ED-92C2D24465BC}"/>
              </a:ext>
            </a:extLst>
          </p:cNvPr>
          <p:cNvSpPr>
            <a:spLocks noGrp="1"/>
          </p:cNvSpPr>
          <p:nvPr>
            <p:ph type="dt" sz="half" idx="10"/>
          </p:nvPr>
        </p:nvSpPr>
        <p:spPr/>
        <p:txBody>
          <a:bodyPr/>
          <a:lstStyle/>
          <a:p>
            <a:fld id="{D9FE397A-5D54-423F-B86A-74F059A1A686}" type="datetimeFigureOut">
              <a:rPr lang="en-US" smtClean="0"/>
              <a:t>3/10/25</a:t>
            </a:fld>
            <a:endParaRPr lang="en-US"/>
          </a:p>
        </p:txBody>
      </p:sp>
      <p:sp>
        <p:nvSpPr>
          <p:cNvPr id="5" name="Footer Placeholder 4">
            <a:extLst>
              <a:ext uri="{FF2B5EF4-FFF2-40B4-BE49-F238E27FC236}">
                <a16:creationId xmlns:a16="http://schemas.microsoft.com/office/drawing/2014/main" id="{DA6447BD-54E6-0F82-E94F-D856DC241D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A452F-01EB-74B8-EE78-44D61732EAA2}"/>
              </a:ext>
            </a:extLst>
          </p:cNvPr>
          <p:cNvSpPr>
            <a:spLocks noGrp="1"/>
          </p:cNvSpPr>
          <p:nvPr>
            <p:ph type="sldNum" sz="quarter" idx="12"/>
          </p:nvPr>
        </p:nvSpPr>
        <p:spPr/>
        <p:txBody>
          <a:bodyPr/>
          <a:lstStyle/>
          <a:p>
            <a:fld id="{1AEECDEB-A15D-40D2-8263-FC0465D44D18}" type="slidenum">
              <a:rPr lang="en-US" smtClean="0"/>
              <a:t>‹#›</a:t>
            </a:fld>
            <a:endParaRPr lang="en-US"/>
          </a:p>
        </p:txBody>
      </p:sp>
    </p:spTree>
    <p:extLst>
      <p:ext uri="{BB962C8B-B14F-4D97-AF65-F5344CB8AC3E}">
        <p14:creationId xmlns:p14="http://schemas.microsoft.com/office/powerpoint/2010/main" val="825592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BF735-7E66-6A85-EE53-726A881096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9A343B-4737-5D8F-30C6-E862BC587B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EFFA4C-8115-53BD-1DCF-44E7755905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1AEEEA-4C3B-13DE-EC70-7CC5C8E114DC}"/>
              </a:ext>
            </a:extLst>
          </p:cNvPr>
          <p:cNvSpPr>
            <a:spLocks noGrp="1"/>
          </p:cNvSpPr>
          <p:nvPr>
            <p:ph type="dt" sz="half" idx="10"/>
          </p:nvPr>
        </p:nvSpPr>
        <p:spPr/>
        <p:txBody>
          <a:bodyPr/>
          <a:lstStyle/>
          <a:p>
            <a:fld id="{D9FE397A-5D54-423F-B86A-74F059A1A686}" type="datetimeFigureOut">
              <a:rPr lang="en-US" smtClean="0"/>
              <a:t>3/10/25</a:t>
            </a:fld>
            <a:endParaRPr lang="en-US"/>
          </a:p>
        </p:txBody>
      </p:sp>
      <p:sp>
        <p:nvSpPr>
          <p:cNvPr id="6" name="Footer Placeholder 5">
            <a:extLst>
              <a:ext uri="{FF2B5EF4-FFF2-40B4-BE49-F238E27FC236}">
                <a16:creationId xmlns:a16="http://schemas.microsoft.com/office/drawing/2014/main" id="{6843475F-0212-A5DC-1A06-8EDB61B644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97FA6-0F04-364E-EFC5-2A3E37BF9D28}"/>
              </a:ext>
            </a:extLst>
          </p:cNvPr>
          <p:cNvSpPr>
            <a:spLocks noGrp="1"/>
          </p:cNvSpPr>
          <p:nvPr>
            <p:ph type="sldNum" sz="quarter" idx="12"/>
          </p:nvPr>
        </p:nvSpPr>
        <p:spPr/>
        <p:txBody>
          <a:bodyPr/>
          <a:lstStyle/>
          <a:p>
            <a:fld id="{1AEECDEB-A15D-40D2-8263-FC0465D44D18}" type="slidenum">
              <a:rPr lang="en-US" smtClean="0"/>
              <a:t>‹#›</a:t>
            </a:fld>
            <a:endParaRPr lang="en-US"/>
          </a:p>
        </p:txBody>
      </p:sp>
    </p:spTree>
    <p:extLst>
      <p:ext uri="{BB962C8B-B14F-4D97-AF65-F5344CB8AC3E}">
        <p14:creationId xmlns:p14="http://schemas.microsoft.com/office/powerpoint/2010/main" val="1463233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198EA-6D34-CEA7-0341-645C5395A9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9053B3-989C-4F51-D974-7F52C7B812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21DC67-B034-6BDD-25C6-3F1A17A73B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3451F7-7A82-2964-BCBE-C2EF87EBA1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7D6878-B6E6-4E94-2043-3CF58F9B04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454614D-925E-82CE-C67B-4EE848330565}"/>
              </a:ext>
            </a:extLst>
          </p:cNvPr>
          <p:cNvSpPr>
            <a:spLocks noGrp="1"/>
          </p:cNvSpPr>
          <p:nvPr>
            <p:ph type="dt" sz="half" idx="10"/>
          </p:nvPr>
        </p:nvSpPr>
        <p:spPr/>
        <p:txBody>
          <a:bodyPr/>
          <a:lstStyle/>
          <a:p>
            <a:fld id="{D9FE397A-5D54-423F-B86A-74F059A1A686}" type="datetimeFigureOut">
              <a:rPr lang="en-US" smtClean="0"/>
              <a:t>3/10/25</a:t>
            </a:fld>
            <a:endParaRPr lang="en-US"/>
          </a:p>
        </p:txBody>
      </p:sp>
      <p:sp>
        <p:nvSpPr>
          <p:cNvPr id="8" name="Footer Placeholder 7">
            <a:extLst>
              <a:ext uri="{FF2B5EF4-FFF2-40B4-BE49-F238E27FC236}">
                <a16:creationId xmlns:a16="http://schemas.microsoft.com/office/drawing/2014/main" id="{EC44B6B0-1E90-4351-3FA3-EF3C58C723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13069F-566E-45EA-E83B-00CA6FEFDCBC}"/>
              </a:ext>
            </a:extLst>
          </p:cNvPr>
          <p:cNvSpPr>
            <a:spLocks noGrp="1"/>
          </p:cNvSpPr>
          <p:nvPr>
            <p:ph type="sldNum" sz="quarter" idx="12"/>
          </p:nvPr>
        </p:nvSpPr>
        <p:spPr/>
        <p:txBody>
          <a:bodyPr/>
          <a:lstStyle/>
          <a:p>
            <a:fld id="{1AEECDEB-A15D-40D2-8263-FC0465D44D18}" type="slidenum">
              <a:rPr lang="en-US" smtClean="0"/>
              <a:t>‹#›</a:t>
            </a:fld>
            <a:endParaRPr lang="en-US"/>
          </a:p>
        </p:txBody>
      </p:sp>
    </p:spTree>
    <p:extLst>
      <p:ext uri="{BB962C8B-B14F-4D97-AF65-F5344CB8AC3E}">
        <p14:creationId xmlns:p14="http://schemas.microsoft.com/office/powerpoint/2010/main" val="44936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78A9B-A685-8DAD-71EC-00ED8B317D7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3D9BBA-D8B8-C6FC-31E3-42BB15DF3426}"/>
              </a:ext>
            </a:extLst>
          </p:cNvPr>
          <p:cNvSpPr>
            <a:spLocks noGrp="1"/>
          </p:cNvSpPr>
          <p:nvPr>
            <p:ph type="dt" sz="half" idx="10"/>
          </p:nvPr>
        </p:nvSpPr>
        <p:spPr/>
        <p:txBody>
          <a:bodyPr/>
          <a:lstStyle/>
          <a:p>
            <a:fld id="{D9FE397A-5D54-423F-B86A-74F059A1A686}" type="datetimeFigureOut">
              <a:rPr lang="en-US" smtClean="0"/>
              <a:t>3/10/25</a:t>
            </a:fld>
            <a:endParaRPr lang="en-US"/>
          </a:p>
        </p:txBody>
      </p:sp>
      <p:sp>
        <p:nvSpPr>
          <p:cNvPr id="4" name="Footer Placeholder 3">
            <a:extLst>
              <a:ext uri="{FF2B5EF4-FFF2-40B4-BE49-F238E27FC236}">
                <a16:creationId xmlns:a16="http://schemas.microsoft.com/office/drawing/2014/main" id="{068ECADC-51CE-8199-D453-F092E9C9EC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1368D58-335E-8E92-16DC-65024EB49EAC}"/>
              </a:ext>
            </a:extLst>
          </p:cNvPr>
          <p:cNvSpPr>
            <a:spLocks noGrp="1"/>
          </p:cNvSpPr>
          <p:nvPr>
            <p:ph type="sldNum" sz="quarter" idx="12"/>
          </p:nvPr>
        </p:nvSpPr>
        <p:spPr/>
        <p:txBody>
          <a:bodyPr/>
          <a:lstStyle/>
          <a:p>
            <a:fld id="{1AEECDEB-A15D-40D2-8263-FC0465D44D18}" type="slidenum">
              <a:rPr lang="en-US" smtClean="0"/>
              <a:t>‹#›</a:t>
            </a:fld>
            <a:endParaRPr lang="en-US"/>
          </a:p>
        </p:txBody>
      </p:sp>
    </p:spTree>
    <p:extLst>
      <p:ext uri="{BB962C8B-B14F-4D97-AF65-F5344CB8AC3E}">
        <p14:creationId xmlns:p14="http://schemas.microsoft.com/office/powerpoint/2010/main" val="124687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A843A-746A-F935-716F-1D04373B5FDF}"/>
              </a:ext>
            </a:extLst>
          </p:cNvPr>
          <p:cNvSpPr>
            <a:spLocks noGrp="1"/>
          </p:cNvSpPr>
          <p:nvPr>
            <p:ph type="dt" sz="half" idx="10"/>
          </p:nvPr>
        </p:nvSpPr>
        <p:spPr/>
        <p:txBody>
          <a:bodyPr/>
          <a:lstStyle/>
          <a:p>
            <a:fld id="{D9FE397A-5D54-423F-B86A-74F059A1A686}" type="datetimeFigureOut">
              <a:rPr lang="en-US" smtClean="0"/>
              <a:t>3/10/25</a:t>
            </a:fld>
            <a:endParaRPr lang="en-US"/>
          </a:p>
        </p:txBody>
      </p:sp>
      <p:sp>
        <p:nvSpPr>
          <p:cNvPr id="3" name="Footer Placeholder 2">
            <a:extLst>
              <a:ext uri="{FF2B5EF4-FFF2-40B4-BE49-F238E27FC236}">
                <a16:creationId xmlns:a16="http://schemas.microsoft.com/office/drawing/2014/main" id="{39A231EA-95B2-31DD-A5F9-81EDCD2075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E6D457-8D5A-31BD-E715-126C6E31F685}"/>
              </a:ext>
            </a:extLst>
          </p:cNvPr>
          <p:cNvSpPr>
            <a:spLocks noGrp="1"/>
          </p:cNvSpPr>
          <p:nvPr>
            <p:ph type="sldNum" sz="quarter" idx="12"/>
          </p:nvPr>
        </p:nvSpPr>
        <p:spPr/>
        <p:txBody>
          <a:bodyPr/>
          <a:lstStyle/>
          <a:p>
            <a:fld id="{1AEECDEB-A15D-40D2-8263-FC0465D44D18}" type="slidenum">
              <a:rPr lang="en-US" smtClean="0"/>
              <a:t>‹#›</a:t>
            </a:fld>
            <a:endParaRPr lang="en-US"/>
          </a:p>
        </p:txBody>
      </p:sp>
    </p:spTree>
    <p:extLst>
      <p:ext uri="{BB962C8B-B14F-4D97-AF65-F5344CB8AC3E}">
        <p14:creationId xmlns:p14="http://schemas.microsoft.com/office/powerpoint/2010/main" val="390075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1F66C-7BF3-2BE3-46E7-F17C693CBB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25F11E3-C9FA-DA2F-531F-A34009E3C7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85C8E-0148-78DA-B133-FB693C377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D10751-40CB-687E-5016-6BE0B2F716AA}"/>
              </a:ext>
            </a:extLst>
          </p:cNvPr>
          <p:cNvSpPr>
            <a:spLocks noGrp="1"/>
          </p:cNvSpPr>
          <p:nvPr>
            <p:ph type="dt" sz="half" idx="10"/>
          </p:nvPr>
        </p:nvSpPr>
        <p:spPr/>
        <p:txBody>
          <a:bodyPr/>
          <a:lstStyle/>
          <a:p>
            <a:fld id="{D9FE397A-5D54-423F-B86A-74F059A1A686}" type="datetimeFigureOut">
              <a:rPr lang="en-US" smtClean="0"/>
              <a:t>3/10/25</a:t>
            </a:fld>
            <a:endParaRPr lang="en-US"/>
          </a:p>
        </p:txBody>
      </p:sp>
      <p:sp>
        <p:nvSpPr>
          <p:cNvPr id="6" name="Footer Placeholder 5">
            <a:extLst>
              <a:ext uri="{FF2B5EF4-FFF2-40B4-BE49-F238E27FC236}">
                <a16:creationId xmlns:a16="http://schemas.microsoft.com/office/drawing/2014/main" id="{987B34A6-E865-EB78-DC83-566B0264A5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1A4E22-3E49-BB4D-A933-D52E386ED610}"/>
              </a:ext>
            </a:extLst>
          </p:cNvPr>
          <p:cNvSpPr>
            <a:spLocks noGrp="1"/>
          </p:cNvSpPr>
          <p:nvPr>
            <p:ph type="sldNum" sz="quarter" idx="12"/>
          </p:nvPr>
        </p:nvSpPr>
        <p:spPr/>
        <p:txBody>
          <a:bodyPr/>
          <a:lstStyle/>
          <a:p>
            <a:fld id="{1AEECDEB-A15D-40D2-8263-FC0465D44D18}" type="slidenum">
              <a:rPr lang="en-US" smtClean="0"/>
              <a:t>‹#›</a:t>
            </a:fld>
            <a:endParaRPr lang="en-US"/>
          </a:p>
        </p:txBody>
      </p:sp>
    </p:spTree>
    <p:extLst>
      <p:ext uri="{BB962C8B-B14F-4D97-AF65-F5344CB8AC3E}">
        <p14:creationId xmlns:p14="http://schemas.microsoft.com/office/powerpoint/2010/main" val="211035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EBBD3-6E55-CFF5-FE68-D68779FCE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BF93F8-A6AD-424D-8F7C-FE5B0182B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F2178B-9886-3329-3E38-4286A03E87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8BDCD-317F-AEE5-C4FF-DB8CEC1E02A6}"/>
              </a:ext>
            </a:extLst>
          </p:cNvPr>
          <p:cNvSpPr>
            <a:spLocks noGrp="1"/>
          </p:cNvSpPr>
          <p:nvPr>
            <p:ph type="dt" sz="half" idx="10"/>
          </p:nvPr>
        </p:nvSpPr>
        <p:spPr/>
        <p:txBody>
          <a:bodyPr/>
          <a:lstStyle/>
          <a:p>
            <a:fld id="{D9FE397A-5D54-423F-B86A-74F059A1A686}" type="datetimeFigureOut">
              <a:rPr lang="en-US" smtClean="0"/>
              <a:t>3/10/25</a:t>
            </a:fld>
            <a:endParaRPr lang="en-US"/>
          </a:p>
        </p:txBody>
      </p:sp>
      <p:sp>
        <p:nvSpPr>
          <p:cNvPr id="6" name="Footer Placeholder 5">
            <a:extLst>
              <a:ext uri="{FF2B5EF4-FFF2-40B4-BE49-F238E27FC236}">
                <a16:creationId xmlns:a16="http://schemas.microsoft.com/office/drawing/2014/main" id="{E1D22ED5-7717-A350-8D7E-A0ED13FD6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8BAFDA-93E3-0611-F8E6-3DA80B2C2E65}"/>
              </a:ext>
            </a:extLst>
          </p:cNvPr>
          <p:cNvSpPr>
            <a:spLocks noGrp="1"/>
          </p:cNvSpPr>
          <p:nvPr>
            <p:ph type="sldNum" sz="quarter" idx="12"/>
          </p:nvPr>
        </p:nvSpPr>
        <p:spPr/>
        <p:txBody>
          <a:bodyPr/>
          <a:lstStyle/>
          <a:p>
            <a:fld id="{1AEECDEB-A15D-40D2-8263-FC0465D44D18}" type="slidenum">
              <a:rPr lang="en-US" smtClean="0"/>
              <a:t>‹#›</a:t>
            </a:fld>
            <a:endParaRPr lang="en-US"/>
          </a:p>
        </p:txBody>
      </p:sp>
    </p:spTree>
    <p:extLst>
      <p:ext uri="{BB962C8B-B14F-4D97-AF65-F5344CB8AC3E}">
        <p14:creationId xmlns:p14="http://schemas.microsoft.com/office/powerpoint/2010/main" val="1740389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BD73D7-4EED-E9FF-37DB-C0C85D8E86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2C5150-0269-DC6C-7C4A-2B30C74DDD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4B7428-ABE6-94C0-0F2A-1234A1D62F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E397A-5D54-423F-B86A-74F059A1A686}" type="datetimeFigureOut">
              <a:rPr lang="en-US" smtClean="0"/>
              <a:t>3/10/25</a:t>
            </a:fld>
            <a:endParaRPr lang="en-US"/>
          </a:p>
        </p:txBody>
      </p:sp>
      <p:sp>
        <p:nvSpPr>
          <p:cNvPr id="5" name="Footer Placeholder 4">
            <a:extLst>
              <a:ext uri="{FF2B5EF4-FFF2-40B4-BE49-F238E27FC236}">
                <a16:creationId xmlns:a16="http://schemas.microsoft.com/office/drawing/2014/main" id="{DB999D34-7EFE-A994-67AE-B41209F5F1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1E4266B-5707-D5A5-7C2E-1668004BD3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ECDEB-A15D-40D2-8263-FC0465D44D18}" type="slidenum">
              <a:rPr lang="en-US" smtClean="0"/>
              <a:t>‹#›</a:t>
            </a:fld>
            <a:endParaRPr lang="en-US"/>
          </a:p>
        </p:txBody>
      </p:sp>
    </p:spTree>
    <p:extLst>
      <p:ext uri="{BB962C8B-B14F-4D97-AF65-F5344CB8AC3E}">
        <p14:creationId xmlns:p14="http://schemas.microsoft.com/office/powerpoint/2010/main" val="153951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javatpoint.com/static-keyword-in-jav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avatpoint.com/java-inner-class" TargetMode="External"/><Relationship Id="rId2" Type="http://schemas.openxmlformats.org/officeDocument/2006/relationships/hyperlink" Target="https://www.javatpoint.com/java-variables"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geeksforgeeks.org/compiler-vs-interpreter-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2BB7C-067B-9B95-EBF0-D696D65D350F}"/>
              </a:ext>
            </a:extLst>
          </p:cNvPr>
          <p:cNvSpPr>
            <a:spLocks noGrp="1"/>
          </p:cNvSpPr>
          <p:nvPr>
            <p:ph type="ctrTitle"/>
          </p:nvPr>
        </p:nvSpPr>
        <p:spPr/>
        <p:txBody>
          <a:bodyPr/>
          <a:lstStyle/>
          <a:p>
            <a:r>
              <a:rPr lang="en-US" dirty="0"/>
              <a:t>Java Basics</a:t>
            </a:r>
          </a:p>
        </p:txBody>
      </p:sp>
      <p:sp>
        <p:nvSpPr>
          <p:cNvPr id="3" name="Subtitle 2">
            <a:extLst>
              <a:ext uri="{FF2B5EF4-FFF2-40B4-BE49-F238E27FC236}">
                <a16:creationId xmlns:a16="http://schemas.microsoft.com/office/drawing/2014/main" id="{77CA8AF4-41A1-E527-4D1E-DEAB3282BB4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56185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C7DB-12EF-ED3A-EEF3-83F61E371013}"/>
              </a:ext>
            </a:extLst>
          </p:cNvPr>
          <p:cNvSpPr>
            <a:spLocks noGrp="1"/>
          </p:cNvSpPr>
          <p:nvPr>
            <p:ph type="ctrTitle"/>
          </p:nvPr>
        </p:nvSpPr>
        <p:spPr/>
        <p:txBody>
          <a:bodyPr/>
          <a:lstStyle/>
          <a:p>
            <a:r>
              <a:rPr lang="en-US" dirty="0"/>
              <a:t>Types of Variables</a:t>
            </a:r>
          </a:p>
        </p:txBody>
      </p:sp>
      <p:sp>
        <p:nvSpPr>
          <p:cNvPr id="3" name="Subtitle 2">
            <a:extLst>
              <a:ext uri="{FF2B5EF4-FFF2-40B4-BE49-F238E27FC236}">
                <a16:creationId xmlns:a16="http://schemas.microsoft.com/office/drawing/2014/main" id="{A2FCD7DD-6088-704F-99F1-4619E924DDDF}"/>
              </a:ext>
            </a:extLst>
          </p:cNvPr>
          <p:cNvSpPr>
            <a:spLocks noGrp="1"/>
          </p:cNvSpPr>
          <p:nvPr>
            <p:ph type="subTitle" idx="1"/>
          </p:nvPr>
        </p:nvSpPr>
        <p:spPr/>
        <p:txBody>
          <a:bodyPr/>
          <a:lstStyle/>
          <a:p>
            <a:r>
              <a:rPr lang="en-US" dirty="0"/>
              <a:t>LOCAL VARIABLE</a:t>
            </a:r>
          </a:p>
          <a:p>
            <a:r>
              <a:rPr lang="en-US" dirty="0"/>
              <a:t>INSTANCE VARIABLE</a:t>
            </a:r>
          </a:p>
          <a:p>
            <a:r>
              <a:rPr lang="en-US" dirty="0"/>
              <a:t>STATIC VARIABLE</a:t>
            </a:r>
          </a:p>
        </p:txBody>
      </p:sp>
    </p:spTree>
    <p:extLst>
      <p:ext uri="{BB962C8B-B14F-4D97-AF65-F5344CB8AC3E}">
        <p14:creationId xmlns:p14="http://schemas.microsoft.com/office/powerpoint/2010/main" val="149601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836064-CC28-0408-2FCD-84B476B854A6}"/>
              </a:ext>
            </a:extLst>
          </p:cNvPr>
          <p:cNvSpPr>
            <a:spLocks noGrp="1"/>
          </p:cNvSpPr>
          <p:nvPr>
            <p:ph idx="1"/>
          </p:nvPr>
        </p:nvSpPr>
        <p:spPr>
          <a:xfrm>
            <a:off x="838200" y="488272"/>
            <a:ext cx="10515600" cy="5688691"/>
          </a:xfrm>
        </p:spPr>
        <p:txBody>
          <a:bodyPr>
            <a:normAutofit fontScale="92500" lnSpcReduction="20000"/>
          </a:bodyPr>
          <a:lstStyle/>
          <a:p>
            <a:pPr algn="just"/>
            <a:r>
              <a:rPr lang="en-US" b="0" i="0" dirty="0">
                <a:solidFill>
                  <a:srgbClr val="610B4B"/>
                </a:solidFill>
                <a:effectLst/>
                <a:latin typeface="erdana"/>
              </a:rPr>
              <a:t> Local Variable</a:t>
            </a:r>
          </a:p>
          <a:p>
            <a:pPr algn="just"/>
            <a:r>
              <a:rPr lang="en-US" b="0" i="0" dirty="0">
                <a:solidFill>
                  <a:srgbClr val="333333"/>
                </a:solidFill>
                <a:effectLst/>
                <a:latin typeface="inter-regular"/>
              </a:rPr>
              <a:t>A variable declared inside the body of the method is called local variable. You can use this variable only within that method and the other methods in the class aren't even aware that the variable exists.</a:t>
            </a:r>
          </a:p>
          <a:p>
            <a:pPr algn="just"/>
            <a:r>
              <a:rPr lang="en-US" b="0" i="0" dirty="0">
                <a:solidFill>
                  <a:srgbClr val="333333"/>
                </a:solidFill>
                <a:effectLst/>
                <a:latin typeface="inter-regular"/>
              </a:rPr>
              <a:t>A local variable cannot be defined with "static" keyword.</a:t>
            </a:r>
          </a:p>
          <a:p>
            <a:pPr algn="just"/>
            <a:r>
              <a:rPr lang="en-US" b="0" i="0" dirty="0">
                <a:solidFill>
                  <a:srgbClr val="610B4B"/>
                </a:solidFill>
                <a:effectLst/>
                <a:latin typeface="erdana"/>
              </a:rPr>
              <a:t>2) Instance Variable</a:t>
            </a:r>
          </a:p>
          <a:p>
            <a:pPr algn="just"/>
            <a:r>
              <a:rPr lang="en-US" b="0" i="0" dirty="0">
                <a:solidFill>
                  <a:srgbClr val="333333"/>
                </a:solidFill>
                <a:effectLst/>
                <a:latin typeface="inter-regular"/>
              </a:rPr>
              <a:t>A variable declared inside the class but outside the body of the method, is called an instance variable. It is not declared as </a:t>
            </a:r>
            <a:r>
              <a:rPr lang="en-US" b="0" i="0" u="none" strike="noStrike" dirty="0">
                <a:solidFill>
                  <a:srgbClr val="008000"/>
                </a:solidFill>
                <a:effectLst/>
                <a:latin typeface="inter-regular"/>
                <a:hlinkClick r:id="rId2"/>
              </a:rPr>
              <a:t>static</a:t>
            </a:r>
            <a:r>
              <a:rPr lang="en-US" b="0" i="0" dirty="0">
                <a:solidFill>
                  <a:srgbClr val="333333"/>
                </a:solidFill>
                <a:effectLst/>
                <a:latin typeface="inter-regular"/>
              </a:rPr>
              <a:t>.</a:t>
            </a:r>
          </a:p>
          <a:p>
            <a:pPr algn="just"/>
            <a:r>
              <a:rPr lang="en-US" b="0" i="0" dirty="0">
                <a:solidFill>
                  <a:srgbClr val="333333"/>
                </a:solidFill>
                <a:effectLst/>
                <a:latin typeface="inter-regular"/>
              </a:rPr>
              <a:t>It is called an instance variable because its value is instance-specific and is not shared among instances.</a:t>
            </a:r>
          </a:p>
          <a:p>
            <a:pPr algn="just"/>
            <a:r>
              <a:rPr lang="en-US" b="0" i="0" dirty="0">
                <a:solidFill>
                  <a:srgbClr val="610B4B"/>
                </a:solidFill>
                <a:effectLst/>
                <a:latin typeface="erdana"/>
              </a:rPr>
              <a:t>3) Static variable</a:t>
            </a:r>
          </a:p>
          <a:p>
            <a:pPr algn="just"/>
            <a:r>
              <a:rPr lang="en-US" b="0" i="0" dirty="0">
                <a:solidFill>
                  <a:srgbClr val="333333"/>
                </a:solidFill>
                <a:effectLst/>
                <a:latin typeface="inter-regular"/>
              </a:rPr>
              <a:t>A variable that is declared as static is called a static variable. It cannot be local. You can create a single copy of the static variable and share it among all the instances of the class. Memory allocation for static variables happens only once when the class is loaded in the memory.</a:t>
            </a:r>
          </a:p>
          <a:p>
            <a:endParaRPr lang="en-US" dirty="0"/>
          </a:p>
        </p:txBody>
      </p:sp>
    </p:spTree>
    <p:extLst>
      <p:ext uri="{BB962C8B-B14F-4D97-AF65-F5344CB8AC3E}">
        <p14:creationId xmlns:p14="http://schemas.microsoft.com/office/powerpoint/2010/main" val="12740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5E15-A69B-D2D6-0736-E74AB7C2CB54}"/>
              </a:ext>
            </a:extLst>
          </p:cNvPr>
          <p:cNvSpPr>
            <a:spLocks noGrp="1"/>
          </p:cNvSpPr>
          <p:nvPr>
            <p:ph type="ctrTitle"/>
          </p:nvPr>
        </p:nvSpPr>
        <p:spPr>
          <a:xfrm>
            <a:off x="1524000" y="1122363"/>
            <a:ext cx="9144000" cy="1241458"/>
          </a:xfrm>
        </p:spPr>
        <p:txBody>
          <a:bodyPr/>
          <a:lstStyle/>
          <a:p>
            <a:r>
              <a:rPr lang="en-US" dirty="0"/>
              <a:t>Static keyword Java</a:t>
            </a:r>
          </a:p>
        </p:txBody>
      </p:sp>
      <p:sp>
        <p:nvSpPr>
          <p:cNvPr id="3" name="Subtitle 2">
            <a:extLst>
              <a:ext uri="{FF2B5EF4-FFF2-40B4-BE49-F238E27FC236}">
                <a16:creationId xmlns:a16="http://schemas.microsoft.com/office/drawing/2014/main" id="{BEA51E83-54F8-7B5B-834E-EE864C974ADC}"/>
              </a:ext>
            </a:extLst>
          </p:cNvPr>
          <p:cNvSpPr>
            <a:spLocks noGrp="1"/>
          </p:cNvSpPr>
          <p:nvPr>
            <p:ph type="subTitle" idx="1"/>
          </p:nvPr>
        </p:nvSpPr>
        <p:spPr/>
        <p:txBody>
          <a:bodyPr>
            <a:normAutofit fontScale="85000" lnSpcReduction="20000"/>
          </a:bodyPr>
          <a:lstStyle/>
          <a:p>
            <a:r>
              <a:rPr lang="en-US" b="0" i="0" dirty="0">
                <a:solidFill>
                  <a:srgbClr val="333333"/>
                </a:solidFill>
                <a:effectLst/>
                <a:latin typeface="Montserrat" panose="00000500000000000000" pitchFamily="2" charset="0"/>
              </a:rPr>
              <a:t>We can apply static keyword with </a:t>
            </a:r>
            <a:r>
              <a:rPr lang="en-US" b="0" i="0" u="none" strike="noStrike" dirty="0">
                <a:solidFill>
                  <a:srgbClr val="008000"/>
                </a:solidFill>
                <a:effectLst/>
                <a:latin typeface="Montserrat" panose="00000500000000000000" pitchFamily="2" charset="0"/>
                <a:hlinkClick r:id="rId2"/>
              </a:rPr>
              <a:t>variables</a:t>
            </a:r>
            <a:r>
              <a:rPr lang="en-US" b="0" i="0" dirty="0">
                <a:solidFill>
                  <a:srgbClr val="333333"/>
                </a:solidFill>
                <a:effectLst/>
                <a:latin typeface="Montserrat" panose="00000500000000000000" pitchFamily="2" charset="0"/>
              </a:rPr>
              <a:t>, methods, blocks and </a:t>
            </a:r>
            <a:r>
              <a:rPr lang="en-US" b="0" i="0" u="none" strike="noStrike" dirty="0">
                <a:solidFill>
                  <a:srgbClr val="008000"/>
                </a:solidFill>
                <a:effectLst/>
                <a:latin typeface="Montserrat" panose="00000500000000000000" pitchFamily="2" charset="0"/>
                <a:hlinkClick r:id="rId3"/>
              </a:rPr>
              <a:t>nested classes</a:t>
            </a:r>
            <a:r>
              <a:rPr lang="en-US" b="0" i="0" dirty="0">
                <a:solidFill>
                  <a:srgbClr val="333333"/>
                </a:solidFill>
                <a:effectLst/>
                <a:latin typeface="Montserrat" panose="00000500000000000000" pitchFamily="2" charset="0"/>
              </a:rPr>
              <a:t>. </a:t>
            </a:r>
          </a:p>
          <a:p>
            <a:r>
              <a:rPr lang="en-US" b="1" i="0" dirty="0">
                <a:solidFill>
                  <a:srgbClr val="333333"/>
                </a:solidFill>
                <a:effectLst/>
                <a:latin typeface="Montserrat" panose="00000500000000000000" pitchFamily="2" charset="0"/>
              </a:rPr>
              <a:t>The static keyword belongs to the class</a:t>
            </a:r>
          </a:p>
          <a:p>
            <a:endParaRPr lang="en-US" b="1" dirty="0">
              <a:solidFill>
                <a:srgbClr val="333333"/>
              </a:solidFill>
              <a:latin typeface="Montserrat" panose="00000500000000000000" pitchFamily="2" charset="0"/>
            </a:endParaRPr>
          </a:p>
          <a:p>
            <a:r>
              <a:rPr lang="en-US" b="1" dirty="0">
                <a:solidFill>
                  <a:srgbClr val="333333"/>
                </a:solidFill>
                <a:latin typeface="Montserrat" panose="00000500000000000000" pitchFamily="2" charset="0"/>
              </a:rPr>
              <a:t>Example: </a:t>
            </a:r>
            <a:r>
              <a:rPr lang="en-US" dirty="0" err="1"/>
              <a:t>Math.sqrt</a:t>
            </a:r>
            <a:r>
              <a:rPr lang="en-US" dirty="0"/>
              <a:t>(16);// sqrt is static method of Math class</a:t>
            </a:r>
            <a:endParaRPr lang="en-US" b="1" dirty="0"/>
          </a:p>
        </p:txBody>
      </p:sp>
    </p:spTree>
    <p:extLst>
      <p:ext uri="{BB962C8B-B14F-4D97-AF65-F5344CB8AC3E}">
        <p14:creationId xmlns:p14="http://schemas.microsoft.com/office/powerpoint/2010/main" val="1407598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2049B-5513-F2D4-0837-7DBA8F9C2501}"/>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DBE95FC1-BF37-C7E8-2DA1-E89783749A20}"/>
              </a:ext>
            </a:extLst>
          </p:cNvPr>
          <p:cNvPicPr>
            <a:picLocks noChangeAspect="1"/>
          </p:cNvPicPr>
          <p:nvPr/>
        </p:nvPicPr>
        <p:blipFill>
          <a:blip r:embed="rId2"/>
          <a:stretch>
            <a:fillRect/>
          </a:stretch>
        </p:blipFill>
        <p:spPr>
          <a:xfrm>
            <a:off x="2439688" y="2047425"/>
            <a:ext cx="5814564" cy="3833192"/>
          </a:xfrm>
          <a:prstGeom prst="rect">
            <a:avLst/>
          </a:prstGeom>
        </p:spPr>
      </p:pic>
    </p:spTree>
    <p:extLst>
      <p:ext uri="{BB962C8B-B14F-4D97-AF65-F5344CB8AC3E}">
        <p14:creationId xmlns:p14="http://schemas.microsoft.com/office/powerpoint/2010/main" val="3778947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44BD-9BB3-23AB-77AB-482CB6DA8841}"/>
              </a:ext>
            </a:extLst>
          </p:cNvPr>
          <p:cNvSpPr>
            <a:spLocks noGrp="1"/>
          </p:cNvSpPr>
          <p:nvPr>
            <p:ph type="title"/>
          </p:nvPr>
        </p:nvSpPr>
        <p:spPr/>
        <p:txBody>
          <a:bodyPr/>
          <a:lstStyle/>
          <a:p>
            <a:r>
              <a:rPr lang="en-US" dirty="0"/>
              <a:t>Why is main() static?</a:t>
            </a:r>
          </a:p>
        </p:txBody>
      </p:sp>
      <p:sp>
        <p:nvSpPr>
          <p:cNvPr id="3" name="Content Placeholder 2">
            <a:extLst>
              <a:ext uri="{FF2B5EF4-FFF2-40B4-BE49-F238E27FC236}">
                <a16:creationId xmlns:a16="http://schemas.microsoft.com/office/drawing/2014/main" id="{35415174-A3BB-70ED-B46F-44726E6E7CB6}"/>
              </a:ext>
            </a:extLst>
          </p:cNvPr>
          <p:cNvSpPr>
            <a:spLocks noGrp="1"/>
          </p:cNvSpPr>
          <p:nvPr>
            <p:ph idx="1"/>
          </p:nvPr>
        </p:nvSpPr>
        <p:spPr/>
        <p:txBody>
          <a:bodyPr/>
          <a:lstStyle/>
          <a:p>
            <a:r>
              <a:rPr lang="en-US" dirty="0"/>
              <a:t>In Java, the main() method is declared as static because it serves as the entry point for the JVM (Java Virtual Machine) to start executing a program. </a:t>
            </a:r>
            <a:r>
              <a:rPr lang="en-US" dirty="0">
                <a:highlight>
                  <a:srgbClr val="FFFF00"/>
                </a:highlight>
              </a:rPr>
              <a:t>Declaring it as static allows the JVM to call it without creating an instance of the class</a:t>
            </a:r>
            <a:r>
              <a:rPr lang="en-US" dirty="0"/>
              <a:t>.</a:t>
            </a:r>
          </a:p>
        </p:txBody>
      </p:sp>
    </p:spTree>
    <p:extLst>
      <p:ext uri="{BB962C8B-B14F-4D97-AF65-F5344CB8AC3E}">
        <p14:creationId xmlns:p14="http://schemas.microsoft.com/office/powerpoint/2010/main" val="2610184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09C88C-69EE-7DF2-A6BD-6EF96AC18E14}"/>
              </a:ext>
            </a:extLst>
          </p:cNvPr>
          <p:cNvSpPr>
            <a:spLocks noGrp="1"/>
          </p:cNvSpPr>
          <p:nvPr>
            <p:ph idx="1"/>
          </p:nvPr>
        </p:nvSpPr>
        <p:spPr>
          <a:xfrm>
            <a:off x="838200" y="97277"/>
            <a:ext cx="7615136" cy="6079686"/>
          </a:xfrm>
        </p:spPr>
        <p:txBody>
          <a:bodyPr>
            <a:normAutofit fontScale="77500" lnSpcReduction="20000"/>
          </a:bodyPr>
          <a:lstStyle/>
          <a:p>
            <a:pPr marL="0" indent="0">
              <a:buNone/>
            </a:pPr>
            <a:r>
              <a:rPr lang="en-US" dirty="0"/>
              <a:t>public class </a:t>
            </a:r>
            <a:r>
              <a:rPr lang="en-US" dirty="0" err="1"/>
              <a:t>MainExample</a:t>
            </a:r>
            <a:r>
              <a:rPr lang="en-US" dirty="0"/>
              <a:t> {</a:t>
            </a:r>
          </a:p>
          <a:p>
            <a:pPr marL="0" indent="0">
              <a:buNone/>
            </a:pPr>
            <a:r>
              <a:rPr lang="en-US" dirty="0"/>
              <a:t>	int </a:t>
            </a:r>
            <a:r>
              <a:rPr lang="en-US" dirty="0" err="1"/>
              <a:t>instanceVar</a:t>
            </a:r>
            <a:r>
              <a:rPr lang="en-US" dirty="0"/>
              <a:t> = 10; // Non-static variable</a:t>
            </a:r>
          </a:p>
          <a:p>
            <a:endParaRPr lang="en-US" dirty="0"/>
          </a:p>
          <a:p>
            <a:pPr marL="0" indent="0">
              <a:buNone/>
            </a:pPr>
            <a:r>
              <a:rPr lang="en-US" dirty="0"/>
              <a:t>	public void </a:t>
            </a:r>
            <a:r>
              <a:rPr lang="en-US" dirty="0" err="1"/>
              <a:t>instanceMethod</a:t>
            </a:r>
            <a:r>
              <a:rPr lang="en-US" dirty="0"/>
              <a:t>() {</a:t>
            </a:r>
          </a:p>
          <a:p>
            <a:pPr marL="0" indent="0">
              <a:buNone/>
            </a:pPr>
            <a:r>
              <a:rPr lang="en-US" dirty="0"/>
              <a:t>	</a:t>
            </a:r>
            <a:r>
              <a:rPr lang="en-US" dirty="0" err="1"/>
              <a:t>System.out.println</a:t>
            </a:r>
            <a:r>
              <a:rPr lang="en-US" dirty="0"/>
              <a:t>("Instance Method Called!");</a:t>
            </a:r>
          </a:p>
          <a:p>
            <a:pPr marL="0" indent="0">
              <a:buNone/>
            </a:pPr>
            <a:r>
              <a:rPr lang="en-US" dirty="0"/>
              <a:t>	}</a:t>
            </a:r>
          </a:p>
          <a:p>
            <a:endParaRPr lang="en-US" dirty="0"/>
          </a:p>
          <a:p>
            <a:pPr marL="0" indent="0">
              <a:buNone/>
            </a:pPr>
            <a:r>
              <a:rPr lang="en-US" dirty="0"/>
              <a:t>     public static void main(String[] </a:t>
            </a:r>
            <a:r>
              <a:rPr lang="en-US" dirty="0" err="1"/>
              <a:t>args</a:t>
            </a:r>
            <a:r>
              <a:rPr lang="en-US" dirty="0"/>
              <a:t>) {</a:t>
            </a:r>
          </a:p>
          <a:p>
            <a:r>
              <a:rPr lang="en-US" dirty="0"/>
              <a:t>        // Create an object of the class</a:t>
            </a:r>
          </a:p>
          <a:p>
            <a:r>
              <a:rPr lang="en-US" dirty="0"/>
              <a:t>        </a:t>
            </a:r>
            <a:r>
              <a:rPr lang="en-US" dirty="0" err="1"/>
              <a:t>MainExample</a:t>
            </a:r>
            <a:r>
              <a:rPr lang="en-US" dirty="0"/>
              <a:t> obj = new </a:t>
            </a:r>
            <a:r>
              <a:rPr lang="en-US" dirty="0" err="1"/>
              <a:t>MainExample</a:t>
            </a:r>
            <a:r>
              <a:rPr lang="en-US" dirty="0"/>
              <a:t>();</a:t>
            </a:r>
          </a:p>
          <a:p>
            <a:endParaRPr lang="en-US" dirty="0"/>
          </a:p>
          <a:p>
            <a:r>
              <a:rPr lang="en-US" dirty="0"/>
              <a:t>        // Access non-static members through the object</a:t>
            </a:r>
          </a:p>
          <a:p>
            <a:r>
              <a:rPr lang="en-US" dirty="0"/>
              <a:t>        </a:t>
            </a:r>
            <a:r>
              <a:rPr lang="en-US" dirty="0" err="1"/>
              <a:t>System.out.println</a:t>
            </a:r>
            <a:r>
              <a:rPr lang="en-US" dirty="0"/>
              <a:t>("Instance Variable: " + </a:t>
            </a:r>
            <a:r>
              <a:rPr lang="en-US" dirty="0" err="1"/>
              <a:t>obj.instanceVar</a:t>
            </a:r>
            <a:r>
              <a:rPr lang="en-US" dirty="0"/>
              <a:t>);</a:t>
            </a:r>
          </a:p>
          <a:p>
            <a:r>
              <a:rPr lang="en-US" dirty="0"/>
              <a:t>        </a:t>
            </a:r>
            <a:r>
              <a:rPr lang="en-US" dirty="0" err="1"/>
              <a:t>obj.instanceMethod</a:t>
            </a:r>
            <a:r>
              <a:rPr lang="en-US" dirty="0"/>
              <a:t>();</a:t>
            </a:r>
          </a:p>
          <a:p>
            <a:r>
              <a:rPr lang="en-US" dirty="0"/>
              <a:t>    }</a:t>
            </a:r>
          </a:p>
          <a:p>
            <a:r>
              <a:rPr lang="en-US" dirty="0"/>
              <a:t>}</a:t>
            </a:r>
          </a:p>
          <a:p>
            <a:endParaRPr lang="en-US" dirty="0"/>
          </a:p>
        </p:txBody>
      </p:sp>
      <p:sp>
        <p:nvSpPr>
          <p:cNvPr id="4" name="TextBox 3">
            <a:extLst>
              <a:ext uri="{FF2B5EF4-FFF2-40B4-BE49-F238E27FC236}">
                <a16:creationId xmlns:a16="http://schemas.microsoft.com/office/drawing/2014/main" id="{FDF6E925-1620-E3F6-0ECF-94432A4A8B30}"/>
              </a:ext>
            </a:extLst>
          </p:cNvPr>
          <p:cNvSpPr txBox="1"/>
          <p:nvPr/>
        </p:nvSpPr>
        <p:spPr>
          <a:xfrm>
            <a:off x="9319098" y="612843"/>
            <a:ext cx="1838528" cy="2677656"/>
          </a:xfrm>
          <a:prstGeom prst="rect">
            <a:avLst/>
          </a:prstGeom>
          <a:noFill/>
        </p:spPr>
        <p:txBody>
          <a:bodyPr wrap="square" rtlCol="0">
            <a:spAutoFit/>
          </a:bodyPr>
          <a:lstStyle/>
          <a:p>
            <a:r>
              <a:rPr lang="en-US" sz="2800" dirty="0">
                <a:highlight>
                  <a:srgbClr val="FFFF00"/>
                </a:highlight>
              </a:rPr>
              <a:t>Ques: How to Access Non-Static Variables from static main()</a:t>
            </a:r>
          </a:p>
        </p:txBody>
      </p:sp>
    </p:spTree>
    <p:extLst>
      <p:ext uri="{BB962C8B-B14F-4D97-AF65-F5344CB8AC3E}">
        <p14:creationId xmlns:p14="http://schemas.microsoft.com/office/powerpoint/2010/main" val="1497905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2BE1D-B964-3482-31D9-538DC0595F9E}"/>
              </a:ext>
            </a:extLst>
          </p:cNvPr>
          <p:cNvSpPr>
            <a:spLocks noGrp="1"/>
          </p:cNvSpPr>
          <p:nvPr>
            <p:ph type="ctrTitle"/>
          </p:nvPr>
        </p:nvSpPr>
        <p:spPr/>
        <p:txBody>
          <a:bodyPr/>
          <a:lstStyle/>
          <a:p>
            <a:r>
              <a:rPr lang="en-US" dirty="0"/>
              <a:t>Garbage Collection</a:t>
            </a:r>
          </a:p>
        </p:txBody>
      </p:sp>
      <p:sp>
        <p:nvSpPr>
          <p:cNvPr id="3" name="Subtitle 2">
            <a:extLst>
              <a:ext uri="{FF2B5EF4-FFF2-40B4-BE49-F238E27FC236}">
                <a16:creationId xmlns:a16="http://schemas.microsoft.com/office/drawing/2014/main" id="{62CB0538-D673-705D-B977-0E44899BAEE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21613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0EFE-CF3B-BF87-8ADA-37CFE7F5622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1F384C-0002-E715-6EDD-0A95A18AC9FE}"/>
              </a:ext>
            </a:extLst>
          </p:cNvPr>
          <p:cNvSpPr>
            <a:spLocks noGrp="1"/>
          </p:cNvSpPr>
          <p:nvPr>
            <p:ph idx="1"/>
          </p:nvPr>
        </p:nvSpPr>
        <p:spPr/>
        <p:txBody>
          <a:bodyPr>
            <a:normAutofit lnSpcReduction="10000"/>
          </a:bodyPr>
          <a:lstStyle/>
          <a:p>
            <a:r>
              <a:rPr lang="en-US" dirty="0"/>
              <a:t>Garbage Collection (GC) in Java is the process of automatically reclaiming memory occupied by objects that are no longer reachable or in use. </a:t>
            </a:r>
          </a:p>
          <a:p>
            <a:r>
              <a:rPr lang="en-US" dirty="0"/>
              <a:t>It helps in efficient memory management and prevents memory leaks.</a:t>
            </a:r>
          </a:p>
          <a:p>
            <a:r>
              <a:rPr lang="en-US" dirty="0"/>
              <a:t>Java manages memory dynamically using the </a:t>
            </a:r>
            <a:r>
              <a:rPr lang="en-US" b="1" dirty="0"/>
              <a:t>heap</a:t>
            </a:r>
            <a:r>
              <a:rPr lang="en-US" dirty="0"/>
              <a:t>.</a:t>
            </a:r>
          </a:p>
          <a:p>
            <a:r>
              <a:rPr lang="en-US" dirty="0"/>
              <a:t>Objects created using new occupy memory</a:t>
            </a:r>
          </a:p>
          <a:p>
            <a:r>
              <a:rPr lang="en-US" dirty="0"/>
              <a:t>If objects are not explicitly removed, they can cause </a:t>
            </a:r>
            <a:r>
              <a:rPr lang="en-US" b="1" dirty="0"/>
              <a:t>memory leaks</a:t>
            </a:r>
          </a:p>
          <a:p>
            <a:r>
              <a:rPr lang="en-US" b="1" dirty="0"/>
              <a:t>Garbage Collector (GC)</a:t>
            </a:r>
            <a:r>
              <a:rPr lang="en-US" dirty="0"/>
              <a:t> automatically detects and removes unreachable objects.</a:t>
            </a:r>
          </a:p>
        </p:txBody>
      </p:sp>
    </p:spTree>
    <p:extLst>
      <p:ext uri="{BB962C8B-B14F-4D97-AF65-F5344CB8AC3E}">
        <p14:creationId xmlns:p14="http://schemas.microsoft.com/office/powerpoint/2010/main" val="1837288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0CB0-65C1-296A-322D-D3031097E1E1}"/>
              </a:ext>
            </a:extLst>
          </p:cNvPr>
          <p:cNvSpPr>
            <a:spLocks noGrp="1"/>
          </p:cNvSpPr>
          <p:nvPr>
            <p:ph type="title"/>
          </p:nvPr>
        </p:nvSpPr>
        <p:spPr/>
        <p:txBody>
          <a:bodyPr/>
          <a:lstStyle/>
          <a:p>
            <a:r>
              <a:rPr lang="en-US" dirty="0"/>
              <a:t>To explicitly call java GC:</a:t>
            </a:r>
          </a:p>
        </p:txBody>
      </p:sp>
      <p:sp>
        <p:nvSpPr>
          <p:cNvPr id="3" name="Content Placeholder 2">
            <a:extLst>
              <a:ext uri="{FF2B5EF4-FFF2-40B4-BE49-F238E27FC236}">
                <a16:creationId xmlns:a16="http://schemas.microsoft.com/office/drawing/2014/main" id="{F4484170-F298-CE77-8374-64091D6E8BF2}"/>
              </a:ext>
            </a:extLst>
          </p:cNvPr>
          <p:cNvSpPr>
            <a:spLocks noGrp="1"/>
          </p:cNvSpPr>
          <p:nvPr>
            <p:ph idx="1"/>
          </p:nvPr>
        </p:nvSpPr>
        <p:spPr/>
        <p:txBody>
          <a:bodyPr/>
          <a:lstStyle/>
          <a:p>
            <a:endParaRPr lang="en-US" dirty="0"/>
          </a:p>
          <a:p>
            <a:endParaRPr lang="en-US" dirty="0"/>
          </a:p>
          <a:p>
            <a:r>
              <a:rPr lang="en-US" dirty="0" err="1"/>
              <a:t>System.gc</a:t>
            </a:r>
            <a:r>
              <a:rPr lang="en-US" dirty="0"/>
              <a:t>();  // Requests JVM to run GC</a:t>
            </a:r>
          </a:p>
          <a:p>
            <a:r>
              <a:rPr lang="en-US" dirty="0" err="1"/>
              <a:t>Runtime.getRuntime</a:t>
            </a:r>
            <a:r>
              <a:rPr lang="en-US" dirty="0"/>
              <a:t>().</a:t>
            </a:r>
            <a:r>
              <a:rPr lang="en-US" dirty="0" err="1"/>
              <a:t>gc</a:t>
            </a:r>
            <a:r>
              <a:rPr lang="en-US" dirty="0"/>
              <a:t>(); // Alternative method</a:t>
            </a:r>
          </a:p>
          <a:p>
            <a:endParaRPr lang="en-US" dirty="0"/>
          </a:p>
          <a:p>
            <a:r>
              <a:rPr lang="en-US" dirty="0"/>
              <a:t>these calls </a:t>
            </a:r>
            <a:r>
              <a:rPr lang="en-US" b="1" dirty="0"/>
              <a:t>do not guarantee</a:t>
            </a:r>
            <a:r>
              <a:rPr lang="en-US" dirty="0"/>
              <a:t> immediate execution of GC.</a:t>
            </a:r>
          </a:p>
          <a:p>
            <a:endParaRPr lang="en-US" dirty="0"/>
          </a:p>
        </p:txBody>
      </p:sp>
    </p:spTree>
    <p:extLst>
      <p:ext uri="{BB962C8B-B14F-4D97-AF65-F5344CB8AC3E}">
        <p14:creationId xmlns:p14="http://schemas.microsoft.com/office/powerpoint/2010/main" val="1505994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A9108-BF68-0A56-A597-440BC93653BE}"/>
              </a:ext>
            </a:extLst>
          </p:cNvPr>
          <p:cNvSpPr>
            <a:spLocks noGrp="1"/>
          </p:cNvSpPr>
          <p:nvPr>
            <p:ph type="title"/>
          </p:nvPr>
        </p:nvSpPr>
        <p:spPr/>
        <p:txBody>
          <a:bodyPr/>
          <a:lstStyle/>
          <a:p>
            <a:r>
              <a:rPr lang="en-US" dirty="0"/>
              <a:t>Mark and Sweep algorithm</a:t>
            </a:r>
          </a:p>
        </p:txBody>
      </p:sp>
      <p:sp>
        <p:nvSpPr>
          <p:cNvPr id="3" name="Content Placeholder 2">
            <a:extLst>
              <a:ext uri="{FF2B5EF4-FFF2-40B4-BE49-F238E27FC236}">
                <a16:creationId xmlns:a16="http://schemas.microsoft.com/office/drawing/2014/main" id="{C6962055-FA05-A882-8801-D29BF36A09DC}"/>
              </a:ext>
            </a:extLst>
          </p:cNvPr>
          <p:cNvSpPr>
            <a:spLocks noGrp="1"/>
          </p:cNvSpPr>
          <p:nvPr>
            <p:ph idx="1"/>
          </p:nvPr>
        </p:nvSpPr>
        <p:spPr/>
        <p:txBody>
          <a:bodyPr/>
          <a:lstStyle/>
          <a:p>
            <a:r>
              <a:rPr lang="en-US" b="1" dirty="0"/>
              <a:t>Mark Phase</a:t>
            </a:r>
          </a:p>
          <a:p>
            <a:pPr>
              <a:buFont typeface="Arial" panose="020B0604020202020204" pitchFamily="34" charset="0"/>
              <a:buChar char="•"/>
            </a:pPr>
            <a:r>
              <a:rPr lang="en-US" dirty="0"/>
              <a:t>GC identifies all </a:t>
            </a:r>
            <a:r>
              <a:rPr lang="en-US" b="1" dirty="0"/>
              <a:t>reachable objects</a:t>
            </a:r>
            <a:r>
              <a:rPr lang="en-US" dirty="0"/>
              <a:t>.</a:t>
            </a:r>
          </a:p>
          <a:p>
            <a:pPr>
              <a:buFont typeface="Arial" panose="020B0604020202020204" pitchFamily="34" charset="0"/>
              <a:buChar char="•"/>
            </a:pPr>
            <a:r>
              <a:rPr lang="en-US" dirty="0"/>
              <a:t>Objects that are </a:t>
            </a:r>
            <a:r>
              <a:rPr lang="en-US" b="1" dirty="0"/>
              <a:t>not reachable</a:t>
            </a:r>
            <a:r>
              <a:rPr lang="en-US" dirty="0"/>
              <a:t> are considered garbage.</a:t>
            </a:r>
          </a:p>
          <a:p>
            <a:r>
              <a:rPr lang="en-US" b="1" dirty="0"/>
              <a:t>(b) Sweep Phase</a:t>
            </a:r>
          </a:p>
          <a:p>
            <a:pPr>
              <a:buFont typeface="Arial" panose="020B0604020202020204" pitchFamily="34" charset="0"/>
              <a:buChar char="•"/>
            </a:pPr>
            <a:r>
              <a:rPr lang="en-US" dirty="0"/>
              <a:t>The memory occupied by </a:t>
            </a:r>
            <a:r>
              <a:rPr lang="en-US" b="1" dirty="0"/>
              <a:t>unreachable objects</a:t>
            </a:r>
            <a:r>
              <a:rPr lang="en-US" dirty="0"/>
              <a:t> is reclaimed.</a:t>
            </a:r>
          </a:p>
          <a:p>
            <a:r>
              <a:rPr lang="en-US" b="1" dirty="0"/>
              <a:t>(c) Compact Phase (Optional)</a:t>
            </a:r>
          </a:p>
          <a:p>
            <a:pPr>
              <a:buFont typeface="Arial" panose="020B0604020202020204" pitchFamily="34" charset="0"/>
              <a:buChar char="•"/>
            </a:pPr>
            <a:r>
              <a:rPr lang="en-US" dirty="0"/>
              <a:t>The heap is compacted to avoid fragmentation.</a:t>
            </a:r>
          </a:p>
          <a:p>
            <a:endParaRPr lang="en-US" dirty="0"/>
          </a:p>
        </p:txBody>
      </p:sp>
    </p:spTree>
    <p:extLst>
      <p:ext uri="{BB962C8B-B14F-4D97-AF65-F5344CB8AC3E}">
        <p14:creationId xmlns:p14="http://schemas.microsoft.com/office/powerpoint/2010/main" val="2522213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F5EB3-58DB-0628-163A-27EBB376A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ECE536C-F222-6AE0-449B-842113EB98F2}"/>
              </a:ext>
            </a:extLst>
          </p:cNvPr>
          <p:cNvSpPr>
            <a:spLocks noGrp="1"/>
          </p:cNvSpPr>
          <p:nvPr>
            <p:ph idx="1"/>
          </p:nvPr>
        </p:nvSpPr>
        <p:spPr/>
        <p:txBody>
          <a:bodyPr/>
          <a:lstStyle/>
          <a:p>
            <a:r>
              <a:rPr lang="en-US" b="0" i="0" dirty="0">
                <a:solidFill>
                  <a:srgbClr val="333333"/>
                </a:solidFill>
                <a:effectLst/>
                <a:latin typeface="inter-regular"/>
              </a:rPr>
              <a:t>Java was developed by </a:t>
            </a:r>
            <a:r>
              <a:rPr lang="en-US" b="0" i="1" dirty="0">
                <a:solidFill>
                  <a:srgbClr val="333333"/>
                </a:solidFill>
                <a:effectLst/>
                <a:latin typeface="inter-regular"/>
              </a:rPr>
              <a:t>Sun Microsystems in 1995.</a:t>
            </a:r>
          </a:p>
          <a:p>
            <a:r>
              <a:rPr lang="en-US" b="0" i="1" dirty="0">
                <a:solidFill>
                  <a:srgbClr val="333333"/>
                </a:solidFill>
                <a:effectLst/>
                <a:latin typeface="inter-regular"/>
              </a:rPr>
              <a:t>James Gosling</a:t>
            </a:r>
            <a:r>
              <a:rPr lang="en-US" b="0" i="0" dirty="0">
                <a:solidFill>
                  <a:srgbClr val="333333"/>
                </a:solidFill>
                <a:effectLst/>
                <a:latin typeface="inter-regular"/>
              </a:rPr>
              <a:t> is known as the father of Java. Before Java, its name was </a:t>
            </a:r>
            <a:r>
              <a:rPr lang="en-US" b="0" i="1" dirty="0">
                <a:solidFill>
                  <a:srgbClr val="333333"/>
                </a:solidFill>
                <a:effectLst/>
                <a:latin typeface="inter-regular"/>
              </a:rPr>
              <a:t>Oak</a:t>
            </a:r>
            <a:r>
              <a:rPr lang="en-US" b="0" i="0" dirty="0">
                <a:solidFill>
                  <a:srgbClr val="333333"/>
                </a:solidFill>
                <a:effectLst/>
                <a:latin typeface="inter-regular"/>
              </a:rPr>
              <a:t>.</a:t>
            </a:r>
            <a:endParaRPr lang="en-US" i="1" dirty="0">
              <a:solidFill>
                <a:srgbClr val="333333"/>
              </a:solidFill>
              <a:latin typeface="inter-regular"/>
            </a:endParaRPr>
          </a:p>
          <a:p>
            <a:r>
              <a:rPr lang="en-US" b="0" i="0" dirty="0">
                <a:solidFill>
                  <a:srgbClr val="333333"/>
                </a:solidFill>
                <a:effectLst/>
                <a:latin typeface="inter-regular"/>
              </a:rPr>
              <a:t>Java is a high level, robust, object-oriented and secure programming language.</a:t>
            </a:r>
            <a:endParaRPr lang="en-US" b="0" i="1" dirty="0">
              <a:solidFill>
                <a:srgbClr val="333333"/>
              </a:solidFill>
              <a:effectLst/>
              <a:latin typeface="inter-regular"/>
            </a:endParaRPr>
          </a:p>
          <a:p>
            <a:endParaRPr lang="en-US" dirty="0"/>
          </a:p>
        </p:txBody>
      </p:sp>
    </p:spTree>
    <p:extLst>
      <p:ext uri="{BB962C8B-B14F-4D97-AF65-F5344CB8AC3E}">
        <p14:creationId xmlns:p14="http://schemas.microsoft.com/office/powerpoint/2010/main" val="2245508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17D7-EEC9-B580-70B7-DCFF895176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E271C61-5D28-EF2D-9DC1-31AA64FBE6F7}"/>
              </a:ext>
            </a:extLst>
          </p:cNvPr>
          <p:cNvSpPr>
            <a:spLocks noGrp="1"/>
          </p:cNvSpPr>
          <p:nvPr>
            <p:ph idx="1"/>
          </p:nvPr>
        </p:nvSpPr>
        <p:spPr/>
        <p:txBody>
          <a:bodyPr>
            <a:normAutofit fontScale="85000" lnSpcReduction="20000"/>
          </a:bodyPr>
          <a:lstStyle/>
          <a:p>
            <a:r>
              <a:rPr lang="en-US" dirty="0"/>
              <a:t>class Demo {</a:t>
            </a:r>
          </a:p>
          <a:p>
            <a:r>
              <a:rPr lang="en-US" dirty="0"/>
              <a:t>    int data;</a:t>
            </a:r>
          </a:p>
          <a:p>
            <a:r>
              <a:rPr lang="en-US" dirty="0"/>
              <a:t>}</a:t>
            </a:r>
          </a:p>
          <a:p>
            <a:endParaRPr lang="en-US" dirty="0"/>
          </a:p>
          <a:p>
            <a:r>
              <a:rPr lang="en-US" dirty="0"/>
              <a:t>public class </a:t>
            </a:r>
            <a:r>
              <a:rPr lang="en-US" dirty="0" err="1"/>
              <a:t>GCExample</a:t>
            </a:r>
            <a:r>
              <a:rPr lang="en-US" dirty="0"/>
              <a:t> {</a:t>
            </a:r>
          </a:p>
          <a:p>
            <a:r>
              <a:rPr lang="en-US" dirty="0"/>
              <a:t>    public static void main(String[] </a:t>
            </a:r>
            <a:r>
              <a:rPr lang="en-US" dirty="0" err="1"/>
              <a:t>args</a:t>
            </a:r>
            <a:r>
              <a:rPr lang="en-US" dirty="0"/>
              <a:t>) {</a:t>
            </a:r>
          </a:p>
          <a:p>
            <a:r>
              <a:rPr lang="en-US" dirty="0"/>
              <a:t>        Demo d1 = new Demo(); // Object created</a:t>
            </a:r>
          </a:p>
          <a:p>
            <a:r>
              <a:rPr lang="en-US" dirty="0"/>
              <a:t>        d1 = null; // Eligible for GC</a:t>
            </a:r>
          </a:p>
          <a:p>
            <a:r>
              <a:rPr lang="en-US" dirty="0"/>
              <a:t>        </a:t>
            </a:r>
            <a:r>
              <a:rPr lang="en-US" dirty="0" err="1"/>
              <a:t>System.gc</a:t>
            </a:r>
            <a:r>
              <a:rPr lang="en-US" dirty="0"/>
              <a:t>(); // Request GC</a:t>
            </a:r>
          </a:p>
          <a:p>
            <a:r>
              <a:rPr lang="en-US" dirty="0"/>
              <a:t>    }</a:t>
            </a:r>
          </a:p>
          <a:p>
            <a:r>
              <a:rPr lang="en-US" dirty="0"/>
              <a:t>}</a:t>
            </a:r>
          </a:p>
          <a:p>
            <a:endParaRPr lang="en-US" dirty="0"/>
          </a:p>
        </p:txBody>
      </p:sp>
    </p:spTree>
    <p:extLst>
      <p:ext uri="{BB962C8B-B14F-4D97-AF65-F5344CB8AC3E}">
        <p14:creationId xmlns:p14="http://schemas.microsoft.com/office/powerpoint/2010/main" val="1361231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12B4-A496-CA7E-4560-8F36C2994267}"/>
              </a:ext>
            </a:extLst>
          </p:cNvPr>
          <p:cNvSpPr>
            <a:spLocks noGrp="1"/>
          </p:cNvSpPr>
          <p:nvPr>
            <p:ph type="title"/>
          </p:nvPr>
        </p:nvSpPr>
        <p:spPr/>
        <p:txBody>
          <a:bodyPr>
            <a:normAutofit fontScale="90000"/>
          </a:bodyPr>
          <a:lstStyle/>
          <a:p>
            <a:r>
              <a:rPr lang="en-US" b="1" u="sng" dirty="0"/>
              <a:t>Finalize method</a:t>
            </a:r>
            <a:r>
              <a:rPr lang="en-US" u="sng" dirty="0"/>
              <a:t>: </a:t>
            </a:r>
            <a:r>
              <a:rPr lang="en-US" dirty="0"/>
              <a:t>Before an object is garbage collected, Java calls its finalize() method (if overridden)</a:t>
            </a:r>
          </a:p>
        </p:txBody>
      </p:sp>
      <p:sp>
        <p:nvSpPr>
          <p:cNvPr id="3" name="Content Placeholder 2">
            <a:extLst>
              <a:ext uri="{FF2B5EF4-FFF2-40B4-BE49-F238E27FC236}">
                <a16:creationId xmlns:a16="http://schemas.microsoft.com/office/drawing/2014/main" id="{CEB56EF1-850E-31DD-CDD1-3DFF27E12674}"/>
              </a:ext>
            </a:extLst>
          </p:cNvPr>
          <p:cNvSpPr>
            <a:spLocks noGrp="1"/>
          </p:cNvSpPr>
          <p:nvPr>
            <p:ph idx="1"/>
          </p:nvPr>
        </p:nvSpPr>
        <p:spPr>
          <a:xfrm>
            <a:off x="838200" y="1825625"/>
            <a:ext cx="6593732" cy="4351338"/>
          </a:xfrm>
        </p:spPr>
        <p:txBody>
          <a:bodyPr>
            <a:normAutofit fontScale="62500" lnSpcReduction="20000"/>
          </a:bodyPr>
          <a:lstStyle/>
          <a:p>
            <a:r>
              <a:rPr lang="en-US" dirty="0"/>
              <a:t>class </a:t>
            </a:r>
            <a:r>
              <a:rPr lang="en-US" dirty="0" err="1"/>
              <a:t>FinalizeExample</a:t>
            </a:r>
            <a:r>
              <a:rPr lang="en-US" dirty="0"/>
              <a:t> {</a:t>
            </a:r>
          </a:p>
          <a:p>
            <a:r>
              <a:rPr lang="en-US" dirty="0"/>
              <a:t>    protected void finalize() {</a:t>
            </a:r>
          </a:p>
          <a:p>
            <a:r>
              <a:rPr lang="en-US" dirty="0"/>
              <a:t>        </a:t>
            </a:r>
            <a:r>
              <a:rPr lang="en-US" dirty="0" err="1"/>
              <a:t>System.out.println</a:t>
            </a:r>
            <a:r>
              <a:rPr lang="en-US" dirty="0"/>
              <a:t>("Object is being garbage collected!");</a:t>
            </a:r>
          </a:p>
          <a:p>
            <a:r>
              <a:rPr lang="en-US" dirty="0"/>
              <a:t>    }</a:t>
            </a:r>
          </a:p>
          <a:p>
            <a:r>
              <a:rPr lang="en-US" dirty="0"/>
              <a:t>}</a:t>
            </a:r>
          </a:p>
          <a:p>
            <a:endParaRPr lang="en-US" dirty="0"/>
          </a:p>
          <a:p>
            <a:r>
              <a:rPr lang="en-US" dirty="0"/>
              <a:t>public class Test {</a:t>
            </a:r>
          </a:p>
          <a:p>
            <a:r>
              <a:rPr lang="en-US" dirty="0"/>
              <a:t>    public static void main(String[] </a:t>
            </a:r>
            <a:r>
              <a:rPr lang="en-US" dirty="0" err="1"/>
              <a:t>args</a:t>
            </a:r>
            <a:r>
              <a:rPr lang="en-US" dirty="0"/>
              <a:t>) {</a:t>
            </a:r>
          </a:p>
          <a:p>
            <a:r>
              <a:rPr lang="en-US" dirty="0"/>
              <a:t>        </a:t>
            </a:r>
            <a:r>
              <a:rPr lang="en-US" dirty="0" err="1"/>
              <a:t>FinalizeExample</a:t>
            </a:r>
            <a:r>
              <a:rPr lang="en-US" dirty="0"/>
              <a:t> obj = new </a:t>
            </a:r>
            <a:r>
              <a:rPr lang="en-US" dirty="0" err="1"/>
              <a:t>FinalizeExample</a:t>
            </a:r>
            <a:r>
              <a:rPr lang="en-US" dirty="0"/>
              <a:t>();</a:t>
            </a:r>
          </a:p>
          <a:p>
            <a:r>
              <a:rPr lang="en-US" dirty="0"/>
              <a:t>        obj = null;</a:t>
            </a:r>
          </a:p>
          <a:p>
            <a:r>
              <a:rPr lang="en-US" dirty="0"/>
              <a:t>        </a:t>
            </a:r>
            <a:r>
              <a:rPr lang="en-US" dirty="0" err="1"/>
              <a:t>System.gc</a:t>
            </a:r>
            <a:r>
              <a:rPr lang="en-US" dirty="0"/>
              <a:t>(); // Request GC</a:t>
            </a:r>
          </a:p>
          <a:p>
            <a:r>
              <a:rPr lang="en-US" dirty="0"/>
              <a:t>    }</a:t>
            </a:r>
          </a:p>
          <a:p>
            <a:r>
              <a:rPr lang="en-US" dirty="0"/>
              <a:t>}</a:t>
            </a:r>
          </a:p>
          <a:p>
            <a:endParaRPr lang="en-US" dirty="0"/>
          </a:p>
        </p:txBody>
      </p:sp>
      <p:sp>
        <p:nvSpPr>
          <p:cNvPr id="4" name="TextBox 3">
            <a:extLst>
              <a:ext uri="{FF2B5EF4-FFF2-40B4-BE49-F238E27FC236}">
                <a16:creationId xmlns:a16="http://schemas.microsoft.com/office/drawing/2014/main" id="{887480C2-E20B-6068-FF78-55475C3CF49B}"/>
              </a:ext>
            </a:extLst>
          </p:cNvPr>
          <p:cNvSpPr txBox="1"/>
          <p:nvPr/>
        </p:nvSpPr>
        <p:spPr>
          <a:xfrm>
            <a:off x="8132323" y="2393004"/>
            <a:ext cx="2996120" cy="646331"/>
          </a:xfrm>
          <a:prstGeom prst="rect">
            <a:avLst/>
          </a:prstGeom>
          <a:noFill/>
        </p:spPr>
        <p:txBody>
          <a:bodyPr wrap="square" rtlCol="0">
            <a:spAutoFit/>
          </a:bodyPr>
          <a:lstStyle/>
          <a:p>
            <a:r>
              <a:rPr lang="en-US" b="1" dirty="0"/>
              <a:t>Finalize() is deprecated now after java 9</a:t>
            </a:r>
          </a:p>
        </p:txBody>
      </p:sp>
    </p:spTree>
    <p:extLst>
      <p:ext uri="{BB962C8B-B14F-4D97-AF65-F5344CB8AC3E}">
        <p14:creationId xmlns:p14="http://schemas.microsoft.com/office/powerpoint/2010/main" val="3189438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2674EEB-7F64-5A0C-180C-D950E1E62530}"/>
              </a:ext>
            </a:extLst>
          </p:cNvPr>
          <p:cNvPicPr>
            <a:picLocks noChangeAspect="1"/>
          </p:cNvPicPr>
          <p:nvPr/>
        </p:nvPicPr>
        <p:blipFill>
          <a:blip r:embed="rId2"/>
          <a:stretch>
            <a:fillRect/>
          </a:stretch>
        </p:blipFill>
        <p:spPr>
          <a:xfrm>
            <a:off x="720595" y="805403"/>
            <a:ext cx="5294716" cy="2713542"/>
          </a:xfrm>
          <a:prstGeom prst="rect">
            <a:avLst/>
          </a:prstGeom>
        </p:spPr>
      </p:pic>
      <p:cxnSp>
        <p:nvCxnSpPr>
          <p:cNvPr id="14" name="Straight Connector 13">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0229A68-932B-8452-EE86-838F5ACAB188}"/>
              </a:ext>
            </a:extLst>
          </p:cNvPr>
          <p:cNvPicPr>
            <a:picLocks noChangeAspect="1"/>
          </p:cNvPicPr>
          <p:nvPr/>
        </p:nvPicPr>
        <p:blipFill>
          <a:blip r:embed="rId3"/>
          <a:stretch>
            <a:fillRect/>
          </a:stretch>
        </p:blipFill>
        <p:spPr>
          <a:xfrm>
            <a:off x="6250116" y="744374"/>
            <a:ext cx="5294715" cy="4235771"/>
          </a:xfrm>
          <a:prstGeom prst="rect">
            <a:avLst/>
          </a:prstGeom>
        </p:spPr>
      </p:pic>
      <p:sp>
        <p:nvSpPr>
          <p:cNvPr id="7" name="TextBox 6">
            <a:extLst>
              <a:ext uri="{FF2B5EF4-FFF2-40B4-BE49-F238E27FC236}">
                <a16:creationId xmlns:a16="http://schemas.microsoft.com/office/drawing/2014/main" id="{2FB1615F-F25F-452C-C144-D5600905D39A}"/>
              </a:ext>
            </a:extLst>
          </p:cNvPr>
          <p:cNvSpPr txBox="1"/>
          <p:nvPr/>
        </p:nvSpPr>
        <p:spPr>
          <a:xfrm>
            <a:off x="720595" y="3844288"/>
            <a:ext cx="6096000" cy="2031325"/>
          </a:xfrm>
          <a:prstGeom prst="rect">
            <a:avLst/>
          </a:prstGeom>
          <a:noFill/>
        </p:spPr>
        <p:txBody>
          <a:bodyPr wrap="square">
            <a:spAutoFit/>
          </a:bodyPr>
          <a:lstStyle/>
          <a:p>
            <a:pPr algn="l" fontAlgn="base"/>
            <a:r>
              <a:rPr lang="en-US" b="0" i="1" dirty="0">
                <a:solidFill>
                  <a:srgbClr val="273239"/>
                </a:solidFill>
                <a:effectLst/>
                <a:latin typeface="Nunito" pitchFamily="2" charset="0"/>
              </a:rPr>
              <a:t>The following actions occur at runtime as listed below:</a:t>
            </a:r>
          </a:p>
          <a:p>
            <a:pPr algn="l" fontAlgn="base">
              <a:buFont typeface="Arial" panose="020B0604020202020204" pitchFamily="34" charset="0"/>
              <a:buChar char="•"/>
            </a:pPr>
            <a:r>
              <a:rPr lang="en-US" b="0" i="1" dirty="0">
                <a:solidFill>
                  <a:srgbClr val="273239"/>
                </a:solidFill>
                <a:effectLst/>
                <a:latin typeface="Nunito" pitchFamily="2" charset="0"/>
              </a:rPr>
              <a:t>Class Loader</a:t>
            </a:r>
          </a:p>
          <a:p>
            <a:pPr algn="l" fontAlgn="base">
              <a:buFont typeface="Arial" panose="020B0604020202020204" pitchFamily="34" charset="0"/>
              <a:buChar char="•"/>
            </a:pPr>
            <a:r>
              <a:rPr lang="en-US" b="0" i="1" dirty="0">
                <a:solidFill>
                  <a:srgbClr val="273239"/>
                </a:solidFill>
                <a:effectLst/>
                <a:latin typeface="Nunito" pitchFamily="2" charset="0"/>
              </a:rPr>
              <a:t>Byte Code Verifier</a:t>
            </a:r>
          </a:p>
          <a:p>
            <a:pPr algn="l" fontAlgn="base">
              <a:buFont typeface="Arial" panose="020B0604020202020204" pitchFamily="34" charset="0"/>
              <a:buChar char="•"/>
            </a:pPr>
            <a:r>
              <a:rPr lang="en-US" b="0" i="1" dirty="0">
                <a:solidFill>
                  <a:srgbClr val="273239"/>
                </a:solidFill>
                <a:effectLst/>
                <a:latin typeface="Nunito" pitchFamily="2" charset="0"/>
              </a:rPr>
              <a:t>Interpreter</a:t>
            </a:r>
          </a:p>
          <a:p>
            <a:pPr marL="742950" lvl="1" indent="-285750" algn="l" fontAlgn="base">
              <a:buFont typeface="Arial" panose="020B0604020202020204" pitchFamily="34" charset="0"/>
              <a:buChar char="•"/>
            </a:pPr>
            <a:r>
              <a:rPr lang="en-US" b="0" i="1" dirty="0">
                <a:solidFill>
                  <a:srgbClr val="273239"/>
                </a:solidFill>
                <a:effectLst/>
                <a:latin typeface="Nunito" pitchFamily="2" charset="0"/>
              </a:rPr>
              <a:t>Execute the Byte Code</a:t>
            </a:r>
          </a:p>
          <a:p>
            <a:pPr marL="742950" lvl="1" indent="-285750" algn="l" fontAlgn="base">
              <a:buFont typeface="Arial" panose="020B0604020202020204" pitchFamily="34" charset="0"/>
              <a:buChar char="•"/>
            </a:pPr>
            <a:r>
              <a:rPr lang="en-US" b="0" i="1" dirty="0">
                <a:solidFill>
                  <a:srgbClr val="273239"/>
                </a:solidFill>
                <a:effectLst/>
                <a:latin typeface="Nunito" pitchFamily="2" charset="0"/>
              </a:rPr>
              <a:t>Make appropriate calls to the underlying hardware</a:t>
            </a:r>
          </a:p>
        </p:txBody>
      </p:sp>
      <p:sp>
        <p:nvSpPr>
          <p:cNvPr id="4" name="TextBox 3">
            <a:extLst>
              <a:ext uri="{FF2B5EF4-FFF2-40B4-BE49-F238E27FC236}">
                <a16:creationId xmlns:a16="http://schemas.microsoft.com/office/drawing/2014/main" id="{55624562-E680-578A-4F9E-8DEE83FCA2E7}"/>
              </a:ext>
            </a:extLst>
          </p:cNvPr>
          <p:cNvSpPr txBox="1"/>
          <p:nvPr/>
        </p:nvSpPr>
        <p:spPr>
          <a:xfrm>
            <a:off x="6483457" y="5831624"/>
            <a:ext cx="4828032" cy="369332"/>
          </a:xfrm>
          <a:prstGeom prst="rect">
            <a:avLst/>
          </a:prstGeom>
          <a:noFill/>
        </p:spPr>
        <p:txBody>
          <a:bodyPr wrap="square" rtlCol="0">
            <a:spAutoFit/>
          </a:bodyPr>
          <a:lstStyle/>
          <a:p>
            <a:r>
              <a:rPr lang="en-US" b="1" dirty="0">
                <a:solidFill>
                  <a:srgbClr val="FF0000"/>
                </a:solidFill>
              </a:rPr>
              <a:t>Study difference between JRE and JDK</a:t>
            </a:r>
          </a:p>
        </p:txBody>
      </p:sp>
    </p:spTree>
    <p:extLst>
      <p:ext uri="{BB962C8B-B14F-4D97-AF65-F5344CB8AC3E}">
        <p14:creationId xmlns:p14="http://schemas.microsoft.com/office/powerpoint/2010/main" val="2786913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0AE39E-8ED7-00FC-3A05-F991D78DC8B4}"/>
              </a:ext>
            </a:extLst>
          </p:cNvPr>
          <p:cNvSpPr>
            <a:spLocks noGrp="1"/>
          </p:cNvSpPr>
          <p:nvPr>
            <p:ph idx="1"/>
          </p:nvPr>
        </p:nvSpPr>
        <p:spPr>
          <a:xfrm>
            <a:off x="722790" y="378565"/>
            <a:ext cx="10515600" cy="5232122"/>
          </a:xfrm>
        </p:spPr>
        <p:txBody>
          <a:bodyPr>
            <a:normAutofit/>
          </a:bodyPr>
          <a:lstStyle/>
          <a:p>
            <a:r>
              <a:rPr lang="en-US" b="1" i="0" dirty="0">
                <a:solidFill>
                  <a:srgbClr val="273239"/>
                </a:solidFill>
                <a:effectLst/>
                <a:latin typeface="Nunito" pitchFamily="2" charset="0"/>
              </a:rPr>
              <a:t>JDK</a:t>
            </a:r>
            <a:r>
              <a:rPr lang="en-US" b="0" i="0" dirty="0">
                <a:solidFill>
                  <a:srgbClr val="273239"/>
                </a:solidFill>
                <a:effectLst/>
                <a:latin typeface="Nunito" pitchFamily="2" charset="0"/>
              </a:rPr>
              <a:t> (Java Development Kit) is a Kit that provides the environment to </a:t>
            </a:r>
            <a:r>
              <a:rPr lang="en-US" b="1" i="0" dirty="0">
                <a:solidFill>
                  <a:srgbClr val="273239"/>
                </a:solidFill>
                <a:effectLst/>
                <a:latin typeface="Nunito" pitchFamily="2" charset="0"/>
              </a:rPr>
              <a:t>develop and execute(run)</a:t>
            </a:r>
            <a:r>
              <a:rPr lang="en-US" b="0" i="0" dirty="0">
                <a:solidFill>
                  <a:srgbClr val="273239"/>
                </a:solidFill>
                <a:effectLst/>
                <a:latin typeface="Nunito" pitchFamily="2" charset="0"/>
              </a:rPr>
              <a:t> the Java program.</a:t>
            </a:r>
          </a:p>
          <a:p>
            <a:r>
              <a:rPr lang="en-US" dirty="0">
                <a:solidFill>
                  <a:srgbClr val="273239"/>
                </a:solidFill>
                <a:latin typeface="Nunito" pitchFamily="2" charset="0"/>
              </a:rPr>
              <a:t>JDK=</a:t>
            </a:r>
            <a:r>
              <a:rPr lang="en-US" dirty="0" err="1">
                <a:solidFill>
                  <a:srgbClr val="273239"/>
                </a:solidFill>
                <a:latin typeface="Nunito" pitchFamily="2" charset="0"/>
              </a:rPr>
              <a:t>JRE+Developmental</a:t>
            </a:r>
            <a:r>
              <a:rPr lang="en-US" dirty="0">
                <a:solidFill>
                  <a:srgbClr val="273239"/>
                </a:solidFill>
                <a:latin typeface="Nunito" pitchFamily="2" charset="0"/>
              </a:rPr>
              <a:t> Tools</a:t>
            </a:r>
          </a:p>
          <a:p>
            <a:r>
              <a:rPr lang="en-US" b="1" i="0" dirty="0">
                <a:solidFill>
                  <a:srgbClr val="273239"/>
                </a:solidFill>
                <a:effectLst/>
                <a:latin typeface="Nunito" pitchFamily="2" charset="0"/>
              </a:rPr>
              <a:t>JRE</a:t>
            </a:r>
            <a:r>
              <a:rPr lang="en-US" b="0" i="0" dirty="0">
                <a:solidFill>
                  <a:srgbClr val="273239"/>
                </a:solidFill>
                <a:effectLst/>
                <a:latin typeface="Nunito" pitchFamily="2" charset="0"/>
              </a:rPr>
              <a:t> (Java Runtime Environment) is an installation package that provides an environment to </a:t>
            </a:r>
            <a:r>
              <a:rPr lang="en-US" b="1" i="0" dirty="0">
                <a:solidFill>
                  <a:srgbClr val="273239"/>
                </a:solidFill>
                <a:effectLst/>
                <a:latin typeface="Nunito" pitchFamily="2" charset="0"/>
              </a:rPr>
              <a:t>only run(not develop)</a:t>
            </a:r>
            <a:r>
              <a:rPr lang="en-US" b="0" i="0" dirty="0">
                <a:solidFill>
                  <a:srgbClr val="273239"/>
                </a:solidFill>
                <a:effectLst/>
                <a:latin typeface="Nunito" pitchFamily="2" charset="0"/>
              </a:rPr>
              <a:t> the java program(or application)onto your machine. JRE is only used by those who only want to run Java programs that are end-users of your system.</a:t>
            </a:r>
          </a:p>
          <a:p>
            <a:r>
              <a:rPr lang="en-US" b="1" dirty="0">
                <a:solidFill>
                  <a:srgbClr val="273239"/>
                </a:solidFill>
                <a:latin typeface="Nunito" pitchFamily="2" charset="0"/>
              </a:rPr>
              <a:t>JVM: </a:t>
            </a:r>
            <a:r>
              <a:rPr lang="en-US" b="0" i="0" dirty="0">
                <a:solidFill>
                  <a:srgbClr val="273239"/>
                </a:solidFill>
                <a:effectLst/>
                <a:latin typeface="Nunito" pitchFamily="2" charset="0"/>
              </a:rPr>
              <a:t>Whatever Java program you run using JRE or JDK goes into JVM and JVM is responsible for executing the java program line by line, hence it is also known as an </a:t>
            </a:r>
            <a:r>
              <a:rPr lang="en-US" b="1" i="0" u="sng" dirty="0">
                <a:effectLst/>
                <a:latin typeface="Nunito" pitchFamily="2" charset="0"/>
                <a:hlinkClick r:id="rId2"/>
              </a:rPr>
              <a:t>i</a:t>
            </a:r>
            <a:r>
              <a:rPr lang="en-US" b="1" i="1" u="sng" dirty="0">
                <a:effectLst/>
                <a:latin typeface="Nunito" pitchFamily="2" charset="0"/>
                <a:hlinkClick r:id="rId2"/>
              </a:rPr>
              <a:t>nterpreter</a:t>
            </a:r>
            <a:r>
              <a:rPr lang="en-US" b="1" i="0" dirty="0">
                <a:solidFill>
                  <a:srgbClr val="273239"/>
                </a:solidFill>
                <a:effectLst/>
                <a:latin typeface="Nunito" pitchFamily="2" charset="0"/>
              </a:rPr>
              <a:t>. (JVM is platform specific)</a:t>
            </a:r>
          </a:p>
          <a:p>
            <a:endParaRPr lang="en-US" dirty="0"/>
          </a:p>
        </p:txBody>
      </p:sp>
    </p:spTree>
    <p:extLst>
      <p:ext uri="{BB962C8B-B14F-4D97-AF65-F5344CB8AC3E}">
        <p14:creationId xmlns:p14="http://schemas.microsoft.com/office/powerpoint/2010/main" val="3931032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400A-1F3C-F90E-8478-FA9DEC856646}"/>
              </a:ext>
            </a:extLst>
          </p:cNvPr>
          <p:cNvSpPr>
            <a:spLocks noGrp="1"/>
          </p:cNvSpPr>
          <p:nvPr>
            <p:ph type="title"/>
          </p:nvPr>
        </p:nvSpPr>
        <p:spPr/>
        <p:txBody>
          <a:bodyPr/>
          <a:lstStyle/>
          <a:p>
            <a:r>
              <a:rPr lang="en-US" dirty="0"/>
              <a:t>How JVM works?</a:t>
            </a:r>
          </a:p>
        </p:txBody>
      </p:sp>
      <p:sp>
        <p:nvSpPr>
          <p:cNvPr id="3" name="Content Placeholder 2">
            <a:extLst>
              <a:ext uri="{FF2B5EF4-FFF2-40B4-BE49-F238E27FC236}">
                <a16:creationId xmlns:a16="http://schemas.microsoft.com/office/drawing/2014/main" id="{B47C7C52-0A73-64E2-7468-70410F62AF54}"/>
              </a:ext>
            </a:extLst>
          </p:cNvPr>
          <p:cNvSpPr>
            <a:spLocks noGrp="1"/>
          </p:cNvSpPr>
          <p:nvPr>
            <p:ph idx="1"/>
          </p:nvPr>
        </p:nvSpPr>
        <p:spPr>
          <a:xfrm>
            <a:off x="838200" y="1609725"/>
            <a:ext cx="5153025" cy="4567238"/>
          </a:xfrm>
        </p:spPr>
        <p:txBody>
          <a:bodyPr>
            <a:normAutofit fontScale="70000" lnSpcReduction="20000"/>
          </a:bodyPr>
          <a:lstStyle/>
          <a:p>
            <a:r>
              <a:rPr lang="en-US" b="0" i="0" dirty="0">
                <a:solidFill>
                  <a:srgbClr val="273239"/>
                </a:solidFill>
                <a:effectLst/>
                <a:latin typeface="Nunito" pitchFamily="2" charset="0"/>
              </a:rPr>
              <a:t>JVM is the one that actually calls the </a:t>
            </a:r>
            <a:r>
              <a:rPr lang="en-US" b="1" i="0" dirty="0">
                <a:solidFill>
                  <a:srgbClr val="273239"/>
                </a:solidFill>
                <a:effectLst/>
                <a:latin typeface="Nunito" pitchFamily="2" charset="0"/>
              </a:rPr>
              <a:t>main</a:t>
            </a:r>
            <a:r>
              <a:rPr lang="en-US" b="0" i="0" dirty="0">
                <a:solidFill>
                  <a:srgbClr val="273239"/>
                </a:solidFill>
                <a:effectLst/>
                <a:latin typeface="Nunito" pitchFamily="2" charset="0"/>
              </a:rPr>
              <a:t> method present in a Java code.</a:t>
            </a:r>
          </a:p>
          <a:p>
            <a:pPr algn="just" rtl="0" fontAlgn="base"/>
            <a:r>
              <a:rPr lang="en-US" b="1" dirty="0" err="1">
                <a:solidFill>
                  <a:srgbClr val="273239"/>
                </a:solidFill>
                <a:latin typeface="Nunito" pitchFamily="2" charset="0"/>
              </a:rPr>
              <a:t>Loading:</a:t>
            </a:r>
            <a:r>
              <a:rPr lang="en-US" b="0" i="0" dirty="0" err="1">
                <a:solidFill>
                  <a:srgbClr val="273239"/>
                </a:solidFill>
                <a:effectLst/>
                <a:latin typeface="Nunito" pitchFamily="2" charset="0"/>
              </a:rPr>
              <a:t>The</a:t>
            </a:r>
            <a:r>
              <a:rPr lang="en-US" b="0" i="0" dirty="0">
                <a:solidFill>
                  <a:srgbClr val="273239"/>
                </a:solidFill>
                <a:effectLst/>
                <a:latin typeface="Nunito" pitchFamily="2" charset="0"/>
              </a:rPr>
              <a:t> Class loader reads the “.</a:t>
            </a:r>
            <a:r>
              <a:rPr lang="en-US" b="0" i="1" dirty="0">
                <a:solidFill>
                  <a:srgbClr val="273239"/>
                </a:solidFill>
                <a:effectLst/>
                <a:latin typeface="Nunito" pitchFamily="2" charset="0"/>
              </a:rPr>
              <a:t>class”</a:t>
            </a:r>
            <a:r>
              <a:rPr lang="en-US" b="0" i="0" dirty="0">
                <a:solidFill>
                  <a:srgbClr val="273239"/>
                </a:solidFill>
                <a:effectLst/>
                <a:latin typeface="Nunito" pitchFamily="2" charset="0"/>
              </a:rPr>
              <a:t> file, generate the corresponding binary data and save it in the method area. For each “</a:t>
            </a:r>
            <a:r>
              <a:rPr lang="en-US" b="0" i="1" dirty="0">
                <a:solidFill>
                  <a:srgbClr val="273239"/>
                </a:solidFill>
                <a:effectLst/>
                <a:latin typeface="Nunito" pitchFamily="2" charset="0"/>
              </a:rPr>
              <a:t>.class” </a:t>
            </a:r>
            <a:r>
              <a:rPr lang="en-US" b="0" i="0" dirty="0">
                <a:solidFill>
                  <a:srgbClr val="273239"/>
                </a:solidFill>
                <a:effectLst/>
                <a:latin typeface="Nunito" pitchFamily="2" charset="0"/>
              </a:rPr>
              <a:t>file, JVM stores the following information in the method area.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Arial" panose="020B0604020202020204" pitchFamily="34" charset="0"/>
              <a:buChar char="•"/>
            </a:pPr>
            <a:r>
              <a:rPr lang="en-US" b="0" i="0" dirty="0">
                <a:solidFill>
                  <a:srgbClr val="273239"/>
                </a:solidFill>
                <a:effectLst/>
                <a:latin typeface="Nunito" pitchFamily="2" charset="0"/>
              </a:rPr>
              <a:t>The fully qualified name of the loaded class and its immediate parent class.</a:t>
            </a:r>
          </a:p>
          <a:p>
            <a:pPr algn="l" fontAlgn="base">
              <a:buFont typeface="Arial" panose="020B0604020202020204" pitchFamily="34" charset="0"/>
              <a:buChar char="•"/>
            </a:pPr>
            <a:r>
              <a:rPr lang="en-US" b="0" i="0" dirty="0">
                <a:solidFill>
                  <a:srgbClr val="273239"/>
                </a:solidFill>
                <a:effectLst/>
                <a:latin typeface="Nunito" pitchFamily="2" charset="0"/>
              </a:rPr>
              <a:t>Whether the “</a:t>
            </a:r>
            <a:r>
              <a:rPr lang="en-US" b="0" i="1" dirty="0">
                <a:solidFill>
                  <a:srgbClr val="273239"/>
                </a:solidFill>
                <a:effectLst/>
                <a:latin typeface="Nunito" pitchFamily="2" charset="0"/>
              </a:rPr>
              <a:t>.class”</a:t>
            </a:r>
            <a:r>
              <a:rPr lang="en-US" b="0" i="0" dirty="0">
                <a:solidFill>
                  <a:srgbClr val="273239"/>
                </a:solidFill>
                <a:effectLst/>
                <a:latin typeface="Nunito" pitchFamily="2" charset="0"/>
              </a:rPr>
              <a:t> file is related to Class or Interface or Enum.</a:t>
            </a:r>
          </a:p>
          <a:p>
            <a:pPr algn="l" fontAlgn="base">
              <a:buFont typeface="Arial" panose="020B0604020202020204" pitchFamily="34" charset="0"/>
              <a:buChar char="•"/>
            </a:pPr>
            <a:r>
              <a:rPr lang="en-US" b="0" i="0" dirty="0">
                <a:solidFill>
                  <a:srgbClr val="273239"/>
                </a:solidFill>
                <a:effectLst/>
                <a:latin typeface="Nunito" pitchFamily="2" charset="0"/>
              </a:rPr>
              <a:t>Modifier, Variables and Method information etc.</a:t>
            </a:r>
          </a:p>
          <a:p>
            <a:r>
              <a:rPr lang="en-US" b="1" dirty="0">
                <a:solidFill>
                  <a:srgbClr val="273239"/>
                </a:solidFill>
                <a:latin typeface="Nunito" pitchFamily="2" charset="0"/>
              </a:rPr>
              <a:t> </a:t>
            </a:r>
            <a:endParaRPr lang="en-US" b="1" dirty="0"/>
          </a:p>
        </p:txBody>
      </p:sp>
      <p:pic>
        <p:nvPicPr>
          <p:cNvPr id="5" name="Picture 4">
            <a:extLst>
              <a:ext uri="{FF2B5EF4-FFF2-40B4-BE49-F238E27FC236}">
                <a16:creationId xmlns:a16="http://schemas.microsoft.com/office/drawing/2014/main" id="{C40D4BE0-630B-3F65-2E01-207FBD2DADCD}"/>
              </a:ext>
            </a:extLst>
          </p:cNvPr>
          <p:cNvPicPr>
            <a:picLocks noChangeAspect="1"/>
          </p:cNvPicPr>
          <p:nvPr/>
        </p:nvPicPr>
        <p:blipFill>
          <a:blip r:embed="rId2"/>
          <a:stretch>
            <a:fillRect/>
          </a:stretch>
        </p:blipFill>
        <p:spPr>
          <a:xfrm>
            <a:off x="6096000" y="-5231"/>
            <a:ext cx="6115904" cy="3362794"/>
          </a:xfrm>
          <a:prstGeom prst="rect">
            <a:avLst/>
          </a:prstGeom>
        </p:spPr>
      </p:pic>
    </p:spTree>
    <p:extLst>
      <p:ext uri="{BB962C8B-B14F-4D97-AF65-F5344CB8AC3E}">
        <p14:creationId xmlns:p14="http://schemas.microsoft.com/office/powerpoint/2010/main" val="588635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236A0-88AD-109E-CC8E-4B4BE378A3AA}"/>
              </a:ext>
            </a:extLst>
          </p:cNvPr>
          <p:cNvSpPr>
            <a:spLocks noGrp="1"/>
          </p:cNvSpPr>
          <p:nvPr>
            <p:ph idx="1"/>
          </p:nvPr>
        </p:nvSpPr>
        <p:spPr>
          <a:xfrm>
            <a:off x="838200" y="184826"/>
            <a:ext cx="10515600" cy="5992137"/>
          </a:xfrm>
        </p:spPr>
        <p:txBody>
          <a:bodyPr>
            <a:normAutofit lnSpcReduction="10000"/>
          </a:bodyPr>
          <a:lstStyle/>
          <a:p>
            <a:r>
              <a:rPr lang="en-US" b="1" dirty="0" err="1"/>
              <a:t>Classloader</a:t>
            </a:r>
            <a:r>
              <a:rPr lang="en-US" b="1" dirty="0"/>
              <a:t>: </a:t>
            </a:r>
            <a:r>
              <a:rPr lang="en-US" dirty="0"/>
              <a:t>Loads class file, reads bytecode and brings it to JVM memory. Performs loading, linking and initialization.</a:t>
            </a:r>
          </a:p>
          <a:p>
            <a:r>
              <a:rPr lang="en-US" b="1" dirty="0"/>
              <a:t>JVM Memory: </a:t>
            </a:r>
          </a:p>
          <a:p>
            <a:pPr marL="0" indent="0">
              <a:buNone/>
            </a:pPr>
            <a:r>
              <a:rPr lang="en-US" i="1" dirty="0"/>
              <a:t>Method Area</a:t>
            </a:r>
            <a:r>
              <a:rPr lang="en-US" dirty="0"/>
              <a:t>: Stores </a:t>
            </a:r>
            <a:r>
              <a:rPr lang="en-US" b="1" dirty="0"/>
              <a:t>metadata</a:t>
            </a:r>
            <a:r>
              <a:rPr lang="en-US" dirty="0"/>
              <a:t> about loaded classes, such as (fields and methods, method bytecode, runtime constant pool. Shared among all threads.</a:t>
            </a:r>
          </a:p>
          <a:p>
            <a:pPr marL="0" indent="0">
              <a:buNone/>
            </a:pPr>
            <a:r>
              <a:rPr lang="en-US" i="1" dirty="0"/>
              <a:t>Heap: </a:t>
            </a:r>
            <a:r>
              <a:rPr lang="en-US" dirty="0"/>
              <a:t>Stores </a:t>
            </a:r>
            <a:r>
              <a:rPr lang="en-US" b="1" dirty="0"/>
              <a:t>objects</a:t>
            </a:r>
            <a:r>
              <a:rPr lang="en-US" dirty="0"/>
              <a:t> and </a:t>
            </a:r>
            <a:r>
              <a:rPr lang="en-US" b="1" dirty="0"/>
              <a:t>class instances</a:t>
            </a:r>
            <a:r>
              <a:rPr lang="en-US" dirty="0"/>
              <a:t> created by the application, Garbage Collection operates here to manage memory.</a:t>
            </a:r>
          </a:p>
          <a:p>
            <a:pPr marL="0" indent="0">
              <a:buNone/>
            </a:pPr>
            <a:r>
              <a:rPr lang="en-US" i="1" dirty="0"/>
              <a:t>JVM Language Stacks:</a:t>
            </a:r>
          </a:p>
          <a:p>
            <a:pPr marL="0" indent="0">
              <a:buNone/>
            </a:pPr>
            <a:r>
              <a:rPr lang="en-US" dirty="0"/>
              <a:t>Each thread has its own </a:t>
            </a:r>
            <a:r>
              <a:rPr lang="en-US" b="1" dirty="0"/>
              <a:t>stack</a:t>
            </a:r>
            <a:r>
              <a:rPr lang="en-US" b="1" i="1" dirty="0"/>
              <a:t>, </a:t>
            </a:r>
            <a:r>
              <a:rPr lang="en-US" dirty="0"/>
              <a:t>Stores method calls (stack frames) for the thread</a:t>
            </a:r>
            <a:r>
              <a:rPr lang="en-US" i="1" dirty="0"/>
              <a:t>. </a:t>
            </a:r>
            <a:r>
              <a:rPr lang="en-US" dirty="0"/>
              <a:t>LIFO (Last In, First Out) structure.</a:t>
            </a:r>
          </a:p>
          <a:p>
            <a:pPr marL="0" indent="0">
              <a:buNone/>
            </a:pPr>
            <a:r>
              <a:rPr lang="en-US" i="1" dirty="0"/>
              <a:t>PC: </a:t>
            </a:r>
            <a:r>
              <a:rPr lang="en-US" dirty="0"/>
              <a:t>Each thread has its own PC register, Stores the </a:t>
            </a:r>
            <a:r>
              <a:rPr lang="en-US" b="1" dirty="0"/>
              <a:t>address of the next instruction, multithreading</a:t>
            </a:r>
          </a:p>
          <a:p>
            <a:pPr marL="0" indent="0">
              <a:buNone/>
            </a:pPr>
            <a:r>
              <a:rPr lang="en-US" i="1" dirty="0"/>
              <a:t>Native Method Stacks: </a:t>
            </a:r>
            <a:r>
              <a:rPr lang="en-US" dirty="0"/>
              <a:t>platform specific operations </a:t>
            </a:r>
          </a:p>
        </p:txBody>
      </p:sp>
    </p:spTree>
    <p:extLst>
      <p:ext uri="{BB962C8B-B14F-4D97-AF65-F5344CB8AC3E}">
        <p14:creationId xmlns:p14="http://schemas.microsoft.com/office/powerpoint/2010/main" val="282820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347C4-46AE-9B37-F467-42FD678C3ECB}"/>
              </a:ext>
            </a:extLst>
          </p:cNvPr>
          <p:cNvSpPr>
            <a:spLocks noGrp="1"/>
          </p:cNvSpPr>
          <p:nvPr>
            <p:ph type="title"/>
          </p:nvPr>
        </p:nvSpPr>
        <p:spPr/>
        <p:txBody>
          <a:bodyPr/>
          <a:lstStyle/>
          <a:p>
            <a:r>
              <a:rPr lang="en-US" dirty="0"/>
              <a:t>Final variables</a:t>
            </a:r>
          </a:p>
        </p:txBody>
      </p:sp>
      <p:sp>
        <p:nvSpPr>
          <p:cNvPr id="3" name="Content Placeholder 2">
            <a:extLst>
              <a:ext uri="{FF2B5EF4-FFF2-40B4-BE49-F238E27FC236}">
                <a16:creationId xmlns:a16="http://schemas.microsoft.com/office/drawing/2014/main" id="{A2B062A4-48BA-DEDC-EECF-BDFC5CF0C6A3}"/>
              </a:ext>
            </a:extLst>
          </p:cNvPr>
          <p:cNvSpPr>
            <a:spLocks noGrp="1"/>
          </p:cNvSpPr>
          <p:nvPr>
            <p:ph idx="1"/>
          </p:nvPr>
        </p:nvSpPr>
        <p:spPr/>
        <p:txBody>
          <a:bodyPr/>
          <a:lstStyle/>
          <a:p>
            <a:r>
              <a:rPr lang="en-US" dirty="0"/>
              <a:t>If you don't want others (or yourself) to overwrite existing values, use the final keyword (this will declare the variable as "final" or "constant", which means unchangeable and read-only):</a:t>
            </a:r>
          </a:p>
          <a:p>
            <a:endParaRPr lang="en-US" dirty="0"/>
          </a:p>
          <a:p>
            <a:r>
              <a:rPr lang="pt-BR" dirty="0"/>
              <a:t>final int myNum = 15;</a:t>
            </a:r>
          </a:p>
          <a:p>
            <a:r>
              <a:rPr lang="pt-BR" dirty="0"/>
              <a:t>myNum = 20; //this will raise an error</a:t>
            </a:r>
            <a:endParaRPr lang="en-US" dirty="0"/>
          </a:p>
        </p:txBody>
      </p:sp>
    </p:spTree>
    <p:extLst>
      <p:ext uri="{BB962C8B-B14F-4D97-AF65-F5344CB8AC3E}">
        <p14:creationId xmlns:p14="http://schemas.microsoft.com/office/powerpoint/2010/main" val="1996177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BFD3F-A0BB-66FB-9751-B1737CFB8132}"/>
              </a:ext>
            </a:extLst>
          </p:cNvPr>
          <p:cNvSpPr>
            <a:spLocks noGrp="1"/>
          </p:cNvSpPr>
          <p:nvPr>
            <p:ph type="title"/>
          </p:nvPr>
        </p:nvSpPr>
        <p:spPr/>
        <p:txBody>
          <a:bodyPr/>
          <a:lstStyle/>
          <a:p>
            <a:r>
              <a:rPr lang="en-US" dirty="0">
                <a:highlight>
                  <a:srgbClr val="FFFF00"/>
                </a:highlight>
              </a:rPr>
              <a:t>Typecasting:</a:t>
            </a:r>
            <a:r>
              <a:rPr lang="en-US" dirty="0"/>
              <a:t> </a:t>
            </a:r>
            <a:r>
              <a:rPr lang="en-US" b="0" i="0" dirty="0">
                <a:solidFill>
                  <a:srgbClr val="000000"/>
                </a:solidFill>
                <a:effectLst/>
                <a:latin typeface="Verdana" panose="020B0604030504040204" pitchFamily="34" charset="0"/>
              </a:rPr>
              <a:t> assigning a value of one primitive data type to another type</a:t>
            </a:r>
            <a:endParaRPr lang="en-US" dirty="0"/>
          </a:p>
        </p:txBody>
      </p:sp>
      <p:sp>
        <p:nvSpPr>
          <p:cNvPr id="3" name="Content Placeholder 2">
            <a:extLst>
              <a:ext uri="{FF2B5EF4-FFF2-40B4-BE49-F238E27FC236}">
                <a16:creationId xmlns:a16="http://schemas.microsoft.com/office/drawing/2014/main" id="{8EC8C96C-D07F-B289-F5CC-B60D547F542C}"/>
              </a:ext>
            </a:extLst>
          </p:cNvPr>
          <p:cNvSpPr>
            <a:spLocks noGrp="1"/>
          </p:cNvSpPr>
          <p:nvPr>
            <p:ph idx="1"/>
          </p:nvPr>
        </p:nvSpPr>
        <p:spPr/>
        <p:txBody>
          <a:bodyPr/>
          <a:lstStyle/>
          <a:p>
            <a:r>
              <a:rPr lang="en-US" dirty="0"/>
              <a:t>Widening Casting (automatically) - converting a smaller type to a larger type size</a:t>
            </a:r>
          </a:p>
          <a:p>
            <a:r>
              <a:rPr lang="en-US" dirty="0"/>
              <a:t>byte -&gt; short -&gt; char -&gt; int -&gt; long -&gt; float -&gt; double</a:t>
            </a:r>
          </a:p>
          <a:p>
            <a:endParaRPr lang="en-US" dirty="0"/>
          </a:p>
          <a:p>
            <a:r>
              <a:rPr lang="en-US" dirty="0"/>
              <a:t>Narrowing Casting (manually) - converting a larger type to a smaller size type</a:t>
            </a:r>
          </a:p>
          <a:p>
            <a:r>
              <a:rPr lang="en-US" dirty="0"/>
              <a:t>double -&gt; float -&gt; long -&gt; int -&gt; char -&gt; short -&gt; byte</a:t>
            </a:r>
          </a:p>
        </p:txBody>
      </p:sp>
    </p:spTree>
    <p:extLst>
      <p:ext uri="{BB962C8B-B14F-4D97-AF65-F5344CB8AC3E}">
        <p14:creationId xmlns:p14="http://schemas.microsoft.com/office/powerpoint/2010/main" val="392362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CFC6D1-81CA-E2DD-A65C-DEDC7F358798}"/>
              </a:ext>
            </a:extLst>
          </p:cNvPr>
          <p:cNvSpPr>
            <a:spLocks noGrp="1"/>
          </p:cNvSpPr>
          <p:nvPr>
            <p:ph idx="1"/>
          </p:nvPr>
        </p:nvSpPr>
        <p:spPr>
          <a:xfrm>
            <a:off x="381000" y="259472"/>
            <a:ext cx="10515600" cy="4351338"/>
          </a:xfrm>
        </p:spPr>
        <p:txBody>
          <a:bodyPr/>
          <a:lstStyle/>
          <a:p>
            <a:r>
              <a:rPr lang="en-US" dirty="0"/>
              <a:t>Note: </a:t>
            </a:r>
            <a:r>
              <a:rPr lang="en-US" b="0" i="0" dirty="0">
                <a:solidFill>
                  <a:srgbClr val="333333"/>
                </a:solidFill>
                <a:effectLst/>
                <a:latin typeface="Montserrat" panose="00000500000000000000" pitchFamily="2" charset="0"/>
              </a:rPr>
              <a:t>narrowing type casting is data loss. When going from a larger data type to a smaller one, we may lose accuracy or range.</a:t>
            </a:r>
          </a:p>
          <a:p>
            <a:endParaRPr lang="en-US" dirty="0">
              <a:solidFill>
                <a:srgbClr val="333333"/>
              </a:solidFill>
              <a:latin typeface="Montserrat" panose="00000500000000000000" pitchFamily="2" charset="0"/>
            </a:endParaRPr>
          </a:p>
          <a:p>
            <a:r>
              <a:rPr lang="en-US" dirty="0">
                <a:solidFill>
                  <a:srgbClr val="333333"/>
                </a:solidFill>
                <a:latin typeface="Montserrat" panose="00000500000000000000" pitchFamily="2" charset="0"/>
              </a:rPr>
              <a:t>Interview Question: How is Data loss handled in Narrow casting? </a:t>
            </a:r>
            <a:endParaRPr lang="en-US" dirty="0"/>
          </a:p>
        </p:txBody>
      </p:sp>
    </p:spTree>
    <p:extLst>
      <p:ext uri="{BB962C8B-B14F-4D97-AF65-F5344CB8AC3E}">
        <p14:creationId xmlns:p14="http://schemas.microsoft.com/office/powerpoint/2010/main" val="32756461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22673</TotalTime>
  <Words>1273</Words>
  <Application>Microsoft Macintosh PowerPoint</Application>
  <PresentationFormat>Widescreen</PresentationFormat>
  <Paragraphs>128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erdana</vt:lpstr>
      <vt:lpstr>inter-regular</vt:lpstr>
      <vt:lpstr>Montserrat</vt:lpstr>
      <vt:lpstr>Nunito</vt:lpstr>
      <vt:lpstr>Verdana</vt:lpstr>
      <vt:lpstr>Office Theme</vt:lpstr>
      <vt:lpstr>Java Basics</vt:lpstr>
      <vt:lpstr>PowerPoint Presentation</vt:lpstr>
      <vt:lpstr>PowerPoint Presentation</vt:lpstr>
      <vt:lpstr>PowerPoint Presentation</vt:lpstr>
      <vt:lpstr>How JVM works?</vt:lpstr>
      <vt:lpstr>PowerPoint Presentation</vt:lpstr>
      <vt:lpstr>Final variables</vt:lpstr>
      <vt:lpstr>Typecasting:  assigning a value of one primitive data type to another type</vt:lpstr>
      <vt:lpstr>PowerPoint Presentation</vt:lpstr>
      <vt:lpstr>Types of Variables</vt:lpstr>
      <vt:lpstr>PowerPoint Presentation</vt:lpstr>
      <vt:lpstr>Static keyword Java</vt:lpstr>
      <vt:lpstr>PowerPoint Presentation</vt:lpstr>
      <vt:lpstr>Why is main() static?</vt:lpstr>
      <vt:lpstr>PowerPoint Presentation</vt:lpstr>
      <vt:lpstr>Garbage Collection</vt:lpstr>
      <vt:lpstr>PowerPoint Presentation</vt:lpstr>
      <vt:lpstr>To explicitly call java GC:</vt:lpstr>
      <vt:lpstr>Mark and Sweep algorithm</vt:lpstr>
      <vt:lpstr>PowerPoint Presentation</vt:lpstr>
      <vt:lpstr>Finalize method: Before an object is garbage collected, Java calls its finalize() method (if overridden)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silky sachar</dc:creator>
  <cp:lastModifiedBy>Arnav Aggarwal</cp:lastModifiedBy>
  <cp:revision>31</cp:revision>
  <dcterms:created xsi:type="dcterms:W3CDTF">2024-02-04T07:18:17Z</dcterms:created>
  <dcterms:modified xsi:type="dcterms:W3CDTF">2025-03-10T04:06:09Z</dcterms:modified>
</cp:coreProperties>
</file>