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ffany Saelin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B61F47D-3EE7-49DE-AE7D-2230E1B644C9}">
  <a:tblStyle styleId="{BB61F47D-3EE7-49DE-AE7D-2230E1B644C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7T21:09:00.754" idx="1">
    <p:pos x="6000" y="0"/>
    <p:text>still need this part?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740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python-guide-pt-br.readthedocs.io/en/latest/writing/gotchas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s://python-docs.readthedocs.io/en/latest/dev/virtualenvs.html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 Python, default arguments are evaluated once when the function is defined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This means that if you use a mutable data type as the default, changes made to it will persist over calls to the function.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This article offers a very clear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http://python-guide-pt-br.readthedocs.io/en/latest/writing/gotchas/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comprehensions allow you to easily create lists from patterns, such as looping over another list and manipulating each element.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Isolated Python environments can come in handy if you have projects that require different versions of dependencies that are incompatible with each other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https://python-docs.readthedocs.io/en/latest/dev/virtualenvs.html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interpreters allow you to run python code directly in the terminal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similar to the console in Javascript!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Indentation in Python is used to define code blocks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4" Type="http://schemas.openxmlformats.org/officeDocument/2006/relationships/hyperlink" Target="https://python-docs.readthedocs.io/en/latest/dev/virtualenv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/releases/2.7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Primitive data types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311700" y="1457225"/>
          <a:ext cx="8457900" cy="2865925"/>
        </p:xfrm>
        <a:graphic>
          <a:graphicData uri="http://schemas.openxmlformats.org/drawingml/2006/table">
            <a:tbl>
              <a:tblPr>
                <a:noFill/>
                <a:tableStyleId>{BB61F47D-3EE7-49DE-AE7D-2230E1B644C9}</a:tableStyleId>
              </a:tblPr>
              <a:tblGrid>
                <a:gridCol w="2341050"/>
                <a:gridCol w="6116850"/>
              </a:tblGrid>
              <a:tr h="4644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 type</a:t>
                      </a:r>
                    </a:p>
                  </a:txBody>
                  <a:tcPr marL="152400" marR="152400" marT="76200" marB="76200">
                    <a:lnB w="19050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Used for</a:t>
                      </a:r>
                    </a:p>
                  </a:txBody>
                  <a:tcPr marL="152400" marR="152400" marT="76200" marB="76200">
                    <a:lnB w="19050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bool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 or False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6710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long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Integers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float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Decimals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410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Any text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Empty variable (has no meaningful value; equivalent to null)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Lists are shown in square brackets []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Can contain a mixture of types	 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[1, “two”, 3.0]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Can be nested 	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[1, [“two”, [3.0]]]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Elements are accessed the same way as in Javascript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a[0] 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1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nsolas"/>
              <a:buChar char="○"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b[1] 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[“two”, [3.0]]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Mutable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nsolas"/>
              <a:buChar char="○"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a[0] = “one” 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 is now [“one”, “two”, 3.0]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Supports slice indexing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nsolas"/>
              <a:buChar char="○"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a[1:]  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[“two”, 3.0]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onsolas"/>
              <a:buChar char="○"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a[:-1] 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[1, “two”]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Tuples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Tuples are defined as comma separated values, typically in parentheses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tupA = (1, “two”, 3)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A tuple with a single element must still contain a comma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tupB = (3, 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</a:rPr>
              <a:t>Ordered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tupA[0]</a:t>
            </a:r>
            <a:r>
              <a:rPr lang="en" sz="1800">
                <a:solidFill>
                  <a:srgbClr val="666666"/>
                </a:solidFill>
              </a:rPr>
              <a:t> always gives you 1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tupA[1]</a:t>
            </a:r>
            <a:r>
              <a:rPr lang="en" sz="1800">
                <a:solidFill>
                  <a:srgbClr val="666666"/>
                </a:solidFill>
              </a:rPr>
              <a:t> always gives you “two”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</a:rPr>
              <a:t>Immutable: cannot reassign values once created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tupA[0] = “one”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throws a TypeError: tuple does not</a:t>
            </a:r>
            <a:b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          # support item assignment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Sets ensure that there are no duplicate elements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set([1,1,2,3])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set([1,2,3])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set(“hello world”)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set([“h”, “e”, “l”, “o”, “w”, “r”, “d”])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Unordered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Immutable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CD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Dictionaries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Similar to Javascript objects or Java hashmaps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Unordered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Keys must be immutable types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 = {“age”: 22, “height”: 160}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me[“age”]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22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me[“height”]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160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me[“company”]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KeyError exception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me[“company”] = “LinkedIn”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adds a new entry to 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Dictionaries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me[“age”] = 40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me = {“age”: 40, “height”: 160, “company”: “LinkedIn”}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 me[“height”]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me = {“age”: 40, “company”: “LinkedIn”}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endParaRPr sz="18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me.keys()		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list of all keys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me.values()	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returns list of all values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me.items()		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list of (key, value) tuples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Unpacking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Python allows you to ‘unpack’ items in lists, tuples, and sets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This allows you to assign names to multiple items at once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b, c = (1,2,3)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b, c = [1,2,3]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b, c = set([1,2,3])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for all three cases: a = 1, b = 2, and c = 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Unpacking a dictionary only unpacks on the list of keys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 = {“age”: 22, “height”: 160}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 = “age”, b = “height”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myFunction(name):			</a:t>
            </a:r>
            <a:r>
              <a:rPr lang="en" b="1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myFunction(name=“unknown”):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greeting = 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“Hello ” +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+ “. ”		  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“Hello ” +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+ “. 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greeting			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Supports default arguments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Colon and indentation instead of curly braces to define clauses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No keyword when declaring variables (unlike Javascript with </a:t>
            </a:r>
            <a:r>
              <a:rPr lang="en" sz="1800" dirty="0">
                <a:solidFill>
                  <a:srgbClr val="0000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 dirty="0">
                <a:solidFill>
                  <a:srgbClr val="666666"/>
                </a:solidFill>
              </a:rPr>
              <a:t>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No ending semicolon (semicolons are used to separate statements when putting them on the same line, but this practice is discouraged)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myFunction(name):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greeting = 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“Hello ” +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+ “. ”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return greeting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Python?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Another backend programming language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Has many supporting </a:t>
            </a:r>
            <a:r>
              <a:rPr lang="en" dirty="0" smtClean="0">
                <a:solidFill>
                  <a:srgbClr val="666666"/>
                </a:solidFill>
              </a:rPr>
              <a:t>libraries</a:t>
            </a:r>
            <a:endParaRPr lang="en-US" dirty="0">
              <a:solidFill>
                <a:srgbClr val="666666"/>
              </a:solidFill>
            </a:endParaRP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dirty="0" smtClean="0">
                <a:solidFill>
                  <a:srgbClr val="666666"/>
                </a:solidFill>
              </a:rPr>
              <a:t>Compared </a:t>
            </a:r>
            <a:r>
              <a:rPr lang="en" dirty="0">
                <a:solidFill>
                  <a:srgbClr val="666666"/>
                </a:solidFill>
              </a:rPr>
              <a:t>to </a:t>
            </a:r>
            <a:r>
              <a:rPr lang="en" dirty="0" smtClean="0">
                <a:solidFill>
                  <a:srgbClr val="666666"/>
                </a:solidFill>
              </a:rPr>
              <a:t>Java:</a:t>
            </a:r>
            <a:endParaRPr lang="en-US" dirty="0" smtClean="0">
              <a:solidFill>
                <a:srgbClr val="666666"/>
              </a:solidFill>
            </a:endParaRP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 smtClean="0">
                <a:solidFill>
                  <a:srgbClr val="666666"/>
                </a:solidFill>
              </a:rPr>
              <a:t>Simpler </a:t>
            </a:r>
            <a:r>
              <a:rPr lang="en" dirty="0">
                <a:solidFill>
                  <a:srgbClr val="666666"/>
                </a:solidFill>
              </a:rPr>
              <a:t>syntax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 smtClean="0">
                <a:solidFill>
                  <a:srgbClr val="666666"/>
                </a:solidFill>
              </a:rPr>
              <a:t>Non-compiled </a:t>
            </a:r>
            <a:r>
              <a:rPr lang="en" dirty="0">
                <a:solidFill>
                  <a:srgbClr val="666666"/>
                </a:solidFill>
              </a:rPr>
              <a:t>(like Javascript!)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Indentation matters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" dirty="0">
                <a:solidFill>
                  <a:srgbClr val="666666"/>
                </a:solidFill>
              </a:rPr>
              <a:t>Python supports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>
                <a:solidFill>
                  <a:srgbClr val="666666"/>
                </a:solidFill>
              </a:rPr>
              <a:t>,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dirty="0">
                <a:solidFill>
                  <a:srgbClr val="666666"/>
                </a:solidFill>
              </a:rPr>
              <a:t>,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" dirty="0">
                <a:solidFill>
                  <a:srgbClr val="666666"/>
                </a:solidFill>
              </a:rPr>
              <a:t>Python does not have: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dirty="0">
                <a:solidFill>
                  <a:srgbClr val="666666"/>
                </a:solidFill>
              </a:rPr>
              <a:t>,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dirty="0">
                <a:solidFill>
                  <a:srgbClr val="666666"/>
                </a:solidFill>
              </a:rPr>
              <a:t> statements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" dirty="0">
                <a:solidFill>
                  <a:srgbClr val="666666"/>
                </a:solidFill>
              </a:rPr>
              <a:t>Python has list comprehensions!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44225" y="2582425"/>
            <a:ext cx="4051500" cy="198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Java:</a:t>
            </a:r>
            <a:br>
              <a:rPr lang="en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dirty="0" smtClean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[] msgs = [“Hello”, “World”];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String[] result = new String[2];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for(int i = 0; i &lt; result.size(); i++) {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	result[i] = msgs[i] + “!”;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result = [“Hello!”, “World!”]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595725" y="2582425"/>
            <a:ext cx="4236300" cy="198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Python:</a:t>
            </a:r>
            <a:br>
              <a:rPr lang="en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dirty="0" smtClean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msgs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= [“Hello”, “World”]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result = [str + “!” for str in msgs]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result = [“Hello!”, “World!”]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and logical operators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77777"/>
              <a:buChar char="●"/>
            </a:pPr>
            <a:r>
              <a:rPr lang="en" dirty="0">
                <a:solidFill>
                  <a:srgbClr val="666666"/>
                </a:solidFill>
              </a:rPr>
              <a:t>Python’s logical operators are words, not </a:t>
            </a:r>
            <a:r>
              <a:rPr lang="en" dirty="0" smtClean="0">
                <a:solidFill>
                  <a:srgbClr val="666666"/>
                </a:solidFill>
              </a:rPr>
              <a:t>symbols</a:t>
            </a:r>
            <a:endParaRPr lang="en-US" dirty="0" smtClean="0">
              <a:solidFill>
                <a:srgbClr val="666666"/>
              </a:solidFill>
            </a:endParaRPr>
          </a:p>
          <a:p>
            <a:pPr marL="1828800" lvl="0" indent="457200"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 = false</a:t>
            </a:r>
          </a:p>
          <a:p>
            <a:pPr marL="1828800" lvl="0" indent="457200"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b = true</a:t>
            </a:r>
          </a:p>
          <a:p>
            <a:pPr marL="1828800" lvl="0" indent="457200"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 = true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77777"/>
              <a:buChar char="●"/>
            </a:pPr>
            <a:endParaRPr lang="en-US" dirty="0" smtClean="0">
              <a:solidFill>
                <a:srgbClr val="666666"/>
              </a:solidFill>
            </a:endParaRPr>
          </a:p>
          <a:p>
            <a:pPr marL="457200" indent="-317500">
              <a:spcAft>
                <a:spcPts val="0"/>
              </a:spcAft>
              <a:buClr>
                <a:srgbClr val="666666"/>
              </a:buClr>
              <a:buSzPct val="77777"/>
              <a:buFont typeface="Open Sans"/>
              <a:buChar char="●"/>
            </a:pPr>
            <a:r>
              <a:rPr lang="en" dirty="0">
                <a:solidFill>
                  <a:srgbClr val="666666"/>
                </a:solidFill>
              </a:rPr>
              <a:t>Comparison operators are the same standard </a:t>
            </a:r>
            <a:r>
              <a:rPr lang="en" dirty="0" smtClean="0">
                <a:solidFill>
                  <a:srgbClr val="666666"/>
                </a:solidFill>
              </a:rPr>
              <a:t>symbols</a:t>
            </a:r>
            <a:endParaRPr lang="en-US" dirty="0" smtClean="0">
              <a:solidFill>
                <a:srgbClr val="666666"/>
              </a:solidFill>
            </a:endParaRPr>
          </a:p>
          <a:p>
            <a:pPr marL="139700" lvl="0">
              <a:spcAft>
                <a:spcPts val="0"/>
              </a:spcAft>
              <a:buClr>
                <a:srgbClr val="666666"/>
              </a:buClr>
              <a:buSzPct val="77777"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==,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!= , &lt;, &gt;, &lt;=, 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endParaRPr lang="en" sz="1400" dirty="0">
              <a:solidFill>
                <a:srgbClr val="666666"/>
              </a:solidFill>
              <a:latin typeface="Consolas"/>
              <a:cs typeface="Consolas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77777"/>
              <a:buChar char="●"/>
            </a:pPr>
            <a:r>
              <a:rPr lang="en" dirty="0" smtClean="0">
                <a:solidFill>
                  <a:srgbClr val="666666"/>
                </a:solidFill>
              </a:rPr>
              <a:t>Comparing </a:t>
            </a:r>
            <a:r>
              <a:rPr lang="en" dirty="0">
                <a:solidFill>
                  <a:srgbClr val="666666"/>
                </a:solidFill>
              </a:rPr>
              <a:t>if two are equal and of the same type: </a:t>
            </a:r>
            <a:r>
              <a:rPr lang="en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===</a:t>
            </a:r>
            <a:endParaRPr sz="12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[1, 2, 3]			a </a:t>
            </a: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[1, 2, 3]			c </a:t>
            </a: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b			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b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in Python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Imports the numpy package and renames it to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np</a:t>
            </a:r>
            <a:r>
              <a:rPr lang="en" dirty="0"/>
              <a:t> for use in this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numpy import matmul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highlight>
                  <a:srgbClr val="FFFFFF"/>
                </a:highlight>
              </a:rPr>
              <a:t>Imports the single function </a:t>
            </a:r>
            <a:r>
              <a:rPr lang="en" dirty="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matmul</a:t>
            </a:r>
            <a:r>
              <a:rPr lang="en" dirty="0">
                <a:highlight>
                  <a:srgbClr val="FFFFFF"/>
                </a:highlight>
              </a:rPr>
              <a:t> from the numpy package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Virtualenv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highlight>
                  <a:srgbClr val="FFFFFF"/>
                </a:highlight>
              </a:rPr>
              <a:t>Tool to create isolated Python environments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When you are in a virtual environment, the name of the active one will appear in your terminal prompt. This means that all 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en" sz="1800" dirty="0"/>
              <a:t> installations from now on will only apply to within your virtualenv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virtualenv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pip install virtualenv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into your project folder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cd your_project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virtual environment for your project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virtualenv env_name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Activate your virtual environment to use it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source env_name/bin/activate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deactivate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https://docs.python.org/3/tutorial/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https://python-docs.readthedocs.io/en/latest/dev/virtualenvs.html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How to get Python						</a:t>
            </a:r>
            <a:r>
              <a:rPr lang="en" dirty="0" smtClean="0"/>
              <a:t>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MAC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If you’re using a Mac, Python is already included!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How to get Python (1 / 3)				</a:t>
            </a:r>
            <a:r>
              <a:rPr lang="en" dirty="0" smtClean="0"/>
              <a:t>   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https://www.python.org/download/releases/2.7</a:t>
            </a:r>
            <a:r>
              <a:rPr lang="en"/>
              <a:t> and download the Windows installer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 descr="Screen Shot 2017-05-12 at 2.43.13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325" y="2114801"/>
            <a:ext cx="7705348" cy="24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How to get Python (2 / 3)				</a:t>
            </a:r>
            <a:r>
              <a:rPr lang="en" dirty="0" smtClean="0"/>
              <a:t>       </a:t>
            </a:r>
            <a:r>
              <a:rPr lang="en" dirty="0">
                <a:solidFill>
                  <a:srgbClr val="FF0000"/>
                </a:solidFill>
              </a:rPr>
              <a:t>FOR PC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dirty="0"/>
              <a:t>Follow the wizard for installing Python.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dirty="0"/>
              <a:t>Now we have to add Python to PATH, the environment variable which tells the operating system where certain programs live.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Right click on </a:t>
            </a:r>
            <a:r>
              <a:rPr lang="en" b="1" dirty="0"/>
              <a:t>This PC</a:t>
            </a:r>
            <a:r>
              <a:rPr lang="en" dirty="0"/>
              <a:t>. Click on </a:t>
            </a:r>
            <a:r>
              <a:rPr lang="en" b="1" dirty="0"/>
              <a:t>Properties</a:t>
            </a:r>
            <a:r>
              <a:rPr lang="en" dirty="0"/>
              <a:t>. On the side, click the link </a:t>
            </a:r>
            <a:r>
              <a:rPr lang="en" b="1" dirty="0"/>
              <a:t>Advanced System Settings</a:t>
            </a:r>
            <a:r>
              <a:rPr lang="en" dirty="0"/>
              <a:t>. Then click the button </a:t>
            </a:r>
            <a:r>
              <a:rPr lang="en" b="1" dirty="0"/>
              <a:t>Environment Variables</a:t>
            </a:r>
            <a:r>
              <a:rPr lang="en" dirty="0"/>
              <a:t>. A dialog will pop up which lets you modify entries.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In the terminal, run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whereis</a:t>
            </a:r>
            <a:r>
              <a:rPr lang="en" dirty="0"/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dirty="0"/>
              <a:t> and copy the output up to the last folder, excluding the .exe file -- this is where Python is installed.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Click on the PATH variable in </a:t>
            </a:r>
            <a:r>
              <a:rPr lang="en" b="1" dirty="0"/>
              <a:t>System Variables</a:t>
            </a:r>
            <a:r>
              <a:rPr lang="en" dirty="0"/>
              <a:t> so that it is highlighted, then click on </a:t>
            </a:r>
            <a:r>
              <a:rPr lang="en" b="1" dirty="0"/>
              <a:t>Edit</a:t>
            </a:r>
            <a:r>
              <a:rPr lang="en" dirty="0"/>
              <a:t>. In the new dialog that opens, click </a:t>
            </a:r>
            <a:r>
              <a:rPr lang="en" b="1" dirty="0"/>
              <a:t>New</a:t>
            </a:r>
            <a:r>
              <a:rPr lang="en" dirty="0"/>
              <a:t> and paste in the file path you just copied.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How to get Python (3 / 3)				</a:t>
            </a:r>
            <a:r>
              <a:rPr lang="en" dirty="0" smtClean="0"/>
              <a:t>       </a:t>
            </a:r>
            <a:r>
              <a:rPr lang="en" dirty="0">
                <a:solidFill>
                  <a:srgbClr val="FF0000"/>
                </a:solidFill>
              </a:rPr>
              <a:t>FOR PC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dirty="0"/>
              <a:t>We’ll need to add pip to our PATH as well. Pip is a Python package management system.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In the terminal, run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whereis</a:t>
            </a:r>
            <a:r>
              <a:rPr lang="en" dirty="0"/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en" dirty="0"/>
              <a:t> and copy the output up to the last folder, excluding the .exe file -- this is where pip is installed.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dirty="0"/>
              <a:t>Click </a:t>
            </a:r>
            <a:r>
              <a:rPr lang="en" b="1" dirty="0"/>
              <a:t>New</a:t>
            </a:r>
            <a:r>
              <a:rPr lang="en" dirty="0"/>
              <a:t> in the Environment Variables dialog and paste in the file path you just copied.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dirty="0"/>
              <a:t>  Close the Command Prompt and open it again.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dirty="0"/>
              <a:t>  Try running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dirty="0"/>
              <a:t> and make sure it opens the python interpreter.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dirty="0"/>
              <a:t>  Try running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pip help</a:t>
            </a:r>
            <a:r>
              <a:rPr lang="en" dirty="0"/>
              <a:t> and make sure it prints out information</a:t>
            </a:r>
            <a:r>
              <a:rPr lang="en" dirty="0" smtClean="0"/>
              <a:t>.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Python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highlight>
                  <a:srgbClr val="FFFFFF"/>
                </a:highlight>
              </a:rPr>
              <a:t>Run a file</a:t>
            </a:r>
          </a:p>
          <a:p>
            <a:pPr marL="22860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python hello_world.py </a:t>
            </a:r>
          </a:p>
          <a:p>
            <a:pPr marL="22860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  <a:endParaRPr dirty="0">
              <a:highlight>
                <a:srgbClr val="FFFFFF"/>
              </a:highlight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highlight>
                <a:srgbClr val="FFFFFF"/>
              </a:highlight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 smtClean="0">
                <a:highlight>
                  <a:srgbClr val="FFFFFF"/>
                </a:highlight>
              </a:rPr>
              <a:t>Start </a:t>
            </a:r>
            <a:r>
              <a:rPr lang="en" dirty="0">
                <a:highlight>
                  <a:srgbClr val="FFFFFF"/>
                </a:highlight>
              </a:rPr>
              <a:t>up an interpreter</a:t>
            </a:r>
          </a:p>
          <a:p>
            <a:pPr marL="22860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python</a:t>
            </a:r>
          </a:p>
          <a:p>
            <a:pPr marL="18288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print(“hi”)</a:t>
            </a:r>
          </a:p>
          <a:p>
            <a:pPr marL="18288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Indentation and comments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myFunction(name):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name: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print(“Hi ” + name)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greeting = 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“Hi!”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greeting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This is a single line comment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This is a multi-line comment.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Hi &lt;name&gt; will only get printed out if there was a name passed in. greeting is returned regardless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myFunction(name):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(“Hi ” + name)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“Hi!”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This is not a comment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Hi &lt;name&gt; will get printed out </a:t>
            </a:r>
            <a:b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and greeting will be returned</a:t>
            </a:r>
            <a:b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only if there was a name passed in.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Python have?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Primitive data types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Lists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Tuples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Sets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Dictionaries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985</Words>
  <Application>Microsoft Macintosh PowerPoint</Application>
  <PresentationFormat>On-screen Show (16:9)</PresentationFormat>
  <Paragraphs>220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tropic</vt:lpstr>
      <vt:lpstr>Python</vt:lpstr>
      <vt:lpstr>What is Python?</vt:lpstr>
      <vt:lpstr>How to get Python          FOR MAC</vt:lpstr>
      <vt:lpstr>How to get Python (1 / 3)           FOR PC</vt:lpstr>
      <vt:lpstr>How to get Python (2 / 3)           FOR PC </vt:lpstr>
      <vt:lpstr>How to get Python (3 / 3)           FOR PC </vt:lpstr>
      <vt:lpstr>Running Python</vt:lpstr>
      <vt:lpstr>Indentation and comments</vt:lpstr>
      <vt:lpstr>What does Python have?</vt:lpstr>
      <vt:lpstr>Primitive data types</vt:lpstr>
      <vt:lpstr>Any questions?</vt:lpstr>
      <vt:lpstr>Lists</vt:lpstr>
      <vt:lpstr>Tuples</vt:lpstr>
      <vt:lpstr>Sets</vt:lpstr>
      <vt:lpstr>Dictionaries</vt:lpstr>
      <vt:lpstr>Dictionaries</vt:lpstr>
      <vt:lpstr>Unpacking</vt:lpstr>
      <vt:lpstr>Any questions?</vt:lpstr>
      <vt:lpstr>Functions</vt:lpstr>
      <vt:lpstr>Loops</vt:lpstr>
      <vt:lpstr>Comparison and logical operators</vt:lpstr>
      <vt:lpstr>Any questions?</vt:lpstr>
      <vt:lpstr>Importing in Python</vt:lpstr>
      <vt:lpstr>Virtualenv</vt:lpstr>
      <vt:lpstr>Any 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Nicole Ng</cp:lastModifiedBy>
  <cp:revision>23</cp:revision>
  <dcterms:modified xsi:type="dcterms:W3CDTF">2017-05-24T04:00:58Z</dcterms:modified>
</cp:coreProperties>
</file>