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96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6301122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Note that the process will be different across different companies, and the engineers may be involved in different steps across different companies. But this is the general process that most products go through.</a:t>
            </a:r>
          </a:p>
          <a:p>
            <a:pPr lvl="0">
              <a:spcBef>
                <a:spcPts val="0"/>
              </a:spcBef>
              <a:buNone/>
            </a:pPr>
            <a:endParaRPr/>
          </a:p>
          <a:p>
            <a:pPr lvl="0">
              <a:spcBef>
                <a:spcPts val="0"/>
              </a:spcBef>
              <a:buNone/>
            </a:pPr>
            <a:r>
              <a:rPr lang="en"/>
              <a:t>Depending on what comes out of user testing, you may want to rebuild or even re-design certain features.</a:t>
            </a:r>
          </a:p>
          <a:p>
            <a:pPr lvl="0">
              <a:spcBef>
                <a:spcPts val="0"/>
              </a:spcBef>
              <a:buNone/>
            </a:pPr>
            <a:endParaRPr/>
          </a:p>
          <a:p>
            <a:pPr lvl="0" rtl="0">
              <a:spcBef>
                <a:spcPts val="0"/>
              </a:spcBef>
              <a:buNone/>
            </a:pPr>
            <a:r>
              <a:rPr lang="en"/>
              <a:t>It’s a cycle because after you release, there may be future phases with new deliverables where the process starts over again.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Some people may simply release to everyone at the same time instead of doing an incremental ramp release.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Development Cycle</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From Idea to Release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pSp>
        <p:nvGrpSpPr>
          <p:cNvPr id="72" name="Shape 72"/>
          <p:cNvGrpSpPr/>
          <p:nvPr/>
        </p:nvGrpSpPr>
        <p:grpSpPr>
          <a:xfrm>
            <a:off x="1688470" y="305719"/>
            <a:ext cx="5767051" cy="4153612"/>
            <a:chOff x="1644561" y="347712"/>
            <a:chExt cx="5854874" cy="4448075"/>
          </a:xfrm>
        </p:grpSpPr>
        <p:pic>
          <p:nvPicPr>
            <p:cNvPr id="73" name="Shape 73"/>
            <p:cNvPicPr preferRelativeResize="0"/>
            <p:nvPr/>
          </p:nvPicPr>
          <p:blipFill>
            <a:blip r:embed="rId3">
              <a:alphaModFix/>
            </a:blip>
            <a:stretch>
              <a:fillRect/>
            </a:stretch>
          </p:blipFill>
          <p:spPr>
            <a:xfrm>
              <a:off x="1644561" y="347712"/>
              <a:ext cx="5854874" cy="4448075"/>
            </a:xfrm>
            <a:prstGeom prst="rect">
              <a:avLst/>
            </a:prstGeom>
            <a:noFill/>
            <a:ln>
              <a:noFill/>
            </a:ln>
          </p:spPr>
        </p:pic>
        <p:grpSp>
          <p:nvGrpSpPr>
            <p:cNvPr id="74" name="Shape 74"/>
            <p:cNvGrpSpPr/>
            <p:nvPr/>
          </p:nvGrpSpPr>
          <p:grpSpPr>
            <a:xfrm>
              <a:off x="2317409" y="734800"/>
              <a:ext cx="4518215" cy="3739977"/>
              <a:chOff x="2317409" y="734800"/>
              <a:chExt cx="4518215" cy="3739977"/>
            </a:xfrm>
          </p:grpSpPr>
          <p:sp>
            <p:nvSpPr>
              <p:cNvPr id="75" name="Shape 75"/>
              <p:cNvSpPr txBox="1"/>
              <p:nvPr/>
            </p:nvSpPr>
            <p:spPr>
              <a:xfrm>
                <a:off x="3919050" y="734800"/>
                <a:ext cx="1305900" cy="599100"/>
              </a:xfrm>
              <a:prstGeom prst="rect">
                <a:avLst/>
              </a:prstGeom>
              <a:noFill/>
              <a:ln>
                <a:noFill/>
              </a:ln>
            </p:spPr>
            <p:txBody>
              <a:bodyPr lIns="91425" tIns="91425" rIns="91425" bIns="91425" anchor="t" anchorCtr="0">
                <a:noAutofit/>
              </a:bodyPr>
              <a:lstStyle/>
              <a:p>
                <a:pPr lvl="0" algn="ctr">
                  <a:spcBef>
                    <a:spcPts val="0"/>
                  </a:spcBef>
                  <a:buNone/>
                </a:pPr>
                <a:r>
                  <a:rPr lang="en" sz="1100"/>
                  <a:t>Requirements Gathering</a:t>
                </a:r>
              </a:p>
            </p:txBody>
          </p:sp>
          <p:sp>
            <p:nvSpPr>
              <p:cNvPr id="76" name="Shape 76"/>
              <p:cNvSpPr txBox="1"/>
              <p:nvPr/>
            </p:nvSpPr>
            <p:spPr>
              <a:xfrm>
                <a:off x="5529725" y="1927200"/>
                <a:ext cx="1305900" cy="599100"/>
              </a:xfrm>
              <a:prstGeom prst="rect">
                <a:avLst/>
              </a:prstGeom>
              <a:noFill/>
              <a:ln>
                <a:noFill/>
              </a:ln>
            </p:spPr>
            <p:txBody>
              <a:bodyPr lIns="91425" tIns="91425" rIns="91425" bIns="91425" anchor="t" anchorCtr="0">
                <a:noAutofit/>
              </a:bodyPr>
              <a:lstStyle/>
              <a:p>
                <a:pPr lvl="0" algn="ctr" rtl="0">
                  <a:spcBef>
                    <a:spcPts val="0"/>
                  </a:spcBef>
                  <a:buNone/>
                </a:pPr>
                <a:r>
                  <a:rPr lang="en" sz="1100"/>
                  <a:t>Detail/Feature Design</a:t>
                </a:r>
              </a:p>
            </p:txBody>
          </p:sp>
          <p:sp>
            <p:nvSpPr>
              <p:cNvPr id="77" name="Shape 77"/>
              <p:cNvSpPr txBox="1"/>
              <p:nvPr/>
            </p:nvSpPr>
            <p:spPr>
              <a:xfrm>
                <a:off x="2927163" y="3875677"/>
                <a:ext cx="1305900" cy="599100"/>
              </a:xfrm>
              <a:prstGeom prst="rect">
                <a:avLst/>
              </a:prstGeom>
              <a:noFill/>
              <a:ln>
                <a:noFill/>
              </a:ln>
            </p:spPr>
            <p:txBody>
              <a:bodyPr lIns="91425" tIns="91425" rIns="91425" bIns="91425" anchor="t" anchorCtr="0">
                <a:noAutofit/>
              </a:bodyPr>
              <a:lstStyle/>
              <a:p>
                <a:pPr lvl="0" algn="ctr" rtl="0">
                  <a:spcBef>
                    <a:spcPts val="0"/>
                  </a:spcBef>
                  <a:buNone/>
                </a:pPr>
                <a:r>
                  <a:rPr lang="en" sz="1100"/>
                  <a:t>User Acceptance</a:t>
                </a:r>
              </a:p>
            </p:txBody>
          </p:sp>
          <p:sp>
            <p:nvSpPr>
              <p:cNvPr id="78" name="Shape 78"/>
              <p:cNvSpPr txBox="1"/>
              <p:nvPr/>
            </p:nvSpPr>
            <p:spPr>
              <a:xfrm>
                <a:off x="2317409" y="1983000"/>
                <a:ext cx="1305900" cy="335100"/>
              </a:xfrm>
              <a:prstGeom prst="rect">
                <a:avLst/>
              </a:prstGeom>
              <a:noFill/>
              <a:ln>
                <a:noFill/>
              </a:ln>
            </p:spPr>
            <p:txBody>
              <a:bodyPr lIns="91425" tIns="91425" rIns="91425" bIns="91425" anchor="t" anchorCtr="0">
                <a:noAutofit/>
              </a:bodyPr>
              <a:lstStyle/>
              <a:p>
                <a:pPr lvl="0" algn="ctr" rtl="0">
                  <a:spcBef>
                    <a:spcPts val="0"/>
                  </a:spcBef>
                  <a:buNone/>
                </a:pPr>
                <a:r>
                  <a:rPr lang="en" sz="1100"/>
                  <a:t>Release</a:t>
                </a:r>
              </a:p>
            </p:txBody>
          </p:sp>
          <p:sp>
            <p:nvSpPr>
              <p:cNvPr id="79" name="Shape 79"/>
              <p:cNvSpPr txBox="1"/>
              <p:nvPr/>
            </p:nvSpPr>
            <p:spPr>
              <a:xfrm>
                <a:off x="4920400" y="3794073"/>
                <a:ext cx="1305900" cy="599100"/>
              </a:xfrm>
              <a:prstGeom prst="rect">
                <a:avLst/>
              </a:prstGeom>
              <a:noFill/>
              <a:ln>
                <a:noFill/>
              </a:ln>
            </p:spPr>
            <p:txBody>
              <a:bodyPr lIns="91425" tIns="91425" rIns="91425" bIns="91425" anchor="t" anchorCtr="0">
                <a:noAutofit/>
              </a:bodyPr>
              <a:lstStyle/>
              <a:p>
                <a:pPr lvl="0" algn="ctr" rtl="0">
                  <a:spcBef>
                    <a:spcPts val="0"/>
                  </a:spcBef>
                  <a:buNone/>
                </a:pPr>
                <a:r>
                  <a:rPr lang="en" sz="1100"/>
                  <a:t>Code/</a:t>
                </a:r>
              </a:p>
              <a:p>
                <a:pPr lvl="0" algn="ctr" rtl="0">
                  <a:spcBef>
                    <a:spcPts val="0"/>
                  </a:spcBef>
                  <a:buNone/>
                </a:pPr>
                <a:r>
                  <a:rPr lang="en" sz="1100"/>
                  <a:t>Testing</a:t>
                </a:r>
              </a:p>
            </p:txBody>
          </p:sp>
        </p:grpSp>
      </p:grpSp>
      <p:sp>
        <p:nvSpPr>
          <p:cNvPr id="80" name="Shape 80"/>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a:spcBef>
                <a:spcPts val="0"/>
              </a:spcBef>
              <a:buNone/>
            </a:pPr>
            <a:r>
              <a:rPr lang="en"/>
              <a:t>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Requirements Gathering</a:t>
            </a:r>
          </a:p>
        </p:txBody>
      </p:sp>
      <p:sp>
        <p:nvSpPr>
          <p:cNvPr id="86" name="Shape 8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Aft>
                <a:spcPts val="600"/>
              </a:spcAft>
              <a:buFont typeface="Arial"/>
              <a:buChar char="•"/>
            </a:pPr>
            <a:r>
              <a:rPr lang="en" dirty="0"/>
              <a:t>Identify your </a:t>
            </a:r>
            <a:r>
              <a:rPr lang="en" dirty="0" smtClean="0"/>
              <a:t>problem</a:t>
            </a:r>
          </a:p>
          <a:p>
            <a:pPr marL="971550" lvl="1" indent="-285750" rtl="0">
              <a:lnSpc>
                <a:spcPct val="100000"/>
              </a:lnSpc>
              <a:spcAft>
                <a:spcPts val="600"/>
              </a:spcAft>
              <a:buFont typeface="Arial"/>
              <a:buChar char="•"/>
            </a:pPr>
            <a:r>
              <a:rPr lang="en" dirty="0"/>
              <a:t>Why are we building this? Who are we building this for?</a:t>
            </a:r>
          </a:p>
          <a:p>
            <a:pPr marL="514350" lvl="0" indent="-285750" rtl="0">
              <a:lnSpc>
                <a:spcPct val="100000"/>
              </a:lnSpc>
              <a:spcAft>
                <a:spcPts val="600"/>
              </a:spcAft>
              <a:buFont typeface="Arial"/>
              <a:buChar char="•"/>
            </a:pPr>
            <a:r>
              <a:rPr lang="en" dirty="0" smtClean="0"/>
              <a:t>Identify </a:t>
            </a:r>
            <a:r>
              <a:rPr lang="en" dirty="0"/>
              <a:t>your stakeholders</a:t>
            </a:r>
          </a:p>
          <a:p>
            <a:pPr marL="971550" lvl="1" indent="-285750" rtl="0">
              <a:lnSpc>
                <a:spcPct val="100000"/>
              </a:lnSpc>
              <a:spcAft>
                <a:spcPts val="600"/>
              </a:spcAft>
              <a:buFont typeface="Arial"/>
              <a:buChar char="•"/>
            </a:pPr>
            <a:r>
              <a:rPr lang="en" dirty="0"/>
              <a:t>Who are the people who have a say or who owns this feature?</a:t>
            </a:r>
          </a:p>
          <a:p>
            <a:pPr marL="514350" lvl="0" indent="-285750" rtl="0">
              <a:lnSpc>
                <a:spcPct val="100000"/>
              </a:lnSpc>
              <a:spcAft>
                <a:spcPts val="600"/>
              </a:spcAft>
              <a:buFont typeface="Arial"/>
              <a:buChar char="•"/>
            </a:pPr>
            <a:r>
              <a:rPr lang="en" dirty="0"/>
              <a:t>Function</a:t>
            </a:r>
          </a:p>
          <a:p>
            <a:pPr marL="971550" lvl="1" indent="-285750" rtl="0">
              <a:lnSpc>
                <a:spcPct val="100000"/>
              </a:lnSpc>
              <a:spcAft>
                <a:spcPts val="600"/>
              </a:spcAft>
              <a:buFont typeface="Arial"/>
              <a:buChar char="•"/>
            </a:pPr>
            <a:r>
              <a:rPr lang="en" dirty="0"/>
              <a:t>What does the feature need to do? Break the product down into user stories.</a:t>
            </a:r>
          </a:p>
          <a:p>
            <a:pPr marL="514350" lvl="0" indent="-285750" rtl="0">
              <a:lnSpc>
                <a:spcPct val="100000"/>
              </a:lnSpc>
              <a:spcAft>
                <a:spcPts val="600"/>
              </a:spcAft>
              <a:buFont typeface="Arial"/>
              <a:buChar char="•"/>
            </a:pPr>
            <a:r>
              <a:rPr lang="en" dirty="0"/>
              <a:t>Form</a:t>
            </a:r>
          </a:p>
          <a:p>
            <a:pPr marL="971550" lvl="1" indent="-285750" rtl="0">
              <a:lnSpc>
                <a:spcPct val="100000"/>
              </a:lnSpc>
              <a:spcAft>
                <a:spcPts val="600"/>
              </a:spcAft>
              <a:buFont typeface="Arial"/>
              <a:buChar char="•"/>
            </a:pPr>
            <a:r>
              <a:rPr lang="en" dirty="0"/>
              <a:t>How does the feature need to look?</a:t>
            </a:r>
          </a:p>
          <a:p>
            <a:pPr marL="514350" lvl="0" indent="-285750" rtl="0">
              <a:lnSpc>
                <a:spcPct val="100000"/>
              </a:lnSpc>
              <a:spcAft>
                <a:spcPts val="600"/>
              </a:spcAft>
              <a:buFont typeface="Arial"/>
              <a:buChar char="•"/>
            </a:pPr>
            <a:r>
              <a:rPr lang="en" dirty="0"/>
              <a:t>Prioritize requirements and determine the </a:t>
            </a:r>
            <a:r>
              <a:rPr lang="en" b="1" dirty="0"/>
              <a:t>minimum viable product (MVP)</a:t>
            </a:r>
            <a:r>
              <a:rPr lang="en" dirty="0"/>
              <a:t>, i.e., what are the features that this product cannot launch without.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Detail &amp; feature design</a:t>
            </a:r>
          </a:p>
        </p:txBody>
      </p:sp>
      <p:sp>
        <p:nvSpPr>
          <p:cNvPr id="92" name="Shape 92"/>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marR="0" lvl="0" algn="l" rtl="0">
              <a:lnSpc>
                <a:spcPct val="100000"/>
              </a:lnSpc>
              <a:spcBef>
                <a:spcPts val="0"/>
              </a:spcBef>
              <a:spcAft>
                <a:spcPts val="600"/>
              </a:spcAft>
              <a:buNone/>
            </a:pPr>
            <a:r>
              <a:rPr lang="en" sz="1800" dirty="0"/>
              <a:t>Form</a:t>
            </a:r>
          </a:p>
          <a:p>
            <a:pPr marL="457200" marR="0" lvl="0" indent="-342900" algn="l" rtl="0">
              <a:lnSpc>
                <a:spcPct val="100000"/>
              </a:lnSpc>
              <a:spcBef>
                <a:spcPts val="0"/>
              </a:spcBef>
              <a:spcAft>
                <a:spcPts val="600"/>
              </a:spcAft>
              <a:buClr>
                <a:schemeClr val="dk2"/>
              </a:buClr>
              <a:buSzPct val="100000"/>
              <a:buFont typeface="Arial"/>
              <a:buChar char="•"/>
            </a:pPr>
            <a:r>
              <a:rPr lang="en" sz="1800" b="1" dirty="0"/>
              <a:t>Mocks</a:t>
            </a:r>
            <a:r>
              <a:rPr lang="en" sz="1800" dirty="0"/>
              <a:t>: realistic graphic representation of what the feature will look like</a:t>
            </a:r>
          </a:p>
          <a:p>
            <a:pPr marL="457200" marR="0" lvl="0" indent="-342900" algn="l" rtl="0">
              <a:lnSpc>
                <a:spcPct val="100000"/>
              </a:lnSpc>
              <a:spcBef>
                <a:spcPts val="0"/>
              </a:spcBef>
              <a:spcAft>
                <a:spcPts val="600"/>
              </a:spcAft>
              <a:buSzPct val="100000"/>
              <a:buFont typeface="Arial"/>
              <a:buChar char="•"/>
            </a:pPr>
            <a:r>
              <a:rPr lang="en" sz="1800" dirty="0"/>
              <a:t>Work with designers</a:t>
            </a:r>
          </a:p>
          <a:p>
            <a:pPr marR="0" lvl="0" algn="l" rtl="0">
              <a:lnSpc>
                <a:spcPct val="100000"/>
              </a:lnSpc>
              <a:spcBef>
                <a:spcPts val="0"/>
              </a:spcBef>
              <a:spcAft>
                <a:spcPts val="600"/>
              </a:spcAft>
              <a:buNone/>
            </a:pPr>
            <a:r>
              <a:rPr lang="en" sz="1800" dirty="0"/>
              <a:t>Function</a:t>
            </a:r>
          </a:p>
          <a:p>
            <a:pPr marL="457200" lvl="0" indent="-342900" rtl="0">
              <a:lnSpc>
                <a:spcPct val="100000"/>
              </a:lnSpc>
              <a:spcBef>
                <a:spcPts val="0"/>
              </a:spcBef>
              <a:spcAft>
                <a:spcPts val="600"/>
              </a:spcAft>
              <a:buSzPct val="100000"/>
              <a:buFont typeface="Arial"/>
              <a:buChar char="•"/>
            </a:pPr>
            <a:r>
              <a:rPr lang="en" sz="1800" dirty="0"/>
              <a:t>System architecture design </a:t>
            </a:r>
          </a:p>
          <a:p>
            <a:pPr marL="457200" lvl="0" indent="-342900" rtl="0">
              <a:lnSpc>
                <a:spcPct val="100000"/>
              </a:lnSpc>
              <a:spcBef>
                <a:spcPts val="0"/>
              </a:spcBef>
              <a:spcAft>
                <a:spcPts val="600"/>
              </a:spcAft>
              <a:buSzPct val="100000"/>
              <a:buFont typeface="Arial"/>
              <a:buChar char="•"/>
            </a:pPr>
            <a:r>
              <a:rPr lang="en" sz="1800" b="1" dirty="0"/>
              <a:t>Proof of concept (POC)</a:t>
            </a:r>
            <a:r>
              <a:rPr lang="en" sz="1800" dirty="0"/>
              <a:t>: barebones version of how the feature will work</a:t>
            </a:r>
          </a:p>
          <a:p>
            <a:pPr marL="457200" lvl="0" indent="-342900" rtl="0">
              <a:lnSpc>
                <a:spcPct val="100000"/>
              </a:lnSpc>
              <a:spcBef>
                <a:spcPts val="0"/>
              </a:spcBef>
              <a:spcAft>
                <a:spcPts val="600"/>
              </a:spcAft>
              <a:buSzPct val="100000"/>
              <a:buFont typeface="Arial"/>
              <a:buChar char="•"/>
            </a:pPr>
            <a:r>
              <a:rPr lang="en" sz="1800" dirty="0"/>
              <a:t>Work with engineers</a:t>
            </a:r>
          </a:p>
        </p:txBody>
      </p:sp>
      <p:sp>
        <p:nvSpPr>
          <p:cNvPr id="93" name="Shape 93"/>
          <p:cNvSpPr txBox="1"/>
          <p:nvPr/>
        </p:nvSpPr>
        <p:spPr>
          <a:xfrm>
            <a:off x="5914050" y="754125"/>
            <a:ext cx="2193000" cy="338400"/>
          </a:xfrm>
          <a:prstGeom prst="rect">
            <a:avLst/>
          </a:prstGeom>
          <a:noFill/>
          <a:ln>
            <a:noFill/>
          </a:ln>
        </p:spPr>
        <p:txBody>
          <a:bodyPr lIns="91425" tIns="91425" rIns="91425" bIns="91425" anchor="t" anchorCtr="0">
            <a:noAutofit/>
          </a:bodyPr>
          <a:lstStyle/>
          <a:p>
            <a:pPr lvl="0">
              <a:spcBef>
                <a:spcPts val="0"/>
              </a:spcBef>
              <a:buNone/>
            </a:pPr>
            <a:r>
              <a:rPr lang="en" sz="1800">
                <a:solidFill>
                  <a:schemeClr val="dk2"/>
                </a:solidFill>
                <a:latin typeface="Open Sans"/>
                <a:ea typeface="Open Sans"/>
                <a:cs typeface="Open Sans"/>
                <a:sym typeface="Open Sans"/>
              </a:rPr>
              <a:t>Example mockup</a:t>
            </a:r>
          </a:p>
        </p:txBody>
      </p:sp>
      <p:pic>
        <p:nvPicPr>
          <p:cNvPr id="94" name="Shape 94" descr="Screen-Shot-2015-04-10-at-11.36.30-AM.png"/>
          <p:cNvPicPr preferRelativeResize="0"/>
          <p:nvPr/>
        </p:nvPicPr>
        <p:blipFill>
          <a:blip r:embed="rId3">
            <a:alphaModFix/>
          </a:blip>
          <a:stretch>
            <a:fillRect/>
          </a:stretch>
        </p:blipFill>
        <p:spPr>
          <a:xfrm>
            <a:off x="5633950" y="1266175"/>
            <a:ext cx="2753207" cy="3686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Coding &amp; testing</a:t>
            </a:r>
          </a:p>
        </p:txBody>
      </p:sp>
      <p:sp>
        <p:nvSpPr>
          <p:cNvPr id="100" name="Shape 10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buFont typeface="Arial"/>
              <a:buChar char="•"/>
            </a:pPr>
            <a:r>
              <a:rPr lang="en" dirty="0"/>
              <a:t>Everything we have been doing so far! </a:t>
            </a:r>
          </a:p>
          <a:p>
            <a:pPr marL="514350" lvl="0" indent="-285750">
              <a:spcBef>
                <a:spcPts val="0"/>
              </a:spcBef>
              <a:buFont typeface="Arial"/>
              <a:buChar char="•"/>
            </a:pPr>
            <a:r>
              <a:rPr lang="en" dirty="0"/>
              <a:t>We will be covering testing tomorrow.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User acceptance</a:t>
            </a:r>
          </a:p>
        </p:txBody>
      </p:sp>
      <p:sp>
        <p:nvSpPr>
          <p:cNvPr id="106" name="Shape 10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Getting your feature in front of the stakeholders and noting how they interact with it, their opinions and feedback, etc.</a:t>
            </a:r>
          </a:p>
          <a:p>
            <a:pPr marL="971550" lvl="1" indent="-285750" rtl="0">
              <a:spcBef>
                <a:spcPts val="0"/>
              </a:spcBef>
              <a:spcAft>
                <a:spcPts val="0"/>
              </a:spcAft>
              <a:buFont typeface="Arial"/>
              <a:buChar char="•"/>
            </a:pPr>
            <a:r>
              <a:rPr lang="en" dirty="0"/>
              <a:t>Go / no-go decision made</a:t>
            </a:r>
          </a:p>
          <a:p>
            <a:pPr marL="971550" lvl="1" indent="-285750" rtl="0">
              <a:spcBef>
                <a:spcPts val="0"/>
              </a:spcBef>
              <a:spcAft>
                <a:spcPts val="0"/>
              </a:spcAft>
              <a:buFont typeface="Arial"/>
              <a:buChar char="•"/>
            </a:pPr>
            <a:r>
              <a:rPr lang="en" dirty="0"/>
              <a:t>Have you met the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Release</a:t>
            </a:r>
          </a:p>
        </p:txBody>
      </p:sp>
      <p:sp>
        <p:nvSpPr>
          <p:cNvPr id="112" name="Shape 11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a:buChar char="•"/>
            </a:pPr>
            <a:r>
              <a:rPr lang="en" dirty="0"/>
              <a:t>Initial ramp</a:t>
            </a:r>
          </a:p>
          <a:p>
            <a:pPr marL="914400" lvl="1" indent="-342900" rtl="0">
              <a:lnSpc>
                <a:spcPct val="100000"/>
              </a:lnSpc>
              <a:spcBef>
                <a:spcPts val="0"/>
              </a:spcBef>
              <a:spcAft>
                <a:spcPts val="1000"/>
              </a:spcAft>
              <a:buSzPct val="100000"/>
              <a:buFont typeface="Arial"/>
              <a:buChar char="•"/>
            </a:pPr>
            <a:r>
              <a:rPr lang="en" sz="1800" dirty="0"/>
              <a:t>Allow a small subset of real users to test the live feature</a:t>
            </a:r>
          </a:p>
          <a:p>
            <a:pPr marL="514350" lvl="0" indent="-285750" rtl="0">
              <a:lnSpc>
                <a:spcPct val="100000"/>
              </a:lnSpc>
              <a:spcBef>
                <a:spcPts val="0"/>
              </a:spcBef>
              <a:buFont typeface="Arial"/>
              <a:buChar char="•"/>
            </a:pPr>
            <a:r>
              <a:rPr lang="en" dirty="0"/>
              <a:t>Ramping up</a:t>
            </a:r>
          </a:p>
          <a:p>
            <a:pPr marL="914400" lvl="1" indent="-342900" rtl="0">
              <a:lnSpc>
                <a:spcPct val="100000"/>
              </a:lnSpc>
              <a:spcBef>
                <a:spcPts val="0"/>
              </a:spcBef>
              <a:spcAft>
                <a:spcPts val="1000"/>
              </a:spcAft>
              <a:buSzPct val="100000"/>
              <a:buFont typeface="Arial"/>
              <a:buChar char="•"/>
            </a:pPr>
            <a:r>
              <a:rPr lang="en" sz="1800" dirty="0"/>
              <a:t>Release the feature to a larger subset of real users</a:t>
            </a:r>
          </a:p>
          <a:p>
            <a:pPr marL="914400" lvl="1" indent="-342900" rtl="0">
              <a:lnSpc>
                <a:spcPct val="100000"/>
              </a:lnSpc>
              <a:spcBef>
                <a:spcPts val="0"/>
              </a:spcBef>
              <a:spcAft>
                <a:spcPts val="1000"/>
              </a:spcAft>
              <a:buSzPct val="100000"/>
              <a:buFont typeface="Arial"/>
              <a:buChar char="•"/>
            </a:pPr>
            <a:r>
              <a:rPr lang="en" sz="1800" dirty="0"/>
              <a:t>Test the feature against heavier traffic loads</a:t>
            </a:r>
          </a:p>
          <a:p>
            <a:pPr marL="514350" lvl="0" indent="-285750" rtl="0">
              <a:lnSpc>
                <a:spcPct val="100000"/>
              </a:lnSpc>
              <a:spcBef>
                <a:spcPts val="0"/>
              </a:spcBef>
              <a:buFont typeface="Arial"/>
              <a:buChar char="•"/>
            </a:pPr>
            <a:r>
              <a:rPr lang="en" dirty="0"/>
              <a:t>100% ramp</a:t>
            </a:r>
          </a:p>
          <a:p>
            <a:pPr marL="914400" lvl="1" indent="-342900" rtl="0">
              <a:lnSpc>
                <a:spcPct val="100000"/>
              </a:lnSpc>
              <a:spcBef>
                <a:spcPts val="0"/>
              </a:spcBef>
              <a:buSzPct val="100000"/>
              <a:buFont typeface="Arial"/>
              <a:buChar char="•"/>
            </a:pPr>
            <a:r>
              <a:rPr lang="en" sz="1800" dirty="0"/>
              <a:t>Making the feature available to everyone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340</Words>
  <Application>Microsoft Macintosh PowerPoint</Application>
  <PresentationFormat>On-screen Show (16:9)</PresentationFormat>
  <Paragraphs>49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PT Sans Narrow</vt:lpstr>
      <vt:lpstr>Open Sans</vt:lpstr>
      <vt:lpstr>tropic</vt:lpstr>
      <vt:lpstr>Development Cycle</vt:lpstr>
      <vt:lpstr>PowerPoint Presentation</vt:lpstr>
      <vt:lpstr>Requirements Gathering</vt:lpstr>
      <vt:lpstr>Detail &amp; feature design</vt:lpstr>
      <vt:lpstr>Coding &amp; testing</vt:lpstr>
      <vt:lpstr>User acceptance</vt:lpstr>
      <vt:lpstr>Release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Cycle</dc:title>
  <cp:lastModifiedBy>Nicole Ng</cp:lastModifiedBy>
  <cp:revision>5</cp:revision>
  <dcterms:modified xsi:type="dcterms:W3CDTF">2017-06-19T21:25:08Z</dcterms:modified>
</cp:coreProperties>
</file>