
<file path=[Content_Types].xml><?xml version="1.0" encoding="utf-8"?>
<Types xmlns="http://schemas.openxmlformats.org/package/2006/content-types">
  <Default Extension="xml" ContentType="application/xml"/>
  <Default Extension="rels" ContentType="application/vnd.openxmlformats-package.relationships+xml"/>
  <Default Extension="bin" ContentType="application/vnd.openxmlformats-officedocument.presentationml.printerSettings"/>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31" d="100"/>
          <a:sy n="131" d="100"/>
        </p:scale>
        <p:origin x="-1000" y="-10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078227427"/>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It should be noted that expecting a certain result is not the same as knowing the expected behavior after an action. “Assuming that a post should appear on the feed because that is generally how you expect it to work” as opposed to “knowing it is supposed to appear on the feed after posting.”</a:t>
            </a:r>
          </a:p>
          <a:p>
            <a:pPr lvl="0">
              <a:spcBef>
                <a:spcPts val="0"/>
              </a:spcBef>
              <a:buNone/>
            </a:pPr>
            <a:endParaRPr/>
          </a:p>
          <a:p>
            <a:pPr lvl="0">
              <a:spcBef>
                <a:spcPts val="0"/>
              </a:spcBef>
              <a:buNone/>
            </a:pPr>
            <a:r>
              <a:rPr lang="en"/>
              <a:t>http://sqa.stackexchange.com/questions/211/what-is-the-difference-between-testing-and-quality-assurance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http://sqa.stackexchange.com/questions/211/what-is-the-difference-between-testing-and-quality-assurance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Shape 10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cxnSp>
        <p:nvCxnSpPr>
          <p:cNvPr id="10" name="Shape 10"/>
          <p:cNvCxnSpPr/>
          <p:nvPr/>
        </p:nvCxnSpPr>
        <p:spPr>
          <a:xfrm>
            <a:off x="7007735" y="3176887"/>
            <a:ext cx="562200" cy="0"/>
          </a:xfrm>
          <a:prstGeom prst="straightConnector1">
            <a:avLst/>
          </a:prstGeom>
          <a:noFill/>
          <a:ln w="76200" cap="flat" cmpd="sng">
            <a:solidFill>
              <a:schemeClr val="lt2"/>
            </a:solidFill>
            <a:prstDash val="solid"/>
            <a:round/>
            <a:headEnd type="none" w="med" len="med"/>
            <a:tailEnd type="none" w="med" len="med"/>
          </a:ln>
        </p:spPr>
      </p:cxnSp>
      <p:cxnSp>
        <p:nvCxnSpPr>
          <p:cNvPr id="11" name="Shape 11"/>
          <p:cNvCxnSpPr/>
          <p:nvPr/>
        </p:nvCxnSpPr>
        <p:spPr>
          <a:xfrm>
            <a:off x="1575034" y="3158251"/>
            <a:ext cx="562200" cy="0"/>
          </a:xfrm>
          <a:prstGeom prst="straightConnector1">
            <a:avLst/>
          </a:prstGeom>
          <a:noFill/>
          <a:ln w="76200" cap="flat" cmpd="sng">
            <a:solidFill>
              <a:schemeClr val="lt2"/>
            </a:solidFill>
            <a:prstDash val="solid"/>
            <a:round/>
            <a:headEnd type="none" w="med" len="med"/>
            <a:tailEnd type="none" w="med" len="med"/>
          </a:ln>
        </p:spPr>
      </p:cxnSp>
      <p:grpSp>
        <p:nvGrpSpPr>
          <p:cNvPr id="12" name="Shape 12"/>
          <p:cNvGrpSpPr/>
          <p:nvPr/>
        </p:nvGrpSpPr>
        <p:grpSpPr>
          <a:xfrm>
            <a:off x="1004144" y="1022025"/>
            <a:ext cx="7136667" cy="152400"/>
            <a:chOff x="1346428" y="1011300"/>
            <a:chExt cx="6452100" cy="152400"/>
          </a:xfrm>
        </p:grpSpPr>
        <p:cxnSp>
          <p:nvCxnSpPr>
            <p:cNvPr id="13" name="Shape 13"/>
            <p:cNvCxnSpPr/>
            <p:nvPr/>
          </p:nvCxnSpPr>
          <p:spPr>
            <a:xfrm rot="10800000">
              <a:off x="1346428" y="1011300"/>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4" name="Shape 14"/>
            <p:cNvCxnSpPr/>
            <p:nvPr/>
          </p:nvCxnSpPr>
          <p:spPr>
            <a:xfrm rot="10800000">
              <a:off x="1346428" y="1163700"/>
              <a:ext cx="6452100" cy="0"/>
            </a:xfrm>
            <a:prstGeom prst="straightConnector1">
              <a:avLst/>
            </a:prstGeom>
            <a:noFill/>
            <a:ln w="9525" cap="flat" cmpd="sng">
              <a:solidFill>
                <a:schemeClr val="accent3"/>
              </a:solidFill>
              <a:prstDash val="solid"/>
              <a:round/>
              <a:headEnd type="none" w="med" len="med"/>
              <a:tailEnd type="none" w="med" len="med"/>
            </a:ln>
          </p:spPr>
        </p:cxnSp>
      </p:grpSp>
      <p:grpSp>
        <p:nvGrpSpPr>
          <p:cNvPr id="15" name="Shape 15"/>
          <p:cNvGrpSpPr/>
          <p:nvPr/>
        </p:nvGrpSpPr>
        <p:grpSpPr>
          <a:xfrm>
            <a:off x="1004151" y="3969100"/>
            <a:ext cx="7136667" cy="152400"/>
            <a:chOff x="1346435" y="3969087"/>
            <a:chExt cx="6452100" cy="152400"/>
          </a:xfrm>
        </p:grpSpPr>
        <p:cxnSp>
          <p:nvCxnSpPr>
            <p:cNvPr id="16" name="Shape 16"/>
            <p:cNvCxnSpPr/>
            <p:nvPr/>
          </p:nvCxnSpPr>
          <p:spPr>
            <a:xfrm>
              <a:off x="1346435" y="4121487"/>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7" name="Shape 17"/>
            <p:cNvCxnSpPr/>
            <p:nvPr/>
          </p:nvCxnSpPr>
          <p:spPr>
            <a:xfrm>
              <a:off x="1346435" y="3969087"/>
              <a:ext cx="6452100" cy="0"/>
            </a:xfrm>
            <a:prstGeom prst="straightConnector1">
              <a:avLst/>
            </a:prstGeom>
            <a:noFill/>
            <a:ln w="9525" cap="flat" cmpd="sng">
              <a:solidFill>
                <a:schemeClr val="accent3"/>
              </a:solidFill>
              <a:prstDash val="solid"/>
              <a:round/>
              <a:headEnd type="none" w="med" len="med"/>
              <a:tailEnd type="none" w="med" len="med"/>
            </a:ln>
          </p:spPr>
        </p:cxnSp>
      </p:grpSp>
      <p:sp>
        <p:nvSpPr>
          <p:cNvPr id="18" name="Shape 18"/>
          <p:cNvSpPr txBox="1">
            <a:spLocks noGrp="1"/>
          </p:cNvSpPr>
          <p:nvPr>
            <p:ph type="ctrTitle"/>
          </p:nvPr>
        </p:nvSpPr>
        <p:spPr>
          <a:xfrm>
            <a:off x="1004150" y="1751764"/>
            <a:ext cx="7136700" cy="1022400"/>
          </a:xfrm>
          <a:prstGeom prst="rect">
            <a:avLst/>
          </a:prstGeom>
        </p:spPr>
        <p:txBody>
          <a:bodyPr lIns="91425" tIns="91425" rIns="91425" bIns="91425" anchor="b" anchorCtr="0"/>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a:endParaRPr/>
          </a:p>
        </p:txBody>
      </p:sp>
      <p:sp>
        <p:nvSpPr>
          <p:cNvPr id="19" name="Shape 19"/>
          <p:cNvSpPr txBox="1">
            <a:spLocks noGrp="1"/>
          </p:cNvSpPr>
          <p:nvPr>
            <p:ph type="subTitle" idx="1"/>
          </p:nvPr>
        </p:nvSpPr>
        <p:spPr>
          <a:xfrm>
            <a:off x="2137225" y="2850039"/>
            <a:ext cx="48705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a:endParaRPr/>
          </a:p>
        </p:txBody>
      </p:sp>
      <p:sp>
        <p:nvSpPr>
          <p:cNvPr id="20" name="Shape 2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57" name="Shape 57"/>
          <p:cNvSpPr txBox="1">
            <a:spLocks noGrp="1"/>
          </p:cNvSpPr>
          <p:nvPr>
            <p:ph type="title"/>
          </p:nvPr>
        </p:nvSpPr>
        <p:spPr>
          <a:xfrm>
            <a:off x="311700" y="1304850"/>
            <a:ext cx="8520600" cy="1538400"/>
          </a:xfrm>
          <a:prstGeom prst="rect">
            <a:avLst/>
          </a:prstGeom>
        </p:spPr>
        <p:txBody>
          <a:bodyPr lIns="91425" tIns="91425" rIns="91425" bIns="91425" anchor="ctr" anchorCtr="0"/>
          <a:lstStyle>
            <a:lvl1pPr lvl="0" algn="ctr">
              <a:spcBef>
                <a:spcPts val="0"/>
              </a:spcBef>
              <a:buClr>
                <a:schemeClr val="accent3"/>
              </a:buClr>
              <a:buSzPct val="100000"/>
              <a:defRPr sz="13000">
                <a:solidFill>
                  <a:schemeClr val="accent3"/>
                </a:solidFill>
              </a:defRPr>
            </a:lvl1pPr>
            <a:lvl2pPr lvl="1" algn="ctr">
              <a:spcBef>
                <a:spcPts val="0"/>
              </a:spcBef>
              <a:buClr>
                <a:schemeClr val="accent3"/>
              </a:buClr>
              <a:buSzPct val="100000"/>
              <a:defRPr sz="13000">
                <a:solidFill>
                  <a:schemeClr val="accent3"/>
                </a:solidFill>
              </a:defRPr>
            </a:lvl2pPr>
            <a:lvl3pPr lvl="2" algn="ctr">
              <a:spcBef>
                <a:spcPts val="0"/>
              </a:spcBef>
              <a:buClr>
                <a:schemeClr val="accent3"/>
              </a:buClr>
              <a:buSzPct val="100000"/>
              <a:defRPr sz="13000">
                <a:solidFill>
                  <a:schemeClr val="accent3"/>
                </a:solidFill>
              </a:defRPr>
            </a:lvl3pPr>
            <a:lvl4pPr lvl="3" algn="ctr">
              <a:spcBef>
                <a:spcPts val="0"/>
              </a:spcBef>
              <a:buClr>
                <a:schemeClr val="accent3"/>
              </a:buClr>
              <a:buSzPct val="100000"/>
              <a:defRPr sz="13000">
                <a:solidFill>
                  <a:schemeClr val="accent3"/>
                </a:solidFill>
              </a:defRPr>
            </a:lvl4pPr>
            <a:lvl5pPr lvl="4" algn="ctr">
              <a:spcBef>
                <a:spcPts val="0"/>
              </a:spcBef>
              <a:buClr>
                <a:schemeClr val="accent3"/>
              </a:buClr>
              <a:buSzPct val="100000"/>
              <a:defRPr sz="13000">
                <a:solidFill>
                  <a:schemeClr val="accent3"/>
                </a:solidFill>
              </a:defRPr>
            </a:lvl5pPr>
            <a:lvl6pPr lvl="5" algn="ctr">
              <a:spcBef>
                <a:spcPts val="0"/>
              </a:spcBef>
              <a:buClr>
                <a:schemeClr val="accent3"/>
              </a:buClr>
              <a:buSzPct val="100000"/>
              <a:defRPr sz="13000">
                <a:solidFill>
                  <a:schemeClr val="accent3"/>
                </a:solidFill>
              </a:defRPr>
            </a:lvl6pPr>
            <a:lvl7pPr lvl="6" algn="ctr">
              <a:spcBef>
                <a:spcPts val="0"/>
              </a:spcBef>
              <a:buClr>
                <a:schemeClr val="accent3"/>
              </a:buClr>
              <a:buSzPct val="100000"/>
              <a:defRPr sz="13000">
                <a:solidFill>
                  <a:schemeClr val="accent3"/>
                </a:solidFill>
              </a:defRPr>
            </a:lvl7pPr>
            <a:lvl8pPr lvl="7" algn="ctr">
              <a:spcBef>
                <a:spcPts val="0"/>
              </a:spcBef>
              <a:buClr>
                <a:schemeClr val="accent3"/>
              </a:buClr>
              <a:buSzPct val="100000"/>
              <a:defRPr sz="13000">
                <a:solidFill>
                  <a:schemeClr val="accent3"/>
                </a:solidFill>
              </a:defRPr>
            </a:lvl8pPr>
            <a:lvl9pPr lvl="8" algn="ctr">
              <a:spcBef>
                <a:spcPts val="0"/>
              </a:spcBef>
              <a:buClr>
                <a:schemeClr val="accent3"/>
              </a:buClr>
              <a:buSzPct val="100000"/>
              <a:defRPr sz="13000">
                <a:solidFill>
                  <a:schemeClr val="accent3"/>
                </a:solidFill>
              </a:defRPr>
            </a:lvl9pPr>
          </a:lstStyle>
          <a:p>
            <a:endParaRPr/>
          </a:p>
        </p:txBody>
      </p:sp>
      <p:sp>
        <p:nvSpPr>
          <p:cNvPr id="58" name="Shape 58"/>
          <p:cNvSpPr txBox="1">
            <a:spLocks noGrp="1"/>
          </p:cNvSpPr>
          <p:nvPr>
            <p:ph type="body" idx="1"/>
          </p:nvPr>
        </p:nvSpPr>
        <p:spPr>
          <a:xfrm>
            <a:off x="311700" y="2995650"/>
            <a:ext cx="8520600" cy="10716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9" name="Shape 5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0"/>
        <p:cNvGrpSpPr/>
        <p:nvPr/>
      </p:nvGrpSpPr>
      <p:grpSpPr>
        <a:xfrm>
          <a:off x="0" y="0"/>
          <a:ext cx="0" cy="0"/>
          <a:chOff x="0" y="0"/>
          <a:chExt cx="0" cy="0"/>
        </a:xfrm>
      </p:grpSpPr>
      <p:sp>
        <p:nvSpPr>
          <p:cNvPr id="61" name="Shape 6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23" name="Shape 23"/>
          <p:cNvSpPr txBox="1">
            <a:spLocks noGrp="1"/>
          </p:cNvSpPr>
          <p:nvPr>
            <p:ph type="title"/>
          </p:nvPr>
        </p:nvSpPr>
        <p:spPr>
          <a:xfrm>
            <a:off x="311700" y="814800"/>
            <a:ext cx="8571300" cy="942000"/>
          </a:xfrm>
          <a:prstGeom prst="rect">
            <a:avLst/>
          </a:prstGeom>
        </p:spPr>
        <p:txBody>
          <a:bodyPr lIns="91425" tIns="91425" rIns="91425" bIns="91425" anchor="ctr"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27" name="Shape 27"/>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8" name="Shape 28"/>
          <p:cNvSpPr txBox="1">
            <a:spLocks noGrp="1"/>
          </p:cNvSpPr>
          <p:nvPr>
            <p:ph type="body" idx="1"/>
          </p:nvPr>
        </p:nvSpPr>
        <p:spPr>
          <a:xfrm>
            <a:off x="311700" y="1266325"/>
            <a:ext cx="8520600" cy="330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9" name="Shape 2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2" name="Shape 32"/>
          <p:cNvSpPr txBox="1">
            <a:spLocks noGrp="1"/>
          </p:cNvSpPr>
          <p:nvPr>
            <p:ph type="body" idx="1"/>
          </p:nvPr>
        </p:nvSpPr>
        <p:spPr>
          <a:xfrm>
            <a:off x="311700" y="1266175"/>
            <a:ext cx="3999900" cy="33027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3" name="Shape 33"/>
          <p:cNvSpPr txBox="1">
            <a:spLocks noGrp="1"/>
          </p:cNvSpPr>
          <p:nvPr>
            <p:ph type="body" idx="2"/>
          </p:nvPr>
        </p:nvSpPr>
        <p:spPr>
          <a:xfrm>
            <a:off x="4832400" y="1266175"/>
            <a:ext cx="3999900" cy="33027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0" name="Shape 4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1" name="Shape 4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6"/>
        </a:solidFill>
        <a:effectLst/>
      </p:bgPr>
    </p:bg>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90250" y="526350"/>
            <a:ext cx="5613600" cy="4090800"/>
          </a:xfrm>
          <a:prstGeom prst="rect">
            <a:avLst/>
          </a:prstGeom>
        </p:spPr>
        <p:txBody>
          <a:bodyPr lIns="91425" tIns="91425" rIns="91425" bIns="91425" anchor="ctr" anchorCtr="0"/>
          <a:lstStyle>
            <a:lvl1pPr lvl="0">
              <a:spcBef>
                <a:spcPts val="0"/>
              </a:spcBef>
              <a:buClr>
                <a:schemeClr val="dk2"/>
              </a:buClr>
              <a:buSzPct val="100000"/>
              <a:defRPr sz="5400" b="0">
                <a:solidFill>
                  <a:schemeClr val="dk2"/>
                </a:solidFill>
              </a:defRPr>
            </a:lvl1pPr>
            <a:lvl2pPr lvl="1">
              <a:spcBef>
                <a:spcPts val="0"/>
              </a:spcBef>
              <a:buClr>
                <a:schemeClr val="dk2"/>
              </a:buClr>
              <a:buSzPct val="100000"/>
              <a:defRPr sz="5400" b="0">
                <a:solidFill>
                  <a:schemeClr val="dk2"/>
                </a:solidFill>
              </a:defRPr>
            </a:lvl2pPr>
            <a:lvl3pPr lvl="2">
              <a:spcBef>
                <a:spcPts val="0"/>
              </a:spcBef>
              <a:buClr>
                <a:schemeClr val="dk2"/>
              </a:buClr>
              <a:buSzPct val="100000"/>
              <a:defRPr sz="5400" b="0">
                <a:solidFill>
                  <a:schemeClr val="dk2"/>
                </a:solidFill>
              </a:defRPr>
            </a:lvl3pPr>
            <a:lvl4pPr lvl="3">
              <a:spcBef>
                <a:spcPts val="0"/>
              </a:spcBef>
              <a:buClr>
                <a:schemeClr val="dk2"/>
              </a:buClr>
              <a:buSzPct val="100000"/>
              <a:defRPr sz="5400" b="0">
                <a:solidFill>
                  <a:schemeClr val="dk2"/>
                </a:solidFill>
              </a:defRPr>
            </a:lvl4pPr>
            <a:lvl5pPr lvl="4">
              <a:spcBef>
                <a:spcPts val="0"/>
              </a:spcBef>
              <a:buClr>
                <a:schemeClr val="dk2"/>
              </a:buClr>
              <a:buSzPct val="100000"/>
              <a:defRPr sz="5400" b="0">
                <a:solidFill>
                  <a:schemeClr val="dk2"/>
                </a:solidFill>
              </a:defRPr>
            </a:lvl5pPr>
            <a:lvl6pPr lvl="5">
              <a:spcBef>
                <a:spcPts val="0"/>
              </a:spcBef>
              <a:buClr>
                <a:schemeClr val="dk2"/>
              </a:buClr>
              <a:buSzPct val="100000"/>
              <a:defRPr sz="5400" b="0">
                <a:solidFill>
                  <a:schemeClr val="dk2"/>
                </a:solidFill>
              </a:defRPr>
            </a:lvl6pPr>
            <a:lvl7pPr lvl="6">
              <a:spcBef>
                <a:spcPts val="0"/>
              </a:spcBef>
              <a:buClr>
                <a:schemeClr val="dk2"/>
              </a:buClr>
              <a:buSzPct val="100000"/>
              <a:defRPr sz="5400" b="0">
                <a:solidFill>
                  <a:schemeClr val="dk2"/>
                </a:solidFill>
              </a:defRPr>
            </a:lvl7pPr>
            <a:lvl8pPr lvl="7">
              <a:spcBef>
                <a:spcPts val="0"/>
              </a:spcBef>
              <a:buClr>
                <a:schemeClr val="dk2"/>
              </a:buClr>
              <a:buSzPct val="100000"/>
              <a:defRPr sz="5400" b="0">
                <a:solidFill>
                  <a:schemeClr val="dk2"/>
                </a:solidFill>
              </a:defRPr>
            </a:lvl8pPr>
            <a:lvl9pPr lvl="8">
              <a:spcBef>
                <a:spcPts val="0"/>
              </a:spcBef>
              <a:buClr>
                <a:schemeClr val="dk2"/>
              </a:buClr>
              <a:buSzPct val="100000"/>
              <a:defRPr sz="5400" b="0">
                <a:solidFill>
                  <a:schemeClr val="dk2"/>
                </a:solidFill>
              </a:defRPr>
            </a:lvl9pPr>
          </a:lstStyle>
          <a:p>
            <a:endParaRPr/>
          </a:p>
        </p:txBody>
      </p:sp>
      <p:sp>
        <p:nvSpPr>
          <p:cNvPr id="44" name="Shape 4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cxnSp>
        <p:nvCxnSpPr>
          <p:cNvPr id="47" name="Shape 47"/>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48" name="Shape 48"/>
          <p:cNvSpPr txBox="1">
            <a:spLocks noGrp="1"/>
          </p:cNvSpPr>
          <p:nvPr>
            <p:ph type="title"/>
          </p:nvPr>
        </p:nvSpPr>
        <p:spPr>
          <a:xfrm>
            <a:off x="265500" y="1039675"/>
            <a:ext cx="4045200" cy="16758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9" name="Shape 49"/>
          <p:cNvSpPr txBox="1">
            <a:spLocks noGrp="1"/>
          </p:cNvSpPr>
          <p:nvPr>
            <p:ph type="subTitle" idx="1"/>
          </p:nvPr>
        </p:nvSpPr>
        <p:spPr>
          <a:xfrm>
            <a:off x="265500" y="27268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50" name="Shape 50"/>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51" name="Shape 5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2"/>
        <p:cNvGrpSpPr/>
        <p:nvPr/>
      </p:nvGrpSpPr>
      <p:grpSpPr>
        <a:xfrm>
          <a:off x="0" y="0"/>
          <a:ext cx="0" cy="0"/>
          <a:chOff x="0" y="0"/>
          <a:chExt cx="0" cy="0"/>
        </a:xfrm>
      </p:grpSpPr>
      <p:sp>
        <p:nvSpPr>
          <p:cNvPr id="53" name="Shape 53"/>
          <p:cNvSpPr txBox="1">
            <a:spLocks noGrp="1"/>
          </p:cNvSpPr>
          <p:nvPr>
            <p:ph type="body" idx="1"/>
          </p:nvPr>
        </p:nvSpPr>
        <p:spPr>
          <a:xfrm>
            <a:off x="311700" y="4230725"/>
            <a:ext cx="5998800" cy="598800"/>
          </a:xfrm>
          <a:prstGeom prst="rect">
            <a:avLst/>
          </a:prstGeom>
        </p:spPr>
        <p:txBody>
          <a:bodyPr lIns="91425" tIns="91425" rIns="91425" bIns="91425" anchor="ctr" anchorCtr="0"/>
          <a:lstStyle>
            <a:lvl1pPr lvl="0">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a:endParaRPr/>
          </a:p>
        </p:txBody>
      </p:sp>
      <p:sp>
        <p:nvSpPr>
          <p:cNvPr id="54" name="Shape 5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707400"/>
          </a:xfrm>
          <a:prstGeom prst="rect">
            <a:avLst/>
          </a:prstGeom>
          <a:noFill/>
          <a:ln>
            <a:noFill/>
          </a:ln>
        </p:spPr>
        <p:txBody>
          <a:bodyPr lIns="91425" tIns="91425" rIns="91425" bIns="91425" anchor="t" anchorCtr="0"/>
          <a:lstStyle>
            <a:lvl1pPr lvl="0">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Shape 7"/>
          <p:cNvSpPr txBox="1">
            <a:spLocks noGrp="1"/>
          </p:cNvSpPr>
          <p:nvPr>
            <p:ph type="body" idx="1"/>
          </p:nvPr>
        </p:nvSpPr>
        <p:spPr>
          <a:xfrm>
            <a:off x="311700" y="1266325"/>
            <a:ext cx="8520600" cy="33027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Open Sans"/>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latin typeface="Open Sans"/>
                <a:ea typeface="Open Sans"/>
                <a:cs typeface="Open Sans"/>
                <a:sym typeface="Open Sans"/>
              </a:rPr>
              <a:t>‹#›</a:t>
            </a:fld>
            <a:endParaRPr lang="en" sz="1000">
              <a:solidFill>
                <a:schemeClr val="dk2"/>
              </a:solidFill>
              <a:latin typeface="Open Sans"/>
              <a:ea typeface="Open Sans"/>
              <a:cs typeface="Open Sans"/>
              <a:sym typeface="Open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ctrTitle"/>
          </p:nvPr>
        </p:nvSpPr>
        <p:spPr>
          <a:xfrm>
            <a:off x="1004150" y="1751764"/>
            <a:ext cx="7136700" cy="1022400"/>
          </a:xfrm>
          <a:prstGeom prst="rect">
            <a:avLst/>
          </a:prstGeom>
        </p:spPr>
        <p:txBody>
          <a:bodyPr lIns="91425" tIns="91425" rIns="91425" bIns="91425" anchor="b" anchorCtr="0">
            <a:noAutofit/>
          </a:bodyPr>
          <a:lstStyle/>
          <a:p>
            <a:pPr lvl="0">
              <a:spcBef>
                <a:spcPts val="0"/>
              </a:spcBef>
              <a:buNone/>
            </a:pPr>
            <a:r>
              <a:rPr lang="en"/>
              <a:t>Testing</a:t>
            </a:r>
          </a:p>
        </p:txBody>
      </p:sp>
      <p:sp>
        <p:nvSpPr>
          <p:cNvPr id="67" name="Shape 67"/>
          <p:cNvSpPr txBox="1">
            <a:spLocks noGrp="1"/>
          </p:cNvSpPr>
          <p:nvPr>
            <p:ph type="subTitle" idx="1"/>
          </p:nvPr>
        </p:nvSpPr>
        <p:spPr>
          <a:xfrm>
            <a:off x="2137225" y="2850039"/>
            <a:ext cx="4870500" cy="792600"/>
          </a:xfrm>
          <a:prstGeom prst="rect">
            <a:avLst/>
          </a:prstGeom>
        </p:spPr>
        <p:txBody>
          <a:bodyPr lIns="91425" tIns="91425" rIns="91425" bIns="91425" anchor="t" anchorCtr="0">
            <a:noAutofit/>
          </a:bodyPr>
          <a:lstStyle/>
          <a:p>
            <a:pPr lvl="0">
              <a:spcBef>
                <a:spcPts val="0"/>
              </a:spcBef>
              <a:buNone/>
            </a:pPr>
            <a:r>
              <a:rPr lang="en"/>
              <a:t>Making sure your stuff works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What is testing?</a:t>
            </a:r>
          </a:p>
        </p:txBody>
      </p:sp>
      <p:sp>
        <p:nvSpPr>
          <p:cNvPr id="73" name="Shape 73"/>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514350" lvl="0" indent="-285750" rtl="0">
              <a:spcBef>
                <a:spcPts val="0"/>
              </a:spcBef>
              <a:spcAft>
                <a:spcPts val="1000"/>
              </a:spcAft>
              <a:buFont typeface="Arial"/>
              <a:buChar char="•"/>
            </a:pPr>
            <a:r>
              <a:rPr lang="en" dirty="0"/>
              <a:t>Testing is finding defects by inspecting the product</a:t>
            </a:r>
          </a:p>
          <a:p>
            <a:pPr marL="514350" lvl="0" indent="-285750" rtl="0">
              <a:spcBef>
                <a:spcPts val="0"/>
              </a:spcBef>
              <a:spcAft>
                <a:spcPts val="1000"/>
              </a:spcAft>
              <a:buFont typeface="Arial"/>
              <a:buChar char="•"/>
            </a:pPr>
            <a:r>
              <a:rPr lang="en" dirty="0"/>
              <a:t>Example: after writing the db model for your cookie tracker yesterday, what did you do to make sure it worked?</a:t>
            </a:r>
          </a:p>
          <a:p>
            <a:pPr marL="514350" lvl="0" indent="-285750" rtl="0">
              <a:spcBef>
                <a:spcPts val="0"/>
              </a:spcBef>
              <a:spcAft>
                <a:spcPts val="0"/>
              </a:spcAft>
              <a:buFont typeface="Arial"/>
              <a:buChar char="•"/>
            </a:pPr>
            <a:r>
              <a:rPr lang="en" dirty="0"/>
              <a:t>Two types of testing: white box and black box</a:t>
            </a:r>
          </a:p>
          <a:p>
            <a:pPr marL="971550" lvl="1" indent="-285750" rtl="0">
              <a:spcBef>
                <a:spcPts val="0"/>
              </a:spcBef>
              <a:spcAft>
                <a:spcPts val="1000"/>
              </a:spcAft>
              <a:buFont typeface="Arial"/>
              <a:buChar char="•"/>
            </a:pPr>
            <a:r>
              <a:rPr lang="en" dirty="0"/>
              <a:t>In white box testing, you know what all the product requirements and behaviors are and/or you have the code available to view. When you were testing if your db model worked, you were doing white box testing. </a:t>
            </a:r>
          </a:p>
          <a:p>
            <a:pPr marL="971550" lvl="1" indent="-285750" rtl="0">
              <a:spcBef>
                <a:spcPts val="0"/>
              </a:spcBef>
              <a:spcAft>
                <a:spcPts val="1000"/>
              </a:spcAft>
              <a:buFont typeface="Arial"/>
              <a:buChar char="•"/>
            </a:pPr>
            <a:r>
              <a:rPr lang="en" dirty="0"/>
              <a:t>In black box testing, you do not know how exactly the product works and you do not have access to the code. If you were testing commenting on a Facebook post, you are doing black box testing because you don’t have Facebook’s code nor do you know all the expected behaviors when you post something.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dirty="0"/>
              <a:t>What is quality assurance?</a:t>
            </a:r>
          </a:p>
          <a:p>
            <a:pPr lvl="0" rtl="0">
              <a:spcBef>
                <a:spcPts val="0"/>
              </a:spcBef>
              <a:buNone/>
            </a:pPr>
            <a:endParaRPr dirty="0"/>
          </a:p>
        </p:txBody>
      </p:sp>
      <p:sp>
        <p:nvSpPr>
          <p:cNvPr id="79" name="Shape 79"/>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514350" lvl="0" indent="-285750" rtl="0">
              <a:spcBef>
                <a:spcPts val="0"/>
              </a:spcBef>
              <a:spcAft>
                <a:spcPts val="1000"/>
              </a:spcAft>
              <a:buFont typeface="Arial"/>
              <a:buChar char="•"/>
            </a:pPr>
            <a:r>
              <a:rPr lang="en" dirty="0"/>
              <a:t>Quality assurance is preventing defects by inspecting the process</a:t>
            </a:r>
          </a:p>
          <a:p>
            <a:pPr marL="514350" lvl="0" indent="-285750" rtl="0">
              <a:spcBef>
                <a:spcPts val="0"/>
              </a:spcBef>
              <a:spcAft>
                <a:spcPts val="1000"/>
              </a:spcAft>
              <a:buFont typeface="Arial"/>
              <a:buChar char="•"/>
            </a:pPr>
            <a:r>
              <a:rPr lang="en" dirty="0"/>
              <a:t>Example: while fixing a bug in your code, you might have accidentally broken something else. How would you know? </a:t>
            </a:r>
          </a:p>
          <a:p>
            <a:pPr marL="971550" lvl="1" indent="-285750" rtl="0">
              <a:spcBef>
                <a:spcPts val="0"/>
              </a:spcBef>
              <a:spcAft>
                <a:spcPts val="1000"/>
              </a:spcAft>
              <a:buFont typeface="Arial"/>
              <a:buChar char="•"/>
            </a:pPr>
            <a:r>
              <a:rPr lang="en" dirty="0"/>
              <a:t>There should be some sort of verification that checks if any previously working features were broken whenever new code is checked in.</a:t>
            </a:r>
          </a:p>
          <a:p>
            <a:pPr marL="514350" lvl="0" indent="-285750" rtl="0">
              <a:spcBef>
                <a:spcPts val="0"/>
              </a:spcBef>
              <a:buFont typeface="Arial"/>
              <a:buChar char="•"/>
            </a:pPr>
            <a:r>
              <a:rPr lang="en" dirty="0"/>
              <a:t>One method of organizing tests is the use of </a:t>
            </a:r>
            <a:r>
              <a:rPr lang="en" b="1" dirty="0"/>
              <a:t>test cases</a:t>
            </a:r>
            <a:r>
              <a:rPr lang="en" dirty="0"/>
              <a:t> and </a:t>
            </a:r>
            <a:r>
              <a:rPr lang="en" b="1" dirty="0"/>
              <a:t>test plans</a:t>
            </a:r>
            <a:r>
              <a:rPr lang="en" dirty="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Test cases</a:t>
            </a:r>
          </a:p>
        </p:txBody>
      </p:sp>
      <p:sp>
        <p:nvSpPr>
          <p:cNvPr id="85" name="Shape 85"/>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rtl="0">
              <a:spcBef>
                <a:spcPts val="0"/>
              </a:spcBef>
              <a:buNone/>
            </a:pPr>
            <a:r>
              <a:rPr lang="en" dirty="0"/>
              <a:t>Test cases are documents that contain test data, conditions, and parameters about a feature or product component to verify the expected response. </a:t>
            </a:r>
          </a:p>
          <a:p>
            <a:pPr marL="285750" lvl="0" indent="-285750" rtl="0">
              <a:spcBef>
                <a:spcPts val="0"/>
              </a:spcBef>
              <a:buFont typeface="Arial"/>
              <a:buChar char="•"/>
            </a:pPr>
            <a:r>
              <a:rPr lang="en" dirty="0"/>
              <a:t>Example feature: a button that increases a counter by 1 up to 100.</a:t>
            </a:r>
          </a:p>
          <a:p>
            <a:pPr marL="514350" lvl="0" indent="-285750" rtl="0">
              <a:spcBef>
                <a:spcPts val="0"/>
              </a:spcBef>
              <a:buFont typeface="Arial"/>
              <a:buChar char="•"/>
            </a:pPr>
            <a:r>
              <a:rPr lang="en" dirty="0"/>
              <a:t>Verify that if you click on the button, the counter increases by 1.</a:t>
            </a:r>
          </a:p>
          <a:p>
            <a:pPr marL="514350" lvl="0" indent="-285750" rtl="0">
              <a:spcBef>
                <a:spcPts val="0"/>
              </a:spcBef>
              <a:buFont typeface="Arial"/>
              <a:buChar char="•"/>
            </a:pPr>
            <a:r>
              <a:rPr lang="en" dirty="0"/>
              <a:t>Verify that if you click on the button 100 times, the counter increases to 100.</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Test cases</a:t>
            </a:r>
          </a:p>
        </p:txBody>
      </p:sp>
      <p:sp>
        <p:nvSpPr>
          <p:cNvPr id="91" name="Shape 91"/>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rtl="0">
              <a:spcBef>
                <a:spcPts val="0"/>
              </a:spcBef>
              <a:spcAft>
                <a:spcPts val="1000"/>
              </a:spcAft>
              <a:buNone/>
            </a:pPr>
            <a:r>
              <a:rPr lang="en" dirty="0"/>
              <a:t>General test cases are great for verifying that the product is working as expected, but we also want to make sure that we have test cases capturing when users are not interacting with the product correctly, in order to make sure that the product still handles those scenarios gracefully.</a:t>
            </a:r>
          </a:p>
          <a:p>
            <a:pPr marL="457200" lvl="0" indent="-317500" rtl="0">
              <a:spcBef>
                <a:spcPts val="0"/>
              </a:spcBef>
              <a:spcAft>
                <a:spcPts val="0"/>
              </a:spcAft>
              <a:buSzPct val="100000"/>
              <a:buFont typeface="Arial"/>
              <a:buChar char="•"/>
            </a:pPr>
            <a:r>
              <a:rPr lang="en" sz="1400" dirty="0"/>
              <a:t>Edge case: a scenario that tests one part of a feature beyond its limit</a:t>
            </a:r>
          </a:p>
          <a:p>
            <a:pPr marL="971550" lvl="1" indent="-285750" rtl="0">
              <a:spcBef>
                <a:spcPts val="0"/>
              </a:spcBef>
              <a:spcAft>
                <a:spcPts val="1000"/>
              </a:spcAft>
              <a:buFont typeface="Arial"/>
              <a:buChar char="•"/>
            </a:pPr>
            <a:r>
              <a:rPr lang="en" dirty="0"/>
              <a:t>Back to the button counter feature, an edge case would be clicking the button 110 times.</a:t>
            </a:r>
          </a:p>
          <a:p>
            <a:pPr marL="457200" lvl="0" indent="-317500" rtl="0">
              <a:spcBef>
                <a:spcPts val="0"/>
              </a:spcBef>
              <a:spcAft>
                <a:spcPts val="0"/>
              </a:spcAft>
              <a:buSzPct val="100000"/>
              <a:buFont typeface="Arial"/>
              <a:buChar char="•"/>
            </a:pPr>
            <a:r>
              <a:rPr lang="en" sz="1400" dirty="0"/>
              <a:t>Corner case: a scenario that tests two or more parts of a feature beyond its limit</a:t>
            </a:r>
          </a:p>
          <a:p>
            <a:pPr marL="971550" lvl="1" indent="-285750" rtl="0">
              <a:spcBef>
                <a:spcPts val="0"/>
              </a:spcBef>
              <a:spcAft>
                <a:spcPts val="1000"/>
              </a:spcAft>
              <a:buFont typeface="Arial"/>
              <a:buChar char="•"/>
            </a:pPr>
            <a:r>
              <a:rPr lang="en" dirty="0"/>
              <a:t>A corner case for the button counter feature would be clicking on the button and having bad internet connection.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rtl="0">
              <a:spcBef>
                <a:spcPts val="0"/>
              </a:spcBef>
              <a:buNone/>
            </a:pPr>
            <a:r>
              <a:rPr lang="en"/>
              <a:t>Test plans</a:t>
            </a:r>
          </a:p>
        </p:txBody>
      </p:sp>
      <p:sp>
        <p:nvSpPr>
          <p:cNvPr id="97" name="Shape 97"/>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rtl="0">
              <a:spcBef>
                <a:spcPts val="0"/>
              </a:spcBef>
              <a:buNone/>
            </a:pPr>
            <a:r>
              <a:rPr lang="en" dirty="0"/>
              <a:t>Test plans are groups of test cases that verifies a workflow. </a:t>
            </a:r>
          </a:p>
          <a:p>
            <a:pPr marL="514350" lvl="0" indent="-285750" rtl="0">
              <a:spcBef>
                <a:spcPts val="0"/>
              </a:spcBef>
              <a:spcAft>
                <a:spcPts val="1000"/>
              </a:spcAft>
              <a:buFont typeface="Arial"/>
              <a:buChar char="•"/>
            </a:pPr>
            <a:r>
              <a:rPr lang="en" dirty="0"/>
              <a:t>Happy path: a workflow that assumes best case scenario of user behavior</a:t>
            </a:r>
          </a:p>
          <a:p>
            <a:pPr marL="514350" lvl="0" indent="-285750" rtl="0">
              <a:spcBef>
                <a:spcPts val="0"/>
              </a:spcBef>
              <a:spcAft>
                <a:spcPts val="1000"/>
              </a:spcAft>
              <a:buFont typeface="Arial"/>
              <a:buChar char="•"/>
            </a:pPr>
            <a:r>
              <a:rPr lang="en" dirty="0"/>
              <a:t>Sad path: a workflow that assumes worst case scenario of user behavior</a:t>
            </a:r>
          </a:p>
          <a:p>
            <a:pPr marL="514350" lvl="0" indent="-285750" rtl="0">
              <a:spcBef>
                <a:spcPts val="0"/>
              </a:spcBef>
              <a:spcAft>
                <a:spcPts val="1000"/>
              </a:spcAft>
              <a:buFont typeface="Arial"/>
              <a:buChar char="•"/>
            </a:pPr>
            <a:r>
              <a:rPr lang="en" dirty="0"/>
              <a:t>Sanity test plans: a group of limited, but in depth test cases</a:t>
            </a:r>
          </a:p>
          <a:p>
            <a:pPr marL="514350" lvl="0" indent="-285750" rtl="0">
              <a:spcBef>
                <a:spcPts val="0"/>
              </a:spcBef>
              <a:spcAft>
                <a:spcPts val="1000"/>
              </a:spcAft>
              <a:buFont typeface="Arial"/>
              <a:buChar char="•"/>
            </a:pPr>
            <a:r>
              <a:rPr lang="en" dirty="0"/>
              <a:t>Smoke test plans: a group of a lot, but shallow test cases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Test plan example</a:t>
            </a:r>
          </a:p>
        </p:txBody>
      </p:sp>
      <p:sp>
        <p:nvSpPr>
          <p:cNvPr id="103" name="Shape 103"/>
          <p:cNvSpPr txBox="1">
            <a:spLocks noGrp="1"/>
          </p:cNvSpPr>
          <p:nvPr>
            <p:ph type="body" idx="1"/>
          </p:nvPr>
        </p:nvSpPr>
        <p:spPr>
          <a:xfrm>
            <a:off x="311700" y="1266175"/>
            <a:ext cx="3999900" cy="3302700"/>
          </a:xfrm>
          <a:prstGeom prst="rect">
            <a:avLst/>
          </a:prstGeom>
        </p:spPr>
        <p:txBody>
          <a:bodyPr lIns="91425" tIns="91425" rIns="91425" bIns="91425" anchor="t" anchorCtr="0">
            <a:noAutofit/>
          </a:bodyPr>
          <a:lstStyle/>
          <a:p>
            <a:pPr lvl="0" rtl="0">
              <a:spcBef>
                <a:spcPts val="0"/>
              </a:spcBef>
              <a:spcAft>
                <a:spcPts val="1000"/>
              </a:spcAft>
              <a:buNone/>
            </a:pPr>
            <a:r>
              <a:rPr lang="en" dirty="0"/>
              <a:t>Test cases</a:t>
            </a:r>
          </a:p>
          <a:p>
            <a:pPr marL="457200" lvl="0" indent="-304800" rtl="0">
              <a:spcBef>
                <a:spcPts val="0"/>
              </a:spcBef>
              <a:spcAft>
                <a:spcPts val="1000"/>
              </a:spcAft>
              <a:buSzPct val="100000"/>
              <a:buAutoNum type="arabicPeriod"/>
            </a:pPr>
            <a:r>
              <a:rPr lang="en" sz="1200" dirty="0"/>
              <a:t>Verify that if you click on the button, the counter increases by 1.</a:t>
            </a:r>
          </a:p>
          <a:p>
            <a:pPr marL="457200" lvl="0" indent="-304800" rtl="0">
              <a:spcBef>
                <a:spcPts val="0"/>
              </a:spcBef>
              <a:spcAft>
                <a:spcPts val="1000"/>
              </a:spcAft>
              <a:buSzPct val="100000"/>
              <a:buAutoNum type="arabicPeriod"/>
            </a:pPr>
            <a:r>
              <a:rPr lang="en" sz="1200" dirty="0"/>
              <a:t>Verify that if you click on the button 100 times, the counter increases to 100.</a:t>
            </a:r>
          </a:p>
          <a:p>
            <a:pPr marL="457200" lvl="0" indent="-304800" rtl="0">
              <a:spcBef>
                <a:spcPts val="0"/>
              </a:spcBef>
              <a:spcAft>
                <a:spcPts val="1000"/>
              </a:spcAft>
              <a:buSzPct val="100000"/>
              <a:buAutoNum type="arabicPeriod"/>
            </a:pPr>
            <a:r>
              <a:rPr lang="en" sz="1200" dirty="0"/>
              <a:t>Click the button 110 times, verify counter does not go past 100.</a:t>
            </a:r>
          </a:p>
          <a:p>
            <a:pPr marL="457200" lvl="0" indent="-304800" rtl="0">
              <a:spcBef>
                <a:spcPts val="0"/>
              </a:spcBef>
              <a:spcAft>
                <a:spcPts val="1000"/>
              </a:spcAft>
              <a:buSzPct val="100000"/>
              <a:buAutoNum type="arabicPeriod"/>
            </a:pPr>
            <a:r>
              <a:rPr lang="en" sz="1200" dirty="0"/>
              <a:t>Click on the button and having bad internet connection, verify counter is accurate with number of clicks.</a:t>
            </a:r>
          </a:p>
        </p:txBody>
      </p:sp>
      <p:sp>
        <p:nvSpPr>
          <p:cNvPr id="104" name="Shape 104"/>
          <p:cNvSpPr txBox="1">
            <a:spLocks noGrp="1"/>
          </p:cNvSpPr>
          <p:nvPr>
            <p:ph type="body" idx="2"/>
          </p:nvPr>
        </p:nvSpPr>
        <p:spPr>
          <a:xfrm>
            <a:off x="4832400" y="1266175"/>
            <a:ext cx="3999900" cy="3302700"/>
          </a:xfrm>
          <a:prstGeom prst="rect">
            <a:avLst/>
          </a:prstGeom>
        </p:spPr>
        <p:txBody>
          <a:bodyPr lIns="91425" tIns="91425" rIns="91425" bIns="91425" anchor="t" anchorCtr="0">
            <a:noAutofit/>
          </a:bodyPr>
          <a:lstStyle/>
          <a:p>
            <a:pPr lvl="0">
              <a:spcBef>
                <a:spcPts val="0"/>
              </a:spcBef>
              <a:spcAft>
                <a:spcPts val="1000"/>
              </a:spcAft>
              <a:buNone/>
            </a:pPr>
            <a:r>
              <a:rPr lang="en" dirty="0"/>
              <a:t>Test plans</a:t>
            </a:r>
          </a:p>
          <a:p>
            <a:pPr marL="457200" lvl="0" indent="-304800" rtl="0">
              <a:spcBef>
                <a:spcPts val="0"/>
              </a:spcBef>
              <a:spcAft>
                <a:spcPts val="1000"/>
              </a:spcAft>
              <a:buSzPct val="100000"/>
              <a:buFont typeface="Arial"/>
              <a:buChar char="•"/>
            </a:pPr>
            <a:r>
              <a:rPr lang="en" sz="1200" dirty="0"/>
              <a:t>Happy path test plan: TC-1, TC-2</a:t>
            </a:r>
          </a:p>
          <a:p>
            <a:pPr marL="457200" lvl="0" indent="-304800" rtl="0">
              <a:spcBef>
                <a:spcPts val="0"/>
              </a:spcBef>
              <a:spcAft>
                <a:spcPts val="1000"/>
              </a:spcAft>
              <a:buSzPct val="100000"/>
              <a:buFont typeface="Arial"/>
              <a:buChar char="•"/>
            </a:pPr>
            <a:r>
              <a:rPr lang="en" sz="1200" dirty="0"/>
              <a:t>Sad path test plan: TC-3, TC-4</a:t>
            </a:r>
          </a:p>
          <a:p>
            <a:pPr marL="457200" lvl="0" indent="-304800" rtl="0">
              <a:spcBef>
                <a:spcPts val="0"/>
              </a:spcBef>
              <a:spcAft>
                <a:spcPts val="1000"/>
              </a:spcAft>
              <a:buSzPct val="100000"/>
              <a:buFont typeface="Arial"/>
              <a:buChar char="•"/>
            </a:pPr>
            <a:r>
              <a:rPr lang="en" sz="1200" dirty="0"/>
              <a:t>Sanity test plan: TC-1, TC-3</a:t>
            </a:r>
          </a:p>
          <a:p>
            <a:pPr marL="457200" lvl="0" indent="-304800">
              <a:spcBef>
                <a:spcPts val="0"/>
              </a:spcBef>
              <a:spcAft>
                <a:spcPts val="1000"/>
              </a:spcAft>
              <a:buSzPct val="100000"/>
              <a:buFont typeface="Arial"/>
              <a:buChar char="•"/>
            </a:pPr>
            <a:r>
              <a:rPr lang="en" sz="1200" dirty="0"/>
              <a:t>Other test plans...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Types of testing</a:t>
            </a:r>
          </a:p>
        </p:txBody>
      </p:sp>
      <p:sp>
        <p:nvSpPr>
          <p:cNvPr id="110" name="Shape 110"/>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457200" lvl="0" indent="-317500" rtl="0">
              <a:spcBef>
                <a:spcPts val="0"/>
              </a:spcBef>
              <a:spcAft>
                <a:spcPts val="1000"/>
              </a:spcAft>
              <a:buSzPct val="100000"/>
              <a:buFont typeface="Arial"/>
              <a:buChar char="•"/>
            </a:pPr>
            <a:r>
              <a:rPr lang="en" sz="1400" b="1" dirty="0"/>
              <a:t>Front-end testing</a:t>
            </a:r>
            <a:r>
              <a:rPr lang="en" sz="1400" dirty="0"/>
              <a:t>:</a:t>
            </a:r>
            <a:r>
              <a:rPr lang="en" sz="1400" b="1" dirty="0"/>
              <a:t> </a:t>
            </a:r>
            <a:r>
              <a:rPr lang="en" sz="1400" dirty="0"/>
              <a:t>testing the workflow as a user would use it</a:t>
            </a:r>
          </a:p>
          <a:p>
            <a:pPr marL="457200" lvl="0" indent="-317500" rtl="0">
              <a:spcBef>
                <a:spcPts val="0"/>
              </a:spcBef>
              <a:spcAft>
                <a:spcPts val="1000"/>
              </a:spcAft>
              <a:buSzPct val="100000"/>
              <a:buFont typeface="Arial"/>
              <a:buChar char="•"/>
            </a:pPr>
            <a:r>
              <a:rPr lang="en" sz="1400" b="1" dirty="0"/>
              <a:t>Performance testing</a:t>
            </a:r>
            <a:r>
              <a:rPr lang="en" sz="1400" dirty="0"/>
              <a:t>:</a:t>
            </a:r>
            <a:r>
              <a:rPr lang="en" sz="1400" b="1" dirty="0"/>
              <a:t> </a:t>
            </a:r>
            <a:r>
              <a:rPr lang="en" sz="1400" dirty="0"/>
              <a:t>how much traffic will the product be able to handle, how fast or slow will it be with x amount of people on the site at the same time</a:t>
            </a:r>
          </a:p>
          <a:p>
            <a:pPr marL="457200" lvl="0" indent="-317500" rtl="0">
              <a:spcBef>
                <a:spcPts val="0"/>
              </a:spcBef>
              <a:spcAft>
                <a:spcPts val="1000"/>
              </a:spcAft>
              <a:buSzPct val="100000"/>
              <a:buFont typeface="Arial"/>
              <a:buChar char="•"/>
            </a:pPr>
            <a:r>
              <a:rPr lang="en" sz="1400" b="1" dirty="0"/>
              <a:t>Stress testing</a:t>
            </a:r>
            <a:r>
              <a:rPr lang="en" sz="1400" dirty="0"/>
              <a:t>: under what conditions will the product will be rendered unusable</a:t>
            </a:r>
          </a:p>
          <a:p>
            <a:pPr marL="457200" lvl="0" indent="-317500" rtl="0">
              <a:spcBef>
                <a:spcPts val="0"/>
              </a:spcBef>
              <a:spcAft>
                <a:spcPts val="1000"/>
              </a:spcAft>
              <a:buSzPct val="100000"/>
              <a:buFont typeface="Arial"/>
              <a:buChar char="•"/>
            </a:pPr>
            <a:r>
              <a:rPr lang="en" sz="1400" b="1" dirty="0"/>
              <a:t>Security/penetration testing</a:t>
            </a:r>
            <a:r>
              <a:rPr lang="en" sz="1400" dirty="0"/>
              <a:t>: solidifying the architecture/design and coding practices to ensure no hackers are able to exploit them</a:t>
            </a:r>
          </a:p>
          <a:p>
            <a:pPr marL="457200" lvl="0" indent="-317500" rtl="0">
              <a:spcBef>
                <a:spcPts val="0"/>
              </a:spcBef>
              <a:spcAft>
                <a:spcPts val="1000"/>
              </a:spcAft>
              <a:buSzPct val="100000"/>
              <a:buFont typeface="Arial"/>
              <a:buChar char="•"/>
            </a:pPr>
            <a:r>
              <a:rPr lang="en" sz="1400" b="1" dirty="0"/>
              <a:t>Unit testing</a:t>
            </a:r>
            <a:r>
              <a:rPr lang="en" sz="1400" dirty="0"/>
              <a:t>:</a:t>
            </a:r>
            <a:r>
              <a:rPr lang="en" sz="1400" b="1" dirty="0"/>
              <a:t> </a:t>
            </a:r>
            <a:r>
              <a:rPr lang="en" sz="1400" dirty="0"/>
              <a:t>testing each component of the code individually</a:t>
            </a:r>
          </a:p>
          <a:p>
            <a:pPr marL="457200" lvl="0" indent="-317500" rtl="0">
              <a:spcBef>
                <a:spcPts val="0"/>
              </a:spcBef>
              <a:spcAft>
                <a:spcPts val="1000"/>
              </a:spcAft>
              <a:buSzPct val="100000"/>
              <a:buFont typeface="Arial"/>
              <a:buChar char="•"/>
            </a:pPr>
            <a:r>
              <a:rPr lang="en" sz="1400" b="1" dirty="0"/>
              <a:t>Regression testing</a:t>
            </a:r>
            <a:r>
              <a:rPr lang="en" sz="1400" dirty="0"/>
              <a:t>: testing previously working features after new code is checked in</a:t>
            </a:r>
          </a:p>
          <a:p>
            <a:pPr marL="457200" lvl="0" indent="-317500" rtl="0">
              <a:spcBef>
                <a:spcPts val="0"/>
              </a:spcBef>
              <a:spcAft>
                <a:spcPts val="1000"/>
              </a:spcAft>
              <a:buSzPct val="100000"/>
              <a:buFont typeface="Arial"/>
              <a:buChar char="•"/>
            </a:pPr>
            <a:r>
              <a:rPr lang="en" sz="1400" b="1" dirty="0"/>
              <a:t>Integration testing</a:t>
            </a:r>
            <a:r>
              <a:rPr lang="en" sz="1400" dirty="0"/>
              <a:t>: making sure different components work well together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311700" y="814800"/>
            <a:ext cx="8571300" cy="942000"/>
          </a:xfrm>
          <a:prstGeom prst="rect">
            <a:avLst/>
          </a:prstGeom>
        </p:spPr>
        <p:txBody>
          <a:bodyPr lIns="91425" tIns="91425" rIns="91425" bIns="91425" anchor="ctr" anchorCtr="0">
            <a:noAutofit/>
          </a:bodyPr>
          <a:lstStyle/>
          <a:p>
            <a:pPr lvl="0">
              <a:spcBef>
                <a:spcPts val="0"/>
              </a:spcBef>
              <a:buNone/>
            </a:pPr>
            <a:r>
              <a:rPr lang="en"/>
              <a:t>That’s it for testing</a:t>
            </a:r>
          </a:p>
        </p:txBody>
      </p:sp>
      <p:sp>
        <p:nvSpPr>
          <p:cNvPr id="116" name="Shape 116"/>
          <p:cNvSpPr txBox="1"/>
          <p:nvPr/>
        </p:nvSpPr>
        <p:spPr>
          <a:xfrm>
            <a:off x="3594450" y="2605075"/>
            <a:ext cx="1955100" cy="321000"/>
          </a:xfrm>
          <a:prstGeom prst="rect">
            <a:avLst/>
          </a:prstGeom>
          <a:noFill/>
          <a:ln>
            <a:noFill/>
          </a:ln>
        </p:spPr>
        <p:txBody>
          <a:bodyPr lIns="91425" tIns="91425" rIns="91425" bIns="91425" anchor="t" anchorCtr="0">
            <a:noAutofit/>
          </a:bodyPr>
          <a:lstStyle/>
          <a:p>
            <a:pPr lvl="0">
              <a:spcBef>
                <a:spcPts val="0"/>
              </a:spcBef>
              <a:buNone/>
            </a:pPr>
            <a:r>
              <a:rPr lang="en" sz="1800">
                <a:solidFill>
                  <a:srgbClr val="FFFFFF"/>
                </a:solidFill>
                <a:latin typeface="Open Sans"/>
                <a:ea typeface="Open Sans"/>
                <a:cs typeface="Open Sans"/>
                <a:sym typeface="Open Sans"/>
              </a:rPr>
              <a:t>Any questions?</a:t>
            </a: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775</Words>
  <Application>Microsoft Macintosh PowerPoint</Application>
  <PresentationFormat>On-screen Show (16:9)</PresentationFormat>
  <Paragraphs>55</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PT Sans Narrow</vt:lpstr>
      <vt:lpstr>Open Sans</vt:lpstr>
      <vt:lpstr>tropic</vt:lpstr>
      <vt:lpstr>Testing</vt:lpstr>
      <vt:lpstr>What is testing?</vt:lpstr>
      <vt:lpstr>What is quality assurance? </vt:lpstr>
      <vt:lpstr>Test cases</vt:lpstr>
      <vt:lpstr>Test cases</vt:lpstr>
      <vt:lpstr>Test plans</vt:lpstr>
      <vt:lpstr>Test plan example</vt:lpstr>
      <vt:lpstr>Types of testing</vt:lpstr>
      <vt:lpstr>That’s it for testing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dc:title>
  <cp:lastModifiedBy>Tiffany Saelinh</cp:lastModifiedBy>
  <cp:revision>1</cp:revision>
  <dcterms:modified xsi:type="dcterms:W3CDTF">2017-04-14T23:10:28Z</dcterms:modified>
</cp:coreProperties>
</file>