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" y="8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70DCF-71A9-4A7C-93F3-07058612251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E4892F9-FFC0-45C5-9D93-455CEF15F4F6}">
      <dgm:prSet phldrT="[텍스트]" custT="1"/>
      <dgm:spPr>
        <a:solidFill>
          <a:srgbClr val="F6F7F9"/>
        </a:solidFill>
      </dgm:spPr>
      <dgm:t>
        <a:bodyPr/>
        <a:lstStyle/>
        <a:p>
          <a:pPr latinLnBrk="1"/>
          <a:r>
            <a:rPr lang="ko-KR" altLang="en-US" sz="18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사용자</a:t>
          </a:r>
        </a:p>
      </dgm:t>
    </dgm:pt>
    <dgm:pt modelId="{6ED4818E-F828-477A-A982-6BC5B058AD55}" type="parTrans" cxnId="{04BDC4B8-3C81-4B60-B116-217748B5E0AB}">
      <dgm:prSet/>
      <dgm:spPr/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5B540B54-8006-4608-9D64-36B4E3822A2B}" type="sibTrans" cxnId="{04BDC4B8-3C81-4B60-B116-217748B5E0AB}">
      <dgm:prSet custT="1"/>
      <dgm:spPr>
        <a:solidFill>
          <a:srgbClr val="35DBA1"/>
        </a:solidFill>
      </dgm:spPr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01EAC514-5E7B-409A-9B6B-6CF8AEC2F13D}">
      <dgm:prSet phldrT="[텍스트]" custT="1"/>
      <dgm:spPr>
        <a:solidFill>
          <a:srgbClr val="F6F7F9"/>
        </a:solidFill>
      </dgm:spPr>
      <dgm:t>
        <a:bodyPr/>
        <a:lstStyle/>
        <a:p>
          <a:pPr latinLnBrk="1"/>
          <a:r>
            <a:rPr lang="ko-KR" altLang="en-US" sz="18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레시피</a:t>
          </a:r>
        </a:p>
      </dgm:t>
    </dgm:pt>
    <dgm:pt modelId="{23800DF1-7807-41B4-BC41-011B08838631}" type="parTrans" cxnId="{C26FB1F9-5471-4893-8EB1-EF5BBA761C02}">
      <dgm:prSet/>
      <dgm:spPr/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52DB883E-26F5-4380-91DA-19269323CE71}" type="sibTrans" cxnId="{C26FB1F9-5471-4893-8EB1-EF5BBA761C02}">
      <dgm:prSet custT="1"/>
      <dgm:spPr>
        <a:solidFill>
          <a:srgbClr val="35DBA1"/>
        </a:solidFill>
      </dgm:spPr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F99BA7D4-1B82-4DBD-B119-A82CCEDEC015}">
      <dgm:prSet phldrT="[텍스트]" custT="1"/>
      <dgm:spPr>
        <a:solidFill>
          <a:srgbClr val="F6F7F9"/>
        </a:solidFill>
      </dgm:spPr>
      <dgm:t>
        <a:bodyPr/>
        <a:lstStyle/>
        <a:p>
          <a:pPr latinLnBrk="1"/>
          <a:r>
            <a:rPr lang="ko-KR" altLang="en-US" sz="18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다이어리</a:t>
          </a:r>
        </a:p>
      </dgm:t>
    </dgm:pt>
    <dgm:pt modelId="{428A0BFA-4B01-4473-9963-849A89CFB71A}" type="parTrans" cxnId="{2E6BB3C8-21A2-4D59-92DD-F02A4DFE961B}">
      <dgm:prSet/>
      <dgm:spPr/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C00472F1-6489-44BC-9719-02FDCB2E6771}" type="sibTrans" cxnId="{2E6BB3C8-21A2-4D59-92DD-F02A4DFE961B}">
      <dgm:prSet custT="1"/>
      <dgm:spPr>
        <a:solidFill>
          <a:srgbClr val="35DBA1"/>
        </a:solidFill>
      </dgm:spPr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A347D570-A3D8-44C5-84A7-57329BDC4C25}">
      <dgm:prSet phldrT="[텍스트]" custT="1"/>
      <dgm:spPr>
        <a:solidFill>
          <a:srgbClr val="F6F7F9"/>
        </a:solidFill>
      </dgm:spPr>
      <dgm:t>
        <a:bodyPr/>
        <a:lstStyle/>
        <a:p>
          <a:pPr latinLnBrk="1"/>
          <a:r>
            <a:rPr lang="ko-KR" altLang="en-US" sz="1800" dirty="0" err="1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챌린지</a:t>
          </a:r>
          <a:endParaRPr lang="ko-KR" altLang="en-US" sz="1800" dirty="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E47FE0CA-0C82-42A9-9115-1052A2C1C3A9}" type="parTrans" cxnId="{AE1D68F3-39D9-48BB-BA5B-EA7A055F69F7}">
      <dgm:prSet/>
      <dgm:spPr/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127C49F8-1412-4B15-AA22-7A65A5FFF1E6}" type="sibTrans" cxnId="{AE1D68F3-39D9-48BB-BA5B-EA7A055F69F7}">
      <dgm:prSet custT="1"/>
      <dgm:spPr>
        <a:solidFill>
          <a:srgbClr val="35DBA1"/>
        </a:solidFill>
      </dgm:spPr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5253C09B-0F94-4BF0-9F07-D54D26BA0A7C}">
      <dgm:prSet phldrT="[텍스트]" custT="1"/>
      <dgm:spPr>
        <a:solidFill>
          <a:srgbClr val="F6F7F9"/>
        </a:solidFill>
      </dgm:spPr>
      <dgm:t>
        <a:bodyPr/>
        <a:lstStyle/>
        <a:p>
          <a:pPr latinLnBrk="1"/>
          <a:r>
            <a:rPr lang="ko-KR" altLang="en-US" sz="18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리포트</a:t>
          </a:r>
        </a:p>
      </dgm:t>
    </dgm:pt>
    <dgm:pt modelId="{33779A2C-F83C-4E6B-BA75-6C2A40E41137}" type="parTrans" cxnId="{B2D2F9B1-6E62-485F-BDF3-44C1C58D6492}">
      <dgm:prSet/>
      <dgm:spPr/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1501D148-26CC-4BC8-8EF1-221DB5B1A909}" type="sibTrans" cxnId="{B2D2F9B1-6E62-485F-BDF3-44C1C58D6492}">
      <dgm:prSet custT="1"/>
      <dgm:spPr>
        <a:solidFill>
          <a:srgbClr val="35DBA1"/>
        </a:solidFill>
      </dgm:spPr>
      <dgm:t>
        <a:bodyPr/>
        <a:lstStyle/>
        <a:p>
          <a:pPr latinLnBrk="1"/>
          <a:endParaRPr lang="ko-KR" altLang="en-US" sz="18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gm:t>
    </dgm:pt>
    <dgm:pt modelId="{DBDF7C67-9C48-4FDE-BAE8-818FC0088322}" type="pres">
      <dgm:prSet presAssocID="{C4470DCF-71A9-4A7C-93F3-070586122514}" presName="cycle" presStyleCnt="0">
        <dgm:presLayoutVars>
          <dgm:dir/>
          <dgm:resizeHandles val="exact"/>
        </dgm:presLayoutVars>
      </dgm:prSet>
      <dgm:spPr/>
    </dgm:pt>
    <dgm:pt modelId="{07F1ADF3-59F2-49B2-AED3-4ABFE7057B8C}" type="pres">
      <dgm:prSet presAssocID="{DE4892F9-FFC0-45C5-9D93-455CEF15F4F6}" presName="node" presStyleLbl="node1" presStyleIdx="0" presStyleCnt="5">
        <dgm:presLayoutVars>
          <dgm:bulletEnabled val="1"/>
        </dgm:presLayoutVars>
      </dgm:prSet>
      <dgm:spPr/>
    </dgm:pt>
    <dgm:pt modelId="{67398DF1-CDCE-4390-8FB2-3087ABA5F7CF}" type="pres">
      <dgm:prSet presAssocID="{5B540B54-8006-4608-9D64-36B4E3822A2B}" presName="sibTrans" presStyleLbl="sibTrans2D1" presStyleIdx="0" presStyleCnt="5"/>
      <dgm:spPr/>
    </dgm:pt>
    <dgm:pt modelId="{AA6F77B4-9A2D-438D-8FB4-6251AAC9271A}" type="pres">
      <dgm:prSet presAssocID="{5B540B54-8006-4608-9D64-36B4E3822A2B}" presName="connectorText" presStyleLbl="sibTrans2D1" presStyleIdx="0" presStyleCnt="5"/>
      <dgm:spPr/>
    </dgm:pt>
    <dgm:pt modelId="{50A357DE-2C8E-4965-AD30-F245AC128708}" type="pres">
      <dgm:prSet presAssocID="{01EAC514-5E7B-409A-9B6B-6CF8AEC2F13D}" presName="node" presStyleLbl="node1" presStyleIdx="1" presStyleCnt="5">
        <dgm:presLayoutVars>
          <dgm:bulletEnabled val="1"/>
        </dgm:presLayoutVars>
      </dgm:prSet>
      <dgm:spPr/>
    </dgm:pt>
    <dgm:pt modelId="{CF12F108-88DC-4704-8B7A-2A43A9F274E4}" type="pres">
      <dgm:prSet presAssocID="{52DB883E-26F5-4380-91DA-19269323CE71}" presName="sibTrans" presStyleLbl="sibTrans2D1" presStyleIdx="1" presStyleCnt="5"/>
      <dgm:spPr/>
    </dgm:pt>
    <dgm:pt modelId="{F7ADF258-5A6E-4C1A-BC8C-CFEB3CF57C1D}" type="pres">
      <dgm:prSet presAssocID="{52DB883E-26F5-4380-91DA-19269323CE71}" presName="connectorText" presStyleLbl="sibTrans2D1" presStyleIdx="1" presStyleCnt="5"/>
      <dgm:spPr/>
    </dgm:pt>
    <dgm:pt modelId="{4E03E425-601F-42C8-889F-979AAC218520}" type="pres">
      <dgm:prSet presAssocID="{F99BA7D4-1B82-4DBD-B119-A82CCEDEC015}" presName="node" presStyleLbl="node1" presStyleIdx="2" presStyleCnt="5">
        <dgm:presLayoutVars>
          <dgm:bulletEnabled val="1"/>
        </dgm:presLayoutVars>
      </dgm:prSet>
      <dgm:spPr/>
    </dgm:pt>
    <dgm:pt modelId="{D84DEC7C-E207-4AD4-A78A-2194BF807F82}" type="pres">
      <dgm:prSet presAssocID="{C00472F1-6489-44BC-9719-02FDCB2E6771}" presName="sibTrans" presStyleLbl="sibTrans2D1" presStyleIdx="2" presStyleCnt="5"/>
      <dgm:spPr/>
    </dgm:pt>
    <dgm:pt modelId="{A23B2BB6-2AD5-4615-8BC2-8B7694A93B41}" type="pres">
      <dgm:prSet presAssocID="{C00472F1-6489-44BC-9719-02FDCB2E6771}" presName="connectorText" presStyleLbl="sibTrans2D1" presStyleIdx="2" presStyleCnt="5"/>
      <dgm:spPr/>
    </dgm:pt>
    <dgm:pt modelId="{F32C9E8A-8978-4C45-BF3C-9F2E36694FB1}" type="pres">
      <dgm:prSet presAssocID="{A347D570-A3D8-44C5-84A7-57329BDC4C25}" presName="node" presStyleLbl="node1" presStyleIdx="3" presStyleCnt="5">
        <dgm:presLayoutVars>
          <dgm:bulletEnabled val="1"/>
        </dgm:presLayoutVars>
      </dgm:prSet>
      <dgm:spPr/>
    </dgm:pt>
    <dgm:pt modelId="{E630BA7B-6D91-42E3-B41B-0057B814F7AC}" type="pres">
      <dgm:prSet presAssocID="{127C49F8-1412-4B15-AA22-7A65A5FFF1E6}" presName="sibTrans" presStyleLbl="sibTrans2D1" presStyleIdx="3" presStyleCnt="5"/>
      <dgm:spPr/>
    </dgm:pt>
    <dgm:pt modelId="{C0CEB66E-ECF2-46B8-8E70-6237FB65C230}" type="pres">
      <dgm:prSet presAssocID="{127C49F8-1412-4B15-AA22-7A65A5FFF1E6}" presName="connectorText" presStyleLbl="sibTrans2D1" presStyleIdx="3" presStyleCnt="5"/>
      <dgm:spPr/>
    </dgm:pt>
    <dgm:pt modelId="{4472AC30-DDFD-41EF-80F9-F19FD816CDE1}" type="pres">
      <dgm:prSet presAssocID="{5253C09B-0F94-4BF0-9F07-D54D26BA0A7C}" presName="node" presStyleLbl="node1" presStyleIdx="4" presStyleCnt="5">
        <dgm:presLayoutVars>
          <dgm:bulletEnabled val="1"/>
        </dgm:presLayoutVars>
      </dgm:prSet>
      <dgm:spPr/>
    </dgm:pt>
    <dgm:pt modelId="{EC7F001C-34F5-4004-97C8-B902F1EB3392}" type="pres">
      <dgm:prSet presAssocID="{1501D148-26CC-4BC8-8EF1-221DB5B1A909}" presName="sibTrans" presStyleLbl="sibTrans2D1" presStyleIdx="4" presStyleCnt="5"/>
      <dgm:spPr/>
    </dgm:pt>
    <dgm:pt modelId="{38E7BCD2-92D3-466F-B3B7-42931C89DA2A}" type="pres">
      <dgm:prSet presAssocID="{1501D148-26CC-4BC8-8EF1-221DB5B1A909}" presName="connectorText" presStyleLbl="sibTrans2D1" presStyleIdx="4" presStyleCnt="5"/>
      <dgm:spPr/>
    </dgm:pt>
  </dgm:ptLst>
  <dgm:cxnLst>
    <dgm:cxn modelId="{632B8719-21E0-49F6-855C-81885BB20A05}" type="presOf" srcId="{5253C09B-0F94-4BF0-9F07-D54D26BA0A7C}" destId="{4472AC30-DDFD-41EF-80F9-F19FD816CDE1}" srcOrd="0" destOrd="0" presId="urn:microsoft.com/office/officeart/2005/8/layout/cycle2"/>
    <dgm:cxn modelId="{66CFCD2B-2960-4919-86CD-ECA191DDC80E}" type="presOf" srcId="{1501D148-26CC-4BC8-8EF1-221DB5B1A909}" destId="{38E7BCD2-92D3-466F-B3B7-42931C89DA2A}" srcOrd="1" destOrd="0" presId="urn:microsoft.com/office/officeart/2005/8/layout/cycle2"/>
    <dgm:cxn modelId="{AF7CA932-8982-4F57-B636-DA9E2391A734}" type="presOf" srcId="{5B540B54-8006-4608-9D64-36B4E3822A2B}" destId="{AA6F77B4-9A2D-438D-8FB4-6251AAC9271A}" srcOrd="1" destOrd="0" presId="urn:microsoft.com/office/officeart/2005/8/layout/cycle2"/>
    <dgm:cxn modelId="{979A5A3F-C919-4652-A610-F4331EE3419B}" type="presOf" srcId="{52DB883E-26F5-4380-91DA-19269323CE71}" destId="{CF12F108-88DC-4704-8B7A-2A43A9F274E4}" srcOrd="0" destOrd="0" presId="urn:microsoft.com/office/officeart/2005/8/layout/cycle2"/>
    <dgm:cxn modelId="{1EC6A665-C832-4D56-84D8-5424C335992E}" type="presOf" srcId="{01EAC514-5E7B-409A-9B6B-6CF8AEC2F13D}" destId="{50A357DE-2C8E-4965-AD30-F245AC128708}" srcOrd="0" destOrd="0" presId="urn:microsoft.com/office/officeart/2005/8/layout/cycle2"/>
    <dgm:cxn modelId="{7AC4957C-9BCF-4111-A290-92BE40C50A13}" type="presOf" srcId="{A347D570-A3D8-44C5-84A7-57329BDC4C25}" destId="{F32C9E8A-8978-4C45-BF3C-9F2E36694FB1}" srcOrd="0" destOrd="0" presId="urn:microsoft.com/office/officeart/2005/8/layout/cycle2"/>
    <dgm:cxn modelId="{CC339382-AB7A-4AA1-A5F6-EECC4FEB17D8}" type="presOf" srcId="{127C49F8-1412-4B15-AA22-7A65A5FFF1E6}" destId="{C0CEB66E-ECF2-46B8-8E70-6237FB65C230}" srcOrd="1" destOrd="0" presId="urn:microsoft.com/office/officeart/2005/8/layout/cycle2"/>
    <dgm:cxn modelId="{772FB887-5378-4510-B670-C42829BE79BD}" type="presOf" srcId="{C00472F1-6489-44BC-9719-02FDCB2E6771}" destId="{D84DEC7C-E207-4AD4-A78A-2194BF807F82}" srcOrd="0" destOrd="0" presId="urn:microsoft.com/office/officeart/2005/8/layout/cycle2"/>
    <dgm:cxn modelId="{6F900F90-7B0C-4C8B-94E7-1E95DC024708}" type="presOf" srcId="{DE4892F9-FFC0-45C5-9D93-455CEF15F4F6}" destId="{07F1ADF3-59F2-49B2-AED3-4ABFE7057B8C}" srcOrd="0" destOrd="0" presId="urn:microsoft.com/office/officeart/2005/8/layout/cycle2"/>
    <dgm:cxn modelId="{C03A4C94-2A9C-4DBA-A780-25ECB6BCA749}" type="presOf" srcId="{F99BA7D4-1B82-4DBD-B119-A82CCEDEC015}" destId="{4E03E425-601F-42C8-889F-979AAC218520}" srcOrd="0" destOrd="0" presId="urn:microsoft.com/office/officeart/2005/8/layout/cycle2"/>
    <dgm:cxn modelId="{3364BFB1-99EB-4C97-BC1F-FCF6A17F08B9}" type="presOf" srcId="{C4470DCF-71A9-4A7C-93F3-070586122514}" destId="{DBDF7C67-9C48-4FDE-BAE8-818FC0088322}" srcOrd="0" destOrd="0" presId="urn:microsoft.com/office/officeart/2005/8/layout/cycle2"/>
    <dgm:cxn modelId="{B2D2F9B1-6E62-485F-BDF3-44C1C58D6492}" srcId="{C4470DCF-71A9-4A7C-93F3-070586122514}" destId="{5253C09B-0F94-4BF0-9F07-D54D26BA0A7C}" srcOrd="4" destOrd="0" parTransId="{33779A2C-F83C-4E6B-BA75-6C2A40E41137}" sibTransId="{1501D148-26CC-4BC8-8EF1-221DB5B1A909}"/>
    <dgm:cxn modelId="{5A7E4AB4-E1CF-48BC-B048-FF4DC7F965DF}" type="presOf" srcId="{52DB883E-26F5-4380-91DA-19269323CE71}" destId="{F7ADF258-5A6E-4C1A-BC8C-CFEB3CF57C1D}" srcOrd="1" destOrd="0" presId="urn:microsoft.com/office/officeart/2005/8/layout/cycle2"/>
    <dgm:cxn modelId="{04BDC4B8-3C81-4B60-B116-217748B5E0AB}" srcId="{C4470DCF-71A9-4A7C-93F3-070586122514}" destId="{DE4892F9-FFC0-45C5-9D93-455CEF15F4F6}" srcOrd="0" destOrd="0" parTransId="{6ED4818E-F828-477A-A982-6BC5B058AD55}" sibTransId="{5B540B54-8006-4608-9D64-36B4E3822A2B}"/>
    <dgm:cxn modelId="{2E6BB3C8-21A2-4D59-92DD-F02A4DFE961B}" srcId="{C4470DCF-71A9-4A7C-93F3-070586122514}" destId="{F99BA7D4-1B82-4DBD-B119-A82CCEDEC015}" srcOrd="2" destOrd="0" parTransId="{428A0BFA-4B01-4473-9963-849A89CFB71A}" sibTransId="{C00472F1-6489-44BC-9719-02FDCB2E6771}"/>
    <dgm:cxn modelId="{3F6051C9-224F-46F1-9F87-1389E8D117E5}" type="presOf" srcId="{1501D148-26CC-4BC8-8EF1-221DB5B1A909}" destId="{EC7F001C-34F5-4004-97C8-B902F1EB3392}" srcOrd="0" destOrd="0" presId="urn:microsoft.com/office/officeart/2005/8/layout/cycle2"/>
    <dgm:cxn modelId="{252989CC-3816-4D57-956D-41BA26F05A83}" type="presOf" srcId="{5B540B54-8006-4608-9D64-36B4E3822A2B}" destId="{67398DF1-CDCE-4390-8FB2-3087ABA5F7CF}" srcOrd="0" destOrd="0" presId="urn:microsoft.com/office/officeart/2005/8/layout/cycle2"/>
    <dgm:cxn modelId="{72FF55D3-2E3A-4D6F-AE5D-9374299FFC47}" type="presOf" srcId="{127C49F8-1412-4B15-AA22-7A65A5FFF1E6}" destId="{E630BA7B-6D91-42E3-B41B-0057B814F7AC}" srcOrd="0" destOrd="0" presId="urn:microsoft.com/office/officeart/2005/8/layout/cycle2"/>
    <dgm:cxn modelId="{AE1D68F3-39D9-48BB-BA5B-EA7A055F69F7}" srcId="{C4470DCF-71A9-4A7C-93F3-070586122514}" destId="{A347D570-A3D8-44C5-84A7-57329BDC4C25}" srcOrd="3" destOrd="0" parTransId="{E47FE0CA-0C82-42A9-9115-1052A2C1C3A9}" sibTransId="{127C49F8-1412-4B15-AA22-7A65A5FFF1E6}"/>
    <dgm:cxn modelId="{AD903DF8-4CCB-42FA-9567-805DF7F79AE3}" type="presOf" srcId="{C00472F1-6489-44BC-9719-02FDCB2E6771}" destId="{A23B2BB6-2AD5-4615-8BC2-8B7694A93B41}" srcOrd="1" destOrd="0" presId="urn:microsoft.com/office/officeart/2005/8/layout/cycle2"/>
    <dgm:cxn modelId="{C26FB1F9-5471-4893-8EB1-EF5BBA761C02}" srcId="{C4470DCF-71A9-4A7C-93F3-070586122514}" destId="{01EAC514-5E7B-409A-9B6B-6CF8AEC2F13D}" srcOrd="1" destOrd="0" parTransId="{23800DF1-7807-41B4-BC41-011B08838631}" sibTransId="{52DB883E-26F5-4380-91DA-19269323CE71}"/>
    <dgm:cxn modelId="{B5FC8EF3-9F09-48C3-9EE0-84B7B4C2813A}" type="presParOf" srcId="{DBDF7C67-9C48-4FDE-BAE8-818FC0088322}" destId="{07F1ADF3-59F2-49B2-AED3-4ABFE7057B8C}" srcOrd="0" destOrd="0" presId="urn:microsoft.com/office/officeart/2005/8/layout/cycle2"/>
    <dgm:cxn modelId="{000303F9-1F54-4715-8CA4-46A8C118F92D}" type="presParOf" srcId="{DBDF7C67-9C48-4FDE-BAE8-818FC0088322}" destId="{67398DF1-CDCE-4390-8FB2-3087ABA5F7CF}" srcOrd="1" destOrd="0" presId="urn:microsoft.com/office/officeart/2005/8/layout/cycle2"/>
    <dgm:cxn modelId="{12DB9D56-3B70-4530-BC37-A531B77D9263}" type="presParOf" srcId="{67398DF1-CDCE-4390-8FB2-3087ABA5F7CF}" destId="{AA6F77B4-9A2D-438D-8FB4-6251AAC9271A}" srcOrd="0" destOrd="0" presId="urn:microsoft.com/office/officeart/2005/8/layout/cycle2"/>
    <dgm:cxn modelId="{DDEE9340-7F46-4CD6-AA7D-0C9A98685A63}" type="presParOf" srcId="{DBDF7C67-9C48-4FDE-BAE8-818FC0088322}" destId="{50A357DE-2C8E-4965-AD30-F245AC128708}" srcOrd="2" destOrd="0" presId="urn:microsoft.com/office/officeart/2005/8/layout/cycle2"/>
    <dgm:cxn modelId="{9CF13BC4-F5F1-4A57-883B-043C9F8D51AB}" type="presParOf" srcId="{DBDF7C67-9C48-4FDE-BAE8-818FC0088322}" destId="{CF12F108-88DC-4704-8B7A-2A43A9F274E4}" srcOrd="3" destOrd="0" presId="urn:microsoft.com/office/officeart/2005/8/layout/cycle2"/>
    <dgm:cxn modelId="{A36A7DD5-AE12-4778-86DA-00B1E9347F64}" type="presParOf" srcId="{CF12F108-88DC-4704-8B7A-2A43A9F274E4}" destId="{F7ADF258-5A6E-4C1A-BC8C-CFEB3CF57C1D}" srcOrd="0" destOrd="0" presId="urn:microsoft.com/office/officeart/2005/8/layout/cycle2"/>
    <dgm:cxn modelId="{062F6EDF-ED54-4158-B6E6-D9171435C273}" type="presParOf" srcId="{DBDF7C67-9C48-4FDE-BAE8-818FC0088322}" destId="{4E03E425-601F-42C8-889F-979AAC218520}" srcOrd="4" destOrd="0" presId="urn:microsoft.com/office/officeart/2005/8/layout/cycle2"/>
    <dgm:cxn modelId="{38C2588F-065D-48EB-8B9D-5214B46BD550}" type="presParOf" srcId="{DBDF7C67-9C48-4FDE-BAE8-818FC0088322}" destId="{D84DEC7C-E207-4AD4-A78A-2194BF807F82}" srcOrd="5" destOrd="0" presId="urn:microsoft.com/office/officeart/2005/8/layout/cycle2"/>
    <dgm:cxn modelId="{73759251-C9F0-496B-93BF-0C10DC4E717D}" type="presParOf" srcId="{D84DEC7C-E207-4AD4-A78A-2194BF807F82}" destId="{A23B2BB6-2AD5-4615-8BC2-8B7694A93B41}" srcOrd="0" destOrd="0" presId="urn:microsoft.com/office/officeart/2005/8/layout/cycle2"/>
    <dgm:cxn modelId="{A0143D6C-8472-497D-BC94-C967C51DA671}" type="presParOf" srcId="{DBDF7C67-9C48-4FDE-BAE8-818FC0088322}" destId="{F32C9E8A-8978-4C45-BF3C-9F2E36694FB1}" srcOrd="6" destOrd="0" presId="urn:microsoft.com/office/officeart/2005/8/layout/cycle2"/>
    <dgm:cxn modelId="{4DD5FDCA-369C-4CB2-B95C-227586E3BBDD}" type="presParOf" srcId="{DBDF7C67-9C48-4FDE-BAE8-818FC0088322}" destId="{E630BA7B-6D91-42E3-B41B-0057B814F7AC}" srcOrd="7" destOrd="0" presId="urn:microsoft.com/office/officeart/2005/8/layout/cycle2"/>
    <dgm:cxn modelId="{D8442F4B-2737-416F-A5E0-38600E662AA7}" type="presParOf" srcId="{E630BA7B-6D91-42E3-B41B-0057B814F7AC}" destId="{C0CEB66E-ECF2-46B8-8E70-6237FB65C230}" srcOrd="0" destOrd="0" presId="urn:microsoft.com/office/officeart/2005/8/layout/cycle2"/>
    <dgm:cxn modelId="{B377412E-232A-4F6B-9833-CE4F40452E51}" type="presParOf" srcId="{DBDF7C67-9C48-4FDE-BAE8-818FC0088322}" destId="{4472AC30-DDFD-41EF-80F9-F19FD816CDE1}" srcOrd="8" destOrd="0" presId="urn:microsoft.com/office/officeart/2005/8/layout/cycle2"/>
    <dgm:cxn modelId="{EE979025-3EAF-4325-B052-AB96A22B815E}" type="presParOf" srcId="{DBDF7C67-9C48-4FDE-BAE8-818FC0088322}" destId="{EC7F001C-34F5-4004-97C8-B902F1EB3392}" srcOrd="9" destOrd="0" presId="urn:microsoft.com/office/officeart/2005/8/layout/cycle2"/>
    <dgm:cxn modelId="{5C78F010-9B09-4C3C-9B57-21FC9EE93661}" type="presParOf" srcId="{EC7F001C-34F5-4004-97C8-B902F1EB3392}" destId="{38E7BCD2-92D3-466F-B3B7-42931C89DA2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1ADF3-59F2-49B2-AED3-4ABFE7057B8C}">
      <dsp:nvSpPr>
        <dsp:cNvPr id="0" name=""/>
        <dsp:cNvSpPr/>
      </dsp:nvSpPr>
      <dsp:spPr>
        <a:xfrm>
          <a:off x="1934244" y="231"/>
          <a:ext cx="1313110" cy="1313110"/>
        </a:xfrm>
        <a:prstGeom prst="ellipse">
          <a:avLst/>
        </a:prstGeom>
        <a:solidFill>
          <a:srgbClr val="F6F7F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사용자</a:t>
          </a:r>
        </a:p>
      </dsp:txBody>
      <dsp:txXfrm>
        <a:off x="2126545" y="192532"/>
        <a:ext cx="928508" cy="928508"/>
      </dsp:txXfrm>
    </dsp:sp>
    <dsp:sp modelId="{67398DF1-CDCE-4390-8FB2-3087ABA5F7CF}">
      <dsp:nvSpPr>
        <dsp:cNvPr id="0" name=""/>
        <dsp:cNvSpPr/>
      </dsp:nvSpPr>
      <dsp:spPr>
        <a:xfrm rot="2160000">
          <a:off x="3206151" y="1009533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rgbClr val="35DB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>
        <a:off x="3216186" y="1067283"/>
        <a:ext cx="245211" cy="265904"/>
      </dsp:txXfrm>
    </dsp:sp>
    <dsp:sp modelId="{50A357DE-2C8E-4965-AD30-F245AC128708}">
      <dsp:nvSpPr>
        <dsp:cNvPr id="0" name=""/>
        <dsp:cNvSpPr/>
      </dsp:nvSpPr>
      <dsp:spPr>
        <a:xfrm>
          <a:off x="3531292" y="1160554"/>
          <a:ext cx="1313110" cy="1313110"/>
        </a:xfrm>
        <a:prstGeom prst="ellipse">
          <a:avLst/>
        </a:prstGeom>
        <a:solidFill>
          <a:srgbClr val="F6F7F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레시피</a:t>
          </a:r>
        </a:p>
      </dsp:txBody>
      <dsp:txXfrm>
        <a:off x="3723593" y="1352855"/>
        <a:ext cx="928508" cy="928508"/>
      </dsp:txXfrm>
    </dsp:sp>
    <dsp:sp modelId="{CF12F108-88DC-4704-8B7A-2A43A9F274E4}">
      <dsp:nvSpPr>
        <dsp:cNvPr id="0" name=""/>
        <dsp:cNvSpPr/>
      </dsp:nvSpPr>
      <dsp:spPr>
        <a:xfrm rot="6480000">
          <a:off x="3710750" y="252481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rgbClr val="35DB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 rot="10800000">
        <a:off x="3779533" y="2563475"/>
        <a:ext cx="245211" cy="265904"/>
      </dsp:txXfrm>
    </dsp:sp>
    <dsp:sp modelId="{4E03E425-601F-42C8-889F-979AAC218520}">
      <dsp:nvSpPr>
        <dsp:cNvPr id="0" name=""/>
        <dsp:cNvSpPr/>
      </dsp:nvSpPr>
      <dsp:spPr>
        <a:xfrm>
          <a:off x="2921274" y="3037996"/>
          <a:ext cx="1313110" cy="1313110"/>
        </a:xfrm>
        <a:prstGeom prst="ellipse">
          <a:avLst/>
        </a:prstGeom>
        <a:solidFill>
          <a:srgbClr val="F6F7F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다이어리</a:t>
          </a:r>
        </a:p>
      </dsp:txBody>
      <dsp:txXfrm>
        <a:off x="3113575" y="3230297"/>
        <a:ext cx="928508" cy="928508"/>
      </dsp:txXfrm>
    </dsp:sp>
    <dsp:sp modelId="{D84DEC7C-E207-4AD4-A78A-2194BF807F82}">
      <dsp:nvSpPr>
        <dsp:cNvPr id="0" name=""/>
        <dsp:cNvSpPr/>
      </dsp:nvSpPr>
      <dsp:spPr>
        <a:xfrm rot="10800000">
          <a:off x="2425562" y="347296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rgbClr val="35DB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 rot="10800000">
        <a:off x="2530653" y="3561599"/>
        <a:ext cx="245211" cy="265904"/>
      </dsp:txXfrm>
    </dsp:sp>
    <dsp:sp modelId="{F32C9E8A-8978-4C45-BF3C-9F2E36694FB1}">
      <dsp:nvSpPr>
        <dsp:cNvPr id="0" name=""/>
        <dsp:cNvSpPr/>
      </dsp:nvSpPr>
      <dsp:spPr>
        <a:xfrm>
          <a:off x="947214" y="3037996"/>
          <a:ext cx="1313110" cy="1313110"/>
        </a:xfrm>
        <a:prstGeom prst="ellipse">
          <a:avLst/>
        </a:prstGeom>
        <a:solidFill>
          <a:srgbClr val="F6F7F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챌린지</a:t>
          </a:r>
          <a:endParaRPr lang="ko-KR" altLang="en-US" sz="1800" kern="1200" dirty="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>
        <a:off x="1139515" y="3230297"/>
        <a:ext cx="928508" cy="928508"/>
      </dsp:txXfrm>
    </dsp:sp>
    <dsp:sp modelId="{E630BA7B-6D91-42E3-B41B-0057B814F7AC}">
      <dsp:nvSpPr>
        <dsp:cNvPr id="0" name=""/>
        <dsp:cNvSpPr/>
      </dsp:nvSpPr>
      <dsp:spPr>
        <a:xfrm rot="15120000">
          <a:off x="1126673" y="2543672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rgbClr val="35DB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 rot="10800000">
        <a:off x="1195456" y="2682281"/>
        <a:ext cx="245211" cy="265904"/>
      </dsp:txXfrm>
    </dsp:sp>
    <dsp:sp modelId="{4472AC30-DDFD-41EF-80F9-F19FD816CDE1}">
      <dsp:nvSpPr>
        <dsp:cNvPr id="0" name=""/>
        <dsp:cNvSpPr/>
      </dsp:nvSpPr>
      <dsp:spPr>
        <a:xfrm>
          <a:off x="337197" y="1160554"/>
          <a:ext cx="1313110" cy="1313110"/>
        </a:xfrm>
        <a:prstGeom prst="ellipse">
          <a:avLst/>
        </a:prstGeom>
        <a:solidFill>
          <a:srgbClr val="F6F7F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2">
                  <a:lumMod val="1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rPr>
            <a:t>리포트</a:t>
          </a:r>
        </a:p>
      </dsp:txBody>
      <dsp:txXfrm>
        <a:off x="529498" y="1352855"/>
        <a:ext cx="928508" cy="928508"/>
      </dsp:txXfrm>
    </dsp:sp>
    <dsp:sp modelId="{EC7F001C-34F5-4004-97C8-B902F1EB3392}">
      <dsp:nvSpPr>
        <dsp:cNvPr id="0" name=""/>
        <dsp:cNvSpPr/>
      </dsp:nvSpPr>
      <dsp:spPr>
        <a:xfrm rot="19440000">
          <a:off x="1609103" y="1021187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rgbClr val="35DB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2">
                <a:lumMod val="10000"/>
              </a:schemeClr>
            </a:solidFill>
            <a:latin typeface="페이북 ExtraBold" panose="00000800000000000000" pitchFamily="2" charset="-127"/>
            <a:ea typeface="페이북 ExtraBold" panose="00000800000000000000" pitchFamily="2" charset="-127"/>
          </a:endParaRPr>
        </a:p>
      </dsp:txBody>
      <dsp:txXfrm>
        <a:off x="1619138" y="1140707"/>
        <a:ext cx="245211" cy="26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C6C142-54F1-46D5-963D-458B60E9E69E}" type="datetime1">
              <a:rPr lang="ko-KR" altLang="en-US"/>
              <a:pPr lvl="0">
                <a:defRPr/>
              </a:pPr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3143ED-B004-42E5-8379-89581DF910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B9B07B-54FC-465C-AD91-288624E17C60}" type="datetime1">
              <a:rPr lang="ko-KR" altLang="en-US"/>
              <a:pPr lvl="0">
                <a:defRPr/>
              </a:pPr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A06884-81E9-45DE-8FD3-DCA6E7C46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2" Type="http://schemas.openxmlformats.org/officeDocument/2006/relationships/image" Target="../media/image6.png"  /><Relationship Id="rId3" Type="http://schemas.openxmlformats.org/officeDocument/2006/relationships/hyperlink" Target="https://www.foodsafetykorea.go.kr/fcdb/" TargetMode="External"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706" y="2456687"/>
            <a:ext cx="824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요건 다 </a:t>
            </a:r>
            <a:r>
              <a:rPr lang="ko-KR" altLang="en-US" sz="7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내꺼</a:t>
            </a:r>
            <a:endParaRPr lang="ko-KR" altLang="en-US" sz="7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6960" y="2453845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35DBA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요건 다 </a:t>
            </a:r>
            <a:r>
              <a:rPr lang="ko-KR" altLang="en-US" sz="7200" dirty="0" err="1">
                <a:solidFill>
                  <a:srgbClr val="35DBA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내꺼</a:t>
            </a:r>
            <a:endParaRPr lang="ko-KR" altLang="en-US" sz="7200" dirty="0">
              <a:solidFill>
                <a:srgbClr val="35DBA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6960" y="3903237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웹 </a:t>
            </a:r>
            <a:r>
              <a:rPr lang="ko-KR" altLang="en-US" sz="28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프로트앤드</a:t>
            </a:r>
            <a:r>
              <a:rPr lang="ko-KR" altLang="en-US" sz="28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과정 </a:t>
            </a:r>
            <a:r>
              <a:rPr lang="en-US" altLang="ko-KR" sz="28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4</a:t>
            </a:r>
            <a:r>
              <a:rPr lang="ko-KR" altLang="en-US" sz="28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6960" y="537025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페이북 Medium" panose="00000600000000000000" pitchFamily="2" charset="-127"/>
                <a:ea typeface="페이북 Medium" panose="00000600000000000000" pitchFamily="2" charset="-127"/>
              </a:rPr>
              <a:t>김민성 </a:t>
            </a:r>
            <a:r>
              <a:rPr lang="ko-KR" altLang="en-US" sz="2000" dirty="0" err="1">
                <a:latin typeface="페이북 Medium" panose="00000600000000000000" pitchFamily="2" charset="-127"/>
                <a:ea typeface="페이북 Medium" panose="00000600000000000000" pitchFamily="2" charset="-127"/>
              </a:rPr>
              <a:t>강래헌</a:t>
            </a:r>
            <a:r>
              <a:rPr lang="ko-KR" altLang="en-US" sz="2000" dirty="0">
                <a:latin typeface="페이북 Medium" panose="00000600000000000000" pitchFamily="2" charset="-127"/>
                <a:ea typeface="페이북 Medium" panose="00000600000000000000" pitchFamily="2" charset="-127"/>
              </a:rPr>
              <a:t> 박지훈 조은혜</a:t>
            </a:r>
          </a:p>
        </p:txBody>
      </p:sp>
      <p:sp>
        <p:nvSpPr>
          <p:cNvPr id="10" name="타원 15">
            <a:extLst>
              <a:ext uri="{FF2B5EF4-FFF2-40B4-BE49-F238E27FC236}">
                <a16:creationId xmlns:a16="http://schemas.microsoft.com/office/drawing/2014/main" id="{55FC0A71-2657-4277-B9E4-746394966549}"/>
              </a:ext>
            </a:extLst>
          </p:cNvPr>
          <p:cNvSpPr/>
          <p:nvPr/>
        </p:nvSpPr>
        <p:spPr>
          <a:xfrm>
            <a:off x="3921255" y="2174207"/>
            <a:ext cx="252000" cy="252000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5">
            <a:extLst>
              <a:ext uri="{FF2B5EF4-FFF2-40B4-BE49-F238E27FC236}">
                <a16:creationId xmlns:a16="http://schemas.microsoft.com/office/drawing/2014/main" id="{67B73D49-FCB4-4DB8-B2CA-19A0CD1FAA4D}"/>
              </a:ext>
            </a:extLst>
          </p:cNvPr>
          <p:cNvSpPr/>
          <p:nvPr/>
        </p:nvSpPr>
        <p:spPr>
          <a:xfrm>
            <a:off x="4808946" y="2174207"/>
            <a:ext cx="252000" cy="252000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25000" b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2857500"/>
            <a:ext cx="474345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735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03. </a:t>
            </a:r>
            <a:r>
              <a:rPr lang="ko-KR" altLang="en-US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396316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6361" y="1672766"/>
            <a:ext cx="2885439" cy="4680732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360" y="2059038"/>
            <a:ext cx="28854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데이터베이스 구축 및 관리</a:t>
            </a:r>
          </a:p>
          <a:p>
            <a:pPr algn="ctr">
              <a:defRPr/>
            </a:pP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MongoDB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Atlas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정적 파일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서버 생성 및 관리</a:t>
            </a:r>
          </a:p>
          <a:p>
            <a:pPr algn="ctr">
              <a:defRPr/>
            </a:pP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AWS EC2 Express.js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 관리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인증 구현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OAuth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인증 구현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통합 개발 환경 구축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관리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클라이언트 비동기 처리 구현 지원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스키마 및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ERD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작성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 리포트 페이지 기능 구현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실시간 채팅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공지 기능 구현</a:t>
            </a:r>
          </a:p>
          <a:p>
            <a:pPr algn="ctr">
              <a:defRPr/>
            </a:pP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(WebSocket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ctr">
              <a:defRPr/>
            </a:pP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도메인 등록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10A8E42-E48A-4F7F-B77E-C581879C4A63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>
                <a:latin typeface="페이북 Bold"/>
                <a:ea typeface="페이북 Bold"/>
              </a:rPr>
              <a:t>팀 구성 및 역할 소개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4ABEB-7CE5-4E17-A870-8847F701377D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79311D-CCE7-4B3E-B4E0-AB0812760F05}"/>
              </a:ext>
            </a:extLst>
          </p:cNvPr>
          <p:cNvGrpSpPr/>
          <p:nvPr/>
        </p:nvGrpSpPr>
        <p:grpSpPr>
          <a:xfrm>
            <a:off x="1057177" y="1281901"/>
            <a:ext cx="983806" cy="692498"/>
            <a:chOff x="1042413" y="1281901"/>
            <a:chExt cx="983806" cy="69249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7F55836-E677-471F-A505-F57F5B0BC031}"/>
                </a:ext>
              </a:extLst>
            </p:cNvPr>
            <p:cNvSpPr/>
            <p:nvPr/>
          </p:nvSpPr>
          <p:spPr>
            <a:xfrm>
              <a:off x="1188067" y="1281901"/>
              <a:ext cx="692498" cy="6924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DBFD2-7A8C-4D00-A62E-5C73FD864EAC}"/>
                </a:ext>
              </a:extLst>
            </p:cNvPr>
            <p:cNvSpPr/>
            <p:nvPr/>
          </p:nvSpPr>
          <p:spPr>
            <a:xfrm>
              <a:off x="1042413" y="1469618"/>
              <a:ext cx="98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김민성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13CACF-09F8-4D91-8973-9AB363E3B99E}"/>
              </a:ext>
            </a:extLst>
          </p:cNvPr>
          <p:cNvSpPr/>
          <p:nvPr/>
        </p:nvSpPr>
        <p:spPr>
          <a:xfrm>
            <a:off x="3151681" y="1668123"/>
            <a:ext cx="2885439" cy="4680732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8C97E9-33F3-4781-AD35-3E42153776BF}"/>
              </a:ext>
            </a:extLst>
          </p:cNvPr>
          <p:cNvSpPr/>
          <p:nvPr/>
        </p:nvSpPr>
        <p:spPr>
          <a:xfrm>
            <a:off x="6167472" y="1672766"/>
            <a:ext cx="2885439" cy="4680732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AC2A2F-756D-40D7-8533-4B3302775E35}"/>
              </a:ext>
            </a:extLst>
          </p:cNvPr>
          <p:cNvSpPr/>
          <p:nvPr/>
        </p:nvSpPr>
        <p:spPr>
          <a:xfrm>
            <a:off x="9212792" y="1668123"/>
            <a:ext cx="2885439" cy="4680732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8F680D7-F869-4B05-B6BB-8E6567581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10"/>
          <a:stretch/>
        </p:blipFill>
        <p:spPr>
          <a:xfrm>
            <a:off x="8139640" y="5446213"/>
            <a:ext cx="934860" cy="80107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6B0F7A1-0CB3-4478-A316-2AC1470ED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59"/>
          <a:stretch/>
        </p:blipFill>
        <p:spPr>
          <a:xfrm>
            <a:off x="11213231" y="5503641"/>
            <a:ext cx="872408" cy="74365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2EFDBCC-28C8-4F7A-8FA4-F76AF83ABF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62"/>
          <a:stretch/>
        </p:blipFill>
        <p:spPr>
          <a:xfrm>
            <a:off x="5133835" y="5446213"/>
            <a:ext cx="939813" cy="80107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B8A3D29-A4C8-40FF-8CF7-19E366EED3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965"/>
          <a:stretch/>
        </p:blipFill>
        <p:spPr>
          <a:xfrm>
            <a:off x="2087276" y="5560904"/>
            <a:ext cx="863819" cy="725907"/>
          </a:xfrm>
          <a:prstGeom prst="rect">
            <a:avLst/>
          </a:prstGeom>
          <a:noFill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A09D63-F394-4BDF-9435-F2A4ED7868ED}"/>
              </a:ext>
            </a:extLst>
          </p:cNvPr>
          <p:cNvSpPr txBox="1"/>
          <p:nvPr/>
        </p:nvSpPr>
        <p:spPr>
          <a:xfrm>
            <a:off x="3147076" y="2059038"/>
            <a:ext cx="2885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레시피 서비스 설계/기능 구현/UI 디자인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 데이터 설계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 서비스 API 작성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공공 API 이용, 음식 데이터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04E44A-2C66-40C0-9783-CEE56BB653CD}"/>
              </a:ext>
            </a:extLst>
          </p:cNvPr>
          <p:cNvSpPr txBox="1"/>
          <p:nvPr/>
        </p:nvSpPr>
        <p:spPr>
          <a:xfrm>
            <a:off x="6162867" y="2059038"/>
            <a:ext cx="28854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서비스 설계/기능 구현/UI 디자인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설계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참가 기능 및 취소 기능 구현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좋아요 기능 및 검색 기능 구현 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결과 확인 기능 구현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E33AA-C2CB-4B95-A323-858B1C145F8F}"/>
              </a:ext>
            </a:extLst>
          </p:cNvPr>
          <p:cNvSpPr txBox="1"/>
          <p:nvPr/>
        </p:nvSpPr>
        <p:spPr>
          <a:xfrm>
            <a:off x="9212792" y="2059038"/>
            <a:ext cx="288543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다이어리 서비스 설계/기능 구현/UI 디자인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로그인, 회원가입, BMR, 회원정보 수정 CSS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BMR+하루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권장 칼로리 계산 로직 및 폼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칼로리 및 영양 섭취 통계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프로그레스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기능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식단 옵션 선택에 따른 파이차트 변환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레시피, 식품영양성분 DB 검색 필터 기능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값에 따른 영양 성분 동적 변화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식단 추가 및 삭제, 편집, 조회 기능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일기 작성 및 삭제 기능</a:t>
            </a:r>
          </a:p>
          <a:p>
            <a:pPr algn="ctr">
              <a:defRPr/>
            </a:pP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defRPr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업로드, 삭제, 대시보드 반영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02B88A-FAB5-4E69-ADF8-56CBD7074DED}"/>
              </a:ext>
            </a:extLst>
          </p:cNvPr>
          <p:cNvGrpSpPr/>
          <p:nvPr/>
        </p:nvGrpSpPr>
        <p:grpSpPr>
          <a:xfrm>
            <a:off x="4102497" y="1277258"/>
            <a:ext cx="983806" cy="692498"/>
            <a:chOff x="4087733" y="1277258"/>
            <a:chExt cx="983806" cy="69249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1E81A9-16D5-42F6-BAD1-572FFEB04750}"/>
                </a:ext>
              </a:extLst>
            </p:cNvPr>
            <p:cNvSpPr/>
            <p:nvPr/>
          </p:nvSpPr>
          <p:spPr>
            <a:xfrm>
              <a:off x="4233387" y="1277258"/>
              <a:ext cx="692498" cy="692498"/>
            </a:xfrm>
            <a:prstGeom prst="ellipse">
              <a:avLst/>
            </a:prstGeom>
            <a:solidFill>
              <a:srgbClr val="35D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5C1003-FB58-496A-A703-0669C33B884E}"/>
                </a:ext>
              </a:extLst>
            </p:cNvPr>
            <p:cNvSpPr/>
            <p:nvPr/>
          </p:nvSpPr>
          <p:spPr>
            <a:xfrm>
              <a:off x="4087733" y="1469618"/>
              <a:ext cx="98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</a:rPr>
                <a:t>강래헌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1D731-8A31-4804-842A-522BBDFF8C71}"/>
              </a:ext>
            </a:extLst>
          </p:cNvPr>
          <p:cNvGrpSpPr/>
          <p:nvPr/>
        </p:nvGrpSpPr>
        <p:grpSpPr>
          <a:xfrm>
            <a:off x="7118288" y="1281901"/>
            <a:ext cx="983806" cy="692498"/>
            <a:chOff x="7101525" y="1281901"/>
            <a:chExt cx="983806" cy="69249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2350CC-7D06-451B-ABD3-AA3C50433262}"/>
                </a:ext>
              </a:extLst>
            </p:cNvPr>
            <p:cNvSpPr/>
            <p:nvPr/>
          </p:nvSpPr>
          <p:spPr>
            <a:xfrm>
              <a:off x="7249178" y="1281901"/>
              <a:ext cx="692498" cy="692498"/>
            </a:xfrm>
            <a:prstGeom prst="ellipse">
              <a:avLst/>
            </a:prstGeom>
            <a:solidFill>
              <a:srgbClr val="35D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B50A0F-8984-49E4-BB40-3DD57B27A954}"/>
                </a:ext>
              </a:extLst>
            </p:cNvPr>
            <p:cNvSpPr/>
            <p:nvPr/>
          </p:nvSpPr>
          <p:spPr>
            <a:xfrm>
              <a:off x="7101525" y="1477065"/>
              <a:ext cx="98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박지훈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5BEC15-199F-4380-8725-87A4BA7B7AC0}"/>
              </a:ext>
            </a:extLst>
          </p:cNvPr>
          <p:cNvGrpSpPr/>
          <p:nvPr/>
        </p:nvGrpSpPr>
        <p:grpSpPr>
          <a:xfrm>
            <a:off x="10163608" y="1277258"/>
            <a:ext cx="983806" cy="692498"/>
            <a:chOff x="10148844" y="1277258"/>
            <a:chExt cx="983806" cy="69249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BB2FDF7-494D-4D31-8FDE-651A85EF17C7}"/>
                </a:ext>
              </a:extLst>
            </p:cNvPr>
            <p:cNvSpPr/>
            <p:nvPr/>
          </p:nvSpPr>
          <p:spPr>
            <a:xfrm>
              <a:off x="10294498" y="1277258"/>
              <a:ext cx="692498" cy="692498"/>
            </a:xfrm>
            <a:prstGeom prst="ellipse">
              <a:avLst/>
            </a:prstGeom>
            <a:solidFill>
              <a:srgbClr val="35D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973A71D-06F6-419D-A071-87EA3FE6D8AE}"/>
                </a:ext>
              </a:extLst>
            </p:cNvPr>
            <p:cNvSpPr/>
            <p:nvPr/>
          </p:nvSpPr>
          <p:spPr>
            <a:xfrm>
              <a:off x="10148844" y="1477065"/>
              <a:ext cx="98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조은혜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00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25000" b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2857500"/>
            <a:ext cx="474345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735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04. </a:t>
            </a:r>
            <a:r>
              <a:rPr lang="ko-KR" altLang="en-US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프로젝트 수행 및 결과</a:t>
            </a:r>
          </a:p>
        </p:txBody>
      </p:sp>
    </p:spTree>
    <p:extLst>
      <p:ext uri="{BB962C8B-B14F-4D97-AF65-F5344CB8AC3E}">
        <p14:creationId xmlns:p14="http://schemas.microsoft.com/office/powerpoint/2010/main" val="254450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8AE8D11-C2FF-4F0B-88D4-B9D817685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62705"/>
            <a:ext cx="2962239" cy="572379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773042-B9F9-4967-AE40-6962D747B909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4" name="직사각형 20">
              <a:extLst>
                <a:ext uri="{FF2B5EF4-FFF2-40B4-BE49-F238E27FC236}">
                  <a16:creationId xmlns:a16="http://schemas.microsoft.com/office/drawing/2014/main" id="{950179C7-3904-4151-AB37-58FD93174242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62">
              <a:extLst>
                <a:ext uri="{FF2B5EF4-FFF2-40B4-BE49-F238E27FC236}">
                  <a16:creationId xmlns:a16="http://schemas.microsoft.com/office/drawing/2014/main" id="{62F26927-3D63-49D5-8EF8-4488D816F9CF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시연 동영상 목차</a:t>
              </a:r>
            </a:p>
          </p:txBody>
        </p:sp>
      </p:grpSp>
      <p:graphicFrame>
        <p:nvGraphicFramePr>
          <p:cNvPr id="20" name="내용 개체 틀 19">
            <a:extLst>
              <a:ext uri="{FF2B5EF4-FFF2-40B4-BE49-F238E27FC236}">
                <a16:creationId xmlns:a16="http://schemas.microsoft.com/office/drawing/2014/main" id="{14F701CA-515C-4DEC-8100-3BEC68EA8E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655684"/>
              </p:ext>
            </p:extLst>
          </p:nvPr>
        </p:nvGraphicFramePr>
        <p:xfrm>
          <a:off x="1310117" y="1253331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49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ppt_16402523745611988"/>
          <p:cNvSpPr/>
          <p:nvPr/>
        </p:nvSpPr>
        <p:spPr>
          <a:xfrm>
            <a:off x="325120" y="1501779"/>
            <a:ext cx="7213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좌우 화면 이동을 통해 사용자가 페이지가 아닌 모바일 앱을 사용한다는 느낌 부여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 algn="l">
              <a:lnSpc>
                <a:spcPct val="100000"/>
              </a:lnSpc>
              <a:buAutoNum type="arabicPeriod"/>
              <a:defRPr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회원가입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정보 수정 페이지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성별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몸무게 입력을 받아서 사용자 기초 대사량 데이터 계산 및 저장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수정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좌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 페이지 슬라이드로 모바일 입력 편의성 강화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 가입 시 이메일 인증 메일을 사용자의 이메일이 맞는지 확인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OAuth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회원 입력 내용 간소화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이메일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비밀번호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로그인 페이지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 로그인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</a:p>
          <a:p>
            <a:pPr lvl="1"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이메일 인증 여부 확인을 통해 사용자가 소유한 이메일이 맞는지 확인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Oauth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로그인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 계정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카카오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구글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고유 아이디가 사용자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있는지 인증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이메일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비밀 번호 입력이 번거로운 모바일 환경에서 손쉬운 로그인 가능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6D13414B-1E0E-4286-B61C-5767D03C4431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>
                <a:latin typeface="페이북 Bold"/>
                <a:ea typeface="페이북 Bold"/>
              </a:rPr>
              <a:t>사용자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359DE-68C3-4FEE-A20E-AB0693C64490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39BF6-BB0D-4442-A3BC-DA6F7B7BC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70754"/>
            <a:ext cx="2958073" cy="5715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ppt_16402523745611988"/>
          <p:cNvSpPr/>
          <p:nvPr/>
        </p:nvSpPr>
        <p:spPr>
          <a:xfrm>
            <a:off x="343677" y="1501780"/>
            <a:ext cx="720520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메인 페이지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이용자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아이캐치를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위한 슬라이드 형식의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서비스에 손쉽게 접근 가능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작성 페이지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hook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관리로 깜빡임 없는 서비스 이용 가능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식약처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데이터를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적재하여 응답시간 최소화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작성시 추가한 재료에 따라 브라우저가 로직에 따라 영양정보를 계산하여 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저장</a:t>
            </a:r>
            <a:endParaRPr lang="en-US" altLang="ko-KR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업로드 기능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조회 및 수정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원하는 레시피에 쉽게 접근할 수 있도록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 데이터의 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name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category </a:t>
            </a:r>
            <a:r>
              <a:rPr lang="ko-KR" altLang="en-US" sz="14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필드값에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따라 다른 결과가 출력되도록 함</a:t>
            </a:r>
            <a:endParaRPr lang="en-US" altLang="ko-KR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 경험을 고려한 좋아요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취소 기능 탑재</a:t>
            </a:r>
            <a:endParaRPr lang="en-US" altLang="ko-KR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수정 페이지 진입 시 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각 </a:t>
            </a:r>
            <a:r>
              <a:rPr lang="ko-KR" altLang="en-US" sz="14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필드값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받아온 후 기존 데이터 표시 후 수정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65674BB0-618E-4B04-881A-9730783CDF40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 dirty="0">
                <a:latin typeface="페이북 Bold"/>
                <a:ea typeface="페이북 Bold"/>
              </a:rPr>
              <a:t>레시피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1823C6-F8DC-4545-9429-B1C2C71965A5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F50DA-C2C2-4862-A90C-47A8E277B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70753"/>
            <a:ext cx="2958073" cy="5715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ppt_16402523745611988"/>
          <p:cNvSpPr/>
          <p:nvPr/>
        </p:nvSpPr>
        <p:spPr>
          <a:xfrm>
            <a:off x="343677" y="1501780"/>
            <a:ext cx="719504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서비스간 높은 상호 연동성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시 작성한 신체 조건 데이터를 기준으로 식단 관리 목적에 따라 맞춤형 인터페이스를 제공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식단 추가 시 작성된 레시피 실시간 검색 가능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작성 시 다이어리 서비스 기반 도전 과제 제공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친화적 모바일 서비스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빠른 반응성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화면 전환 애니메이션 등 사용자 친화적 모바일 서비스를 위해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React hooks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이용한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관리로 깜빡임 없이 이용 가능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ex)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useState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writingMode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유무에 따라 상이한 콘텐츠 노출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식단 추가 및 실시간 수정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저장된 데이터가 없는 경우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식약처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데이터를 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적재하여 검색 시 응답시간 최소화</a:t>
            </a:r>
            <a:r>
              <a:rPr lang="en-US" altLang="ko-KR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레시피 또는 재료 추가 시 입력 값에 따라 영양 성분을 계산</a:t>
            </a:r>
            <a:endParaRPr lang="en-US" altLang="ko-KR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추가된 재료 및 음식이 실시간으로 리스트에 출력되며 삭제 및 계량 수정 가능</a:t>
            </a:r>
            <a:endParaRPr lang="en-US" altLang="ko-KR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업로드 및 삭제 가능</a:t>
            </a: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식단 조회 및 수정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데이터가 있는 경우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저장된 식단과 이미지 출력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수정 시 식단추가 콘텐츠로 이동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4864946C-95F9-4363-BA69-E00D5E92B6EC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>
                <a:latin typeface="페이북 Bold"/>
                <a:ea typeface="페이북 Bold"/>
              </a:rPr>
              <a:t>다이어리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DFDA3-8CE8-4A3C-80EB-3F066A714911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384E7-9A88-41CA-B7AC-E07CA2EAB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70754"/>
            <a:ext cx="2958073" cy="57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ppt_16402523745611988"/>
          <p:cNvSpPr/>
          <p:nvPr/>
        </p:nvSpPr>
        <p:spPr>
          <a:xfrm>
            <a:off x="333517" y="1501780"/>
            <a:ext cx="719504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메인 페이지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 참여중인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종료된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챌린지를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보여줌으로써 자신의 동기 부여를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만들어줌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페이지를 자유자재로 이동 가능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작성 페이지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요건 다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내꺼의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챌린지만의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고유 조건과 데이터 구축 및  작성 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고유의 데이터 저장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업로드 기능 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조회 및 결과 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진행중인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조회 기능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조회한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없을 경우 추천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인기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챌린지를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결과를 확인하고 싶으면  진행중인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챌린지의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결과를 조건에 따라 검증해서 성공 여부를 확인할 수 있는 기능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4290C0AC-15BD-4890-89F6-34C27820AC7D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 err="1">
                <a:latin typeface="페이북 Bold"/>
                <a:ea typeface="페이북 Bold"/>
              </a:rPr>
              <a:t>챌린지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2C64E1-7E2E-4851-B13A-A9127DF54BBA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9DDF2-4928-4B0B-AE2C-9B129E2DD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70755"/>
            <a:ext cx="2958073" cy="5715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ppt_16402523745611988"/>
          <p:cNvSpPr/>
          <p:nvPr/>
        </p:nvSpPr>
        <p:spPr>
          <a:xfrm>
            <a:off x="333517" y="1501778"/>
            <a:ext cx="72052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개인화 대시보드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 정보 시각화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대시보드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클릭시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추가적인 정보 제공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Ajax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React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Hooks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통한 비동기 상태 변경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식단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등을 통해 식습관 확인 가능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항목 별 개인 컨텐츠에 접근할 수 있는 링크 제공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알림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채팅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애플리케이션 전체 사용자 활동 실시간 알림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부가적인 채팅 기능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애플리케이션의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경량화된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커뮤니티 기능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B4D1F-0EB6-4C54-8970-BA9A0D5BE8AF}"/>
              </a:ext>
            </a:extLst>
          </p:cNvPr>
          <p:cNvGrpSpPr/>
          <p:nvPr/>
        </p:nvGrpSpPr>
        <p:grpSpPr>
          <a:xfrm>
            <a:off x="2346960" y="568476"/>
            <a:ext cx="7498080" cy="517724"/>
            <a:chOff x="2346960" y="568476"/>
            <a:chExt cx="7498080" cy="517724"/>
          </a:xfrm>
        </p:grpSpPr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5EF6815-88F6-4CA4-97EB-AC95220FFF8F}"/>
                </a:ext>
              </a:extLst>
            </p:cNvPr>
            <p:cNvSpPr txBox="1"/>
            <p:nvPr/>
          </p:nvSpPr>
          <p:spPr>
            <a:xfrm>
              <a:off x="2346960" y="624535"/>
              <a:ext cx="749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리포트</a:t>
              </a:r>
              <a:endParaRPr lang="ko-KR" altLang="en-US" sz="2400" b="1" dirty="0">
                <a:latin typeface="페이북 Bold"/>
                <a:ea typeface="페이북 Bold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2CECCC-4094-4BE9-82C0-53BA12D7F5D6}"/>
                </a:ext>
              </a:extLst>
            </p:cNvPr>
            <p:cNvSpPr/>
            <p:nvPr/>
          </p:nvSpPr>
          <p:spPr>
            <a:xfrm>
              <a:off x="5853538" y="568476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B07D8F-978F-4254-AB3C-F99608C4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5" y="561965"/>
            <a:ext cx="2961021" cy="5721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  <a:endParaRPr lang="ko-KR" altLang="en-US" sz="25000" b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2857500"/>
            <a:ext cx="474345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735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05. </a:t>
            </a:r>
            <a:r>
              <a:rPr lang="ko-KR" altLang="en-US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자체 평가 의견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277324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25000" b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2857500"/>
            <a:ext cx="474345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735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01. </a:t>
            </a:r>
            <a:r>
              <a:rPr lang="ko-KR" altLang="en-US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9888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73042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4843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041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6481" y="2382368"/>
            <a:ext cx="2885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지속적인 통합 개발 </a:t>
            </a:r>
            <a:r>
              <a:rPr lang="en-US" altLang="ko-KR" sz="2000" dirty="0">
                <a:latin typeface="페이북 Bold"/>
                <a:ea typeface="페이북 Bold"/>
              </a:rPr>
              <a:t>/</a:t>
            </a:r>
          </a:p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배포 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237" y="2541711"/>
            <a:ext cx="288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빠른 기본 기능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60081" y="2536256"/>
            <a:ext cx="2885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페이북 Bold"/>
                <a:ea typeface="페이북 Bold"/>
              </a:rPr>
              <a:t>Only JavaScript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481" y="3166394"/>
            <a:ext cx="2885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실제로 사용자가 사용할 수 있는 수준까지 개발 환경을  설정해서 개발 상황에 대한 현실적인 피드백을 받을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 특히 렌더링 속도가 로컬 개발 환경보다 상당한 차이가 있다는 것을 경험해서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좋은 코드의 중요성을 체감할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0237" y="3163289"/>
            <a:ext cx="2888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 관계형 데이터베이스보다 보다 자유롭게 데이터를 다룰 수 있는 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NOSQL(MongoDB)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를 활용해서 빠르게 데이터 구조를 만들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또한 팀원 전부가 능동적으로 프로젝트에 참여하고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할당된 역할에 필요한 기술을 빠르게 익혀서 계획보다 이른 시점에 기본 기능들을 완성할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 덕분에 팀원 일부가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기피했었던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영역 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(CSS,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React Hooks 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활용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)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또한 충분히 연습하고 활용할 수 있는 기회가 생겨서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프론트엔드에서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요구하는 역량을 키울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0080" y="3166520"/>
            <a:ext cx="2885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에스코어 드림 4 Regular"/>
                <a:ea typeface="에스코어 드림 4 Regular"/>
              </a:rPr>
              <a:t>프론트엔드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(React),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백엔드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(NodeJS),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데이터베이스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(MongoDB)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모두 자바스크립트를 활용한다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덕분에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다른 역할군의 코드를 이해하고 서로의 요구 사항을 쉽게 전달할 수 있었다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10A8E42-E48A-4F7F-B77E-C581879C4A63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dirty="0">
                <a:latin typeface="페이북 Bold"/>
                <a:ea typeface="페이북 Bold"/>
              </a:rPr>
              <a:t>GOOD </a:t>
            </a:r>
            <a:r>
              <a:rPr lang="en-US" altLang="ko-KR" sz="2400" b="1" dirty="0">
                <a:latin typeface="페이북 Bold"/>
                <a:ea typeface="페이북 Bold"/>
                <a:sym typeface="Wingdings" panose="05000000000000000000" pitchFamily="2" charset="2"/>
              </a:rPr>
              <a:t>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4ABEB-7CE5-4E17-A870-8847F701377D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22C7D9-AE56-4B4B-8FD9-2E75E3C94971}"/>
              </a:ext>
            </a:extLst>
          </p:cNvPr>
          <p:cNvGrpSpPr/>
          <p:nvPr/>
        </p:nvGrpSpPr>
        <p:grpSpPr>
          <a:xfrm>
            <a:off x="2132948" y="1612538"/>
            <a:ext cx="692498" cy="692498"/>
            <a:chOff x="2132947" y="1612538"/>
            <a:chExt cx="692498" cy="69249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7F55836-E677-471F-A505-F57F5B0BC031}"/>
                </a:ext>
              </a:extLst>
            </p:cNvPr>
            <p:cNvSpPr/>
            <p:nvPr/>
          </p:nvSpPr>
          <p:spPr>
            <a:xfrm>
              <a:off x="2132947" y="1612538"/>
              <a:ext cx="692498" cy="6924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DBFD2-7A8C-4D00-A62E-5C73FD864EAC}"/>
                </a:ext>
              </a:extLst>
            </p:cNvPr>
            <p:cNvSpPr/>
            <p:nvPr/>
          </p:nvSpPr>
          <p:spPr>
            <a:xfrm>
              <a:off x="2282668" y="1697177"/>
              <a:ext cx="393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a typeface="나눔스퀘어_ac ExtraBold" panose="020B0600000101010101" pitchFamily="50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06EDEF-AA83-48BB-A127-9D493B43526A}"/>
              </a:ext>
            </a:extLst>
          </p:cNvPr>
          <p:cNvGrpSpPr/>
          <p:nvPr/>
        </p:nvGrpSpPr>
        <p:grpSpPr>
          <a:xfrm>
            <a:off x="5749750" y="1615559"/>
            <a:ext cx="692498" cy="692498"/>
            <a:chOff x="5748229" y="1615559"/>
            <a:chExt cx="692498" cy="69249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93C848-BB3D-402C-AC1C-366788AA6B02}"/>
                </a:ext>
              </a:extLst>
            </p:cNvPr>
            <p:cNvSpPr/>
            <p:nvPr/>
          </p:nvSpPr>
          <p:spPr>
            <a:xfrm>
              <a:off x="5748229" y="1615559"/>
              <a:ext cx="692498" cy="6924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1089536-E251-489D-9438-C3D6631AE1B8}"/>
                </a:ext>
              </a:extLst>
            </p:cNvPr>
            <p:cNvSpPr/>
            <p:nvPr/>
          </p:nvSpPr>
          <p:spPr>
            <a:xfrm>
              <a:off x="5894469" y="1700198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a typeface="나눔스퀘어_ac ExtraBold" panose="020B0600000101010101" pitchFamily="50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208015-78E0-4646-927E-97ED8C9AE7D4}"/>
              </a:ext>
            </a:extLst>
          </p:cNvPr>
          <p:cNvGrpSpPr/>
          <p:nvPr/>
        </p:nvGrpSpPr>
        <p:grpSpPr>
          <a:xfrm>
            <a:off x="9357949" y="1611094"/>
            <a:ext cx="692498" cy="692498"/>
            <a:chOff x="9356550" y="1611094"/>
            <a:chExt cx="692498" cy="69249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D77CAC9-3426-4EB2-BCB0-4ABD169491F6}"/>
                </a:ext>
              </a:extLst>
            </p:cNvPr>
            <p:cNvSpPr/>
            <p:nvPr/>
          </p:nvSpPr>
          <p:spPr>
            <a:xfrm>
              <a:off x="9356550" y="1611094"/>
              <a:ext cx="692498" cy="6924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A15A16-C890-4650-BAF7-720246C7B67F}"/>
                </a:ext>
              </a:extLst>
            </p:cNvPr>
            <p:cNvSpPr/>
            <p:nvPr/>
          </p:nvSpPr>
          <p:spPr>
            <a:xfrm>
              <a:off x="9506271" y="1695733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a typeface="나눔스퀘어_ac ExtraBold" panose="020B0600000101010101" pitchFamily="50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1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73042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4843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041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6481" y="2382368"/>
            <a:ext cx="2885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사용자 참여</a:t>
            </a:r>
          </a:p>
          <a:p>
            <a:pPr algn="ctr">
              <a:defRPr/>
            </a:pPr>
            <a:r>
              <a:rPr lang="ko-KR" altLang="en-US" sz="2000" dirty="0" err="1">
                <a:latin typeface="페이북 Bold"/>
                <a:ea typeface="페이북 Bold"/>
              </a:rPr>
              <a:t>유인책</a:t>
            </a:r>
            <a:r>
              <a:rPr lang="ko-KR" altLang="en-US" sz="2000" dirty="0">
                <a:latin typeface="페이북 Bold"/>
                <a:ea typeface="페이북 Bold"/>
              </a:rPr>
              <a:t> 부재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237" y="2382368"/>
            <a:ext cx="2888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미흡했던 </a:t>
            </a:r>
          </a:p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기획 및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60080" y="2536256"/>
            <a:ext cx="2885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역할 배분 실패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481" y="3166394"/>
            <a:ext cx="2885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회원 활동 포인트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챌린지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달성 상품 제공 등 사용자 참여를 유도하는 기능을 구현하지 못했다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즉 사용자 건강 습관 참여를 유도하는 애플리케이션의 목적을 지속적으로 인지하지 못하고 파편화된 구현에 시간을 보냈다는 아쉬움이 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0237" y="3163289"/>
            <a:ext cx="2888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프로젝트에 대한 장기적인 설계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기획의 중요성을 간과하고  기술에 대한 이해와 구현에 초점을 두었다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ko-KR" altLang="en-US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 애플리케이션의 기본 기능을 계획보다 빠르게 구현하는 것은 성공했으나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확장성이 떨어지는 설계로 인해 애플리케이션을 차별화할 수 있는 기능을 추가하지 못했다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0080" y="3166520"/>
            <a:ext cx="2885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프론트 엔드 역할군에 과도한 인원을 할당했다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그 결과 부실한 프로젝트 구조 설계로 이어졌고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앞서 말한 문제들을 초래했다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</a:p>
          <a:p>
            <a:pPr>
              <a:defRPr/>
            </a:pPr>
            <a:endParaRPr lang="ko-KR" altLang="en-US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또한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백엔드에서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통합 개발 환경설정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실제 서비스 배포에 지나치게 많은 시간을 투자했기 때문에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프론트엔드에서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활용할 수 있는 다양한 데이터를 제공하지 못했다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ko-KR" altLang="en-US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 dirty="0">
              <a:latin typeface="에스코어 드림 4 Regular"/>
              <a:ea typeface="에스코어 드림 4 Regular"/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10A8E42-E48A-4F7F-B77E-C581879C4A63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dirty="0">
                <a:latin typeface="페이북 Bold"/>
                <a:ea typeface="페이북 Bold"/>
              </a:rPr>
              <a:t>BAD </a:t>
            </a:r>
            <a:r>
              <a:rPr lang="en-US" altLang="ko-KR" sz="2400" b="1" dirty="0">
                <a:latin typeface="페이북 Bold"/>
                <a:ea typeface="페이북 Bold"/>
                <a:sym typeface="Wingdings" panose="05000000000000000000" pitchFamily="2" charset="2"/>
              </a:rPr>
              <a:t></a:t>
            </a:r>
            <a:endParaRPr lang="ko-KR" altLang="en-US" sz="2400" b="1" dirty="0">
              <a:latin typeface="페이북 Bold"/>
              <a:ea typeface="페이북 Bol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4ABEB-7CE5-4E17-A870-8847F701377D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B2C8D60-1DE2-4E72-9116-1DC2FB043416}"/>
              </a:ext>
            </a:extLst>
          </p:cNvPr>
          <p:cNvSpPr/>
          <p:nvPr/>
        </p:nvSpPr>
        <p:spPr>
          <a:xfrm>
            <a:off x="2132947" y="161253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2AEA87-DB14-4622-BE1B-A4546B1D4F3F}"/>
              </a:ext>
            </a:extLst>
          </p:cNvPr>
          <p:cNvSpPr/>
          <p:nvPr/>
        </p:nvSpPr>
        <p:spPr>
          <a:xfrm>
            <a:off x="5748229" y="1615559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5CDB2C9-677F-42B7-95D1-7AB5E4EEB83F}"/>
              </a:ext>
            </a:extLst>
          </p:cNvPr>
          <p:cNvSpPr/>
          <p:nvPr/>
        </p:nvSpPr>
        <p:spPr>
          <a:xfrm>
            <a:off x="9356550" y="1611094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829053-46F1-4150-8574-90BF01A592E9}"/>
              </a:ext>
            </a:extLst>
          </p:cNvPr>
          <p:cNvSpPr/>
          <p:nvPr/>
        </p:nvSpPr>
        <p:spPr>
          <a:xfrm>
            <a:off x="2292828" y="1697177"/>
            <a:ext cx="393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9674AB-DBAE-4EAD-A37D-A742787756DD}"/>
              </a:ext>
            </a:extLst>
          </p:cNvPr>
          <p:cNvSpPr/>
          <p:nvPr/>
        </p:nvSpPr>
        <p:spPr>
          <a:xfrm>
            <a:off x="5894469" y="1700198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92660F-D2AC-42CF-B3DD-7EE48E51B61F}"/>
              </a:ext>
            </a:extLst>
          </p:cNvPr>
          <p:cNvSpPr/>
          <p:nvPr/>
        </p:nvSpPr>
        <p:spPr>
          <a:xfrm>
            <a:off x="9506116" y="169573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1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73042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4843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041" y="2003403"/>
            <a:ext cx="3262313" cy="4286121"/>
          </a:xfrm>
          <a:prstGeom prst="rect">
            <a:avLst/>
          </a:prstGeom>
          <a:solidFill>
            <a:srgbClr val="F6F7F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6481" y="2382368"/>
            <a:ext cx="2885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설득력 있는</a:t>
            </a:r>
            <a:endParaRPr lang="en-US" altLang="ko-KR" sz="2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주제 선정 및 기획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237" y="2536256"/>
            <a:ext cx="288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정기적인 피드백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60080" y="2536256"/>
            <a:ext cx="2885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페이북 Bold"/>
                <a:ea typeface="페이북 Bold"/>
              </a:rPr>
              <a:t>균형 있는 역할 배분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481" y="3166394"/>
            <a:ext cx="28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 본격적인 프로젝트를 시작하기 전에 충분한 토론을 통해 설득력 있는 주제를 선정해서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개발하는 제품이 실제 사용자 경험과 괴리되지 않도록 한다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0237" y="3163289"/>
            <a:ext cx="2888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팀원 전체가 규칙적인 피드백을 통해 계획했던 제품의 완성도와 실제 진행 상황을 비교한다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  <a:p>
            <a:pPr>
              <a:defRPr/>
            </a:pPr>
            <a:endParaRPr lang="ko-KR" altLang="en-US" sz="1200" dirty="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 dirty="0">
                <a:latin typeface="에스코어 드림 4 Regular"/>
                <a:ea typeface="에스코어 드림 4 Regular"/>
              </a:rPr>
              <a:t>개발하고 있는 애플리케이션이 프로젝트 주제에서 벗어나지 않는지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우선순위가 낮은 단기 목표에 지나치게 많은 자원을 사용하고 있지 않는지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, 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프로젝트의 설계에 근본적인 결함이 있는지 등 전체 팀 차원에서 점검하고 발견된 문제점들을 해결한다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0080" y="3166520"/>
            <a:ext cx="28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에스코어 드림 4 Regular"/>
                <a:ea typeface="에스코어 드림 4 Regular"/>
              </a:rPr>
              <a:t>백엔드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프론트엔드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역할을 </a:t>
            </a:r>
            <a:r>
              <a:rPr lang="ko-KR" altLang="en-US" sz="1200" dirty="0" err="1">
                <a:latin typeface="에스코어 드림 4 Regular"/>
                <a:ea typeface="에스코어 드림 4 Regular"/>
              </a:rPr>
              <a:t>균형있게</a:t>
            </a:r>
            <a:r>
              <a:rPr lang="ko-KR" altLang="en-US" sz="1200" dirty="0">
                <a:latin typeface="에스코어 드림 4 Regular"/>
                <a:ea typeface="에스코어 드림 4 Regular"/>
              </a:rPr>
              <a:t> 배분하여 한 쪽 역할의 업무 지체로 인해 프로젝트 전체의 진행에 차질이 생기는 것을 방지한다</a:t>
            </a:r>
            <a:r>
              <a:rPr lang="en-US" altLang="ko-KR" sz="1200" dirty="0">
                <a:latin typeface="에스코어 드림 4 Regular"/>
                <a:ea typeface="에스코어 드림 4 Regular"/>
              </a:rPr>
              <a:t>.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10A8E42-E48A-4F7F-B77E-C581879C4A63}"/>
              </a:ext>
            </a:extLst>
          </p:cNvPr>
          <p:cNvSpPr txBox="1"/>
          <p:nvPr/>
        </p:nvSpPr>
        <p:spPr>
          <a:xfrm>
            <a:off x="2346960" y="624535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>
                <a:latin typeface="페이북 Bold"/>
                <a:ea typeface="페이북 Bold"/>
              </a:rPr>
              <a:t>다음 프로젝트에는</a:t>
            </a:r>
            <a:r>
              <a:rPr lang="en-US" altLang="ko-KR" sz="2400" dirty="0">
                <a:latin typeface="페이북 Bold"/>
                <a:ea typeface="페이북 Bold"/>
              </a:rPr>
              <a:t>?</a:t>
            </a:r>
            <a:endParaRPr lang="ko-KR" altLang="en-US" sz="2400" dirty="0">
              <a:latin typeface="페이북 Bold"/>
              <a:ea typeface="페이북 Bol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4ABEB-7CE5-4E17-A870-8847F701377D}"/>
              </a:ext>
            </a:extLst>
          </p:cNvPr>
          <p:cNvSpPr/>
          <p:nvPr/>
        </p:nvSpPr>
        <p:spPr>
          <a:xfrm>
            <a:off x="5853538" y="56847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DFFAA8A-D316-4A76-BFB6-0B97CFBE81E7}"/>
              </a:ext>
            </a:extLst>
          </p:cNvPr>
          <p:cNvSpPr/>
          <p:nvPr/>
        </p:nvSpPr>
        <p:spPr>
          <a:xfrm>
            <a:off x="2132947" y="1612538"/>
            <a:ext cx="692498" cy="6924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1A0110E-7882-4B23-B5C8-23717AC5F658}"/>
              </a:ext>
            </a:extLst>
          </p:cNvPr>
          <p:cNvSpPr/>
          <p:nvPr/>
        </p:nvSpPr>
        <p:spPr>
          <a:xfrm>
            <a:off x="5748229" y="1615559"/>
            <a:ext cx="692498" cy="6924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3C02507-CC92-4CFD-8EF5-750D267AAE5A}"/>
              </a:ext>
            </a:extLst>
          </p:cNvPr>
          <p:cNvSpPr/>
          <p:nvPr/>
        </p:nvSpPr>
        <p:spPr>
          <a:xfrm>
            <a:off x="9356550" y="1611094"/>
            <a:ext cx="692498" cy="6924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9901A5-E74C-4BCE-AF33-623317C0E2DC}"/>
              </a:ext>
            </a:extLst>
          </p:cNvPr>
          <p:cNvSpPr/>
          <p:nvPr/>
        </p:nvSpPr>
        <p:spPr>
          <a:xfrm>
            <a:off x="2292828" y="1697177"/>
            <a:ext cx="393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0123F4-B018-4A72-BF9F-248C62A451C6}"/>
              </a:ext>
            </a:extLst>
          </p:cNvPr>
          <p:cNvSpPr/>
          <p:nvPr/>
        </p:nvSpPr>
        <p:spPr>
          <a:xfrm>
            <a:off x="5894469" y="1700198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0F5363-C23C-490F-9610-78EB5F6EADFB}"/>
              </a:ext>
            </a:extLst>
          </p:cNvPr>
          <p:cNvSpPr/>
          <p:nvPr/>
        </p:nvSpPr>
        <p:spPr>
          <a:xfrm>
            <a:off x="9506116" y="169573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27A566-995C-4E6F-8A3A-4F32AA9C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04" y="9832"/>
            <a:ext cx="2656407" cy="3808345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직사각형 5"/>
          <p:cNvSpPr/>
          <p:nvPr/>
        </p:nvSpPr>
        <p:spPr>
          <a:xfrm>
            <a:off x="0" y="1747682"/>
            <a:ext cx="12192000" cy="5127903"/>
          </a:xfrm>
          <a:prstGeom prst="rect">
            <a:avLst/>
          </a:prstGeom>
          <a:solidFill>
            <a:srgbClr val="F6F7F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78426-8235-43CA-AF07-315B97C4C2B4}"/>
              </a:ext>
            </a:extLst>
          </p:cNvPr>
          <p:cNvSpPr txBox="1"/>
          <p:nvPr/>
        </p:nvSpPr>
        <p:spPr>
          <a:xfrm>
            <a:off x="762952" y="1329987"/>
            <a:ext cx="1066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코로나</a:t>
            </a:r>
            <a:r>
              <a:rPr lang="en-US" altLang="ko-KR" sz="2000" kern="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19 #</a:t>
            </a:r>
            <a:r>
              <a:rPr lang="ko-KR" altLang="en-US" sz="2000" kern="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팬데</a:t>
            </a:r>
            <a:r>
              <a:rPr lang="ko-KR" altLang="en-US" sz="2000" kern="10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믹</a:t>
            </a:r>
            <a:r>
              <a:rPr lang="ko-KR" altLang="en-US" sz="2000" kern="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집콕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배달음식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확찐자</a:t>
            </a:r>
            <a:endParaRPr lang="ko-KR" altLang="en-US" sz="2000" kern="10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2D3DFB-46B8-4B7C-9158-3F35B65DC308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31" name="직사각형 20">
              <a:extLst>
                <a:ext uri="{FF2B5EF4-FFF2-40B4-BE49-F238E27FC236}">
                  <a16:creationId xmlns:a16="http://schemas.microsoft.com/office/drawing/2014/main" id="{2D9777B8-37C0-4786-94E8-71D8B5065512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62">
              <a:extLst>
                <a:ext uri="{FF2B5EF4-FFF2-40B4-BE49-F238E27FC236}">
                  <a16:creationId xmlns:a16="http://schemas.microsoft.com/office/drawing/2014/main" id="{8C437B17-BEBD-457B-9100-5727960DEE82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프로젝트 선정 배경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CA633DC-1CB0-4823-8080-0C40972F1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5" y="2387554"/>
            <a:ext cx="6530390" cy="36476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395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30097"/>
            <a:ext cx="12192000" cy="5127903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39FFF-27F3-4467-A4C5-F3C2C9BD2AD2}"/>
              </a:ext>
            </a:extLst>
          </p:cNvPr>
          <p:cNvSpPr txBox="1"/>
          <p:nvPr/>
        </p:nvSpPr>
        <p:spPr>
          <a:xfrm>
            <a:off x="762952" y="2362200"/>
            <a:ext cx="572576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ko-KR" kern="100" dirty="0" err="1">
                <a:latin typeface="+mn-ea"/>
                <a:cs typeface="Microsoft GothicNeo"/>
              </a:rPr>
              <a:t>손쉬운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요리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레시피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작성</a:t>
            </a:r>
            <a:r>
              <a:rPr lang="ko-KR" altLang="en-US" kern="100" dirty="0">
                <a:latin typeface="+mn-ea"/>
                <a:cs typeface="Microsoft GothicNeo"/>
              </a:rPr>
              <a:t>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공유를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돕는</a:t>
            </a:r>
            <a:r>
              <a:rPr lang="en-US" altLang="ko-KR" kern="100" dirty="0">
                <a:latin typeface="+mn-ea"/>
                <a:cs typeface="Microsoft GothicNeo"/>
              </a:rPr>
              <a:t> '</a:t>
            </a:r>
            <a:r>
              <a:rPr lang="en-US" altLang="ko-KR" kern="100" dirty="0" err="1">
                <a:latin typeface="+mn-ea"/>
                <a:cs typeface="Microsoft GothicNeo"/>
              </a:rPr>
              <a:t>레시피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서비스</a:t>
            </a:r>
            <a:r>
              <a:rPr lang="en-US" altLang="ko-KR" kern="100" dirty="0">
                <a:latin typeface="+mn-ea"/>
                <a:cs typeface="Microsoft GothicNeo"/>
              </a:rPr>
              <a:t>’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altLang="ko-KR" kern="100" dirty="0">
              <a:latin typeface="+mn-ea"/>
              <a:cs typeface="Microsoft GothicNeo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ko-KR" kern="100" dirty="0" err="1">
                <a:latin typeface="+mn-ea"/>
                <a:cs typeface="Microsoft GothicNeo"/>
              </a:rPr>
              <a:t>사용자의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신체조건에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기반하여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최적의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영양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섭취와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식단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공유를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돕는</a:t>
            </a:r>
            <a:r>
              <a:rPr lang="en-US" altLang="ko-KR" kern="100" dirty="0">
                <a:latin typeface="+mn-ea"/>
                <a:cs typeface="Microsoft GothicNeo"/>
              </a:rPr>
              <a:t> '</a:t>
            </a:r>
            <a:r>
              <a:rPr lang="en-US" altLang="ko-KR" kern="100" dirty="0" err="1">
                <a:latin typeface="+mn-ea"/>
                <a:cs typeface="Microsoft GothicNeo"/>
              </a:rPr>
              <a:t>다이어리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서비스</a:t>
            </a:r>
            <a:r>
              <a:rPr lang="en-US" altLang="ko-KR" kern="100" dirty="0">
                <a:latin typeface="+mn-ea"/>
                <a:cs typeface="Microsoft GothicNeo"/>
              </a:rPr>
              <a:t>’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altLang="ko-KR" kern="100" dirty="0">
              <a:latin typeface="+mn-ea"/>
              <a:cs typeface="Microsoft GothicNeo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ko-KR" kern="100" dirty="0" err="1">
                <a:latin typeface="+mn-ea"/>
                <a:cs typeface="Microsoft GothicNeo"/>
              </a:rPr>
              <a:t>다른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사용자들과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함께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도전과제를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수행하며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컨텐츠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참여와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성취감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달성을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유도하는</a:t>
            </a:r>
            <a:r>
              <a:rPr lang="en-US" altLang="ko-KR" kern="100" dirty="0">
                <a:latin typeface="+mn-ea"/>
                <a:cs typeface="Microsoft GothicNeo"/>
              </a:rPr>
              <a:t> '</a:t>
            </a:r>
            <a:r>
              <a:rPr lang="en-US" altLang="ko-KR" kern="100" dirty="0" err="1">
                <a:latin typeface="+mn-ea"/>
                <a:cs typeface="Microsoft GothicNeo"/>
              </a:rPr>
              <a:t>챌린지</a:t>
            </a:r>
            <a:r>
              <a:rPr lang="en-US" altLang="ko-KR" kern="100" dirty="0">
                <a:latin typeface="+mn-ea"/>
                <a:cs typeface="Microsoft GothicNeo"/>
              </a:rPr>
              <a:t> </a:t>
            </a:r>
            <a:r>
              <a:rPr lang="en-US" altLang="ko-KR" kern="100" dirty="0" err="1">
                <a:latin typeface="+mn-ea"/>
                <a:cs typeface="Microsoft GothicNeo"/>
              </a:rPr>
              <a:t>서비스</a:t>
            </a:r>
            <a:r>
              <a:rPr lang="en-US" altLang="ko-KR" kern="100" dirty="0">
                <a:latin typeface="+mn-ea"/>
                <a:cs typeface="Microsoft GothicNeo"/>
              </a:rPr>
              <a:t>’</a:t>
            </a:r>
          </a:p>
          <a:p>
            <a:pPr>
              <a:defRPr/>
            </a:pPr>
            <a:endParaRPr lang="en-US" altLang="ko-KR" kern="100" dirty="0">
              <a:latin typeface="+mn-ea"/>
              <a:cs typeface="Microsoft GothicNeo"/>
            </a:endParaRPr>
          </a:p>
          <a:p>
            <a:pPr>
              <a:defRPr/>
            </a:pPr>
            <a:endParaRPr lang="en-US" altLang="ko-KR" sz="1800" kern="100" dirty="0">
              <a:latin typeface="+mn-ea"/>
              <a:cs typeface="Microsoft GothicNeo"/>
            </a:endParaRPr>
          </a:p>
          <a:p>
            <a:pPr>
              <a:defRPr/>
            </a:pPr>
            <a:endParaRPr lang="en-US" altLang="ko-KR" sz="1800" kern="100" dirty="0">
              <a:latin typeface="+mn-ea"/>
              <a:cs typeface="Microsoft GothicNeo"/>
            </a:endParaRPr>
          </a:p>
          <a:p>
            <a:pPr algn="ctr">
              <a:defRPr/>
            </a:pP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“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사용자는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『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요건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다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내꺼』를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통해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건강한</a:t>
            </a:r>
            <a:endParaRPr lang="en-US" altLang="ko-KR" sz="20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Microsoft GothicNeo"/>
            </a:endParaRPr>
          </a:p>
          <a:p>
            <a:pPr algn="ctr">
              <a:defRPr/>
            </a:pPr>
            <a:r>
              <a:rPr lang="ko-KR" altLang="en-US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식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생활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습관을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형성하는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데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도움을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받을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 수 </a:t>
            </a:r>
            <a:r>
              <a:rPr lang="en-US" altLang="ko-KR" sz="20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있다</a:t>
            </a:r>
            <a:r>
              <a:rPr lang="en-US" altLang="ko-KR" sz="20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Microsoft GothicNeo"/>
              </a:rPr>
              <a:t>.”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1E0E6068-50D4-4117-8BAF-99A61871503A}"/>
              </a:ext>
            </a:extLst>
          </p:cNvPr>
          <p:cNvGrpSpPr/>
          <p:nvPr/>
        </p:nvGrpSpPr>
        <p:grpSpPr>
          <a:xfrm>
            <a:off x="6644253" y="2257708"/>
            <a:ext cx="4784795" cy="4247317"/>
            <a:chOff x="6212649" y="1811113"/>
            <a:chExt cx="5028549" cy="446369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12BA70-69E3-4CF8-BC4B-C2A8D1925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412"/>
            <a:stretch/>
          </p:blipFill>
          <p:spPr>
            <a:xfrm>
              <a:off x="7980735" y="1811113"/>
              <a:ext cx="1548287" cy="130966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AE0ABFE-4455-4CAC-A7D9-4C074C862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833"/>
            <a:stretch/>
          </p:blipFill>
          <p:spPr>
            <a:xfrm>
              <a:off x="6212649" y="2249366"/>
              <a:ext cx="1537754" cy="130966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912046-E4AE-48D5-99DF-C22DE0126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4544"/>
            <a:stretch/>
          </p:blipFill>
          <p:spPr>
            <a:xfrm>
              <a:off x="10006589" y="2360786"/>
              <a:ext cx="1234609" cy="1055048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63D509D-F821-4BFB-ABB4-C2C5C4E914FE}"/>
                </a:ext>
              </a:extLst>
            </p:cNvPr>
            <p:cNvCxnSpPr>
              <a:cxnSpLocks/>
            </p:cNvCxnSpPr>
            <p:nvPr/>
          </p:nvCxnSpPr>
          <p:spPr>
            <a:xfrm>
              <a:off x="8792546" y="3201792"/>
              <a:ext cx="0" cy="1157792"/>
            </a:xfrm>
            <a:prstGeom prst="straightConnector1">
              <a:avLst/>
            </a:prstGeom>
            <a:ln w="76200">
              <a:solidFill>
                <a:srgbClr val="69D8A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21E0E6-40C8-49AC-9B0B-C0FAE5B0D88D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13" y="3604206"/>
              <a:ext cx="769233" cy="776018"/>
            </a:xfrm>
            <a:prstGeom prst="straightConnector1">
              <a:avLst/>
            </a:prstGeom>
            <a:ln w="76200">
              <a:solidFill>
                <a:srgbClr val="69D8A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0B7EFD1-9F61-49B6-8CE1-95FEFF458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1262" y="3482762"/>
              <a:ext cx="702497" cy="876822"/>
            </a:xfrm>
            <a:prstGeom prst="straightConnector1">
              <a:avLst/>
            </a:prstGeom>
            <a:ln w="76200">
              <a:solidFill>
                <a:srgbClr val="69D8A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0A0D5AB-FE53-485B-809A-C143AB15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184"/>
            <a:stretch/>
          </p:blipFill>
          <p:spPr>
            <a:xfrm>
              <a:off x="7731347" y="4426512"/>
              <a:ext cx="2179182" cy="1848291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31F1471-F998-4A1D-B242-118C72E982E3}"/>
              </a:ext>
            </a:extLst>
          </p:cNvPr>
          <p:cNvSpPr txBox="1"/>
          <p:nvPr/>
        </p:nvSpPr>
        <p:spPr>
          <a:xfrm>
            <a:off x="762952" y="1329987"/>
            <a:ext cx="1066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건강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집밥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다이어트 </a:t>
            </a:r>
            <a:r>
              <a:rPr lang="en-US" altLang="ko-KR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#</a:t>
            </a:r>
            <a:r>
              <a:rPr lang="ko-KR" altLang="en-US" sz="2000" kern="10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/>
              </a:rPr>
              <a:t>습관형성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5C2E5A-3342-41F7-8C79-1C7CCDC08DB5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48" name="직사각형 20">
              <a:extLst>
                <a:ext uri="{FF2B5EF4-FFF2-40B4-BE49-F238E27FC236}">
                  <a16:creationId xmlns:a16="http://schemas.microsoft.com/office/drawing/2014/main" id="{01762AAA-DBBF-411F-9B19-B754F3AEC765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62">
              <a:extLst>
                <a:ext uri="{FF2B5EF4-FFF2-40B4-BE49-F238E27FC236}">
                  <a16:creationId xmlns:a16="http://schemas.microsoft.com/office/drawing/2014/main" id="{507DD2FF-73C6-4022-87DF-E0216843F73E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프로젝트 선정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31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3778" y="3579498"/>
            <a:ext cx="3262313" cy="2574603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0260" y="863295"/>
            <a:ext cx="3262313" cy="2574603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3618" y="863295"/>
            <a:ext cx="3262313" cy="2574603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17310" y="1135205"/>
            <a:ext cx="235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다이어리 서비스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9692" y="1135205"/>
            <a:ext cx="242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레시피 서비스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70869" y="3828016"/>
            <a:ext cx="2268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챌린지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8873" y="1672820"/>
            <a:ext cx="2551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신체조건, 관리 목표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설정 옵션에 따라 맞춤형 인터페이스 제공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endParaRPr lang="ko-KR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날짜별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식단과 일기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CRUD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가능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endParaRPr lang="ko-KR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식단 작성시 레시피와 식품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영양정보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실시간으로 검색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5515" y="1672820"/>
            <a:ext cx="2551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레시피 접근성을 높이기 위하여 다양한 검색, 조회 기능 제공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작성된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레시피는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다이어리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서비스에서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사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용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가능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endParaRPr lang="ko-KR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 err="1">
                <a:solidFill>
                  <a:srgbClr val="000000"/>
                </a:solidFill>
                <a:latin typeface="+mn-ea"/>
              </a:rPr>
              <a:t>신뢰성있는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 영양정보 제공을 위해 </a:t>
            </a:r>
            <a:r>
              <a:rPr lang="ko-KR" altLang="ko-KR" sz="1200" dirty="0" err="1">
                <a:solidFill>
                  <a:srgbClr val="000000"/>
                </a:solidFill>
                <a:latin typeface="+mn-ea"/>
              </a:rPr>
              <a:t>식약처DB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 이용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033" y="4409270"/>
            <a:ext cx="2551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레시피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다이어리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서비스와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연계한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도전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과제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제공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챌린지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검색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및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공동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참여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인터페이스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제공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챌린지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결과 조회 및 </a:t>
            </a:r>
            <a:r>
              <a:rPr lang="ko-KR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챌린지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추천 기능 구현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64750" y="1794365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65191" y="180434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95605" y="4520550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4471" y="1879004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4912" y="1888986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45326" y="4605189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65135" y="3554612"/>
            <a:ext cx="3262313" cy="2599489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49503" y="3828319"/>
            <a:ext cx="2293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리포트 서비스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20390" y="4409270"/>
            <a:ext cx="2551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회원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활동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데이터를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가공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하여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개인별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200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통계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페이지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제공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내가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많이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먹은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음식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내가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좋아요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누른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컨텐츠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확인</a:t>
            </a: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실시간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알림</a:t>
            </a: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/ </a:t>
            </a:r>
            <a:r>
              <a:rPr lang="ko-KR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채팅기능</a:t>
            </a:r>
          </a:p>
        </p:txBody>
      </p:sp>
      <p:sp>
        <p:nvSpPr>
          <p:cNvPr id="25" name="타원 24"/>
          <p:cNvSpPr/>
          <p:nvPr/>
        </p:nvSpPr>
        <p:spPr>
          <a:xfrm>
            <a:off x="7985511" y="4494786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75474" y="4579425"/>
            <a:ext cx="312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24B71-D5D3-486C-980C-67E0452DBFFA}"/>
              </a:ext>
            </a:extLst>
          </p:cNvPr>
          <p:cNvSpPr/>
          <p:nvPr/>
        </p:nvSpPr>
        <p:spPr>
          <a:xfrm>
            <a:off x="809288" y="2152923"/>
            <a:ext cx="3262313" cy="2574603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E0DF31-F89A-43BA-978D-E5E24DBDE169}"/>
              </a:ext>
            </a:extLst>
          </p:cNvPr>
          <p:cNvSpPr/>
          <p:nvPr/>
        </p:nvSpPr>
        <p:spPr>
          <a:xfrm>
            <a:off x="482943" y="309309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AF69B6-0DB8-4690-A55B-0A79BEC269F7}"/>
              </a:ext>
            </a:extLst>
          </p:cNvPr>
          <p:cNvSpPr/>
          <p:nvPr/>
        </p:nvSpPr>
        <p:spPr>
          <a:xfrm>
            <a:off x="632664" y="3177736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B13B2-53D9-4837-80C7-33F1386D1CB1}"/>
              </a:ext>
            </a:extLst>
          </p:cNvPr>
          <p:cNvSpPr txBox="1"/>
          <p:nvPr/>
        </p:nvSpPr>
        <p:spPr>
          <a:xfrm>
            <a:off x="1262980" y="2426327"/>
            <a:ext cx="235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회원가입 다원화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E99E4-DC1C-45F4-8783-668B1AF919B2}"/>
              </a:ext>
            </a:extLst>
          </p:cNvPr>
          <p:cNvSpPr txBox="1"/>
          <p:nvPr/>
        </p:nvSpPr>
        <p:spPr>
          <a:xfrm>
            <a:off x="1262980" y="3007581"/>
            <a:ext cx="2354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이메일 인증절차를 거치는 </a:t>
            </a:r>
            <a:r>
              <a:rPr lang="ko-KR" altLang="en-US" sz="1200" dirty="0">
                <a:latin typeface="+mn-ea"/>
              </a:rPr>
              <a:t>회원가입 기능 구현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1200" dirty="0">
                <a:latin typeface="+mn-ea"/>
              </a:rPr>
              <a:t>OAuth 2.0 </a:t>
            </a:r>
            <a:r>
              <a:rPr lang="ko-KR" altLang="en-US" sz="1200" dirty="0">
                <a:latin typeface="+mn-ea"/>
              </a:rPr>
              <a:t>기반 </a:t>
            </a:r>
            <a:r>
              <a:rPr lang="en-US" altLang="ko-KR" sz="1200" dirty="0">
                <a:latin typeface="+mn-ea"/>
              </a:rPr>
              <a:t>Google, Kakao REST API </a:t>
            </a:r>
            <a:r>
              <a:rPr lang="ko-KR" altLang="en-US" sz="1200" dirty="0">
                <a:latin typeface="+mn-ea"/>
              </a:rPr>
              <a:t>이용한 로그인 기능 구현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F59BA-6282-4E4F-8C43-F899443B5B7B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41" name="직사각형 20">
              <a:extLst>
                <a:ext uri="{FF2B5EF4-FFF2-40B4-BE49-F238E27FC236}">
                  <a16:creationId xmlns:a16="http://schemas.microsoft.com/office/drawing/2014/main" id="{703F9FA3-A10C-4F17-A98C-F8A44D9A36D7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62">
              <a:extLst>
                <a:ext uri="{FF2B5EF4-FFF2-40B4-BE49-F238E27FC236}">
                  <a16:creationId xmlns:a16="http://schemas.microsoft.com/office/drawing/2014/main" id="{77B3F631-B131-40FC-9469-E85115296113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핵심 구현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7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46691AE-87FD-4800-BD90-3B145006C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0" t="3260" r="4112" b="2963"/>
          <a:stretch/>
        </p:blipFill>
        <p:spPr>
          <a:xfrm>
            <a:off x="2535099" y="213360"/>
            <a:ext cx="8280042" cy="643128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6B8382-7BC8-4B4F-B8D2-780BE0795338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22" name="직사각형 20">
              <a:extLst>
                <a:ext uri="{FF2B5EF4-FFF2-40B4-BE49-F238E27FC236}">
                  <a16:creationId xmlns:a16="http://schemas.microsoft.com/office/drawing/2014/main" id="{AE712952-09FE-4BDD-8A60-F3744CBDF1B2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18345649-243B-4A34-AF9A-C2CEE3D39028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프로젝트 구조 </a:t>
              </a:r>
              <a:r>
                <a:rPr lang="en-US" altLang="ko-KR" sz="2400" dirty="0">
                  <a:latin typeface="페이북 Bold"/>
                  <a:ea typeface="페이북 Bold"/>
                </a:rPr>
                <a:t>(</a:t>
              </a:r>
              <a:r>
                <a:rPr lang="ko-KR" altLang="en-US" sz="2400" dirty="0">
                  <a:latin typeface="페이북 Bold"/>
                  <a:ea typeface="페이북 Bold"/>
                </a:rPr>
                <a:t>로드맵</a:t>
              </a:r>
              <a:r>
                <a:rPr lang="en-US" altLang="ko-KR" sz="2400" dirty="0">
                  <a:latin typeface="페이북 Bold"/>
                  <a:ea typeface="페이북 Bold"/>
                </a:rPr>
                <a:t>)</a:t>
              </a:r>
              <a:endParaRPr lang="ko-KR" altLang="en-US" sz="2400" dirty="0">
                <a:latin typeface="페이북 Bold"/>
                <a:ea typeface="페이북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25000" b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2857500"/>
            <a:ext cx="474345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735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02. </a:t>
            </a:r>
            <a:r>
              <a:rPr lang="ko-KR" altLang="en-US" sz="3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개발 환경 및 기술 스택 </a:t>
            </a:r>
          </a:p>
        </p:txBody>
      </p:sp>
    </p:spTree>
    <p:extLst>
      <p:ext uri="{BB962C8B-B14F-4D97-AF65-F5344CB8AC3E}">
        <p14:creationId xmlns:p14="http://schemas.microsoft.com/office/powerpoint/2010/main" val="418474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048EB650-3CE2-4F2A-AD99-3261D59588F3}"/>
              </a:ext>
            </a:extLst>
          </p:cNvPr>
          <p:cNvSpPr/>
          <p:nvPr/>
        </p:nvSpPr>
        <p:spPr>
          <a:xfrm>
            <a:off x="6456478" y="1987061"/>
            <a:ext cx="4758950" cy="4176031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653C155-0E14-462A-81FD-59AC70D6EAE1}"/>
              </a:ext>
            </a:extLst>
          </p:cNvPr>
          <p:cNvSpPr/>
          <p:nvPr/>
        </p:nvSpPr>
        <p:spPr>
          <a:xfrm>
            <a:off x="1059282" y="1987061"/>
            <a:ext cx="4676242" cy="4158446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266092" y="2940868"/>
            <a:ext cx="425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SPA(Single Page Application)</a:t>
            </a: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방대한 레퍼런스와 전용 라이브러리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컴포넌트 단위 개발 유지보수 및 확장 용이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지속적으로 상승하는 점유율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00956" y="2940868"/>
            <a:ext cx="4298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SSR 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요청이 들어올 때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Next.js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서버에서 데이터를 준비하고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html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페이지에 미리 렌더링 후 브라우저에 전달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 엔진이 컨텐츠를 확인할 수 있으므로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SPA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SEO(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 엔진 최적화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 해결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File System Routing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Page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폴더 내부의 파일 명을 기준으로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구분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구분된 페이지는  개별적으로 렌더링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 렌더링에 모든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대한 페이지를 불러오는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SPA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속도 문제를 완화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A81464-F788-4AAD-82BC-82D380DDF4DF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14" name="직사각형 20">
              <a:extLst>
                <a:ext uri="{FF2B5EF4-FFF2-40B4-BE49-F238E27FC236}">
                  <a16:creationId xmlns:a16="http://schemas.microsoft.com/office/drawing/2014/main" id="{E8C708AB-877B-4E2A-B045-21242E3A2758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62">
              <a:extLst>
                <a:ext uri="{FF2B5EF4-FFF2-40B4-BE49-F238E27FC236}">
                  <a16:creationId xmlns:a16="http://schemas.microsoft.com/office/drawing/2014/main" id="{F0625B5B-018B-400F-AD29-97FED7E90773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개발 환경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8460EE2-B773-4033-82E6-B896A35F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91" y="1120921"/>
            <a:ext cx="1656552" cy="17322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F45AC3-266E-4866-931D-9DC247CD5330}"/>
              </a:ext>
            </a:extLst>
          </p:cNvPr>
          <p:cNvGrpSpPr/>
          <p:nvPr/>
        </p:nvGrpSpPr>
        <p:grpSpPr>
          <a:xfrm>
            <a:off x="2027166" y="786821"/>
            <a:ext cx="2752182" cy="2022167"/>
            <a:chOff x="2027166" y="918701"/>
            <a:chExt cx="2752182" cy="20221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C712BF-33AC-4EAC-9B66-A10593516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665"/>
            <a:stretch/>
          </p:blipFill>
          <p:spPr>
            <a:xfrm>
              <a:off x="2027166" y="918701"/>
              <a:ext cx="2752182" cy="179812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8493D1F-4556-4603-8059-FFEB15949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156" b="9238"/>
            <a:stretch/>
          </p:blipFill>
          <p:spPr>
            <a:xfrm>
              <a:off x="2231524" y="2434539"/>
              <a:ext cx="2343465" cy="5063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BAC6AADE-FDDA-4F31-8CE3-A65829D5E511}"/>
              </a:ext>
            </a:extLst>
          </p:cNvPr>
          <p:cNvSpPr/>
          <p:nvPr/>
        </p:nvSpPr>
        <p:spPr>
          <a:xfrm>
            <a:off x="593668" y="1924516"/>
            <a:ext cx="1845363" cy="1154116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063C3661-7A01-49D2-A249-B3544025D176}"/>
              </a:ext>
            </a:extLst>
          </p:cNvPr>
          <p:cNvSpPr/>
          <p:nvPr/>
        </p:nvSpPr>
        <p:spPr>
          <a:xfrm>
            <a:off x="6939708" y="619760"/>
            <a:ext cx="3410293" cy="2168417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FA8DC59C-ED23-4985-9832-7E82D63DAF56}"/>
              </a:ext>
            </a:extLst>
          </p:cNvPr>
          <p:cNvSpPr/>
          <p:nvPr/>
        </p:nvSpPr>
        <p:spPr>
          <a:xfrm>
            <a:off x="3441915" y="351739"/>
            <a:ext cx="2706941" cy="1825281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30D1DE3-ED99-4D43-92A4-A171E2FC9D86}"/>
              </a:ext>
            </a:extLst>
          </p:cNvPr>
          <p:cNvSpPr/>
          <p:nvPr/>
        </p:nvSpPr>
        <p:spPr>
          <a:xfrm>
            <a:off x="6560351" y="4544779"/>
            <a:ext cx="2594256" cy="1984960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1021A472-CF16-481E-8E30-9F10CB9A4CA3}"/>
              </a:ext>
            </a:extLst>
          </p:cNvPr>
          <p:cNvSpPr/>
          <p:nvPr/>
        </p:nvSpPr>
        <p:spPr>
          <a:xfrm>
            <a:off x="9780869" y="4992411"/>
            <a:ext cx="1845363" cy="1154116"/>
          </a:xfrm>
          <a:prstGeom prst="flowChartAlternateProcess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15465"/>
          <a:stretch/>
        </p:blipFill>
        <p:spPr>
          <a:xfrm>
            <a:off x="848898" y="3105550"/>
            <a:ext cx="1334903" cy="11284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993067" y="2217282"/>
            <a:ext cx="2736568" cy="3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dirty="0">
                <a:latin typeface="+mn-ea"/>
                <a:hlinkClick r:id="rId3"/>
              </a:rPr>
              <a:t>https://www.foodsafetykorea.go.kr/fcdb/</a:t>
            </a:r>
            <a:endParaRPr lang="en-US" altLang="en-US" sz="1000" dirty="0"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latin typeface="+mn-ea"/>
              </a:rPr>
              <a:t>식품영양성분 </a:t>
            </a:r>
            <a:r>
              <a:rPr lang="en-US" altLang="ko-KR" sz="1000" dirty="0">
                <a:latin typeface="+mn-ea"/>
              </a:rPr>
              <a:t>DB</a:t>
            </a:r>
          </a:p>
        </p:txBody>
      </p:sp>
      <p:sp>
        <p:nvSpPr>
          <p:cNvPr id="51" name="TextBox 62"/>
          <p:cNvSpPr txBox="1"/>
          <p:nvPr/>
        </p:nvSpPr>
        <p:spPr>
          <a:xfrm>
            <a:off x="4397520" y="2788176"/>
            <a:ext cx="879704" cy="29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페이북 Bold"/>
                <a:ea typeface="페이북 Bold"/>
              </a:rPr>
              <a:t>Next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2566" y="2256494"/>
            <a:ext cx="902720" cy="6252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12859" y="1818198"/>
            <a:ext cx="675478" cy="67547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04225" y="4697806"/>
            <a:ext cx="662054" cy="52412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66740" y="5133924"/>
            <a:ext cx="619441" cy="87108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95441" y="5190698"/>
            <a:ext cx="821531" cy="83771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51241" y="442411"/>
            <a:ext cx="662645" cy="69293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602374" y="4561211"/>
            <a:ext cx="662054" cy="707228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373394" y="821515"/>
            <a:ext cx="973011" cy="850131"/>
          </a:xfrm>
          <a:prstGeom prst="rect">
            <a:avLst/>
          </a:prstGeom>
        </p:spPr>
      </p:pic>
      <p:sp>
        <p:nvSpPr>
          <p:cNvPr id="77" name="TextBox 62"/>
          <p:cNvSpPr txBox="1"/>
          <p:nvPr/>
        </p:nvSpPr>
        <p:spPr>
          <a:xfrm>
            <a:off x="4384448" y="5363535"/>
            <a:ext cx="898565" cy="51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페이북 Bold"/>
                <a:ea typeface="페이북 Bold"/>
              </a:rPr>
              <a:t> 이미지</a:t>
            </a:r>
            <a:endParaRPr lang="en-US" altLang="ko-KR" sz="14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400" dirty="0">
                <a:latin typeface="페이북 Bold"/>
                <a:ea typeface="페이북 Bold"/>
              </a:rPr>
              <a:t>채팅</a:t>
            </a:r>
          </a:p>
        </p:txBody>
      </p:sp>
      <p:sp>
        <p:nvSpPr>
          <p:cNvPr id="83" name="TextBox 62"/>
          <p:cNvSpPr txBox="1"/>
          <p:nvPr/>
        </p:nvSpPr>
        <p:spPr>
          <a:xfrm>
            <a:off x="3618754" y="1220033"/>
            <a:ext cx="2634430" cy="872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클라이언트 요청에 따른 페이지 생성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응답</a:t>
            </a:r>
          </a:p>
          <a:p>
            <a:pPr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보안 인증 토큰</a:t>
            </a:r>
            <a:r>
              <a:rPr lang="en-US" altLang="ko-KR" sz="1000" dirty="0">
                <a:latin typeface="페이북 Bold"/>
                <a:ea typeface="페이북 Bold"/>
              </a:rPr>
              <a:t>(JWT)</a:t>
            </a:r>
            <a:r>
              <a:rPr lang="ko-KR" altLang="en-US" sz="1000" dirty="0">
                <a:latin typeface="페이북 Bold"/>
                <a:ea typeface="페이북 Bold"/>
              </a:rPr>
              <a:t> 관리</a:t>
            </a:r>
          </a:p>
          <a:p>
            <a:pPr>
              <a:defRPr/>
            </a:pPr>
            <a:endParaRPr lang="ko-KR" altLang="en-US" sz="1100" dirty="0">
              <a:latin typeface="페이북 Bold"/>
              <a:ea typeface="페이북 Bold"/>
            </a:endParaRPr>
          </a:p>
          <a:p>
            <a:pPr>
              <a:defRPr/>
            </a:pPr>
            <a:r>
              <a:rPr lang="en-US" altLang="ko-KR" sz="1000" dirty="0">
                <a:latin typeface="페이북 Bold"/>
                <a:ea typeface="페이북 Bold"/>
              </a:rPr>
              <a:t>DB, </a:t>
            </a:r>
            <a:r>
              <a:rPr lang="ko-KR" altLang="en-US" sz="1000" dirty="0">
                <a:latin typeface="페이북 Bold"/>
                <a:ea typeface="페이북 Bold"/>
              </a:rPr>
              <a:t>이미지 클라우드 서버 연결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7459" y="4746010"/>
            <a:ext cx="902720" cy="62521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8734" y="3357173"/>
            <a:ext cx="902720" cy="625216"/>
          </a:xfrm>
          <a:prstGeom prst="rect">
            <a:avLst/>
          </a:prstGeom>
        </p:spPr>
      </p:pic>
      <p:cxnSp>
        <p:nvCxnSpPr>
          <p:cNvPr id="93" name="직선 화살표 연결선 75"/>
          <p:cNvCxnSpPr>
            <a:cxnSpLocks/>
            <a:stCxn id="53" idx="1"/>
          </p:cNvCxnSpPr>
          <p:nvPr/>
        </p:nvCxnSpPr>
        <p:spPr>
          <a:xfrm flipH="1">
            <a:off x="1960281" y="2569102"/>
            <a:ext cx="2452285" cy="1100679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75"/>
          <p:cNvCxnSpPr>
            <a:cxnSpLocks/>
            <a:stCxn id="86" idx="1"/>
          </p:cNvCxnSpPr>
          <p:nvPr/>
        </p:nvCxnSpPr>
        <p:spPr>
          <a:xfrm flipH="1" flipV="1">
            <a:off x="1957201" y="3658034"/>
            <a:ext cx="2430258" cy="1400584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443867" y="2095195"/>
            <a:ext cx="809814" cy="809814"/>
          </a:xfrm>
          <a:prstGeom prst="rect">
            <a:avLst/>
          </a:prstGeom>
        </p:spPr>
      </p:pic>
      <p:sp>
        <p:nvSpPr>
          <p:cNvPr id="97" name="TextBox 62"/>
          <p:cNvSpPr txBox="1"/>
          <p:nvPr/>
        </p:nvSpPr>
        <p:spPr>
          <a:xfrm>
            <a:off x="6387665" y="5284871"/>
            <a:ext cx="29281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클라이언트에 이미지 전송</a:t>
            </a:r>
          </a:p>
          <a:p>
            <a:pPr algn="ctr"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이미지 등록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수정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삭제 요청 처리</a:t>
            </a:r>
          </a:p>
          <a:p>
            <a:pPr algn="ctr"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이미지 변경 정보 </a:t>
            </a:r>
            <a:r>
              <a:rPr lang="en-US" altLang="ko-KR" sz="1000" dirty="0">
                <a:latin typeface="페이북 Bold"/>
                <a:ea typeface="페이북 Bold"/>
              </a:rPr>
              <a:t>Database</a:t>
            </a:r>
            <a:r>
              <a:rPr lang="ko-KR" altLang="en-US" sz="1000" dirty="0">
                <a:latin typeface="페이북 Bold"/>
                <a:ea typeface="페이북 Bold"/>
              </a:rPr>
              <a:t>에 전송</a:t>
            </a:r>
          </a:p>
          <a:p>
            <a:pPr algn="ctr"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채팅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 실시간 정보 중개</a:t>
            </a:r>
            <a:r>
              <a:rPr lang="en-US" altLang="ko-KR" sz="1000" dirty="0">
                <a:latin typeface="페이북 Bold"/>
                <a:ea typeface="페이북 Bold"/>
              </a:rPr>
              <a:t>(Socket.io)</a:t>
            </a:r>
          </a:p>
        </p:txBody>
      </p:sp>
      <p:sp>
        <p:nvSpPr>
          <p:cNvPr id="98" name="TextBox 62"/>
          <p:cNvSpPr txBox="1"/>
          <p:nvPr/>
        </p:nvSpPr>
        <p:spPr>
          <a:xfrm>
            <a:off x="7771662" y="3921353"/>
            <a:ext cx="1209780" cy="3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페이북 Bold"/>
                <a:ea typeface="페이북 Bold"/>
              </a:rPr>
              <a:t>Database</a:t>
            </a:r>
          </a:p>
        </p:txBody>
      </p:sp>
      <p:cxnSp>
        <p:nvCxnSpPr>
          <p:cNvPr id="99" name="직선 화살표 연결선 75"/>
          <p:cNvCxnSpPr>
            <a:cxnSpLocks/>
            <a:stCxn id="51" idx="2"/>
            <a:endCxn id="86" idx="0"/>
          </p:cNvCxnSpPr>
          <p:nvPr/>
        </p:nvCxnSpPr>
        <p:spPr>
          <a:xfrm>
            <a:off x="4837372" y="3088162"/>
            <a:ext cx="1447" cy="1657848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75"/>
          <p:cNvCxnSpPr>
            <a:cxnSpLocks/>
            <a:endCxn id="53" idx="3"/>
          </p:cNvCxnSpPr>
          <p:nvPr/>
        </p:nvCxnSpPr>
        <p:spPr>
          <a:xfrm flipH="1" flipV="1">
            <a:off x="5315286" y="2569102"/>
            <a:ext cx="2575826" cy="1100680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2"/>
          <p:cNvSpPr txBox="1"/>
          <p:nvPr/>
        </p:nvSpPr>
        <p:spPr>
          <a:xfrm>
            <a:off x="7032371" y="898319"/>
            <a:ext cx="2595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이미지 제외 모든 데이터 저장</a:t>
            </a:r>
          </a:p>
          <a:p>
            <a:pPr algn="ctr"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사용자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레시피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다이어리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 err="1">
                <a:latin typeface="페이북 Bold"/>
                <a:ea typeface="페이북 Bold"/>
              </a:rPr>
              <a:t>챌린지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채팅</a:t>
            </a:r>
          </a:p>
          <a:p>
            <a:pPr algn="ctr">
              <a:defRPr/>
            </a:pPr>
            <a:endParaRPr lang="ko-KR" altLang="en-US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데이터에 대한 요청 처리</a:t>
            </a: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 조회 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 등록 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 수정 </a:t>
            </a:r>
            <a:r>
              <a:rPr lang="en-US" altLang="ko-KR" sz="1000" dirty="0">
                <a:latin typeface="페이북 Bold"/>
                <a:ea typeface="페이북 Bold"/>
              </a:rPr>
              <a:t>/</a:t>
            </a:r>
            <a:r>
              <a:rPr lang="ko-KR" altLang="en-US" sz="1000" dirty="0">
                <a:latin typeface="페이북 Bold"/>
                <a:ea typeface="페이북 Bold"/>
              </a:rPr>
              <a:t> 삭제</a:t>
            </a:r>
          </a:p>
          <a:p>
            <a:pPr algn="ctr">
              <a:defRPr/>
            </a:pPr>
            <a:endParaRPr lang="en-US" altLang="ko-KR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식품영양성분 </a:t>
            </a:r>
            <a:r>
              <a:rPr lang="en-US" altLang="ko-KR" sz="1000" dirty="0">
                <a:latin typeface="페이북 Bold"/>
                <a:ea typeface="페이북 Bold"/>
              </a:rPr>
              <a:t>DB</a:t>
            </a:r>
            <a:r>
              <a:rPr lang="ko-KR" altLang="en-US" sz="1000" dirty="0">
                <a:latin typeface="페이북 Bold"/>
                <a:ea typeface="페이북 Bold"/>
              </a:rPr>
              <a:t> 데이터 저장 및 전송</a:t>
            </a:r>
          </a:p>
        </p:txBody>
      </p:sp>
      <p:cxnSp>
        <p:nvCxnSpPr>
          <p:cNvPr id="103" name="직선 화살표 연결선 75"/>
          <p:cNvCxnSpPr>
            <a:cxnSpLocks/>
            <a:endCxn id="86" idx="3"/>
          </p:cNvCxnSpPr>
          <p:nvPr/>
        </p:nvCxnSpPr>
        <p:spPr>
          <a:xfrm flipH="1">
            <a:off x="5290179" y="3669781"/>
            <a:ext cx="2588592" cy="1388837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406236" y="4653965"/>
            <a:ext cx="536733" cy="536733"/>
          </a:xfrm>
          <a:prstGeom prst="rect">
            <a:avLst/>
          </a:prstGeom>
        </p:spPr>
      </p:pic>
      <p:sp>
        <p:nvSpPr>
          <p:cNvPr id="109" name="화살표: 오른쪽 108"/>
          <p:cNvSpPr/>
          <p:nvPr/>
        </p:nvSpPr>
        <p:spPr>
          <a:xfrm rot="10823573">
            <a:off x="8981848" y="5393191"/>
            <a:ext cx="888424" cy="355731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TextBox 62"/>
          <p:cNvSpPr txBox="1"/>
          <p:nvPr/>
        </p:nvSpPr>
        <p:spPr>
          <a:xfrm>
            <a:off x="9150254" y="5057026"/>
            <a:ext cx="7758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latin typeface="페이북 Bold"/>
                <a:ea typeface="페이북 Bold"/>
              </a:rPr>
              <a:t>코드 변경</a:t>
            </a:r>
          </a:p>
          <a:p>
            <a:pPr>
              <a:defRPr/>
            </a:pPr>
            <a:r>
              <a:rPr lang="ko-KR" altLang="en-US" sz="1100" dirty="0">
                <a:latin typeface="페이북 Bold"/>
                <a:ea typeface="페이북 Bold"/>
              </a:rPr>
              <a:t>사항 반영</a:t>
            </a:r>
          </a:p>
        </p:txBody>
      </p:sp>
      <p:sp>
        <p:nvSpPr>
          <p:cNvPr id="113" name="TextBox 62"/>
          <p:cNvSpPr txBox="1"/>
          <p:nvPr/>
        </p:nvSpPr>
        <p:spPr>
          <a:xfrm rot="1824862">
            <a:off x="2850307" y="4117352"/>
            <a:ext cx="889753" cy="24132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이미지 </a:t>
            </a:r>
            <a:r>
              <a:rPr lang="en-US" altLang="ko-KR" sz="1000" dirty="0">
                <a:latin typeface="페이북 Bold"/>
                <a:ea typeface="페이북 Bold"/>
              </a:rPr>
              <a:t>,</a:t>
            </a:r>
            <a:r>
              <a:rPr lang="ko-KR" altLang="en-US" sz="1000" dirty="0">
                <a:latin typeface="페이북 Bold"/>
                <a:ea typeface="페이북 Bold"/>
              </a:rPr>
              <a:t> 채팅</a:t>
            </a:r>
          </a:p>
        </p:txBody>
      </p:sp>
      <p:sp>
        <p:nvSpPr>
          <p:cNvPr id="114" name="TextBox 62"/>
          <p:cNvSpPr txBox="1"/>
          <p:nvPr/>
        </p:nvSpPr>
        <p:spPr>
          <a:xfrm rot="20124825">
            <a:off x="2600333" y="2840972"/>
            <a:ext cx="926144" cy="24622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페이지 데이터</a:t>
            </a:r>
          </a:p>
        </p:txBody>
      </p:sp>
      <p:sp>
        <p:nvSpPr>
          <p:cNvPr id="115" name="TextBox 62"/>
          <p:cNvSpPr txBox="1"/>
          <p:nvPr/>
        </p:nvSpPr>
        <p:spPr>
          <a:xfrm>
            <a:off x="4507440" y="3658034"/>
            <a:ext cx="275124" cy="55399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데</a:t>
            </a:r>
            <a:endParaRPr lang="en-US" altLang="ko-KR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이</a:t>
            </a:r>
            <a:endParaRPr lang="en-US" altLang="ko-KR" sz="1000" dirty="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터</a:t>
            </a:r>
          </a:p>
        </p:txBody>
      </p:sp>
      <p:sp>
        <p:nvSpPr>
          <p:cNvPr id="116" name="TextBox 62"/>
          <p:cNvSpPr txBox="1"/>
          <p:nvPr/>
        </p:nvSpPr>
        <p:spPr>
          <a:xfrm rot="1347091">
            <a:off x="6311218" y="2817701"/>
            <a:ext cx="550248" cy="24093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데이터</a:t>
            </a:r>
          </a:p>
        </p:txBody>
      </p:sp>
      <p:sp>
        <p:nvSpPr>
          <p:cNvPr id="117" name="TextBox 62"/>
          <p:cNvSpPr txBox="1"/>
          <p:nvPr/>
        </p:nvSpPr>
        <p:spPr>
          <a:xfrm rot="19858372">
            <a:off x="5957551" y="4164926"/>
            <a:ext cx="843858" cy="24622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>
                <a:latin typeface="페이북 Bold"/>
                <a:ea typeface="페이북 Bold"/>
              </a:rPr>
              <a:t>데이터</a:t>
            </a:r>
            <a:r>
              <a:rPr lang="en-US" altLang="ko-KR" sz="1000" dirty="0">
                <a:latin typeface="페이북 Bold"/>
                <a:ea typeface="페이북 Bold"/>
              </a:rPr>
              <a:t>,</a:t>
            </a:r>
            <a:r>
              <a:rPr lang="ko-KR" altLang="en-US" sz="1000" dirty="0">
                <a:latin typeface="페이북 Bold"/>
                <a:ea typeface="페이북 Bold"/>
              </a:rPr>
              <a:t>채팅</a:t>
            </a:r>
          </a:p>
        </p:txBody>
      </p:sp>
      <p:sp>
        <p:nvSpPr>
          <p:cNvPr id="119" name="TextBox 62"/>
          <p:cNvSpPr txBox="1"/>
          <p:nvPr/>
        </p:nvSpPr>
        <p:spPr>
          <a:xfrm>
            <a:off x="1067067" y="4226666"/>
            <a:ext cx="89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페이북 Bold"/>
                <a:ea typeface="페이북 Bold"/>
              </a:rPr>
              <a:t>Client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99341" y="2207743"/>
            <a:ext cx="571865" cy="571865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C5F28A27-EA10-4066-B3DE-D605E61C1A7B}"/>
              </a:ext>
            </a:extLst>
          </p:cNvPr>
          <p:cNvGrpSpPr/>
          <p:nvPr/>
        </p:nvGrpSpPr>
        <p:grpSpPr>
          <a:xfrm>
            <a:off x="348225" y="560190"/>
            <a:ext cx="7313485" cy="484923"/>
            <a:chOff x="805425" y="380365"/>
            <a:chExt cx="7313485" cy="484923"/>
          </a:xfrm>
        </p:grpSpPr>
        <p:sp>
          <p:nvSpPr>
            <p:cNvPr id="91" name="직사각형 20">
              <a:extLst>
                <a:ext uri="{FF2B5EF4-FFF2-40B4-BE49-F238E27FC236}">
                  <a16:creationId xmlns:a16="http://schemas.microsoft.com/office/drawing/2014/main" id="{8D2430D4-417A-410D-8FC7-37D51F5A757E}"/>
                </a:ext>
              </a:extLst>
            </p:cNvPr>
            <p:cNvSpPr/>
            <p:nvPr/>
          </p:nvSpPr>
          <p:spPr>
            <a:xfrm rot="5400000">
              <a:off x="590993" y="594797"/>
              <a:ext cx="484923" cy="5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TextBox 62">
              <a:extLst>
                <a:ext uri="{FF2B5EF4-FFF2-40B4-BE49-F238E27FC236}">
                  <a16:creationId xmlns:a16="http://schemas.microsoft.com/office/drawing/2014/main" id="{F11B5A16-3D15-4055-B912-719ECEC4CEF3}"/>
                </a:ext>
              </a:extLst>
            </p:cNvPr>
            <p:cNvSpPr txBox="1"/>
            <p:nvPr/>
          </p:nvSpPr>
          <p:spPr>
            <a:xfrm>
              <a:off x="861485" y="391993"/>
              <a:ext cx="72574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latin typeface="페이북 Bold"/>
                  <a:ea typeface="페이북 Bold"/>
                </a:rPr>
                <a:t>사용 기술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7f9"/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ctr">
          <a:defRPr lang="ko-KR" altLang="en-US" sz="2000">
            <a:latin typeface="에스코어 드림 6 Bold"/>
            <a:ea typeface="에스코어 드림 6 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1587</ep:Words>
  <ep:PresentationFormat>와이드스크린</ep:PresentationFormat>
  <ep:Paragraphs>311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2020-12-07T09:42:18.000</dcterms:created>
  <dc:creator>아람</dc:creator>
  <cp:lastModifiedBy>epicb</cp:lastModifiedBy>
  <dcterms:modified xsi:type="dcterms:W3CDTF">2021-12-27T06:41:54.737</dcterms:modified>
  <cp:revision>424</cp:revision>
  <dc:title>PowerPoint 프레젠테이션</dc:title>
  <cp:version>1000.0000.01</cp:version>
</cp:coreProperties>
</file>