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75" r:id="rId1"/>
  </p:sldMasterIdLst>
  <p:handoutMasterIdLst>
    <p:handoutMasterId r:id="rId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81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32" y="403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1062" y="9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handoutMaster" Target="handoutMasters/handout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BC6C142-54F1-46D5-963D-458B60E9E69E}" type="datetime1">
              <a:rPr lang="ko-KR" altLang="en-US"/>
              <a:pPr lvl="0">
                <a:defRPr/>
              </a:pPr>
              <a:t>2021-12-23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03143ED-B004-42E5-8379-89581DF9109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8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6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61592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1">
              <a:rPr lang="en-US"/>
              <a:pPr>
                <a:defRPr/>
              </a:pPr>
              <a:t>12/23/2021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ko-KR" altLang="en-US"/>
              <a:pPr>
                <a:defRPr/>
              </a:pPr>
              <a:t>#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1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5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8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0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1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3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3789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B9B07B-54FC-465C-AD91-288624E17C60}" type="datetime1">
              <a:rPr lang="ko-KR" altLang="en-US"/>
              <a:pPr lvl="0"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AA06884-81E9-45DE-8FD3-DCA6E7C46D4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jpe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4.png"  /><Relationship Id="rId11" Type="http://schemas.openxmlformats.org/officeDocument/2006/relationships/image" Target="../media/image15.png"  /><Relationship Id="rId12" Type="http://schemas.openxmlformats.org/officeDocument/2006/relationships/image" Target="../media/image8.png"  /><Relationship Id="rId13" Type="http://schemas.openxmlformats.org/officeDocument/2006/relationships/image" Target="../media/image8.png"  /><Relationship Id="rId14" Type="http://schemas.openxmlformats.org/officeDocument/2006/relationships/image" Target="../media/image16.png"  /><Relationship Id="rId15" Type="http://schemas.openxmlformats.org/officeDocument/2006/relationships/image" Target="../media/image17.png"  /><Relationship Id="rId16" Type="http://schemas.openxmlformats.org/officeDocument/2006/relationships/image" Target="../media/image18.png"  /><Relationship Id="rId2" Type="http://schemas.openxmlformats.org/officeDocument/2006/relationships/image" Target="../media/image3.png"  /><Relationship Id="rId3" Type="http://schemas.openxmlformats.org/officeDocument/2006/relationships/hyperlink" Target="https://www.foodsafetykorea.go.kr/fcdb/" TargetMode="External"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46959" y="3429000"/>
            <a:ext cx="74980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웹 </a:t>
            </a:r>
            <a:r>
              <a:rPr lang="ko-KR" altLang="en-US" sz="3000" dirty="0" err="1">
                <a:latin typeface="페이북 Bold" panose="00000800000000000000" pitchFamily="2" charset="-127"/>
                <a:ea typeface="페이북 Bold" panose="00000800000000000000" pitchFamily="2" charset="-127"/>
              </a:rPr>
              <a:t>프론트엔드</a:t>
            </a:r>
            <a:r>
              <a:rPr lang="ko-KR" altLang="en-US" sz="30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 과정 </a:t>
            </a:r>
            <a:r>
              <a:rPr lang="en-US" altLang="ko-KR" sz="30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4</a:t>
            </a:r>
            <a:r>
              <a:rPr lang="ko-KR" altLang="en-US" sz="30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조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2346959" y="4303479"/>
            <a:ext cx="7498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err="1">
                <a:latin typeface="페이북 Bold" panose="00000800000000000000" pitchFamily="2" charset="-127"/>
                <a:ea typeface="페이북 Bold" panose="00000800000000000000" pitchFamily="2" charset="-127"/>
              </a:rPr>
              <a:t>강래헌</a:t>
            </a:r>
            <a:r>
              <a:rPr lang="ko-KR" altLang="en-US" sz="2000" b="1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 김민성</a:t>
            </a:r>
            <a:r>
              <a:rPr lang="en-US" altLang="ko-KR" sz="2000" b="1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 </a:t>
            </a:r>
            <a:r>
              <a:rPr lang="ko-KR" altLang="en-US" sz="2000" b="1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박지훈 조은혜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BD0D7A-F819-422B-8868-9BDD2E2312F8}"/>
              </a:ext>
            </a:extLst>
          </p:cNvPr>
          <p:cNvGrpSpPr/>
          <p:nvPr/>
        </p:nvGrpSpPr>
        <p:grpSpPr>
          <a:xfrm>
            <a:off x="2699736" y="1700457"/>
            <a:ext cx="6792525" cy="1408062"/>
            <a:chOff x="2699737" y="1382000"/>
            <a:chExt cx="6792525" cy="1408062"/>
          </a:xfrm>
        </p:grpSpPr>
        <p:sp>
          <p:nvSpPr>
            <p:cNvPr id="5" name="TextBox 4"/>
            <p:cNvSpPr txBox="1"/>
            <p:nvPr/>
          </p:nvSpPr>
          <p:spPr>
            <a:xfrm>
              <a:off x="2699737" y="1634000"/>
              <a:ext cx="6792525" cy="115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7000" b="1" dirty="0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</a:t>
              </a:r>
              <a:r>
                <a:rPr lang="ko-KR" altLang="en-US" sz="7000" b="1" dirty="0" err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내꺼</a:t>
              </a:r>
              <a:endParaRPr lang="ko-KR" altLang="en-US" sz="7000" b="1" dirty="0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17" name="타원 15"/>
            <p:cNvSpPr/>
            <p:nvPr/>
          </p:nvSpPr>
          <p:spPr>
            <a:xfrm>
              <a:off x="3922188" y="1382000"/>
              <a:ext cx="252000" cy="252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타원 15">
              <a:extLst>
                <a:ext uri="{FF2B5EF4-FFF2-40B4-BE49-F238E27FC236}">
                  <a16:creationId xmlns:a16="http://schemas.microsoft.com/office/drawing/2014/main" id="{D178065C-B324-47AF-B993-10C6BDC4BEE8}"/>
                </a:ext>
              </a:extLst>
            </p:cNvPr>
            <p:cNvSpPr/>
            <p:nvPr/>
          </p:nvSpPr>
          <p:spPr>
            <a:xfrm>
              <a:off x="4809879" y="1382000"/>
              <a:ext cx="252000" cy="252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402523745611531"/>
          <p:cNvSpPr/>
          <p:nvPr/>
        </p:nvSpPr>
        <p:spPr>
          <a:xfrm>
            <a:off x="266773" y="579366"/>
            <a:ext cx="5734554" cy="1638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altLang="ko-KR" sz="3000">
                <a:latin typeface="페이북 Bold"/>
                <a:ea typeface="페이북 Bold"/>
              </a:rPr>
              <a:t>프로젝트 결과물 설명 - 레시피</a:t>
            </a:r>
            <a:endParaRPr altLang="ko-KR" sz="3000">
              <a:latin typeface="페이북 Bold"/>
              <a:ea typeface="페이북 Bold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>
              <a:latin typeface="페이북 Bold"/>
              <a:ea typeface="페이북 Bold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>
              <a:latin typeface="페이북 Bold"/>
              <a:ea typeface="페이북 Bold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>
              <a:latin typeface="페이북 Bold"/>
              <a:ea typeface="페이북 Bold"/>
            </a:endParaRPr>
          </a:p>
          <a:p>
            <a:pPr marL="0">
              <a:defRPr/>
            </a:pPr>
            <a:endParaRPr lang="ko-KR" altLang="en-US">
              <a:latin typeface="페이북 Bold"/>
              <a:ea typeface="페이북 Bold"/>
            </a:endParaRPr>
          </a:p>
        </p:txBody>
      </p:sp>
      <p:sp>
        <p:nvSpPr>
          <p:cNvPr id="4" name="nppt_16402523745611533"/>
          <p:cNvSpPr/>
          <p:nvPr/>
        </p:nvSpPr>
        <p:spPr>
          <a:xfrm>
            <a:off x="469693" y="49342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6402523745611988"/>
          <p:cNvSpPr/>
          <p:nvPr/>
        </p:nvSpPr>
        <p:spPr>
          <a:xfrm>
            <a:off x="323357" y="1501780"/>
            <a:ext cx="7385361" cy="5306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altLang="ko-KR" sz="1800">
                <a:latin typeface="+mn-ea"/>
                <a:ea typeface="+mn-ea"/>
              </a:rPr>
              <a:t>1. 메인</a:t>
            </a:r>
            <a:r>
              <a:rPr lang="ko-KR" altLang="en-US" sz="1800">
                <a:latin typeface="+mn-ea"/>
                <a:ea typeface="+mn-ea"/>
              </a:rPr>
              <a:t> </a:t>
            </a:r>
            <a:r>
              <a:rPr altLang="ko-KR" sz="1800">
                <a:latin typeface="+mn-ea"/>
                <a:ea typeface="+mn-ea"/>
              </a:rPr>
              <a:t>페이지</a:t>
            </a:r>
            <a:endParaRPr altLang="ko-KR" sz="18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altLang="ko-KR" sz="18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400">
                <a:latin typeface="+mn-ea"/>
                <a:ea typeface="+mn-ea"/>
              </a:rPr>
              <a:t>- 이용자 아이캐치를 위한 슬라이드 형식의 UI</a:t>
            </a:r>
            <a:endParaRPr altLang="ko-KR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400">
                <a:latin typeface="+mn-ea"/>
                <a:ea typeface="+mn-ea"/>
              </a:rPr>
              <a:t>- 다양한 서비스에 손쉽게 접근 가능</a:t>
            </a:r>
            <a:endParaRPr altLang="ko-KR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altLang="ko-KR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800">
                <a:latin typeface="+mn-ea"/>
                <a:ea typeface="+mn-ea"/>
              </a:rPr>
              <a:t>2. 작성 페이지</a:t>
            </a:r>
            <a:endParaRPr altLang="ko-KR" sz="18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altLang="ko-KR" sz="18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400">
                <a:latin typeface="+mn-ea"/>
                <a:ea typeface="+mn-ea"/>
              </a:rPr>
              <a:t>- hook을 이용한 state관리로 깜빡임 없는 서비스 이용 가능</a:t>
            </a:r>
            <a:endParaRPr altLang="ko-KR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400">
                <a:latin typeface="+mn-ea"/>
                <a:ea typeface="+mn-ea"/>
              </a:rPr>
              <a:t>- 식약처 데이터를 DB에 적재하여 응답시간 최소화</a:t>
            </a:r>
            <a:br>
              <a:rPr lang="en-US" altLang="ko-KR"/>
            </a:br>
            <a:r>
              <a:rPr altLang="ko-KR" sz="1400">
                <a:solidFill>
                  <a:srgbClr val="000000"/>
                </a:solidFill>
                <a:latin typeface="맑은 고딕"/>
                <a:ea typeface="맑은 고딕"/>
              </a:rPr>
              <a:t>- 작성시 추가한 재료에 따라 브라우저가 로직에 따라 영양정보를 계산하여 DB에 저장</a:t>
            </a:r>
            <a:endParaRPr altLang="ko-KR" sz="1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400">
                <a:latin typeface="+mn-ea"/>
                <a:ea typeface="+mn-ea"/>
              </a:rPr>
              <a:t>- 이미지 업로드 기능</a:t>
            </a:r>
            <a:endParaRPr altLang="ko-KR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altLang="ko-KR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800">
                <a:latin typeface="+mn-ea"/>
                <a:ea typeface="+mn-ea"/>
              </a:rPr>
              <a:t>3. 조회 및 수정</a:t>
            </a:r>
            <a:endParaRPr altLang="ko-KR" sz="18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altLang="ko-KR" sz="18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400">
                <a:solidFill>
                  <a:srgbClr val="000000"/>
                </a:solidFill>
                <a:latin typeface="+mn-ea"/>
                <a:ea typeface="+mn-ea"/>
              </a:rPr>
              <a:t>- 원하는 레시피에 쉽게 접근할 수 있도록, 레시피 데이터의 name이나 category 필드값에 따라 다른 결과가 출력되도록 함.</a:t>
            </a:r>
            <a:endParaRPr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400">
                <a:solidFill>
                  <a:srgbClr val="000000"/>
                </a:solidFill>
                <a:latin typeface="+mn-ea"/>
                <a:ea typeface="+mn-ea"/>
              </a:rPr>
              <a:t>- 사용자 경험을 고려한 좋아요/취소 기능 탑재</a:t>
            </a:r>
            <a:endParaRPr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400">
                <a:solidFill>
                  <a:srgbClr val="000000"/>
                </a:solidFill>
                <a:latin typeface="+mn-ea"/>
                <a:ea typeface="+mn-ea"/>
              </a:rPr>
              <a:t>- 수정 페이지 진입 시 DB에서 각 필드값 받아온 후 기존 데이터 표시 후 수정</a:t>
            </a:r>
            <a:endParaRPr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altLang="ko-KR" sz="12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/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/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/>
          </a:p>
        </p:txBody>
      </p:sp>
      <p:pic>
        <p:nvPicPr>
          <p:cNvPr id="6" name="nppt_16402523745612235" descr="이미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22662" y="2392004"/>
            <a:ext cx="2075037" cy="2073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6402523745611533"/>
          <p:cNvSpPr/>
          <p:nvPr/>
        </p:nvSpPr>
        <p:spPr>
          <a:xfrm>
            <a:off x="469693" y="49342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6402523745611988"/>
          <p:cNvSpPr/>
          <p:nvPr/>
        </p:nvSpPr>
        <p:spPr>
          <a:xfrm>
            <a:off x="323357" y="1501780"/>
            <a:ext cx="6780755" cy="512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altLang="ko-KR" sz="1800">
                <a:latin typeface="+mn-ea"/>
                <a:ea typeface="+mn-ea"/>
              </a:rPr>
              <a:t>1. 메인</a:t>
            </a:r>
            <a:r>
              <a:rPr lang="en-US" altLang="ko-KR" sz="1800">
                <a:latin typeface="+mn-ea"/>
                <a:ea typeface="+mn-ea"/>
              </a:rPr>
              <a:t> </a:t>
            </a:r>
            <a:r>
              <a:rPr altLang="ko-KR" sz="1800">
                <a:latin typeface="+mn-ea"/>
                <a:ea typeface="+mn-ea"/>
              </a:rPr>
              <a:t>페이지</a:t>
            </a:r>
            <a:endParaRPr altLang="ko-KR" sz="18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  <a:ea typeface="+mn-ea"/>
              </a:rPr>
              <a:t>   -</a:t>
            </a:r>
            <a:r>
              <a:rPr lang="ko-KR" altLang="en-US" sz="1400">
                <a:latin typeface="+mn-ea"/>
                <a:ea typeface="+mn-ea"/>
              </a:rPr>
              <a:t>사용자</a:t>
            </a:r>
            <a:r>
              <a:rPr lang="en-US" altLang="ko-KR" sz="1400">
                <a:latin typeface="+mn-ea"/>
                <a:ea typeface="+mn-ea"/>
              </a:rPr>
              <a:t> </a:t>
            </a:r>
            <a:r>
              <a:rPr lang="ko-KR" altLang="en-US" sz="1400">
                <a:latin typeface="+mn-ea"/>
                <a:ea typeface="+mn-ea"/>
              </a:rPr>
              <a:t>참여중인 </a:t>
            </a:r>
            <a:r>
              <a:rPr lang="ko-KR" altLang="en-US" sz="1400">
                <a:latin typeface="+mn-ea"/>
              </a:rPr>
              <a:t>챌린지와 종료된 챌린지를</a:t>
            </a:r>
            <a:endParaRPr lang="ko-KR" altLang="en-US" sz="14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  <a:ea typeface="+mn-ea"/>
              </a:rPr>
              <a:t>  </a:t>
            </a:r>
            <a:r>
              <a:rPr lang="ko-KR" altLang="en-US" sz="1400">
                <a:latin typeface="+mn-ea"/>
                <a:ea typeface="+mn-ea"/>
              </a:rPr>
              <a:t>보여줌으로써 자신의 동기 부여를 만들어줌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</a:rPr>
              <a:t>   - </a:t>
            </a:r>
            <a:r>
              <a:rPr lang="ko-KR" altLang="en-US" sz="1400">
                <a:latin typeface="+mn-ea"/>
              </a:rPr>
              <a:t>다른 페이지를 자유자재로 이동 가능</a:t>
            </a:r>
            <a:endParaRPr lang="ko-KR" altLang="en-US" sz="14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  <a:ea typeface="+mn-ea"/>
              </a:rPr>
              <a:t>    </a:t>
            </a:r>
            <a:endParaRPr lang="en-US" altLang="ko-KR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800">
                <a:latin typeface="+mn-ea"/>
                <a:ea typeface="+mn-ea"/>
              </a:rPr>
              <a:t>2. 작성 페이지</a:t>
            </a:r>
            <a:endParaRPr altLang="ko-KR" sz="18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800">
                <a:latin typeface="+mn-ea"/>
                <a:ea typeface="+mn-ea"/>
              </a:rPr>
              <a:t>  -</a:t>
            </a:r>
            <a:r>
              <a:rPr lang="ko-KR" altLang="en-US" sz="1400">
                <a:latin typeface="+mn-ea"/>
              </a:rPr>
              <a:t>요건 다 내꺼의 챌린지</a:t>
            </a:r>
            <a:r>
              <a:rPr lang="ko-KR" altLang="en-US" sz="1400">
                <a:latin typeface="+mn-ea"/>
                <a:ea typeface="+mn-ea"/>
              </a:rPr>
              <a:t>만의 고유 조건과 데이터 구축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및</a:t>
            </a:r>
            <a:r>
              <a:rPr lang="en-US" altLang="ko-KR" sz="1400">
                <a:latin typeface="+mn-ea"/>
              </a:rPr>
              <a:t>  </a:t>
            </a:r>
            <a:r>
              <a:rPr lang="ko-KR" altLang="en-US" sz="1400">
                <a:latin typeface="+mn-ea"/>
              </a:rPr>
              <a:t>작성 시</a:t>
            </a:r>
            <a:r>
              <a:rPr lang="en-US" altLang="ko-KR" sz="1400">
                <a:latin typeface="+mn-ea"/>
              </a:rPr>
              <a:t> DB</a:t>
            </a:r>
            <a:r>
              <a:rPr lang="ko-KR" altLang="en-US" sz="1400">
                <a:latin typeface="+mn-ea"/>
              </a:rPr>
              <a:t>에 챌린지 고유의 데이터 저장</a:t>
            </a:r>
            <a:endParaRPr lang="ko-KR" altLang="en-US" sz="14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</a:rPr>
              <a:t>   - </a:t>
            </a:r>
            <a:r>
              <a:rPr lang="ko-KR" altLang="en-US" sz="1400">
                <a:latin typeface="+mn-ea"/>
              </a:rPr>
              <a:t>이미지 업로드 기능 </a:t>
            </a:r>
            <a:endParaRPr lang="ko-KR" altLang="en-US" sz="14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  <a:ea typeface="+mn-ea"/>
              </a:rPr>
              <a:t>   </a:t>
            </a:r>
            <a:endParaRPr lang="en-US" altLang="ko-KR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altLang="ko-KR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800">
                <a:latin typeface="+mn-ea"/>
                <a:ea typeface="+mn-ea"/>
              </a:rPr>
              <a:t>3. </a:t>
            </a:r>
            <a:r>
              <a:rPr altLang="ko-KR">
                <a:latin typeface="+mn-ea"/>
                <a:ea typeface="+mn-ea"/>
              </a:rPr>
              <a:t>조회 및 </a:t>
            </a:r>
            <a:r>
              <a:rPr lang="ko-KR" altLang="en-US">
                <a:latin typeface="+mn-ea"/>
              </a:rPr>
              <a:t>결과 </a:t>
            </a:r>
            <a:endParaRPr lang="ko-KR" altLang="en-US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>
                <a:latin typeface="+mn-ea"/>
              </a:rPr>
              <a:t>  - </a:t>
            </a:r>
            <a:r>
              <a:rPr lang="ko-KR" altLang="en-US" sz="1400">
                <a:latin typeface="+mn-ea"/>
              </a:rPr>
              <a:t>진행중인 챌린지 조회 기능</a:t>
            </a:r>
            <a:endParaRPr lang="ko-KR" altLang="en-US" sz="14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</a:rPr>
              <a:t>   -  </a:t>
            </a:r>
            <a:r>
              <a:rPr lang="ko-KR" altLang="en-US" sz="1400">
                <a:latin typeface="+mn-ea"/>
              </a:rPr>
              <a:t>조회한 챌린지가 없을 경우 추천</a:t>
            </a:r>
            <a:r>
              <a:rPr lang="en-US" altLang="ko-KR" sz="1400">
                <a:latin typeface="+mn-ea"/>
              </a:rPr>
              <a:t>,</a:t>
            </a:r>
            <a:r>
              <a:rPr lang="ko-KR" altLang="en-US" sz="1400">
                <a:latin typeface="+mn-ea"/>
              </a:rPr>
              <a:t>인기 챌린지를 표시</a:t>
            </a:r>
            <a:endParaRPr lang="ko-KR" altLang="en-US" sz="14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</a:rPr>
              <a:t>  - </a:t>
            </a:r>
            <a:r>
              <a:rPr lang="ko-KR" altLang="en-US" sz="1400">
                <a:latin typeface="+mn-ea"/>
              </a:rPr>
              <a:t>사용자가 결과를 확인하고 싶으면 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진행중인</a:t>
            </a:r>
            <a:endParaRPr lang="ko-KR" altLang="en-US" sz="14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</a:rPr>
              <a:t>     챌린지의 결과를 조건에 따라 검증해서 </a:t>
            </a:r>
            <a:endParaRPr lang="ko-KR" altLang="en-US" sz="14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</a:rPr>
              <a:t>     </a:t>
            </a:r>
            <a:r>
              <a:rPr lang="ko-KR" altLang="en-US" sz="1400">
                <a:latin typeface="+mn-ea"/>
              </a:rPr>
              <a:t>성공 여부를 확인할 수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있는 기능</a:t>
            </a:r>
            <a:endParaRPr lang="ko-KR" altLang="en-US" sz="14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800">
                <a:latin typeface="+mn-ea"/>
                <a:ea typeface="+mn-ea"/>
              </a:rPr>
              <a:t>  </a:t>
            </a:r>
            <a:endParaRPr lang="en-US" altLang="ko-KR" sz="1800">
              <a:latin typeface="+mn-ea"/>
              <a:ea typeface="+mn-ea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/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/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/>
          </a:p>
        </p:txBody>
      </p:sp>
      <p:pic>
        <p:nvPicPr>
          <p:cNvPr id="6" name="nppt_16402523745612235" descr="이미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22662" y="2392004"/>
            <a:ext cx="2075037" cy="2073991"/>
          </a:xfrm>
          <a:prstGeom prst="rect">
            <a:avLst/>
          </a:prstGeom>
        </p:spPr>
      </p:pic>
      <p:sp>
        <p:nvSpPr>
          <p:cNvPr id="7" name="nppt_16402523745611531"/>
          <p:cNvSpPr/>
          <p:nvPr/>
        </p:nvSpPr>
        <p:spPr>
          <a:xfrm>
            <a:off x="229416" y="611825"/>
            <a:ext cx="5734554" cy="164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altLang="ko-KR" sz="3000">
                <a:latin typeface="페이북 Bold"/>
                <a:ea typeface="페이북 Bold"/>
              </a:rPr>
              <a:t>프로젝트 결과물 설명 - </a:t>
            </a:r>
            <a:r>
              <a:rPr lang="ko-KR" altLang="en-US" sz="3000">
                <a:latin typeface="페이북 Bold"/>
                <a:ea typeface="페이북 Bold"/>
              </a:rPr>
              <a:t>챌린지</a:t>
            </a:r>
            <a:endParaRPr lang="ko-KR" altLang="en-US" sz="3000">
              <a:latin typeface="페이북 Bold"/>
              <a:ea typeface="페이북 Bold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>
              <a:latin typeface="페이북 Bold"/>
              <a:ea typeface="페이북 Bold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>
              <a:latin typeface="페이북 Bold"/>
              <a:ea typeface="페이북 Bold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>
              <a:latin typeface="페이북 Bold"/>
              <a:ea typeface="페이북 Bold"/>
            </a:endParaRPr>
          </a:p>
          <a:p>
            <a:pPr marL="0">
              <a:defRPr/>
            </a:pPr>
            <a:endParaRPr lang="ko-KR" altLang="en-US">
              <a:latin typeface="페이북 Bold"/>
              <a:ea typeface="페이북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6402523745611533"/>
          <p:cNvSpPr/>
          <p:nvPr/>
        </p:nvSpPr>
        <p:spPr>
          <a:xfrm>
            <a:off x="469693" y="49342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6402523745611988"/>
          <p:cNvSpPr/>
          <p:nvPr/>
        </p:nvSpPr>
        <p:spPr>
          <a:xfrm>
            <a:off x="323357" y="1501778"/>
            <a:ext cx="6780755" cy="4478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  <a:ea typeface="+mn-ea"/>
              </a:rPr>
              <a:t>1</a:t>
            </a:r>
            <a:r>
              <a:rPr altLang="ko-KR" sz="1400">
                <a:latin typeface="+mn-ea"/>
                <a:ea typeface="+mn-ea"/>
              </a:rPr>
              <a:t>. </a:t>
            </a:r>
            <a:r>
              <a:rPr lang="ko-KR" altLang="en-US" sz="1400">
                <a:latin typeface="+mn-ea"/>
                <a:ea typeface="+mn-ea"/>
              </a:rPr>
              <a:t>개인화 대시보드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</a:t>
            </a:r>
            <a:r>
              <a:rPr lang="en-US" altLang="ko-KR" sz="1400">
                <a:latin typeface="+mn-ea"/>
                <a:ea typeface="+mn-ea"/>
              </a:rPr>
              <a:t>-</a:t>
            </a:r>
            <a:r>
              <a:rPr lang="ko-KR" altLang="en-US" sz="1400">
                <a:latin typeface="+mn-ea"/>
                <a:ea typeface="+mn-ea"/>
              </a:rPr>
              <a:t> 사용자 정보 시각화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</a:t>
            </a:r>
            <a:r>
              <a:rPr lang="en-US" altLang="ko-KR" sz="1400">
                <a:latin typeface="+mn-ea"/>
                <a:ea typeface="+mn-ea"/>
              </a:rPr>
              <a:t>-</a:t>
            </a:r>
            <a:r>
              <a:rPr lang="ko-KR" altLang="en-US" sz="1400">
                <a:latin typeface="+mn-ea"/>
                <a:ea typeface="+mn-ea"/>
              </a:rPr>
              <a:t> 대시보드 클릭시 추가적인 정보 제공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    </a:t>
            </a:r>
            <a:r>
              <a:rPr lang="en-US" altLang="ko-KR" sz="1400">
                <a:latin typeface="+mn-ea"/>
                <a:ea typeface="+mn-ea"/>
              </a:rPr>
              <a:t>-</a:t>
            </a:r>
            <a:r>
              <a:rPr lang="ko-KR" altLang="en-US" sz="1400">
                <a:latin typeface="+mn-ea"/>
                <a:ea typeface="+mn-ea"/>
              </a:rPr>
              <a:t> </a:t>
            </a:r>
            <a:r>
              <a:rPr lang="en-US" altLang="ko-KR" sz="1400">
                <a:latin typeface="+mn-ea"/>
                <a:ea typeface="+mn-ea"/>
              </a:rPr>
              <a:t>Ajax</a:t>
            </a:r>
            <a:r>
              <a:rPr lang="ko-KR" altLang="en-US" sz="1400">
                <a:latin typeface="+mn-ea"/>
                <a:ea typeface="+mn-ea"/>
              </a:rPr>
              <a:t>와 </a:t>
            </a:r>
            <a:r>
              <a:rPr lang="en-US" altLang="ko-KR" sz="1400">
                <a:latin typeface="+mn-ea"/>
                <a:ea typeface="+mn-ea"/>
              </a:rPr>
              <a:t>React</a:t>
            </a:r>
            <a:r>
              <a:rPr lang="ko-KR" altLang="en-US" sz="1400">
                <a:latin typeface="+mn-ea"/>
                <a:ea typeface="+mn-ea"/>
              </a:rPr>
              <a:t> </a:t>
            </a:r>
            <a:r>
              <a:rPr lang="en-US" altLang="ko-KR" sz="1400">
                <a:latin typeface="+mn-ea"/>
                <a:ea typeface="+mn-ea"/>
              </a:rPr>
              <a:t>Hooks</a:t>
            </a:r>
            <a:r>
              <a:rPr lang="ko-KR" altLang="en-US" sz="1400">
                <a:latin typeface="+mn-ea"/>
                <a:ea typeface="+mn-ea"/>
              </a:rPr>
              <a:t>를 통한 비동기 상태 변경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</a:t>
            </a:r>
            <a:r>
              <a:rPr lang="en-US" altLang="ko-KR" sz="1400">
                <a:latin typeface="+mn-ea"/>
                <a:ea typeface="+mn-ea"/>
              </a:rPr>
              <a:t>-</a:t>
            </a:r>
            <a:r>
              <a:rPr lang="ko-KR" altLang="en-US" sz="1400">
                <a:latin typeface="+mn-ea"/>
                <a:ea typeface="+mn-ea"/>
              </a:rPr>
              <a:t> 식단 </a:t>
            </a:r>
            <a:r>
              <a:rPr lang="en-US" altLang="ko-KR" sz="1400">
                <a:latin typeface="+mn-ea"/>
                <a:ea typeface="+mn-ea"/>
              </a:rPr>
              <a:t>Top</a:t>
            </a:r>
            <a:r>
              <a:rPr lang="ko-KR" altLang="en-US" sz="1400">
                <a:latin typeface="+mn-ea"/>
                <a:ea typeface="+mn-ea"/>
              </a:rPr>
              <a:t> </a:t>
            </a:r>
            <a:r>
              <a:rPr lang="en-US" altLang="ko-KR" sz="1400">
                <a:latin typeface="+mn-ea"/>
                <a:ea typeface="+mn-ea"/>
              </a:rPr>
              <a:t>3</a:t>
            </a:r>
            <a:r>
              <a:rPr lang="ko-KR" altLang="en-US" sz="1400">
                <a:latin typeface="+mn-ea"/>
                <a:ea typeface="+mn-ea"/>
              </a:rPr>
              <a:t> 데이터 등을 통해 식습관 확인 가능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</a:t>
            </a:r>
            <a:r>
              <a:rPr lang="en-US" altLang="ko-KR" sz="1400">
                <a:latin typeface="+mn-ea"/>
                <a:ea typeface="+mn-ea"/>
              </a:rPr>
              <a:t>-</a:t>
            </a:r>
            <a:r>
              <a:rPr lang="ko-KR" altLang="en-US" sz="1400">
                <a:latin typeface="+mn-ea"/>
                <a:ea typeface="+mn-ea"/>
              </a:rPr>
              <a:t> 각 항목 별 개인 컨텐츠에 접근할 수 있는 링크 제공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  <a:ea typeface="+mn-ea"/>
              </a:rPr>
              <a:t>2</a:t>
            </a:r>
            <a:r>
              <a:rPr altLang="ko-KR" sz="1400">
                <a:latin typeface="+mn-ea"/>
                <a:ea typeface="+mn-ea"/>
              </a:rPr>
              <a:t>. </a:t>
            </a:r>
            <a:r>
              <a:rPr lang="ko-KR" altLang="en-US" sz="1400">
                <a:latin typeface="+mn-ea"/>
                <a:ea typeface="+mn-ea"/>
              </a:rPr>
              <a:t>알림 </a:t>
            </a:r>
            <a:r>
              <a:rPr lang="en-US" altLang="ko-KR" sz="1400">
                <a:latin typeface="+mn-ea"/>
                <a:ea typeface="+mn-ea"/>
              </a:rPr>
              <a:t>/</a:t>
            </a:r>
            <a:r>
              <a:rPr lang="ko-KR" altLang="en-US" sz="1400">
                <a:latin typeface="+mn-ea"/>
                <a:ea typeface="+mn-ea"/>
              </a:rPr>
              <a:t> 채팅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</a:t>
            </a:r>
            <a:r>
              <a:rPr lang="en-US" altLang="ko-KR" sz="1400">
                <a:latin typeface="+mn-ea"/>
                <a:ea typeface="+mn-ea"/>
              </a:rPr>
              <a:t>-</a:t>
            </a:r>
            <a:r>
              <a:rPr lang="ko-KR" altLang="en-US" sz="1400">
                <a:latin typeface="+mn-ea"/>
                <a:ea typeface="+mn-ea"/>
              </a:rPr>
              <a:t> 애플리케이션 전체 사용자 활동 실시간 알림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</a:t>
            </a:r>
            <a:r>
              <a:rPr lang="en-US" altLang="ko-KR" sz="1400">
                <a:latin typeface="+mn-ea"/>
                <a:ea typeface="+mn-ea"/>
              </a:rPr>
              <a:t>-</a:t>
            </a:r>
            <a:r>
              <a:rPr lang="ko-KR" altLang="en-US" sz="1400">
                <a:latin typeface="+mn-ea"/>
                <a:ea typeface="+mn-ea"/>
              </a:rPr>
              <a:t> 부가적인 채팅 기능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</a:t>
            </a:r>
            <a:r>
              <a:rPr lang="en-US" altLang="ko-KR" sz="1400">
                <a:latin typeface="+mn-ea"/>
                <a:ea typeface="+mn-ea"/>
              </a:rPr>
              <a:t>-</a:t>
            </a:r>
            <a:r>
              <a:rPr lang="ko-KR" altLang="en-US" sz="1400">
                <a:latin typeface="+mn-ea"/>
                <a:ea typeface="+mn-ea"/>
              </a:rPr>
              <a:t> 애플리케이션의 경량화된 커뮤니티 기능</a:t>
            </a:r>
            <a:r>
              <a:rPr lang="en-US" altLang="ko-KR" sz="1400">
                <a:latin typeface="+mn-ea"/>
                <a:ea typeface="+mn-ea"/>
              </a:rPr>
              <a:t>.</a:t>
            </a:r>
            <a:endParaRPr lang="en-US" altLang="ko-KR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lang="en-US" altLang="ko-KR" sz="1400">
              <a:latin typeface="+mn-ea"/>
              <a:ea typeface="+mn-ea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altLang="ko-KR" sz="1400">
              <a:latin typeface="+mn-ea"/>
              <a:ea typeface="+mn-ea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/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/>
          </a:p>
        </p:txBody>
      </p:sp>
      <p:pic>
        <p:nvPicPr>
          <p:cNvPr id="6" name="nppt_16402523745612235" descr="이미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22662" y="2392004"/>
            <a:ext cx="2075037" cy="2073991"/>
          </a:xfrm>
          <a:prstGeom prst="rect">
            <a:avLst/>
          </a:prstGeom>
        </p:spPr>
      </p:pic>
      <p:sp>
        <p:nvSpPr>
          <p:cNvPr id="7" name="nppt_16402523745611531"/>
          <p:cNvSpPr/>
          <p:nvPr/>
        </p:nvSpPr>
        <p:spPr>
          <a:xfrm>
            <a:off x="229416" y="611825"/>
            <a:ext cx="5734554" cy="54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altLang="ko-KR" sz="3000">
                <a:latin typeface="페이북 Bold"/>
                <a:ea typeface="페이북 Bold"/>
              </a:rPr>
              <a:t>프로젝트 결과물 설명 - </a:t>
            </a:r>
            <a:r>
              <a:rPr lang="ko-KR" altLang="en-US" sz="3000">
                <a:latin typeface="페이북 Bold"/>
                <a:ea typeface="페이북 Bold"/>
              </a:rPr>
              <a:t>리포트</a:t>
            </a:r>
            <a:endParaRPr lang="ko-KR" altLang="en-US" sz="3000">
              <a:latin typeface="페이북 Bold"/>
              <a:ea typeface="페이북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20"/>
          <p:cNvSpPr/>
          <p:nvPr/>
        </p:nvSpPr>
        <p:spPr>
          <a:xfrm rot="5400000">
            <a:off x="771640" y="611220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62"/>
          <p:cNvSpPr txBox="1"/>
          <p:nvPr/>
        </p:nvSpPr>
        <p:spPr>
          <a:xfrm>
            <a:off x="1122342" y="432760"/>
            <a:ext cx="2684502" cy="394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latin typeface="페이북 Bold"/>
                <a:ea typeface="페이북 Bold"/>
              </a:rPr>
              <a:t>자체 평가 의견</a:t>
            </a:r>
            <a:r>
              <a:rPr lang="en-US" altLang="ko-KR" sz="2000">
                <a:latin typeface="페이북 Bold"/>
                <a:ea typeface="페이북 Bold"/>
              </a:rPr>
              <a:t>(Good)</a:t>
            </a:r>
            <a:endParaRPr lang="en-US" altLang="ko-KR" sz="2000">
              <a:latin typeface="페이북 Bold"/>
              <a:ea typeface="페이북 Bold"/>
            </a:endParaRPr>
          </a:p>
        </p:txBody>
      </p:sp>
      <p:sp>
        <p:nvSpPr>
          <p:cNvPr id="12" name="TextBox 58"/>
          <p:cNvSpPr txBox="1"/>
          <p:nvPr/>
        </p:nvSpPr>
        <p:spPr>
          <a:xfrm>
            <a:off x="1432173" y="3148914"/>
            <a:ext cx="2354930" cy="1916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실제로 사용자가 사용할 수 있는 수준까지 개발 환경을  설정해서 개발 상황에 대한 현실적인 피드백을 받을 수 있었다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 특히 렌더링 속도가 로컬 개발 환경보다 상당한 차이가 있다는 것을 경험해서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좋은 코드의 중요성을 체감할 수 있었다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 </a:t>
            </a:r>
            <a:endParaRPr lang="ko-KR" altLang="en-US" sz="1200">
              <a:latin typeface="에스코어 드림 4 Regular"/>
              <a:ea typeface="에스코어 드림 4 Regular"/>
            </a:endParaRPr>
          </a:p>
        </p:txBody>
      </p:sp>
      <p:sp>
        <p:nvSpPr>
          <p:cNvPr id="13" name="TextBox 59"/>
          <p:cNvSpPr txBox="1"/>
          <p:nvPr/>
        </p:nvSpPr>
        <p:spPr>
          <a:xfrm>
            <a:off x="1397912" y="2418830"/>
            <a:ext cx="2423449" cy="693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지속적인 통합 개발 </a:t>
            </a:r>
            <a:r>
              <a:rPr lang="en-US" altLang="ko-KR" sz="2000">
                <a:latin typeface="페이북 Bold"/>
                <a:ea typeface="페이북 Bold"/>
              </a:rPr>
              <a:t>/</a:t>
            </a:r>
            <a:r>
              <a:rPr lang="ko-KR" altLang="en-US" sz="2000">
                <a:latin typeface="페이북 Bold"/>
                <a:ea typeface="페이북 Bold"/>
              </a:rPr>
              <a:t>배포 환경 설정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14" name="타원 17"/>
          <p:cNvSpPr/>
          <p:nvPr/>
        </p:nvSpPr>
        <p:spPr>
          <a:xfrm>
            <a:off x="2146453" y="1607842"/>
            <a:ext cx="692498" cy="692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20"/>
          <p:cNvSpPr/>
          <p:nvPr/>
        </p:nvSpPr>
        <p:spPr>
          <a:xfrm>
            <a:off x="2296173" y="1648463"/>
            <a:ext cx="401572" cy="5142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  <a:ea typeface="나눔스퀘어_ac ExtraBold"/>
              </a:rPr>
              <a:t>1</a:t>
            </a:r>
            <a:endParaRPr lang="en-US" altLang="ko-KR" sz="2800" b="1">
              <a:solidFill>
                <a:schemeClr val="bg1"/>
              </a:solidFill>
              <a:ea typeface="나눔스퀘어_ac ExtraBold"/>
            </a:endParaRPr>
          </a:p>
        </p:txBody>
      </p:sp>
      <p:sp>
        <p:nvSpPr>
          <p:cNvPr id="16" name="TextBox 58"/>
          <p:cNvSpPr txBox="1"/>
          <p:nvPr/>
        </p:nvSpPr>
        <p:spPr>
          <a:xfrm>
            <a:off x="4560169" y="3121245"/>
            <a:ext cx="3071661" cy="2830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 관계형 데이터베이스보다 보다 자유롭게 데이터를 다룰 수 있는 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NOSQL(MongoDB)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를 활용해서빠르게 데이터 구조를 만들 수 있었다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또한 팀원 전부가 능동적으로 프로젝트에 참여하고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할당된 역할에 필요한 기술을 빠르게 익혀서 계획보다 이른 시점에 기본 기능들을 완성할 수 있었다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 덕분에 팀원 일부가 기피했었던 영역 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(CSS,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React Hooks 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활용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)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또한 충분히 연습하고 활용할 수 있는 기회가 생겨서 프론트엔드에서 요구하는 역량을 키울 수 있었다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</p:txBody>
      </p:sp>
      <p:sp>
        <p:nvSpPr>
          <p:cNvPr id="17" name="TextBox 59"/>
          <p:cNvSpPr txBox="1"/>
          <p:nvPr/>
        </p:nvSpPr>
        <p:spPr>
          <a:xfrm>
            <a:off x="4884275" y="2473960"/>
            <a:ext cx="2423449" cy="391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빠른 기본 기능 구현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632816" y="1549805"/>
            <a:ext cx="692498" cy="692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20"/>
          <p:cNvSpPr/>
          <p:nvPr/>
        </p:nvSpPr>
        <p:spPr>
          <a:xfrm>
            <a:off x="5782536" y="1590426"/>
            <a:ext cx="401572" cy="516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  <a:ea typeface="나눔스퀘어_ac ExtraBold"/>
              </a:rPr>
              <a:t>1</a:t>
            </a:r>
            <a:endParaRPr lang="en-US" altLang="ko-KR" sz="2800" b="1">
              <a:solidFill>
                <a:schemeClr val="bg1"/>
              </a:solidFill>
              <a:ea typeface="나눔스퀘어_ac ExtraBold"/>
            </a:endParaRPr>
          </a:p>
        </p:txBody>
      </p:sp>
      <p:sp>
        <p:nvSpPr>
          <p:cNvPr id="20" name="TextBox 58"/>
          <p:cNvSpPr txBox="1"/>
          <p:nvPr/>
        </p:nvSpPr>
        <p:spPr>
          <a:xfrm>
            <a:off x="8521177" y="3104517"/>
            <a:ext cx="2354930" cy="191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프론트엔드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(React),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백엔드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(NodeJS),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데이터베이스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(MongoDB)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모두 자바스크립트를 활용한다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en-US" altLang="ko-KR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덕분에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 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다른 역할군의 코드를 이해하고 서로의 요구 사항을 쉽게 전달할 수 있었다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</p:txBody>
      </p:sp>
      <p:sp>
        <p:nvSpPr>
          <p:cNvPr id="21" name="TextBox 59"/>
          <p:cNvSpPr txBox="1"/>
          <p:nvPr/>
        </p:nvSpPr>
        <p:spPr>
          <a:xfrm>
            <a:off x="8527929" y="2463039"/>
            <a:ext cx="2423449" cy="392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페이북 Bold"/>
                <a:ea typeface="페이북 Bold"/>
              </a:rPr>
              <a:t>Only JavaScript</a:t>
            </a:r>
            <a:endParaRPr lang="en-US" altLang="ko-KR" sz="2000">
              <a:latin typeface="페이북 Bold"/>
              <a:ea typeface="페이북 Bold"/>
            </a:endParaRPr>
          </a:p>
        </p:txBody>
      </p:sp>
      <p:sp>
        <p:nvSpPr>
          <p:cNvPr id="22" name="타원 17"/>
          <p:cNvSpPr/>
          <p:nvPr/>
        </p:nvSpPr>
        <p:spPr>
          <a:xfrm>
            <a:off x="9265395" y="1555660"/>
            <a:ext cx="692498" cy="692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0"/>
          <p:cNvSpPr/>
          <p:nvPr/>
        </p:nvSpPr>
        <p:spPr>
          <a:xfrm>
            <a:off x="9415115" y="1596282"/>
            <a:ext cx="401572" cy="5174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  <a:ea typeface="나눔스퀘어_ac ExtraBold"/>
              </a:rPr>
              <a:t>1</a:t>
            </a:r>
            <a:endParaRPr lang="en-US" altLang="ko-KR" sz="2800" b="1">
              <a:solidFill>
                <a:schemeClr val="bg1"/>
              </a:solidFill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20"/>
          <p:cNvSpPr/>
          <p:nvPr/>
        </p:nvSpPr>
        <p:spPr>
          <a:xfrm rot="5400000">
            <a:off x="771640" y="611220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62"/>
          <p:cNvSpPr txBox="1"/>
          <p:nvPr/>
        </p:nvSpPr>
        <p:spPr>
          <a:xfrm>
            <a:off x="1122342" y="432760"/>
            <a:ext cx="2684502" cy="394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latin typeface="페이북 Bold"/>
                <a:ea typeface="페이북 Bold"/>
              </a:rPr>
              <a:t>자체 평가 의견</a:t>
            </a:r>
            <a:r>
              <a:rPr lang="en-US" altLang="ko-KR" sz="2000">
                <a:latin typeface="페이북 Bold"/>
                <a:ea typeface="페이북 Bold"/>
              </a:rPr>
              <a:t>(Bad)</a:t>
            </a:r>
            <a:endParaRPr lang="en-US" altLang="ko-KR" sz="2000">
              <a:latin typeface="페이북 Bold"/>
              <a:ea typeface="페이북 Bold"/>
            </a:endParaRPr>
          </a:p>
        </p:txBody>
      </p:sp>
      <p:sp>
        <p:nvSpPr>
          <p:cNvPr id="12" name="TextBox 58"/>
          <p:cNvSpPr txBox="1"/>
          <p:nvPr/>
        </p:nvSpPr>
        <p:spPr>
          <a:xfrm>
            <a:off x="1526480" y="3262082"/>
            <a:ext cx="2354930" cy="173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회원 활동 포인트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챌린지 달성 상품 제공 등 사용자 참여를 유도하는 기능을 구현하지 못했다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즉 사용자 건강 습관 참여를 유도하는 애플리케이션의 목적을 지속적으로 인지하지 못하고 파편화된 구현에 시간을 보냈다는 아쉬움이 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</a:t>
            </a:r>
            <a:endParaRPr lang="ko-KR" altLang="en-US" sz="1200">
              <a:latin typeface="에스코어 드림 4 Regular"/>
              <a:ea typeface="에스코어 드림 4 Regular"/>
            </a:endParaRPr>
          </a:p>
        </p:txBody>
      </p:sp>
      <p:sp>
        <p:nvSpPr>
          <p:cNvPr id="13" name="TextBox 59"/>
          <p:cNvSpPr txBox="1"/>
          <p:nvPr/>
        </p:nvSpPr>
        <p:spPr>
          <a:xfrm>
            <a:off x="1397912" y="2418830"/>
            <a:ext cx="2423449" cy="693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사용자 참여</a:t>
            </a:r>
            <a:endParaRPr lang="ko-KR" altLang="en-US" sz="2000">
              <a:latin typeface="페이북 Bold"/>
              <a:ea typeface="페이북 Bold"/>
            </a:endParaRPr>
          </a:p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유인책 부재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14" name="타원 17"/>
          <p:cNvSpPr/>
          <p:nvPr/>
        </p:nvSpPr>
        <p:spPr>
          <a:xfrm>
            <a:off x="2146453" y="1607842"/>
            <a:ext cx="692498" cy="69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20"/>
          <p:cNvSpPr/>
          <p:nvPr/>
        </p:nvSpPr>
        <p:spPr>
          <a:xfrm>
            <a:off x="2296173" y="1648463"/>
            <a:ext cx="401572" cy="5142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  <a:ea typeface="나눔스퀘어_ac ExtraBold"/>
              </a:rPr>
              <a:t>1</a:t>
            </a:r>
            <a:endParaRPr lang="en-US" altLang="ko-KR" sz="2800" b="1">
              <a:solidFill>
                <a:schemeClr val="bg1"/>
              </a:solidFill>
              <a:ea typeface="나눔스퀘어_ac ExtraBold"/>
            </a:endParaRPr>
          </a:p>
        </p:txBody>
      </p:sp>
      <p:sp>
        <p:nvSpPr>
          <p:cNvPr id="16" name="TextBox 58"/>
          <p:cNvSpPr txBox="1"/>
          <p:nvPr/>
        </p:nvSpPr>
        <p:spPr>
          <a:xfrm>
            <a:off x="4918535" y="3130682"/>
            <a:ext cx="2354930" cy="2468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프로젝트에 대한 장기적인 설계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기획의 중요성을 간과하고  기술에 대한 이해와 구현에 초점을 두었다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 애플리케이션의 기본 기능을 계획보다 빠르게 구현하는 것은 성공했으나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확장성이 떨어지는 설계로 인해 애플리케이션을 차별화할 수 있는 기능을 추가하지 못했다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</p:txBody>
      </p:sp>
      <p:sp>
        <p:nvSpPr>
          <p:cNvPr id="17" name="TextBox 59"/>
          <p:cNvSpPr txBox="1"/>
          <p:nvPr/>
        </p:nvSpPr>
        <p:spPr>
          <a:xfrm>
            <a:off x="4884275" y="2341932"/>
            <a:ext cx="2423449" cy="698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미흡했던 </a:t>
            </a:r>
            <a:endParaRPr lang="ko-KR" altLang="en-US" sz="2000">
              <a:latin typeface="페이북 Bold"/>
              <a:ea typeface="페이북 Bold"/>
            </a:endParaRPr>
          </a:p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기획 및 설계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745494" y="1521513"/>
            <a:ext cx="692498" cy="69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20"/>
          <p:cNvSpPr/>
          <p:nvPr/>
        </p:nvSpPr>
        <p:spPr>
          <a:xfrm>
            <a:off x="5895214" y="1562133"/>
            <a:ext cx="401572" cy="516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  <a:ea typeface="나눔스퀘어_ac ExtraBold"/>
              </a:rPr>
              <a:t>1</a:t>
            </a:r>
            <a:endParaRPr lang="en-US" altLang="ko-KR" sz="2800" b="1">
              <a:solidFill>
                <a:schemeClr val="bg1"/>
              </a:solidFill>
              <a:ea typeface="나눔스퀘어_ac ExtraBold"/>
            </a:endParaRPr>
          </a:p>
        </p:txBody>
      </p:sp>
      <p:sp>
        <p:nvSpPr>
          <p:cNvPr id="20" name="TextBox 58"/>
          <p:cNvSpPr txBox="1"/>
          <p:nvPr/>
        </p:nvSpPr>
        <p:spPr>
          <a:xfrm>
            <a:off x="8540038" y="3085656"/>
            <a:ext cx="2354930" cy="2470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프론트 엔드 역할군에 과도한 인원을 할당했다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그 결과 부실한 프로젝트 구조 설계로 이어졌고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앞서 말한 문제들을 초래했다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</a:t>
            </a: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또한 백엔드에서 통합 개발 환경설정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실제 서비스 배포에 지나치게 많은 시간을 투자했기 때문에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프론트엔드에서 활용할 수 있는 다양한 데이터를 제공하지 못했다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</p:txBody>
      </p:sp>
      <p:sp>
        <p:nvSpPr>
          <p:cNvPr id="21" name="TextBox 59"/>
          <p:cNvSpPr txBox="1"/>
          <p:nvPr/>
        </p:nvSpPr>
        <p:spPr>
          <a:xfrm>
            <a:off x="8443054" y="2434747"/>
            <a:ext cx="2423448" cy="394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역할 배분 실패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22" name="타원 17"/>
          <p:cNvSpPr/>
          <p:nvPr/>
        </p:nvSpPr>
        <p:spPr>
          <a:xfrm>
            <a:off x="9265395" y="1555660"/>
            <a:ext cx="692498" cy="69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0"/>
          <p:cNvSpPr/>
          <p:nvPr/>
        </p:nvSpPr>
        <p:spPr>
          <a:xfrm>
            <a:off x="9415115" y="1596282"/>
            <a:ext cx="401572" cy="5174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  <a:ea typeface="나눔스퀘어_ac ExtraBold"/>
              </a:rPr>
              <a:t>1</a:t>
            </a:r>
            <a:endParaRPr lang="en-US" altLang="ko-KR" sz="2800" b="1">
              <a:solidFill>
                <a:schemeClr val="bg1"/>
              </a:solidFill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533158" y="1096937"/>
            <a:ext cx="2147454" cy="214745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35988" y="4119922"/>
            <a:ext cx="2026226" cy="202622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77853" y="2913423"/>
            <a:ext cx="3164416" cy="316441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42016" y="722673"/>
            <a:ext cx="846666" cy="846666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stCxn id="20" idx="3"/>
          </p:cNvCxnSpPr>
          <p:nvPr/>
        </p:nvCxnSpPr>
        <p:spPr>
          <a:xfrm rot="16200000" flipH="1">
            <a:off x="8598361" y="2252932"/>
            <a:ext cx="1224299" cy="1059764"/>
          </a:xfrm>
          <a:prstGeom prst="straightConnector1">
            <a:avLst/>
          </a:prstGeom>
          <a:ln w="762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1" idx="3"/>
          </p:cNvCxnSpPr>
          <p:nvPr/>
        </p:nvCxnSpPr>
        <p:spPr>
          <a:xfrm flipV="1">
            <a:off x="8462219" y="4019380"/>
            <a:ext cx="1299341" cy="1113654"/>
          </a:xfrm>
          <a:prstGeom prst="straightConnector1">
            <a:avLst/>
          </a:prstGeom>
          <a:ln w="762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6" idx="2"/>
            <a:endCxn id="22" idx="0"/>
          </p:cNvCxnSpPr>
          <p:nvPr/>
        </p:nvCxnSpPr>
        <p:spPr>
          <a:xfrm rot="5400000">
            <a:off x="9790663" y="2238737"/>
            <a:ext cx="1344083" cy="5288"/>
          </a:xfrm>
          <a:prstGeom prst="straightConnector1">
            <a:avLst/>
          </a:prstGeom>
          <a:ln w="762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11038" y="1703183"/>
            <a:ext cx="4093437" cy="542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페이북 Bold"/>
                <a:ea typeface="페이북 Bold"/>
              </a:rPr>
              <a:t>프로젝트 선정 배경</a:t>
            </a:r>
            <a:endParaRPr lang="ko-KR" altLang="en-US" sz="3000">
              <a:latin typeface="페이북 Bold"/>
              <a:ea typeface="페이북 Bold"/>
            </a:endParaRPr>
          </a:p>
        </p:txBody>
      </p:sp>
      <p:sp>
        <p:nvSpPr>
          <p:cNvPr id="46" name="직사각형 20"/>
          <p:cNvSpPr/>
          <p:nvPr/>
        </p:nvSpPr>
        <p:spPr>
          <a:xfrm>
            <a:off x="957373" y="159070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 rot="0">
            <a:off x="-734857" y="542673"/>
            <a:ext cx="6792525" cy="1048029"/>
            <a:chOff x="2699737" y="1447745"/>
            <a:chExt cx="6792525" cy="1048029"/>
          </a:xfrm>
        </p:grpSpPr>
        <p:sp>
          <p:nvSpPr>
            <p:cNvPr id="48" name="TextBox 47"/>
            <p:cNvSpPr txBox="1"/>
            <p:nvPr/>
          </p:nvSpPr>
          <p:spPr>
            <a:xfrm>
              <a:off x="2699737" y="1634000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b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내꺼</a:t>
              </a:r>
              <a:endParaRPr lang="ko-KR" altLang="en-US" sz="5000" b="1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49" name="타원 15"/>
            <p:cNvSpPr/>
            <p:nvPr/>
          </p:nvSpPr>
          <p:spPr>
            <a:xfrm>
              <a:off x="4556559" y="1450873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타원 15"/>
            <p:cNvSpPr/>
            <p:nvPr/>
          </p:nvSpPr>
          <p:spPr>
            <a:xfrm>
              <a:off x="5186952" y="1447745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811038" y="2976542"/>
            <a:ext cx="5246630" cy="3335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4239" y="3091395"/>
            <a:ext cx="5055150" cy="29360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100" kern="100">
                <a:latin typeface="티머니 둥근바람 Regular"/>
                <a:ea typeface="티머니 둥근바람 Regular"/>
                <a:cs typeface="Microsoft GothicNeo"/>
              </a:rPr>
              <a:t>코로나19 팬데믹이 장기간 지속되고 있다. '집콕'이 성행하고 배달 음식에 더 의존하게 되면서 개개인의 식습관 또한 지대한 영향을 받았다. 이러한 어려움 속에서도 건강한 생활습관을 유지하기 위해 직접 식단을 짜고 요리하는 사람들을 돕고자, 건강한 식단과 레시피를 공유하며 상호작용할 수 있는 플랫폼인 </a:t>
            </a:r>
            <a:r>
              <a:rPr lang="en-US" altLang="ko-KR" sz="1100" b="1" kern="100">
                <a:latin typeface="티머니 둥근바람 Regular"/>
                <a:ea typeface="티머니 둥근바람 Regular"/>
                <a:cs typeface="Microsoft GothicNeo"/>
              </a:rPr>
              <a:t>『요건 다 내꺼』를 개발하였다.</a:t>
            </a:r>
            <a:endParaRPr lang="en-US" altLang="ko-KR" sz="1100" b="1" kern="100"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endParaRPr lang="en-US" altLang="ko-KR" sz="1100" b="1" kern="100"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endParaRPr lang="en-US" altLang="ko-KR" sz="1100" b="1" kern="100"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r>
              <a:rPr lang="en-US" altLang="ko-KR" sz="1100" kern="100">
                <a:latin typeface="티머니 둥근바람 Regular"/>
                <a:ea typeface="티머니 둥근바람 Regular"/>
                <a:cs typeface="Microsoft GothicNeo"/>
              </a:rPr>
              <a:t>『요건 다 내꺼』플랫폼은 손쉬운 요리 레시피작성, 공유를 돕는 </a:t>
            </a:r>
            <a:r>
              <a:rPr lang="en-US" altLang="ko-KR" sz="1100" b="1" kern="100">
                <a:latin typeface="티머니 둥근바람 Regular"/>
                <a:ea typeface="티머니 둥근바람 Regular"/>
                <a:cs typeface="Microsoft GothicNeo"/>
              </a:rPr>
              <a:t>'레시피 서비스'</a:t>
            </a:r>
            <a:r>
              <a:rPr lang="en-US" altLang="ko-KR" sz="1100" kern="100">
                <a:latin typeface="티머니 둥근바람 Regular"/>
                <a:ea typeface="티머니 둥근바람 Regular"/>
                <a:cs typeface="Microsoft GothicNeo"/>
              </a:rPr>
              <a:t>,사용자의 신체조건에 기반하여 최적의 영양 섭취와 식단 공유를 돕는 </a:t>
            </a:r>
            <a:r>
              <a:rPr lang="en-US" altLang="ko-KR" sz="1100" b="1" kern="100">
                <a:latin typeface="티머니 둥근바람 Regular"/>
                <a:ea typeface="티머니 둥근바람 Regular"/>
                <a:cs typeface="Microsoft GothicNeo"/>
              </a:rPr>
              <a:t>'다이어리 서비스'</a:t>
            </a:r>
            <a:r>
              <a:rPr lang="en-US" altLang="ko-KR" sz="1100" kern="100">
                <a:latin typeface="티머니 둥근바람 Regular"/>
                <a:ea typeface="티머니 둥근바람 Regular"/>
                <a:cs typeface="Microsoft GothicNeo"/>
              </a:rPr>
              <a:t>,다른 사용자들과 함께 도전과제를 수행하며 컨텐츠 참여와 성취감 달성을 유도하는 </a:t>
            </a:r>
            <a:r>
              <a:rPr lang="en-US" altLang="ko-KR" sz="1100" b="1" kern="100">
                <a:latin typeface="티머니 둥근바람 Regular"/>
                <a:ea typeface="티머니 둥근바람 Regular"/>
                <a:cs typeface="Microsoft GothicNeo"/>
              </a:rPr>
              <a:t>'챌린지 서비스'</a:t>
            </a:r>
            <a:r>
              <a:rPr lang="en-US" altLang="ko-KR" sz="1100" kern="100">
                <a:latin typeface="티머니 둥근바람 Regular"/>
                <a:ea typeface="티머니 둥근바람 Regular"/>
                <a:cs typeface="Microsoft GothicNeo"/>
              </a:rPr>
              <a:t>로 이루어져 있다.또한, 각 서비스의 데이터를 연동함으로써 서비스 상호 간 컨텐츠의 양적, 질적 향상이 동시에 이루어지도록 설계하였다. 사용자의 플랫폼 접근이 용이하도록 모바일 환경에 서비스를 최적화하였다. </a:t>
            </a:r>
            <a:endParaRPr lang="en-US" altLang="ko-KR" sz="1100" kern="100"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endParaRPr lang="en-US" altLang="ko-KR" sz="1100" kern="100"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endParaRPr lang="en-US" altLang="ko-KR" sz="1100" kern="100"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r>
              <a:rPr lang="en-US" altLang="ko-KR" sz="1100" b="1" kern="100">
                <a:latin typeface="티머니 둥근바람 Regular"/>
                <a:ea typeface="티머니 둥근바람 Regular"/>
                <a:cs typeface="Microsoft GothicNeo"/>
              </a:rPr>
              <a:t>사용자는 『요건 다 내꺼』를 통해</a:t>
            </a:r>
            <a:r>
              <a:rPr lang="ko-KR" altLang="en-US" sz="1100" b="1" kern="100"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en-US" altLang="ko-KR" sz="1100" b="1" kern="100">
                <a:latin typeface="티머니 둥근바람 Regular"/>
                <a:ea typeface="티머니 둥근바람 Regular"/>
                <a:cs typeface="Microsoft GothicNeo"/>
              </a:rPr>
              <a:t>손쉽고재미있게 레시피, 다이어리, 챌린지서비스를 이용하며 건강한 생활습관을 형성하는 데 도움을 받을 수 있다.</a:t>
            </a:r>
            <a:endParaRPr lang="en-US" altLang="ko-KR" sz="1100" b="1" kern="100">
              <a:latin typeface="티머니 둥근바람 Regular"/>
              <a:ea typeface="티머니 둥근바람 Regular"/>
              <a:cs typeface="Microsoft GothicNeo"/>
            </a:endParaRPr>
          </a:p>
        </p:txBody>
      </p:sp>
      <p:sp>
        <p:nvSpPr>
          <p:cNvPr id="51" name="TextBox 15"/>
          <p:cNvSpPr txBox="1"/>
          <p:nvPr/>
        </p:nvSpPr>
        <p:spPr>
          <a:xfrm>
            <a:off x="810252" y="2192047"/>
            <a:ext cx="3748657" cy="816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kern="100">
                <a:latin typeface="에스코어 드림 6 Bold"/>
                <a:ea typeface="에스코어 드림 6 Bold"/>
                <a:cs typeface="Microsoft GothicNeo"/>
              </a:rPr>
              <a:t>#</a:t>
            </a:r>
            <a:r>
              <a:rPr lang="ko-KR" altLang="en-US" sz="1600" kern="100">
                <a:latin typeface="에스코어 드림 6 Bold"/>
                <a:ea typeface="에스코어 드림 6 Bold"/>
                <a:cs typeface="Microsoft GothicNeo"/>
              </a:rPr>
              <a:t> 코로나 </a:t>
            </a:r>
            <a:r>
              <a:rPr lang="en-US" altLang="ko-KR" sz="1600" kern="100">
                <a:latin typeface="에스코어 드림 6 Bold"/>
                <a:ea typeface="에스코어 드림 6 Bold"/>
                <a:cs typeface="Microsoft GothicNeo"/>
              </a:rPr>
              <a:t>19</a:t>
            </a:r>
            <a:r>
              <a:rPr lang="ko-KR" altLang="en-US" sz="1600" kern="100">
                <a:latin typeface="에스코어 드림 6 Bold"/>
                <a:ea typeface="에스코어 드림 6 Bold"/>
                <a:cs typeface="Microsoft GothicNeo"/>
              </a:rPr>
              <a:t> 팬데</a:t>
            </a:r>
            <a:r>
              <a:rPr lang="ko-KR" altLang="en-US" sz="1600" kern="100">
                <a:effectLst/>
                <a:latin typeface="에스코어 드림 6 Bold"/>
                <a:ea typeface="에스코어 드림 6 Bold"/>
                <a:cs typeface="Microsoft GothicNeo"/>
              </a:rPr>
              <a:t>믹</a:t>
            </a:r>
            <a:endParaRPr lang="ko-KR" altLang="en-US" sz="1600" kern="100">
              <a:effectLst/>
              <a:latin typeface="에스코어 드림 6 Bold"/>
              <a:ea typeface="에스코어 드림 6 Bold"/>
              <a:cs typeface="Microsoft GothicNeo"/>
            </a:endParaRPr>
          </a:p>
          <a:p>
            <a:pPr>
              <a:defRPr/>
            </a:pPr>
            <a:r>
              <a:rPr lang="en-US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#</a:t>
            </a:r>
            <a:r>
              <a:rPr lang="ko-KR" altLang="en-US" sz="1600" kern="100">
                <a:effectLst/>
                <a:latin typeface="에스코어 드림 6 Bold"/>
                <a:ea typeface="에스코어 드림 6 Bold"/>
                <a:cs typeface="Microsoft GothicNeo"/>
              </a:rPr>
              <a:t> 건강</a:t>
            </a:r>
            <a:endParaRPr lang="ko-KR" altLang="en-US" sz="1600" kern="100">
              <a:effectLst/>
              <a:latin typeface="에스코어 드림 6 Bold"/>
              <a:ea typeface="에스코어 드림 6 Bold"/>
              <a:cs typeface="Microsoft GothicNeo"/>
            </a:endParaRPr>
          </a:p>
          <a:p>
            <a:pPr>
              <a:defRPr/>
            </a:pPr>
            <a:r>
              <a:rPr lang="en-US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#</a:t>
            </a:r>
            <a:r>
              <a:rPr lang="ko-KR" altLang="en-US" sz="1600" kern="100">
                <a:effectLst/>
                <a:latin typeface="에스코어 드림 6 Bold"/>
                <a:ea typeface="에스코어 드림 6 Bold"/>
                <a:cs typeface="Microsoft GothicNeo"/>
              </a:rPr>
              <a:t> 배달 음식</a:t>
            </a:r>
            <a:endParaRPr lang="ko-KR" altLang="en-US" sz="1600" kern="100">
              <a:effectLst/>
              <a:latin typeface="에스코어 드림 6 Bold"/>
              <a:ea typeface="에스코어 드림 6 Bold"/>
              <a:cs typeface="Microsoft GothicNe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7919902" y="1101398"/>
            <a:ext cx="3262313" cy="2332024"/>
          </a:xfrm>
          <a:prstGeom prst="rect">
            <a:avLst/>
          </a:prstGeom>
          <a:solidFill>
            <a:srgbClr val="f6f7f9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4_shape2"/>
          <p:cNvSpPr/>
          <p:nvPr/>
        </p:nvSpPr>
        <p:spPr>
          <a:xfrm>
            <a:off x="4546940" y="1101398"/>
            <a:ext cx="3262313" cy="2332024"/>
          </a:xfrm>
          <a:prstGeom prst="rect">
            <a:avLst/>
          </a:prstGeom>
          <a:solidFill>
            <a:srgbClr val="f6f7f9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4_shape5"/>
          <p:cNvSpPr/>
          <p:nvPr/>
        </p:nvSpPr>
        <p:spPr>
          <a:xfrm>
            <a:off x="8327572" y="1263225"/>
            <a:ext cx="2423448" cy="397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2000">
                <a:solidFill>
                  <a:schemeClr val="tx1">
                    <a:alpha val="100000"/>
                  </a:schemeClr>
                </a:solidFill>
                <a:ea typeface="+mn-cs"/>
              </a:rPr>
              <a:t>레시피 서비스</a:t>
            </a:r>
            <a:endParaRPr lang="ko-KR" altLang="ko-KR" sz="2000">
              <a:solidFill>
                <a:schemeClr val="tx1">
                  <a:alpha val="100000"/>
                </a:schemeClr>
              </a:solidFill>
              <a:ea typeface="+mn-cs"/>
            </a:endParaRPr>
          </a:p>
        </p:txBody>
      </p:sp>
      <p:sp>
        <p:nvSpPr>
          <p:cNvPr id="6" name="slide4_shape6"/>
          <p:cNvSpPr/>
          <p:nvPr/>
        </p:nvSpPr>
        <p:spPr>
          <a:xfrm>
            <a:off x="5000629" y="1750659"/>
            <a:ext cx="2511709" cy="1638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endParaRPr lang="ko-KR" altLang="en-US"/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신체조건, 관리 목표설정 옵션에 따라 맞춤형 인터페이스를 제공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날짜별 식단과 일기를 CRUD 가능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rgbClr val="000000"/>
                </a:solidFill>
                <a:ea typeface="맑은 고딕 Semilight"/>
              </a:rPr>
              <a:t>식단 작성시 레시피와 식품영양정보를 실시간으로 검색</a:t>
            </a:r>
            <a:endParaRPr lang="ko-KR" altLang="ko-KR" sz="1200">
              <a:solidFill>
                <a:srgbClr val="000000"/>
              </a:solidFill>
              <a:ea typeface="맑은 고딕 Semilight"/>
            </a:endParaRPr>
          </a:p>
        </p:txBody>
      </p:sp>
      <p:sp>
        <p:nvSpPr>
          <p:cNvPr id="7" name="slide4_shape7"/>
          <p:cNvSpPr/>
          <p:nvPr/>
        </p:nvSpPr>
        <p:spPr>
          <a:xfrm>
            <a:off x="8327572" y="1751283"/>
            <a:ext cx="2354930" cy="1828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endParaRPr lang="ko-KR" altLang="en-US"/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레시피 접근성을 높이기 위하여 다양한 검색, 조회 기능 제공 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endParaRPr lang="en-US" altLang="ko-KR" sz="1200">
              <a:solidFill>
                <a:schemeClr val="tx1">
                  <a:alpha val="100000"/>
                </a:schemeClr>
              </a:solidFill>
              <a:latin typeface="맑은 고딕 Semilight"/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작성된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레시피는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다이어리 서비스에서 사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용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가능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rgbClr val="000000"/>
                </a:solidFill>
                <a:ea typeface="맑은 고딕 Semilight"/>
              </a:rPr>
              <a:t>신뢰성있는 영양정보 제공을 위해 식약처DB 이용</a:t>
            </a:r>
            <a:endParaRPr lang="ko-KR" altLang="ko-KR" sz="1200">
              <a:solidFill>
                <a:srgbClr val="000000"/>
              </a:solidFill>
              <a:ea typeface="맑은 고딕 Semilight"/>
            </a:endParaRPr>
          </a:p>
        </p:txBody>
      </p:sp>
      <p:sp>
        <p:nvSpPr>
          <p:cNvPr id="8" name="slide4_shape8"/>
          <p:cNvSpPr/>
          <p:nvPr/>
        </p:nvSpPr>
        <p:spPr>
          <a:xfrm>
            <a:off x="4200689" y="1888443"/>
            <a:ext cx="692498" cy="692498"/>
          </a:xfrm>
          <a:prstGeom prst="ellipse">
            <a:avLst/>
          </a:prstGeom>
          <a:solidFill>
            <a:srgbClr val="46dcac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4_shape9"/>
          <p:cNvSpPr/>
          <p:nvPr/>
        </p:nvSpPr>
        <p:spPr>
          <a:xfrm>
            <a:off x="7614833" y="1905854"/>
            <a:ext cx="692498" cy="692498"/>
          </a:xfrm>
          <a:prstGeom prst="ellipse">
            <a:avLst/>
          </a:prstGeom>
          <a:solidFill>
            <a:srgbClr val="46dcac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4_shape10"/>
          <p:cNvSpPr/>
          <p:nvPr/>
        </p:nvSpPr>
        <p:spPr>
          <a:xfrm>
            <a:off x="4350410" y="1939406"/>
            <a:ext cx="410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l" defTabSz="914400" latinLnBrk="1">
              <a:defRPr/>
            </a:pPr>
            <a:r>
              <a:rPr lang="en-US" altLang="ko-KR" sz="2800" kern="1200">
                <a:solidFill>
                  <a:schemeClr val="bg1"/>
                </a:solidFill>
                <a:latin typeface="Noto Sans KR Black"/>
                <a:ea typeface="Noto Sans KR Black"/>
                <a:cs typeface="+mn-cs"/>
              </a:rPr>
              <a:t>1</a:t>
            </a:r>
            <a:endParaRPr sz="2800" kern="1200">
              <a:solidFill>
                <a:schemeClr val="bg1"/>
              </a:solidFill>
              <a:latin typeface="Noto Sans KR Black"/>
              <a:ea typeface="Noto Sans KR Black"/>
              <a:cs typeface="+mn-cs"/>
            </a:endParaRPr>
          </a:p>
        </p:txBody>
      </p:sp>
      <p:sp>
        <p:nvSpPr>
          <p:cNvPr id="11" name="slide4_shape11"/>
          <p:cNvSpPr/>
          <p:nvPr/>
        </p:nvSpPr>
        <p:spPr>
          <a:xfrm>
            <a:off x="7768933" y="1971362"/>
            <a:ext cx="409232" cy="512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l" defTabSz="914400" latinLnBrk="1">
              <a:defRPr/>
            </a:pPr>
            <a:r>
              <a:rPr lang="en-US" altLang="ko-KR" sz="2800" kern="1200">
                <a:solidFill>
                  <a:schemeClr val="bg1"/>
                </a:solidFill>
                <a:latin typeface="Noto Sans KR Black"/>
                <a:ea typeface="Noto Sans KR Black"/>
                <a:cs typeface="+mn-cs"/>
              </a:rPr>
              <a:t>2</a:t>
            </a:r>
            <a:endParaRPr sz="2800" kern="1200">
              <a:solidFill>
                <a:schemeClr val="bg1"/>
              </a:solidFill>
              <a:latin typeface="Noto Sans KR Black"/>
              <a:ea typeface="Noto Sans KR Black"/>
              <a:cs typeface="+mn-cs"/>
            </a:endParaRPr>
          </a:p>
        </p:txBody>
      </p:sp>
      <p:sp>
        <p:nvSpPr>
          <p:cNvPr id="12" name="slide4_shape12"/>
          <p:cNvSpPr/>
          <p:nvPr/>
        </p:nvSpPr>
        <p:spPr>
          <a:xfrm>
            <a:off x="4966370" y="1263225"/>
            <a:ext cx="2423449" cy="397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2000">
                <a:solidFill>
                  <a:schemeClr val="tx1">
                    <a:alpha val="100000"/>
                  </a:schemeClr>
                </a:solidFill>
                <a:ea typeface="+mn-cs"/>
              </a:rPr>
              <a:t>다이어리 서비스</a:t>
            </a:r>
            <a:endParaRPr lang="ko-KR" altLang="ko-KR" sz="2000">
              <a:solidFill>
                <a:schemeClr val="tx1">
                  <a:alpha val="100000"/>
                </a:schemeClr>
              </a:solidFill>
              <a:ea typeface="+mn-cs"/>
            </a:endParaRPr>
          </a:p>
        </p:txBody>
      </p:sp>
      <p:grpSp>
        <p:nvGrpSpPr>
          <p:cNvPr id="13" name="slide4_group1"/>
          <p:cNvGrpSpPr/>
          <p:nvPr/>
        </p:nvGrpSpPr>
        <p:grpSpPr>
          <a:xfrm rot="0">
            <a:off x="-734857" y="542673"/>
            <a:ext cx="6792525" cy="1048029"/>
            <a:chOff x="-734857" y="542673"/>
            <a:chExt cx="6792525" cy="1048029"/>
          </a:xfrm>
        </p:grpSpPr>
        <p:sp>
          <p:nvSpPr>
            <p:cNvPr id="14" name="slide4_shape13"/>
            <p:cNvSpPr/>
            <p:nvPr/>
          </p:nvSpPr>
          <p:spPr>
            <a:xfrm>
              <a:off x="-734857" y="728928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>
                <a:defRPr/>
              </a:pPr>
              <a:r>
                <a:rPr lang="ko-KR" altLang="en-US" sz="5000" b="1" kern="1200">
                  <a:solidFill>
                    <a:srgbClr val="35dba1"/>
                  </a:solidFill>
                  <a:latin typeface="에스코어 드림 5 Medium"/>
                  <a:ea typeface="에스코어 드림 5 Medium"/>
                  <a:cs typeface="+mn-cs"/>
                </a:rPr>
                <a:t>요건</a:t>
              </a:r>
              <a:r>
                <a:rPr lang="en-US" altLang="en-US" sz="5000" b="1" kern="1200">
                  <a:solidFill>
                    <a:srgbClr val="35dba1"/>
                  </a:solidFill>
                  <a:latin typeface="에스코어 드림 5 Medium"/>
                  <a:ea typeface="에스코어 드림 5 Medium"/>
                  <a:cs typeface="+mn-cs"/>
                </a:rPr>
                <a:t> </a:t>
              </a:r>
              <a:r>
                <a:rPr lang="ko-KR" altLang="en-US" sz="5000" b="1" kern="1200">
                  <a:solidFill>
                    <a:srgbClr val="35dba1"/>
                  </a:solidFill>
                  <a:latin typeface="에스코어 드림 5 Medium"/>
                  <a:ea typeface="에스코어 드림 5 Medium"/>
                  <a:cs typeface="+mn-cs"/>
                </a:rPr>
                <a:t>다</a:t>
              </a:r>
              <a:r>
                <a:rPr lang="en-US" altLang="en-US" sz="5000" b="1" kern="1200">
                  <a:solidFill>
                    <a:srgbClr val="35dba1"/>
                  </a:solidFill>
                  <a:latin typeface="에스코어 드림 5 Medium"/>
                  <a:ea typeface="에스코어 드림 5 Medium"/>
                  <a:cs typeface="+mn-cs"/>
                </a:rPr>
                <a:t> </a:t>
              </a:r>
              <a:r>
                <a:rPr lang="ko-KR" altLang="en-US" sz="5000" b="1" kern="1200">
                  <a:solidFill>
                    <a:srgbClr val="35dba1"/>
                  </a:solidFill>
                  <a:latin typeface="에스코어 드림 5 Medium"/>
                  <a:ea typeface="에스코어 드림 5 Medium"/>
                  <a:cs typeface="+mn-cs"/>
                </a:rPr>
                <a:t>내꺼</a:t>
              </a:r>
              <a:endParaRPr sz="5000" b="1" kern="1200">
                <a:solidFill>
                  <a:srgbClr val="35dba1"/>
                </a:solidFill>
                <a:latin typeface="에스코어 드림 5 Medium"/>
                <a:ea typeface="에스코어 드림 5 Medium"/>
                <a:cs typeface="+mn-cs"/>
              </a:endParaRPr>
            </a:p>
          </p:txBody>
        </p:sp>
        <p:sp>
          <p:nvSpPr>
            <p:cNvPr id="15" name="slide4_shape14"/>
            <p:cNvSpPr/>
            <p:nvPr/>
          </p:nvSpPr>
          <p:spPr>
            <a:xfrm>
              <a:off x="1121965" y="545801"/>
              <a:ext cx="180000" cy="180000"/>
            </a:xfrm>
            <a:prstGeom prst="ellipse">
              <a:avLst/>
            </a:prstGeom>
            <a:solidFill>
              <a:srgbClr val="46dcac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4_shape15"/>
            <p:cNvSpPr/>
            <p:nvPr/>
          </p:nvSpPr>
          <p:spPr>
            <a:xfrm>
              <a:off x="1752358" y="542673"/>
              <a:ext cx="180000" cy="180000"/>
            </a:xfrm>
            <a:prstGeom prst="ellipse">
              <a:avLst/>
            </a:prstGeom>
            <a:solidFill>
              <a:srgbClr val="46dcac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slide4_shape16"/>
          <p:cNvSpPr/>
          <p:nvPr/>
        </p:nvSpPr>
        <p:spPr>
          <a:xfrm>
            <a:off x="589699" y="1712165"/>
            <a:ext cx="2448277" cy="100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3000">
                <a:solidFill>
                  <a:schemeClr val="tx1">
                    <a:alpha val="100000"/>
                  </a:schemeClr>
                </a:solidFill>
                <a:ea typeface="+mn-cs"/>
              </a:rPr>
              <a:t>핵심</a:t>
            </a:r>
            <a:r>
              <a:rPr lang="en-US" altLang="ko-KR" sz="30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endParaRPr lang="en-US" altLang="ko-KR" sz="3000">
              <a:solidFill>
                <a:schemeClr val="tx1">
                  <a:alpha val="100000"/>
                </a:schemeClr>
              </a:solidFill>
              <a:latin typeface="+mn-cs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3000">
                <a:solidFill>
                  <a:schemeClr val="tx1">
                    <a:alpha val="100000"/>
                  </a:schemeClr>
                </a:solidFill>
                <a:ea typeface="+mn-cs"/>
              </a:rPr>
              <a:t>구현</a:t>
            </a:r>
            <a:r>
              <a:rPr lang="en-US" altLang="ko-KR" sz="30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3000">
                <a:solidFill>
                  <a:schemeClr val="tx1">
                    <a:alpha val="100000"/>
                  </a:schemeClr>
                </a:solidFill>
                <a:ea typeface="+mn-cs"/>
              </a:rPr>
              <a:t>기능</a:t>
            </a:r>
            <a:endParaRPr lang="ko-KR" altLang="ko-KR" sz="3000">
              <a:solidFill>
                <a:schemeClr val="tx1">
                  <a:alpha val="100000"/>
                </a:schemeClr>
              </a:solidFill>
              <a:ea typeface="+mn-cs"/>
            </a:endParaRPr>
          </a:p>
        </p:txBody>
      </p:sp>
      <p:sp>
        <p:nvSpPr>
          <p:cNvPr id="18" name="slide4_shape17"/>
          <p:cNvSpPr/>
          <p:nvPr/>
        </p:nvSpPr>
        <p:spPr>
          <a:xfrm>
            <a:off x="1572054" y="1599278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slide4_shape18"/>
          <p:cNvSpPr/>
          <p:nvPr/>
        </p:nvSpPr>
        <p:spPr>
          <a:xfrm>
            <a:off x="4531367" y="3623283"/>
            <a:ext cx="3262313" cy="2654989"/>
          </a:xfrm>
          <a:prstGeom prst="rect">
            <a:avLst/>
          </a:prstGeom>
          <a:solidFill>
            <a:srgbClr val="f6f7f9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slide4_shape19"/>
          <p:cNvSpPr/>
          <p:nvPr/>
        </p:nvSpPr>
        <p:spPr>
          <a:xfrm>
            <a:off x="1158405" y="3623283"/>
            <a:ext cx="3262313" cy="2654989"/>
          </a:xfrm>
          <a:prstGeom prst="rect">
            <a:avLst/>
          </a:prstGeom>
          <a:solidFill>
            <a:srgbClr val="f6f7f9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lide4_shape21"/>
          <p:cNvSpPr/>
          <p:nvPr/>
        </p:nvSpPr>
        <p:spPr>
          <a:xfrm>
            <a:off x="4939037" y="3928062"/>
            <a:ext cx="2423449" cy="397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r>
              <a:rPr altLang="ko-KR" sz="2000">
                <a:latin typeface="맑은 고딕"/>
                <a:ea typeface="맑은 고딕"/>
              </a:rPr>
              <a:t>리포트 서비스</a:t>
            </a:r>
            <a:endParaRPr altLang="ko-KR" sz="2000">
              <a:latin typeface="맑은 고딕"/>
              <a:ea typeface="맑은 고딕"/>
            </a:endParaRPr>
          </a:p>
        </p:txBody>
      </p:sp>
      <p:sp>
        <p:nvSpPr>
          <p:cNvPr id="22" name="slide4_shape22"/>
          <p:cNvSpPr/>
          <p:nvPr/>
        </p:nvSpPr>
        <p:spPr>
          <a:xfrm>
            <a:off x="1612094" y="4407385"/>
            <a:ext cx="2354929" cy="1559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레시피, 다이어리 서비스와 연계한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도전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과제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서비스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제공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endParaRPr lang="en-US" altLang="ko-KR" sz="1200">
              <a:solidFill>
                <a:schemeClr val="tx1">
                  <a:alpha val="100000"/>
                </a:schemeClr>
              </a:solidFill>
              <a:latin typeface="맑은 고딕 Semilight"/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챌린지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검색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및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공동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참여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인터페이스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제공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챌린지 결과 조회 및 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챌린지 추천 기능 구현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</p:txBody>
      </p:sp>
      <p:sp>
        <p:nvSpPr>
          <p:cNvPr id="23" name="slide4_shape23"/>
          <p:cNvSpPr/>
          <p:nvPr/>
        </p:nvSpPr>
        <p:spPr>
          <a:xfrm>
            <a:off x="4985055" y="4407385"/>
            <a:ext cx="2354930" cy="1559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회원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활동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데이터를 가공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하여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개인별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통계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페이지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제공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endParaRPr lang="en-US" altLang="ko-KR" sz="1200">
              <a:solidFill>
                <a:schemeClr val="tx1">
                  <a:alpha val="100000"/>
                </a:schemeClr>
              </a:solidFill>
              <a:latin typeface="맑은 고딕 Semilight"/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내가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많이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먹은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음식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,</a:t>
            </a:r>
            <a:endParaRPr lang="en-US" altLang="ko-KR" sz="1200">
              <a:solidFill>
                <a:schemeClr val="tx1">
                  <a:alpha val="100000"/>
                </a:schemeClr>
              </a:solidFill>
              <a:latin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내가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좋아요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누른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컨텐츠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확인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endParaRPr lang="en-US" altLang="ko-KR" sz="1200">
              <a:solidFill>
                <a:schemeClr val="tx1">
                  <a:alpha val="100000"/>
                </a:schemeClr>
              </a:solidFill>
              <a:latin typeface="맑은 고딕 Semilight"/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실시간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서비스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알림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/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채팅기능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endParaRPr lang="en-US" altLang="ko-KR" sz="1200">
              <a:solidFill>
                <a:schemeClr val="tx1">
                  <a:alpha val="100000"/>
                </a:schemeClr>
              </a:solidFill>
              <a:latin typeface="맑은 고딕 Semilight"/>
              <a:ea typeface="맑은 고딕 Semilight"/>
            </a:endParaRPr>
          </a:p>
        </p:txBody>
      </p:sp>
      <p:sp>
        <p:nvSpPr>
          <p:cNvPr id="24" name="slide4_shape24"/>
          <p:cNvSpPr/>
          <p:nvPr/>
        </p:nvSpPr>
        <p:spPr>
          <a:xfrm>
            <a:off x="812154" y="4410329"/>
            <a:ext cx="692498" cy="692498"/>
          </a:xfrm>
          <a:prstGeom prst="ellipse">
            <a:avLst/>
          </a:prstGeom>
          <a:solidFill>
            <a:srgbClr val="46dcac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slide4_shape25"/>
          <p:cNvSpPr/>
          <p:nvPr/>
        </p:nvSpPr>
        <p:spPr>
          <a:xfrm>
            <a:off x="4226298" y="4427740"/>
            <a:ext cx="692498" cy="692498"/>
          </a:xfrm>
          <a:prstGeom prst="ellipse">
            <a:avLst/>
          </a:prstGeom>
          <a:solidFill>
            <a:srgbClr val="46dcac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slide4_shape26"/>
          <p:cNvSpPr/>
          <p:nvPr/>
        </p:nvSpPr>
        <p:spPr>
          <a:xfrm>
            <a:off x="961875" y="4461292"/>
            <a:ext cx="410185" cy="518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l" defTabSz="914400" latinLnBrk="1">
              <a:lnSpc>
                <a:spcPct val="100000"/>
              </a:lnSpc>
              <a:defRPr/>
            </a:pPr>
            <a:r>
              <a:rPr lang="en-US" altLang="ko-KR" sz="2800" kern="1200">
                <a:solidFill>
                  <a:schemeClr val="bg1"/>
                </a:solidFill>
                <a:latin typeface="Noto Sans KR Black"/>
                <a:ea typeface="Noto Sans KR Black"/>
                <a:cs typeface="+mn-cs"/>
              </a:rPr>
              <a:t>3</a:t>
            </a:r>
            <a:endParaRPr sz="2800" kern="1200">
              <a:solidFill>
                <a:schemeClr val="bg1"/>
              </a:solidFill>
              <a:latin typeface="Noto Sans KR Black"/>
              <a:ea typeface="Noto Sans KR Black"/>
              <a:cs typeface="+mn-cs"/>
            </a:endParaRPr>
          </a:p>
        </p:txBody>
      </p:sp>
      <p:sp>
        <p:nvSpPr>
          <p:cNvPr id="27" name="slide4_shape27"/>
          <p:cNvSpPr/>
          <p:nvPr/>
        </p:nvSpPr>
        <p:spPr>
          <a:xfrm>
            <a:off x="4380398" y="4493248"/>
            <a:ext cx="406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l" defTabSz="914400" latinLnBrk="1">
              <a:lnSpc>
                <a:spcPct val="100000"/>
              </a:lnSpc>
              <a:defRPr/>
            </a:pPr>
            <a:r>
              <a:rPr lang="en-US" altLang="ko-KR" sz="2800" kern="1200">
                <a:solidFill>
                  <a:schemeClr val="bg1"/>
                </a:solidFill>
                <a:latin typeface="Noto Sans KR Black"/>
                <a:ea typeface="Noto Sans KR Black"/>
                <a:cs typeface="+mn-cs"/>
              </a:rPr>
              <a:t>4</a:t>
            </a:r>
            <a:endParaRPr sz="2800" kern="1200">
              <a:solidFill>
                <a:schemeClr val="bg1"/>
              </a:solidFill>
              <a:latin typeface="Noto Sans KR Black"/>
              <a:ea typeface="Noto Sans KR Black"/>
              <a:cs typeface="+mn-cs"/>
            </a:endParaRPr>
          </a:p>
        </p:txBody>
      </p:sp>
      <p:sp>
        <p:nvSpPr>
          <p:cNvPr id="28" name="slide4_shape28"/>
          <p:cNvSpPr/>
          <p:nvPr/>
        </p:nvSpPr>
        <p:spPr>
          <a:xfrm>
            <a:off x="1577835" y="3928062"/>
            <a:ext cx="2423449" cy="397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2000">
                <a:solidFill>
                  <a:schemeClr val="tx1">
                    <a:alpha val="100000"/>
                  </a:schemeClr>
                </a:solidFill>
                <a:ea typeface="+mn-cs"/>
              </a:rPr>
              <a:t>챌린지 서비스</a:t>
            </a:r>
            <a:endParaRPr lang="ko-KR" altLang="ko-KR" sz="2000">
              <a:solidFill>
                <a:schemeClr val="tx1">
                  <a:alpha val="100000"/>
                </a:schemeClr>
              </a:solidFill>
              <a:ea typeface="+mn-cs"/>
            </a:endParaRPr>
          </a:p>
        </p:txBody>
      </p:sp>
      <p:sp>
        <p:nvSpPr>
          <p:cNvPr id="29" name="nppt_16402474012172889"/>
          <p:cNvSpPr/>
          <p:nvPr/>
        </p:nvSpPr>
        <p:spPr>
          <a:xfrm>
            <a:off x="7907781" y="3623283"/>
            <a:ext cx="3262313" cy="2636209"/>
          </a:xfrm>
          <a:prstGeom prst="rect">
            <a:avLst/>
          </a:prstGeom>
          <a:solidFill>
            <a:srgbClr val="f6f7f9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nppt_16402474012172894"/>
          <p:cNvSpPr/>
          <p:nvPr/>
        </p:nvSpPr>
        <p:spPr>
          <a:xfrm>
            <a:off x="8327572" y="3928062"/>
            <a:ext cx="2423448" cy="397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2000">
                <a:solidFill>
                  <a:srgbClr val="000000"/>
                </a:solidFill>
              </a:rPr>
              <a:t> 회원가입 다원화</a:t>
            </a:r>
            <a:endParaRPr lang="ko-KR" altLang="ko-KR" sz="2000">
              <a:solidFill>
                <a:srgbClr val="000000"/>
              </a:solidFill>
            </a:endParaRPr>
          </a:p>
        </p:txBody>
      </p:sp>
      <p:sp>
        <p:nvSpPr>
          <p:cNvPr id="31" name="nppt_16402474012172907"/>
          <p:cNvSpPr/>
          <p:nvPr/>
        </p:nvSpPr>
        <p:spPr>
          <a:xfrm>
            <a:off x="8361471" y="4414587"/>
            <a:ext cx="2354930" cy="1460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endParaRPr lang="ko-KR" altLang="en-US"/>
          </a:p>
          <a:p>
            <a:pPr marL="0" algn="ctr">
              <a:lnSpc>
                <a:spcPct val="100000"/>
              </a:lnSpc>
              <a:buNone/>
              <a:defRPr/>
            </a:pPr>
            <a:r>
              <a:rPr altLang="ko-KR" sz="1200">
                <a:solidFill>
                  <a:srgbClr val="000000"/>
                </a:solidFill>
                <a:latin typeface="맑은 고딕"/>
                <a:ea typeface="맑은 고딕"/>
              </a:rPr>
              <a:t> 이메일 인증절차를 거치는 </a:t>
            </a:r>
            <a:r>
              <a:rPr altLang="ko-KR" sz="1200">
                <a:latin typeface="+mn-ea"/>
                <a:ea typeface="+mn-ea"/>
              </a:rPr>
              <a:t>회원가입 기능 구현</a:t>
            </a:r>
            <a:endParaRPr altLang="ko-KR" sz="1200">
              <a:latin typeface="+mn-ea"/>
              <a:ea typeface="+mn-ea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endParaRPr altLang="ko-KR" sz="1200">
              <a:latin typeface="+mn-ea"/>
              <a:ea typeface="+mn-ea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altLang="ko-KR" sz="1200">
                <a:latin typeface="+mn-ea"/>
                <a:ea typeface="+mn-ea"/>
              </a:rPr>
              <a:t>OAuth 2.0 기반 Google, Kakao REST API 이용한 로그인 기능 구현</a:t>
            </a:r>
            <a:endParaRPr altLang="ko-KR" sz="1200">
              <a:latin typeface="+mn-ea"/>
              <a:ea typeface="+mn-ea"/>
            </a:endParaRPr>
          </a:p>
        </p:txBody>
      </p:sp>
      <p:sp>
        <p:nvSpPr>
          <p:cNvPr id="32" name="nppt_16402474012172909"/>
          <p:cNvSpPr/>
          <p:nvPr/>
        </p:nvSpPr>
        <p:spPr>
          <a:xfrm>
            <a:off x="7602712" y="4427739"/>
            <a:ext cx="692498" cy="692498"/>
          </a:xfrm>
          <a:prstGeom prst="ellipse">
            <a:avLst/>
          </a:prstGeom>
          <a:solidFill>
            <a:srgbClr val="46dcac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nppt_16402474012172913"/>
          <p:cNvSpPr/>
          <p:nvPr/>
        </p:nvSpPr>
        <p:spPr>
          <a:xfrm>
            <a:off x="7756812" y="4493247"/>
            <a:ext cx="383253" cy="51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2800">
                <a:solidFill>
                  <a:srgbClr val="ffffff"/>
                </a:solidFill>
                <a:latin typeface="+mn-cs"/>
              </a:rPr>
              <a:t>5</a:t>
            </a:r>
            <a:endParaRPr lang="en-US" altLang="ko-KR" sz="2800">
              <a:solidFill>
                <a:srgbClr val="ffffff"/>
              </a:solidFill>
              <a:latin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33050" y="0"/>
            <a:ext cx="9004218" cy="6857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862367" y="3141461"/>
            <a:ext cx="7498079" cy="44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400">
              <a:latin typeface="+mj-lt"/>
              <a:ea typeface="나눔스퀘어_ac ExtraBold"/>
            </a:endParaRPr>
          </a:p>
        </p:txBody>
      </p:sp>
      <p:sp>
        <p:nvSpPr>
          <p:cNvPr id="86" name="직사각형 20"/>
          <p:cNvSpPr/>
          <p:nvPr/>
        </p:nvSpPr>
        <p:spPr>
          <a:xfrm rot="5400000">
            <a:off x="177506" y="347160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62"/>
          <p:cNvSpPr txBox="1"/>
          <p:nvPr/>
        </p:nvSpPr>
        <p:spPr>
          <a:xfrm>
            <a:off x="528208" y="168701"/>
            <a:ext cx="2684502" cy="3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latin typeface="페이북 Bold"/>
                <a:ea typeface="페이북 Bold"/>
              </a:rPr>
              <a:t>프로젝트 구조</a:t>
            </a:r>
            <a:r>
              <a:rPr lang="en-US" altLang="ko-KR" sz="2000">
                <a:latin typeface="페이북 Bold"/>
                <a:ea typeface="페이북 Bold"/>
              </a:rPr>
              <a:t>(</a:t>
            </a:r>
            <a:r>
              <a:rPr lang="ko-KR" altLang="en-US" sz="2000">
                <a:latin typeface="페이북 Bold"/>
                <a:ea typeface="페이북 Bold"/>
              </a:rPr>
              <a:t>로드맵</a:t>
            </a:r>
            <a:r>
              <a:rPr lang="en-US" altLang="ko-KR" sz="2000">
                <a:latin typeface="페이북 Bold"/>
                <a:ea typeface="페이북 Bold"/>
              </a:rPr>
              <a:t>)</a:t>
            </a:r>
            <a:endParaRPr lang="en-US" altLang="ko-KR" sz="2000">
              <a:latin typeface="페이북 Bold"/>
              <a:ea typeface="페이북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20"/>
          <p:cNvSpPr/>
          <p:nvPr/>
        </p:nvSpPr>
        <p:spPr>
          <a:xfrm rot="5400000">
            <a:off x="590993" y="594797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TextBox 62"/>
          <p:cNvSpPr txBox="1"/>
          <p:nvPr/>
        </p:nvSpPr>
        <p:spPr>
          <a:xfrm>
            <a:off x="941695" y="416338"/>
            <a:ext cx="2684502" cy="3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latin typeface="페이북 Bold"/>
                <a:ea typeface="페이북 Bold"/>
              </a:rPr>
              <a:t>개발 환경 및 사용 기술</a:t>
            </a:r>
            <a:endParaRPr lang="ko-KR" altLang="en-US" sz="2000">
              <a:latin typeface="페이북 Bold"/>
              <a:ea typeface="페이북 Bold"/>
            </a:endParaRPr>
          </a:p>
        </p:txBody>
      </p:sp>
      <p:pic>
        <p:nvPicPr>
          <p:cNvPr id="5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30624" y="3945308"/>
            <a:ext cx="1119183" cy="1170345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59012" y="1646494"/>
            <a:ext cx="1334407" cy="1334407"/>
          </a:xfrm>
          <a:prstGeom prst="rect">
            <a:avLst/>
          </a:prstGeom>
        </p:spPr>
      </p:pic>
      <p:sp>
        <p:nvSpPr>
          <p:cNvPr id="66" name=""/>
          <p:cNvSpPr txBox="1"/>
          <p:nvPr/>
        </p:nvSpPr>
        <p:spPr>
          <a:xfrm>
            <a:off x="4771827" y="1051231"/>
            <a:ext cx="4069773" cy="2471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latin typeface="에스코어 드림 6 Bold"/>
                <a:ea typeface="에스코어 드림 6 Bold"/>
              </a:rPr>
              <a:t>SPA(Single Page Application)</a:t>
            </a: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에스코어 드림 6 Bold"/>
                <a:ea typeface="에스코어 드림 6 Bold"/>
              </a:rPr>
              <a:t> </a:t>
            </a:r>
            <a:r>
              <a:rPr lang="en-US" altLang="ko-KR" sz="1200">
                <a:latin typeface="에스코어 드림 6 Bold"/>
                <a:ea typeface="에스코어 드림 6 Bold"/>
              </a:rPr>
              <a:t>*</a:t>
            </a:r>
            <a:r>
              <a:rPr lang="ko-KR" altLang="en-US" sz="1200">
                <a:latin typeface="에스코어 드림 6 Bold"/>
                <a:ea typeface="에스코어 드림 6 Bold"/>
              </a:rPr>
              <a:t> 리액트에서 지원하는 함수형 컴포넌트와 </a:t>
            </a:r>
            <a:r>
              <a:rPr lang="en-US" altLang="ko-KR" sz="1200">
                <a:latin typeface="에스코어 드림 6 Bold"/>
                <a:ea typeface="에스코어 드림 6 Bold"/>
              </a:rPr>
              <a:t>Hooks</a:t>
            </a:r>
            <a:r>
              <a:rPr lang="ko-KR" altLang="en-US" sz="1200">
                <a:latin typeface="에스코어 드림 6 Bold"/>
                <a:ea typeface="에스코어 드림 6 Bold"/>
              </a:rPr>
              <a:t> 사용으로 비동기 요청에 대한 상태 변화를 손쉽게 화면에 구현할 수 있다</a:t>
            </a:r>
            <a:r>
              <a:rPr lang="en-US" altLang="ko-KR" sz="1200">
                <a:latin typeface="에스코어 드림 6 Bold"/>
                <a:ea typeface="에스코어 드림 6 Bold"/>
              </a:rPr>
              <a:t>.</a:t>
            </a: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에스코어 드림 6 Bold"/>
                <a:ea typeface="에스코어 드림 6 Bold"/>
              </a:rPr>
              <a:t>방대한 레퍼런스와 전용 라이브러리</a:t>
            </a:r>
            <a:endParaRPr lang="ko-KR" altLang="en-US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에스코어 드림 6 Bold"/>
                <a:ea typeface="에스코어 드림 6 Bold"/>
              </a:rPr>
              <a:t> </a:t>
            </a:r>
            <a:r>
              <a:rPr lang="en-US" altLang="ko-KR" sz="1200">
                <a:latin typeface="에스코어 드림 6 Bold"/>
                <a:ea typeface="에스코어 드림 6 Bold"/>
              </a:rPr>
              <a:t>*</a:t>
            </a:r>
            <a:r>
              <a:rPr lang="ko-KR" altLang="en-US" sz="1200">
                <a:latin typeface="에스코어 드림 6 Bold"/>
                <a:ea typeface="에스코어 드림 6 Bold"/>
              </a:rPr>
              <a:t> 원하는 기능 빠른 속도로 구현</a:t>
            </a: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latin typeface="에스코어 드림 6 Bold"/>
                <a:ea typeface="에스코어 드림 6 Bold"/>
              </a:rPr>
              <a:t>(</a:t>
            </a:r>
            <a:r>
              <a:rPr lang="ko-KR" altLang="en-US" sz="1200">
                <a:latin typeface="에스코어 드림 6 Bold"/>
                <a:ea typeface="에스코어 드림 6 Bold"/>
              </a:rPr>
              <a:t>레퍼런스 검색</a:t>
            </a:r>
            <a:r>
              <a:rPr lang="en-US" altLang="ko-KR" sz="1200">
                <a:latin typeface="에스코어 드림 6 Bold"/>
                <a:ea typeface="에스코어 드림 6 Bold"/>
              </a:rPr>
              <a:t>,</a:t>
            </a:r>
            <a:r>
              <a:rPr lang="ko-KR" altLang="en-US" sz="1200">
                <a:latin typeface="에스코어 드림 6 Bold"/>
                <a:ea typeface="에스코어 드림 6 Bold"/>
              </a:rPr>
              <a:t> 라이브러리 활용</a:t>
            </a:r>
            <a:r>
              <a:rPr lang="en-US" altLang="ko-KR" sz="1200">
                <a:latin typeface="에스코어 드림 6 Bold"/>
                <a:ea typeface="에스코어 드림 6 Bold"/>
              </a:rPr>
              <a:t>)</a:t>
            </a: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에스코어 드림 6 Bold"/>
                <a:ea typeface="에스코어 드림 6 Bold"/>
              </a:rPr>
              <a:t>컴포넌트 단위 개발</a:t>
            </a:r>
            <a:endParaRPr lang="ko-KR" altLang="en-US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latin typeface="에스코어 드림 6 Bold"/>
                <a:ea typeface="에스코어 드림 6 Bold"/>
              </a:rPr>
              <a:t>* </a:t>
            </a:r>
            <a:r>
              <a:rPr lang="ko-KR" altLang="en-US" sz="1200">
                <a:latin typeface="에스코어 드림 6 Bold"/>
                <a:ea typeface="에스코어 드림 6 Bold"/>
              </a:rPr>
              <a:t>유지 보수</a:t>
            </a:r>
            <a:r>
              <a:rPr lang="en-US" altLang="ko-KR" sz="1200">
                <a:latin typeface="에스코어 드림 6 Bold"/>
                <a:ea typeface="에스코어 드림 6 Bold"/>
              </a:rPr>
              <a:t>,  </a:t>
            </a:r>
            <a:r>
              <a:rPr lang="ko-KR" altLang="en-US" sz="1200">
                <a:latin typeface="에스코어 드림 6 Bold"/>
                <a:ea typeface="에스코어 드림 6 Bold"/>
              </a:rPr>
              <a:t>확장 용이</a:t>
            </a:r>
            <a:endParaRPr lang="ko-KR" altLang="en-US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에스코어 드림 6 Bold"/>
                <a:ea typeface="에스코어 드림 6 Bold"/>
              </a:rPr>
              <a:t>지속적으로 상승하는 점유율</a:t>
            </a:r>
            <a:endParaRPr lang="ko-KR" altLang="en-US" sz="1200">
              <a:latin typeface="에스코어 드림 6 Bold"/>
              <a:ea typeface="에스코어 드림 6 Bold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4666798" y="3731663"/>
            <a:ext cx="4861460" cy="282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latin typeface="에스코어 드림 6 Bold"/>
                <a:ea typeface="에스코어 드림 6 Bold"/>
              </a:rPr>
              <a:t> SSR </a:t>
            </a: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에스코어 드림 6 Bold"/>
                <a:ea typeface="에스코어 드림 6 Bold"/>
              </a:rPr>
              <a:t> 요청이 들어올 때 </a:t>
            </a:r>
            <a:r>
              <a:rPr lang="en-US" altLang="ko-KR" sz="1200">
                <a:latin typeface="에스코어 드림 6 Bold"/>
                <a:ea typeface="에스코어 드림 6 Bold"/>
              </a:rPr>
              <a:t>Next.js </a:t>
            </a:r>
            <a:r>
              <a:rPr lang="ko-KR" altLang="en-US" sz="1200">
                <a:latin typeface="에스코어 드림 6 Bold"/>
                <a:ea typeface="에스코어 드림 6 Bold"/>
              </a:rPr>
              <a:t>서버에서 페이지에서 활용할 중요한 데이터를 가져온 뒤 </a:t>
            </a:r>
            <a:r>
              <a:rPr lang="en-US" altLang="ko-KR" sz="1200">
                <a:latin typeface="에스코어 드림 6 Bold"/>
                <a:ea typeface="에스코어 드림 6 Bold"/>
              </a:rPr>
              <a:t>html</a:t>
            </a:r>
            <a:r>
              <a:rPr lang="ko-KR" altLang="en-US" sz="1200">
                <a:latin typeface="에스코어 드림 6 Bold"/>
                <a:ea typeface="에스코어 드림 6 Bold"/>
              </a:rPr>
              <a:t> 페이지에 미리 렌더링 한 뒤에 브라우저에게 전달한다</a:t>
            </a:r>
            <a:r>
              <a:rPr lang="en-US" altLang="ko-KR" sz="1200">
                <a:latin typeface="에스코어 드림 6 Bold"/>
                <a:ea typeface="에스코어 드림 6 Bold"/>
              </a:rPr>
              <a:t>.</a:t>
            </a:r>
            <a:r>
              <a:rPr lang="ko-KR" altLang="en-US" sz="1200">
                <a:latin typeface="에스코어 드림 6 Bold"/>
                <a:ea typeface="에스코어 드림 6 Bold"/>
              </a:rPr>
              <a:t> </a:t>
            </a:r>
            <a:endParaRPr lang="ko-KR" altLang="en-US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에스코어 드림 6 Bold"/>
                <a:ea typeface="에스코어 드림 6 Bold"/>
              </a:rPr>
              <a:t> 검색 엔진이 컨텐츠를 확인할 수 있기 때문에 </a:t>
            </a:r>
            <a:r>
              <a:rPr lang="en-US" altLang="ko-KR" sz="1200">
                <a:latin typeface="에스코어 드림 6 Bold"/>
                <a:ea typeface="에스코어 드림 6 Bold"/>
              </a:rPr>
              <a:t>SPA</a:t>
            </a:r>
            <a:r>
              <a:rPr lang="ko-KR" altLang="en-US" sz="1200">
                <a:latin typeface="에스코어 드림 6 Bold"/>
                <a:ea typeface="에스코어 드림 6 Bold"/>
              </a:rPr>
              <a:t>의 </a:t>
            </a:r>
            <a:r>
              <a:rPr lang="en-US" altLang="ko-KR" sz="1200">
                <a:latin typeface="에스코어 드림 6 Bold"/>
                <a:ea typeface="에스코어 드림 6 Bold"/>
              </a:rPr>
              <a:t>SEO(</a:t>
            </a:r>
            <a:r>
              <a:rPr lang="ko-KR" altLang="en-US" sz="1200">
                <a:latin typeface="에스코어 드림 6 Bold"/>
                <a:ea typeface="에스코어 드림 6 Bold"/>
              </a:rPr>
              <a:t>검색 엔진 최적화</a:t>
            </a:r>
            <a:r>
              <a:rPr lang="en-US" altLang="ko-KR" sz="1200">
                <a:latin typeface="에스코어 드림 6 Bold"/>
                <a:ea typeface="에스코어 드림 6 Bold"/>
              </a:rPr>
              <a:t>)</a:t>
            </a:r>
            <a:r>
              <a:rPr lang="ko-KR" altLang="en-US" sz="1200">
                <a:latin typeface="에스코어 드림 6 Bold"/>
                <a:ea typeface="에스코어 드림 6 Bold"/>
              </a:rPr>
              <a:t>문제를 해결해준다</a:t>
            </a:r>
            <a:r>
              <a:rPr lang="en-US" altLang="ko-KR" sz="1200">
                <a:latin typeface="에스코어 드림 6 Bold"/>
                <a:ea typeface="에스코어 드림 6 Bold"/>
              </a:rPr>
              <a:t>.</a:t>
            </a: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latin typeface="에스코어 드림 6 Bold"/>
                <a:ea typeface="에스코어 드림 6 Bold"/>
              </a:rPr>
              <a:t> File System Routing</a:t>
            </a: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에스코어 드림 6 Bold"/>
                <a:ea typeface="에스코어 드림 6 Bold"/>
              </a:rPr>
              <a:t> </a:t>
            </a:r>
            <a:r>
              <a:rPr lang="en-US" altLang="ko-KR" sz="1200">
                <a:latin typeface="에스코어 드림 6 Bold"/>
                <a:ea typeface="에스코어 드림 6 Bold"/>
              </a:rPr>
              <a:t>-</a:t>
            </a:r>
            <a:r>
              <a:rPr lang="ko-KR" altLang="en-US" sz="1200">
                <a:latin typeface="에스코어 드림 6 Bold"/>
                <a:ea typeface="에스코어 드림 6 Bold"/>
              </a:rPr>
              <a:t> </a:t>
            </a:r>
            <a:r>
              <a:rPr lang="en-US" altLang="ko-KR" sz="1200">
                <a:latin typeface="에스코어 드림 6 Bold"/>
                <a:ea typeface="에스코어 드림 6 Bold"/>
              </a:rPr>
              <a:t>page</a:t>
            </a:r>
            <a:r>
              <a:rPr lang="ko-KR" altLang="en-US" sz="1200">
                <a:latin typeface="에스코어 드림 6 Bold"/>
                <a:ea typeface="에스코어 드림 6 Bold"/>
              </a:rPr>
              <a:t> 폴더 내부의 파일 명을 기준으로 </a:t>
            </a:r>
            <a:r>
              <a:rPr lang="en-US" altLang="ko-KR" sz="1200">
                <a:latin typeface="에스코어 드림 6 Bold"/>
                <a:ea typeface="에스코어 드림 6 Bold"/>
              </a:rPr>
              <a:t>URL</a:t>
            </a:r>
            <a:r>
              <a:rPr lang="ko-KR" altLang="en-US" sz="1200">
                <a:latin typeface="에스코어 드림 6 Bold"/>
                <a:ea typeface="에스코어 드림 6 Bold"/>
              </a:rPr>
              <a:t>을 구분한다</a:t>
            </a:r>
            <a:r>
              <a:rPr lang="en-US" altLang="ko-KR" sz="1200">
                <a:latin typeface="에스코어 드림 6 Bold"/>
                <a:ea typeface="에스코어 드림 6 Bold"/>
              </a:rPr>
              <a:t>.</a:t>
            </a: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에스코어 드림 6 Bold"/>
                <a:ea typeface="에스코어 드림 6 Bold"/>
              </a:rPr>
              <a:t> </a:t>
            </a:r>
            <a:r>
              <a:rPr lang="en-US" altLang="ko-KR" sz="1200">
                <a:latin typeface="에스코어 드림 6 Bold"/>
                <a:ea typeface="에스코어 드림 6 Bold"/>
              </a:rPr>
              <a:t>-</a:t>
            </a:r>
            <a:r>
              <a:rPr lang="ko-KR" altLang="en-US" sz="1200">
                <a:latin typeface="에스코어 드림 6 Bold"/>
                <a:ea typeface="에스코어 드림 6 Bold"/>
              </a:rPr>
              <a:t> 구분된 페이지는  개별적으로 렌더링 된다</a:t>
            </a:r>
            <a:r>
              <a:rPr lang="en-US" altLang="ko-KR" sz="1200">
                <a:latin typeface="에스코어 드림 6 Bold"/>
                <a:ea typeface="에스코어 드림 6 Bold"/>
              </a:rPr>
              <a:t>.</a:t>
            </a: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에스코어 드림 6 Bold"/>
                <a:ea typeface="에스코어 드림 6 Bold"/>
              </a:rPr>
              <a:t> </a:t>
            </a:r>
            <a:r>
              <a:rPr lang="en-US" altLang="ko-KR" sz="1200">
                <a:latin typeface="에스코어 드림 6 Bold"/>
                <a:ea typeface="에스코어 드림 6 Bold"/>
              </a:rPr>
              <a:t>-</a:t>
            </a:r>
            <a:r>
              <a:rPr lang="ko-KR" altLang="en-US" sz="1200">
                <a:latin typeface="에스코어 드림 6 Bold"/>
                <a:ea typeface="에스코어 드림 6 Bold"/>
              </a:rPr>
              <a:t> 첫 렌더링에 모든 </a:t>
            </a:r>
            <a:r>
              <a:rPr lang="en-US" altLang="ko-KR" sz="1200">
                <a:latin typeface="에스코어 드림 6 Bold"/>
                <a:ea typeface="에스코어 드림 6 Bold"/>
              </a:rPr>
              <a:t>URL</a:t>
            </a:r>
            <a:r>
              <a:rPr lang="ko-KR" altLang="en-US" sz="1200">
                <a:latin typeface="에스코어 드림 6 Bold"/>
                <a:ea typeface="에스코어 드림 6 Bold"/>
              </a:rPr>
              <a:t>에 대한 페이지를 불러오는 </a:t>
            </a:r>
            <a:r>
              <a:rPr lang="en-US" altLang="ko-KR" sz="1200">
                <a:latin typeface="에스코어 드림 6 Bold"/>
                <a:ea typeface="에스코어 드림 6 Bold"/>
              </a:rPr>
              <a:t>SPA</a:t>
            </a:r>
            <a:r>
              <a:rPr lang="ko-KR" altLang="en-US" sz="1200">
                <a:latin typeface="에스코어 드림 6 Bold"/>
                <a:ea typeface="에스코어 드림 6 Bold"/>
              </a:rPr>
              <a:t>의 속도 문제를 완화시켜준다</a:t>
            </a:r>
            <a:r>
              <a:rPr lang="en-US" altLang="ko-KR" sz="1200">
                <a:latin typeface="에스코어 드림 6 Bold"/>
                <a:ea typeface="에스코어 드림 6 Bold"/>
              </a:rPr>
              <a:t>.</a:t>
            </a: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1200">
              <a:latin typeface="에스코어 드림 6 Bold"/>
              <a:ea typeface="에스코어 드림 6 Bol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1200">
              <a:latin typeface="에스코어 드림 6 Bold"/>
              <a:ea typeface="에스코어 드림 6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63"/>
          <p:cNvSpPr/>
          <p:nvPr/>
        </p:nvSpPr>
        <p:spPr>
          <a:xfrm>
            <a:off x="1216383" y="2244653"/>
            <a:ext cx="998812" cy="79768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63"/>
          <p:cNvSpPr/>
          <p:nvPr/>
        </p:nvSpPr>
        <p:spPr>
          <a:xfrm>
            <a:off x="7545431" y="292506"/>
            <a:ext cx="3329861" cy="155023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직사각형 63"/>
          <p:cNvSpPr/>
          <p:nvPr/>
        </p:nvSpPr>
        <p:spPr>
          <a:xfrm>
            <a:off x="9817882" y="4812317"/>
            <a:ext cx="1893469" cy="1111764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직사각형 63"/>
          <p:cNvSpPr/>
          <p:nvPr/>
        </p:nvSpPr>
        <p:spPr>
          <a:xfrm>
            <a:off x="6099973" y="4746963"/>
            <a:ext cx="2734061" cy="177847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직사각형 63"/>
          <p:cNvSpPr/>
          <p:nvPr/>
        </p:nvSpPr>
        <p:spPr>
          <a:xfrm>
            <a:off x="4064578" y="286714"/>
            <a:ext cx="2458101" cy="209177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7519" y="3039092"/>
            <a:ext cx="1334903" cy="133490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354234" y="1897195"/>
            <a:ext cx="2736568" cy="395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1000">
                <a:latin typeface="+mn-ea"/>
                <a:hlinkClick r:id="rId3"/>
              </a:rPr>
              <a:t>https://www.foodsafetykorea.go.kr/fcdb/</a:t>
            </a:r>
            <a:endParaRPr lang="en-US" altLang="en-US" sz="1000">
              <a:latin typeface="+mn-ea"/>
            </a:endParaRPr>
          </a:p>
          <a:p>
            <a:pPr algn="ctr">
              <a:defRPr/>
            </a:pPr>
            <a:r>
              <a:rPr lang="ko-KR" altLang="en-US" sz="1000">
                <a:latin typeface="+mn-ea"/>
              </a:rPr>
              <a:t>식품영양성분 </a:t>
            </a:r>
            <a:r>
              <a:rPr lang="en-US" altLang="ko-KR" sz="1000">
                <a:latin typeface="+mn-ea"/>
              </a:rPr>
              <a:t>DB</a:t>
            </a:r>
            <a:endParaRPr lang="en-US" altLang="ko-KR" sz="1000">
              <a:latin typeface="+mn-ea"/>
            </a:endParaRPr>
          </a:p>
        </p:txBody>
      </p:sp>
      <p:sp>
        <p:nvSpPr>
          <p:cNvPr id="49" name="직사각형 20"/>
          <p:cNvSpPr/>
          <p:nvPr/>
        </p:nvSpPr>
        <p:spPr>
          <a:xfrm rot="5400000">
            <a:off x="590993" y="594797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TextBox 62"/>
          <p:cNvSpPr txBox="1"/>
          <p:nvPr/>
        </p:nvSpPr>
        <p:spPr>
          <a:xfrm>
            <a:off x="941695" y="416338"/>
            <a:ext cx="2684502" cy="3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latin typeface="페이북 Bold"/>
                <a:ea typeface="페이북 Bold"/>
              </a:rPr>
              <a:t>개발 환경 및 사용 기술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51" name="TextBox 62"/>
          <p:cNvSpPr txBox="1"/>
          <p:nvPr/>
        </p:nvSpPr>
        <p:spPr>
          <a:xfrm>
            <a:off x="4874958" y="3013289"/>
            <a:ext cx="879704" cy="299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페이북 Bold"/>
                <a:ea typeface="페이북 Bold"/>
              </a:rPr>
              <a:t>Next</a:t>
            </a:r>
            <a:endParaRPr lang="en-US" altLang="ko-KR" sz="1400">
              <a:latin typeface="페이북 Bold"/>
              <a:ea typeface="페이북 Bold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60008" y="2381345"/>
            <a:ext cx="902720" cy="625216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116617" y="1113350"/>
            <a:ext cx="675478" cy="675478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18301" y="4860857"/>
            <a:ext cx="528509" cy="418403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988617" y="4919506"/>
            <a:ext cx="619441" cy="871089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707985" y="4948847"/>
            <a:ext cx="821531" cy="837717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246695" y="358559"/>
            <a:ext cx="662645" cy="692937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877721" y="4766506"/>
            <a:ext cx="491452" cy="524986"/>
          </a:xfrm>
          <a:prstGeom prst="rect">
            <a:avLst/>
          </a:prstGeom>
        </p:spPr>
      </p:pic>
      <p:pic>
        <p:nvPicPr>
          <p:cNvPr id="65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9955889" y="239777"/>
            <a:ext cx="973011" cy="850131"/>
          </a:xfrm>
          <a:prstGeom prst="rect">
            <a:avLst/>
          </a:prstGeom>
        </p:spPr>
      </p:pic>
      <p:sp>
        <p:nvSpPr>
          <p:cNvPr id="77" name="TextBox 62"/>
          <p:cNvSpPr txBox="1"/>
          <p:nvPr/>
        </p:nvSpPr>
        <p:spPr>
          <a:xfrm>
            <a:off x="4848499" y="5356392"/>
            <a:ext cx="898565" cy="518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페이북 Bold"/>
                <a:ea typeface="페이북 Bold"/>
              </a:rPr>
              <a:t> 이미지</a:t>
            </a:r>
            <a:endParaRPr lang="ko-KR" altLang="en-US" sz="1400">
              <a:latin typeface="페이북 Bold"/>
              <a:ea typeface="페이북 Bold"/>
            </a:endParaRPr>
          </a:p>
          <a:p>
            <a:pPr algn="ctr">
              <a:defRPr/>
            </a:pPr>
            <a:r>
              <a:rPr lang="ko-KR" altLang="en-US" sz="1400">
                <a:latin typeface="페이북 Bold"/>
                <a:ea typeface="페이북 Bold"/>
              </a:rPr>
              <a:t>채팅</a:t>
            </a:r>
            <a:endParaRPr lang="ko-KR" altLang="en-US" sz="1400">
              <a:latin typeface="페이북 Bold"/>
              <a:ea typeface="페이북 Bold"/>
            </a:endParaRPr>
          </a:p>
        </p:txBody>
      </p:sp>
      <p:sp>
        <p:nvSpPr>
          <p:cNvPr id="83" name="TextBox 62"/>
          <p:cNvSpPr txBox="1"/>
          <p:nvPr/>
        </p:nvSpPr>
        <p:spPr>
          <a:xfrm>
            <a:off x="4114704" y="1229750"/>
            <a:ext cx="2634430" cy="872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클라이언트 요청에 따른 페이지 생성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응답</a:t>
            </a: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보안 인증 토큰</a:t>
            </a:r>
            <a:r>
              <a:rPr lang="en-US" altLang="ko-KR" sz="1000">
                <a:latin typeface="페이북 Bold"/>
                <a:ea typeface="페이북 Bold"/>
              </a:rPr>
              <a:t>(JWT)</a:t>
            </a:r>
            <a:r>
              <a:rPr lang="ko-KR" altLang="en-US" sz="1000">
                <a:latin typeface="페이북 Bold"/>
                <a:ea typeface="페이북 Bold"/>
              </a:rPr>
              <a:t> 관리</a:t>
            </a: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endParaRPr lang="ko-KR" altLang="en-US" sz="1100">
              <a:latin typeface="페이북 Bold"/>
              <a:ea typeface="페이북 Bold"/>
            </a:endParaRPr>
          </a:p>
          <a:p>
            <a:pPr>
              <a:defRPr/>
            </a:pPr>
            <a:r>
              <a:rPr lang="en-US" altLang="ko-KR" sz="1000">
                <a:latin typeface="페이북 Bold"/>
                <a:ea typeface="페이북 Bold"/>
              </a:rPr>
              <a:t>DB, </a:t>
            </a:r>
            <a:r>
              <a:rPr lang="ko-KR" altLang="en-US" sz="1000">
                <a:latin typeface="페이북 Bold"/>
                <a:ea typeface="페이북 Bold"/>
              </a:rPr>
              <a:t>이미지 클라우드 서버 연결</a:t>
            </a:r>
            <a:endParaRPr lang="ko-KR" altLang="en-US" sz="1000">
              <a:latin typeface="페이북 Bold"/>
              <a:ea typeface="페이북 Bold"/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853774" y="4657501"/>
            <a:ext cx="902720" cy="625216"/>
          </a:xfrm>
          <a:prstGeom prst="rect">
            <a:avLst/>
          </a:prstGeom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8235952" y="2000700"/>
            <a:ext cx="902720" cy="625216"/>
          </a:xfrm>
          <a:prstGeom prst="rect">
            <a:avLst/>
          </a:prstGeom>
        </p:spPr>
      </p:pic>
      <p:cxnSp>
        <p:nvCxnSpPr>
          <p:cNvPr id="93" name="직선 화살표 연결선 75"/>
          <p:cNvCxnSpPr>
            <a:stCxn id="53" idx="1"/>
            <a:endCxn id="24" idx="3"/>
          </p:cNvCxnSpPr>
          <p:nvPr/>
        </p:nvCxnSpPr>
        <p:spPr>
          <a:xfrm rot="10800000" flipV="1">
            <a:off x="2402423" y="2693953"/>
            <a:ext cx="2457585" cy="1012590"/>
          </a:xfrm>
          <a:prstGeom prst="straightConnector1">
            <a:avLst/>
          </a:prstGeom>
          <a:ln w="381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75"/>
          <p:cNvCxnSpPr>
            <a:stCxn id="86" idx="1"/>
            <a:endCxn id="24" idx="3"/>
          </p:cNvCxnSpPr>
          <p:nvPr/>
        </p:nvCxnSpPr>
        <p:spPr>
          <a:xfrm rot="10800000">
            <a:off x="2402423" y="3706544"/>
            <a:ext cx="2451351" cy="1263565"/>
          </a:xfrm>
          <a:prstGeom prst="straightConnector1">
            <a:avLst/>
          </a:prstGeom>
          <a:ln w="381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598774" y="2328673"/>
            <a:ext cx="673144" cy="673144"/>
          </a:xfrm>
          <a:prstGeom prst="rect">
            <a:avLst/>
          </a:prstGeom>
        </p:spPr>
      </p:pic>
      <p:sp>
        <p:nvSpPr>
          <p:cNvPr id="97" name="TextBox 62"/>
          <p:cNvSpPr txBox="1"/>
          <p:nvPr/>
        </p:nvSpPr>
        <p:spPr>
          <a:xfrm>
            <a:off x="6096000" y="5373976"/>
            <a:ext cx="2928190" cy="1156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클라이언트에 이미지 전송</a:t>
            </a: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이미지 등록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수정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삭제 요청 처리</a:t>
            </a: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이미지 변경 정보 </a:t>
            </a:r>
            <a:r>
              <a:rPr lang="en-US" altLang="ko-KR" sz="1000">
                <a:latin typeface="페이북 Bold"/>
                <a:ea typeface="페이북 Bold"/>
              </a:rPr>
              <a:t>Database</a:t>
            </a:r>
            <a:r>
              <a:rPr lang="ko-KR" altLang="en-US" sz="1000">
                <a:latin typeface="페이북 Bold"/>
                <a:ea typeface="페이북 Bold"/>
              </a:rPr>
              <a:t>에 전송</a:t>
            </a: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채팅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 실시간 정보 중개</a:t>
            </a:r>
            <a:r>
              <a:rPr lang="en-US" altLang="ko-KR" sz="1000">
                <a:latin typeface="페이북 Bold"/>
                <a:ea typeface="페이북 Bold"/>
              </a:rPr>
              <a:t>(Socket.io)</a:t>
            </a:r>
            <a:endParaRPr lang="en-US" altLang="ko-KR" sz="1000">
              <a:latin typeface="페이북 Bold"/>
              <a:ea typeface="페이북 Bold"/>
            </a:endParaRPr>
          </a:p>
        </p:txBody>
      </p:sp>
      <p:sp>
        <p:nvSpPr>
          <p:cNvPr id="98" name="TextBox 62"/>
          <p:cNvSpPr txBox="1"/>
          <p:nvPr/>
        </p:nvSpPr>
        <p:spPr>
          <a:xfrm>
            <a:off x="8098414" y="2612188"/>
            <a:ext cx="1209780" cy="300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페이북 Bold"/>
                <a:ea typeface="페이북 Bold"/>
              </a:rPr>
              <a:t>Database</a:t>
            </a:r>
            <a:endParaRPr lang="en-US" altLang="ko-KR" sz="1400">
              <a:latin typeface="페이북 Bold"/>
              <a:ea typeface="페이북 Bold"/>
            </a:endParaRPr>
          </a:p>
        </p:txBody>
      </p:sp>
      <p:cxnSp>
        <p:nvCxnSpPr>
          <p:cNvPr id="99" name="직선 화살표 연결선 75"/>
          <p:cNvCxnSpPr>
            <a:stCxn id="51" idx="2"/>
            <a:endCxn id="86" idx="0"/>
          </p:cNvCxnSpPr>
          <p:nvPr/>
        </p:nvCxnSpPr>
        <p:spPr>
          <a:xfrm rot="5400000">
            <a:off x="4637859" y="3980550"/>
            <a:ext cx="1344225" cy="9676"/>
          </a:xfrm>
          <a:prstGeom prst="straightConnector1">
            <a:avLst/>
          </a:prstGeom>
          <a:ln w="381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75"/>
          <p:cNvCxnSpPr>
            <a:stCxn id="87" idx="1"/>
            <a:endCxn id="53" idx="3"/>
          </p:cNvCxnSpPr>
          <p:nvPr/>
        </p:nvCxnSpPr>
        <p:spPr>
          <a:xfrm rot="10800000" flipV="1">
            <a:off x="5762729" y="2313309"/>
            <a:ext cx="2473224" cy="380643"/>
          </a:xfrm>
          <a:prstGeom prst="straightConnector1">
            <a:avLst/>
          </a:prstGeom>
          <a:ln w="381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62"/>
          <p:cNvSpPr txBox="1"/>
          <p:nvPr/>
        </p:nvSpPr>
        <p:spPr>
          <a:xfrm>
            <a:off x="7577278" y="391925"/>
            <a:ext cx="2595032" cy="1303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이미지 제외 모든 데이터 저장</a:t>
            </a: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사용자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레시피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다이어리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챌린지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채팅</a:t>
            </a: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데이터에 대한 요청 처리</a:t>
            </a: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 조회 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 등록 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 수정 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 삭제</a:t>
            </a: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endParaRPr lang="en-US" altLang="ko-KR" sz="1000">
              <a:latin typeface="페이북 Bold"/>
              <a:ea typeface="페이북 Bold"/>
            </a:endParaRPr>
          </a:p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식품영양성분 </a:t>
            </a:r>
            <a:r>
              <a:rPr lang="en-US" altLang="ko-KR" sz="1000">
                <a:latin typeface="페이북 Bold"/>
                <a:ea typeface="페이북 Bold"/>
              </a:rPr>
              <a:t>DB</a:t>
            </a:r>
            <a:r>
              <a:rPr lang="ko-KR" altLang="en-US" sz="1000">
                <a:latin typeface="페이북 Bold"/>
                <a:ea typeface="페이북 Bold"/>
              </a:rPr>
              <a:t> 데이터 저장 및 전송</a:t>
            </a:r>
            <a:endParaRPr lang="ko-KR" altLang="en-US" sz="1000">
              <a:latin typeface="페이북 Bold"/>
              <a:ea typeface="페이북 Bold"/>
            </a:endParaRPr>
          </a:p>
        </p:txBody>
      </p:sp>
      <p:cxnSp>
        <p:nvCxnSpPr>
          <p:cNvPr id="103" name="직선 화살표 연결선 75"/>
          <p:cNvCxnSpPr>
            <a:stCxn id="87" idx="1"/>
            <a:endCxn id="86" idx="3"/>
          </p:cNvCxnSpPr>
          <p:nvPr/>
        </p:nvCxnSpPr>
        <p:spPr>
          <a:xfrm rot="5400000">
            <a:off x="5667823" y="2401980"/>
            <a:ext cx="2656800" cy="2479459"/>
          </a:xfrm>
          <a:prstGeom prst="straightConnector1">
            <a:avLst/>
          </a:prstGeom>
          <a:ln w="381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7517615" y="4788080"/>
            <a:ext cx="520799" cy="520799"/>
          </a:xfrm>
          <a:prstGeom prst="rect">
            <a:avLst/>
          </a:prstGeom>
        </p:spPr>
      </p:pic>
      <p:sp>
        <p:nvSpPr>
          <p:cNvPr id="109" name=""/>
          <p:cNvSpPr/>
          <p:nvPr/>
        </p:nvSpPr>
        <p:spPr>
          <a:xfrm rot="10823573">
            <a:off x="8900036" y="5208001"/>
            <a:ext cx="851952" cy="355731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1" name="TextBox 62"/>
          <p:cNvSpPr txBox="1"/>
          <p:nvPr/>
        </p:nvSpPr>
        <p:spPr>
          <a:xfrm>
            <a:off x="8958121" y="4820479"/>
            <a:ext cx="898565" cy="416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페이북 Bold"/>
                <a:ea typeface="페이북 Bold"/>
              </a:rPr>
              <a:t>코드 변경</a:t>
            </a:r>
            <a:endParaRPr lang="ko-KR" altLang="en-US" sz="1100">
              <a:latin typeface="페이북 Bold"/>
              <a:ea typeface="페이북 Bold"/>
            </a:endParaRPr>
          </a:p>
          <a:p>
            <a:pPr>
              <a:defRPr/>
            </a:pPr>
            <a:r>
              <a:rPr lang="ko-KR" altLang="en-US" sz="1100">
                <a:latin typeface="페이북 Bold"/>
                <a:ea typeface="페이북 Bold"/>
              </a:rPr>
              <a:t>사항 반영</a:t>
            </a:r>
            <a:endParaRPr lang="ko-KR" altLang="en-US" sz="1100">
              <a:latin typeface="페이북 Bold"/>
              <a:ea typeface="페이북 Bold"/>
            </a:endParaRPr>
          </a:p>
        </p:txBody>
      </p:sp>
      <p:sp>
        <p:nvSpPr>
          <p:cNvPr id="113" name="TextBox 62"/>
          <p:cNvSpPr txBox="1"/>
          <p:nvPr/>
        </p:nvSpPr>
        <p:spPr>
          <a:xfrm>
            <a:off x="2711036" y="4465985"/>
            <a:ext cx="889753" cy="241326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>
                <a:latin typeface="페이북 Bold"/>
                <a:ea typeface="페이북 Bold"/>
              </a:rPr>
              <a:t>이미지 </a:t>
            </a:r>
            <a:r>
              <a:rPr lang="en-US" altLang="ko-KR" sz="1000">
                <a:latin typeface="페이북 Bold"/>
                <a:ea typeface="페이북 Bold"/>
              </a:rPr>
              <a:t>,</a:t>
            </a:r>
            <a:r>
              <a:rPr lang="ko-KR" altLang="en-US" sz="1000">
                <a:latin typeface="페이북 Bold"/>
                <a:ea typeface="페이북 Bold"/>
              </a:rPr>
              <a:t> 채팅</a:t>
            </a:r>
            <a:endParaRPr lang="ko-KR" altLang="en-US" sz="1000">
              <a:latin typeface="페이북 Bold"/>
              <a:ea typeface="페이북 Bold"/>
            </a:endParaRPr>
          </a:p>
        </p:txBody>
      </p:sp>
      <p:sp>
        <p:nvSpPr>
          <p:cNvPr id="114" name="TextBox 62"/>
          <p:cNvSpPr txBox="1"/>
          <p:nvPr/>
        </p:nvSpPr>
        <p:spPr>
          <a:xfrm>
            <a:off x="2976604" y="2779399"/>
            <a:ext cx="569109" cy="39052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>
                <a:latin typeface="페이북 Bold"/>
                <a:ea typeface="페이북 Bold"/>
              </a:rPr>
              <a:t>페이지 데이터</a:t>
            </a:r>
            <a:endParaRPr lang="ko-KR" altLang="en-US" sz="1000">
              <a:latin typeface="페이북 Bold"/>
              <a:ea typeface="페이북 Bold"/>
            </a:endParaRPr>
          </a:p>
        </p:txBody>
      </p:sp>
      <p:sp>
        <p:nvSpPr>
          <p:cNvPr id="115" name="TextBox 62"/>
          <p:cNvSpPr txBox="1"/>
          <p:nvPr/>
        </p:nvSpPr>
        <p:spPr>
          <a:xfrm>
            <a:off x="4637915" y="3715505"/>
            <a:ext cx="550248" cy="23546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>
                <a:latin typeface="페이북 Bold"/>
                <a:ea typeface="페이북 Bold"/>
              </a:rPr>
              <a:t>데이터</a:t>
            </a:r>
            <a:endParaRPr lang="ko-KR" altLang="en-US" sz="1000">
              <a:latin typeface="페이북 Bold"/>
              <a:ea typeface="페이북 Bold"/>
            </a:endParaRPr>
          </a:p>
        </p:txBody>
      </p:sp>
      <p:sp>
        <p:nvSpPr>
          <p:cNvPr id="116" name="TextBox 62"/>
          <p:cNvSpPr txBox="1"/>
          <p:nvPr/>
        </p:nvSpPr>
        <p:spPr>
          <a:xfrm>
            <a:off x="6667023" y="2142087"/>
            <a:ext cx="550248" cy="240934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>
                <a:latin typeface="페이북 Bold"/>
                <a:ea typeface="페이북 Bold"/>
              </a:rPr>
              <a:t>데이터</a:t>
            </a:r>
            <a:endParaRPr lang="ko-KR" altLang="en-US" sz="1000">
              <a:latin typeface="페이북 Bold"/>
              <a:ea typeface="페이북 Bold"/>
            </a:endParaRPr>
          </a:p>
        </p:txBody>
      </p:sp>
      <p:sp>
        <p:nvSpPr>
          <p:cNvPr id="117" name="TextBox 62"/>
          <p:cNvSpPr txBox="1"/>
          <p:nvPr/>
        </p:nvSpPr>
        <p:spPr>
          <a:xfrm>
            <a:off x="7074051" y="3661938"/>
            <a:ext cx="550248" cy="39380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>
                <a:latin typeface="페이북 Bold"/>
                <a:ea typeface="페이북 Bold"/>
              </a:rPr>
              <a:t>데이터채팅</a:t>
            </a:r>
            <a:endParaRPr lang="ko-KR" altLang="en-US" sz="1000">
              <a:latin typeface="페이북 Bold"/>
              <a:ea typeface="페이북 Bold"/>
            </a:endParaRPr>
          </a:p>
        </p:txBody>
      </p:sp>
      <p:sp>
        <p:nvSpPr>
          <p:cNvPr id="119" name="TextBox 62"/>
          <p:cNvSpPr txBox="1"/>
          <p:nvPr/>
        </p:nvSpPr>
        <p:spPr>
          <a:xfrm>
            <a:off x="1341790" y="4452553"/>
            <a:ext cx="898565" cy="29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페이북 Bold"/>
                <a:ea typeface="페이북 Bold"/>
              </a:rPr>
              <a:t>Client</a:t>
            </a:r>
            <a:endParaRPr lang="en-US" altLang="ko-KR" sz="1400">
              <a:latin typeface="페이북 Bold"/>
              <a:ea typeface="페이북 Bold"/>
            </a:endParaRPr>
          </a:p>
        </p:txBody>
      </p:sp>
      <p:pic>
        <p:nvPicPr>
          <p:cNvPr id="122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271460" y="2386169"/>
            <a:ext cx="447737" cy="447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304967" y="1662057"/>
            <a:ext cx="2719958" cy="472661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2273" y="1914725"/>
            <a:ext cx="2553336" cy="388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에스코어 드림 6 Bold"/>
                <a:ea typeface="에스코어 드림 6 Bold"/>
              </a:rPr>
              <a:t>김민성</a:t>
            </a:r>
            <a:endParaRPr lang="ko-KR" altLang="en-US" sz="2000">
              <a:latin typeface="에스코어 드림 6 Bold"/>
              <a:ea typeface="에스코어 드림 6 Bold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59424" y="1777040"/>
            <a:ext cx="692498" cy="69249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1845" y="1861679"/>
            <a:ext cx="434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B</a:t>
            </a:r>
            <a:endParaRPr lang="en-US" altLang="ko-KR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grpSp>
        <p:nvGrpSpPr>
          <p:cNvPr id="58" name="그룹 57"/>
          <p:cNvGrpSpPr/>
          <p:nvPr/>
        </p:nvGrpSpPr>
        <p:grpSpPr>
          <a:xfrm rot="0">
            <a:off x="-734857" y="542673"/>
            <a:ext cx="6792525" cy="1048029"/>
            <a:chOff x="2699737" y="1447745"/>
            <a:chExt cx="6792525" cy="1048029"/>
          </a:xfrm>
        </p:grpSpPr>
        <p:sp>
          <p:nvSpPr>
            <p:cNvPr id="59" name="TextBox 58"/>
            <p:cNvSpPr txBox="1"/>
            <p:nvPr/>
          </p:nvSpPr>
          <p:spPr>
            <a:xfrm>
              <a:off x="2699737" y="1634000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b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내꺼</a:t>
              </a:r>
              <a:endParaRPr lang="ko-KR" altLang="en-US" sz="5000" b="1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60" name="타원 15"/>
            <p:cNvSpPr/>
            <p:nvPr/>
          </p:nvSpPr>
          <p:spPr>
            <a:xfrm>
              <a:off x="4556559" y="1450873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" name="타원 15"/>
            <p:cNvSpPr/>
            <p:nvPr/>
          </p:nvSpPr>
          <p:spPr>
            <a:xfrm>
              <a:off x="5186952" y="1447745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2" name="직사각형 20"/>
          <p:cNvSpPr/>
          <p:nvPr/>
        </p:nvSpPr>
        <p:spPr>
          <a:xfrm rot="5400000">
            <a:off x="4414953" y="10492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753749" y="787235"/>
            <a:ext cx="2684502" cy="54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페이북 Bold"/>
                <a:ea typeface="페이북 Bold"/>
              </a:rPr>
              <a:t>팀원 역할 소개</a:t>
            </a:r>
            <a:endParaRPr lang="ko-KR" altLang="en-US" sz="3000">
              <a:latin typeface="페이북 Bold"/>
              <a:ea typeface="페이북 Bol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2273" y="2607223"/>
            <a:ext cx="2553336" cy="3610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데이터베이스 구축 및 관리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en-US" altLang="ko-KR" sz="1050">
                <a:latin typeface="에스코어 드림 6 Bold"/>
                <a:ea typeface="에스코어 드림 6 Bold"/>
              </a:rPr>
              <a:t>MongoDB</a:t>
            </a:r>
            <a:r>
              <a:rPr lang="ko-KR" altLang="en-US" sz="1050">
                <a:latin typeface="에스코어 드림 6 Bold"/>
                <a:ea typeface="에스코어 드림 6 Bold"/>
              </a:rPr>
              <a:t> </a:t>
            </a:r>
            <a:r>
              <a:rPr lang="en-US" altLang="ko-KR" sz="1050">
                <a:latin typeface="에스코어 드림 6 Bold"/>
                <a:ea typeface="에스코어 드림 6 Bold"/>
              </a:rPr>
              <a:t>Atlas</a:t>
            </a:r>
            <a:endParaRPr lang="en-US" altLang="ko-KR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정적 파일 </a:t>
            </a:r>
            <a:r>
              <a:rPr lang="en-US" altLang="ko-KR" sz="1050">
                <a:latin typeface="에스코어 드림 6 Bold"/>
                <a:ea typeface="에스코어 드림 6 Bold"/>
              </a:rPr>
              <a:t>API</a:t>
            </a:r>
            <a:r>
              <a:rPr lang="ko-KR" altLang="en-US" sz="1050">
                <a:latin typeface="에스코어 드림 6 Bold"/>
                <a:ea typeface="에스코어 드림 6 Bold"/>
              </a:rPr>
              <a:t> 서버 생성 및 관리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en-US" altLang="ko-KR" sz="1050">
                <a:latin typeface="에스코어 드림 6 Bold"/>
                <a:ea typeface="에스코어 드림 6 Bold"/>
              </a:rPr>
              <a:t>AWS EC2 Express.js</a:t>
            </a:r>
            <a:endParaRPr lang="en-US" altLang="ko-KR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회원 관리 </a:t>
            </a:r>
            <a:r>
              <a:rPr lang="en-US" altLang="ko-KR" sz="1050">
                <a:latin typeface="에스코어 드림 6 Bold"/>
                <a:ea typeface="에스코어 드림 6 Bold"/>
              </a:rPr>
              <a:t>/</a:t>
            </a:r>
            <a:r>
              <a:rPr lang="ko-KR" altLang="en-US" sz="1050">
                <a:latin typeface="에스코어 드림 6 Bold"/>
                <a:ea typeface="에스코어 드림 6 Bold"/>
              </a:rPr>
              <a:t> 인증 구현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en-US" altLang="ko-KR" sz="1050">
                <a:latin typeface="에스코어 드림 6 Bold"/>
                <a:ea typeface="에스코어 드림 6 Bold"/>
              </a:rPr>
              <a:t>OAuth</a:t>
            </a:r>
            <a:r>
              <a:rPr lang="ko-KR" altLang="en-US" sz="1050">
                <a:latin typeface="에스코어 드림 6 Bold"/>
                <a:ea typeface="에스코어 드림 6 Bold"/>
              </a:rPr>
              <a:t> </a:t>
            </a:r>
            <a:r>
              <a:rPr lang="en-US" altLang="ko-KR" sz="1050">
                <a:latin typeface="에스코어 드림 6 Bold"/>
                <a:ea typeface="에스코어 드림 6 Bold"/>
              </a:rPr>
              <a:t>2.0</a:t>
            </a:r>
            <a:r>
              <a:rPr lang="ko-KR" altLang="en-US" sz="1050">
                <a:latin typeface="에스코어 드림 6 Bold"/>
                <a:ea typeface="에스코어 드림 6 Bold"/>
              </a:rPr>
              <a:t> 인증 구현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통합 개발 환경 구축</a:t>
            </a:r>
            <a:r>
              <a:rPr lang="en-US" altLang="ko-KR" sz="1050">
                <a:latin typeface="에스코어 드림 6 Bold"/>
                <a:ea typeface="에스코어 드림 6 Bold"/>
              </a:rPr>
              <a:t> </a:t>
            </a:r>
            <a:r>
              <a:rPr lang="ko-KR" altLang="en-US" sz="1050">
                <a:latin typeface="에스코어 드림 6 Bold"/>
                <a:ea typeface="에스코어 드림 6 Bold"/>
              </a:rPr>
              <a:t>및 관리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클라이언트 비동기 처리 구현 지원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스키마 및 </a:t>
            </a:r>
            <a:r>
              <a:rPr lang="en-US" altLang="ko-KR" sz="1050">
                <a:latin typeface="에스코어 드림 6 Bold"/>
                <a:ea typeface="에스코어 드림 6 Bold"/>
              </a:rPr>
              <a:t>ERD</a:t>
            </a:r>
            <a:r>
              <a:rPr lang="ko-KR" altLang="en-US" sz="1050">
                <a:latin typeface="에스코어 드림 6 Bold"/>
                <a:ea typeface="에스코어 드림 6 Bold"/>
              </a:rPr>
              <a:t> 작성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개인 리포트 페이지 기능 구현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실시간 채팅</a:t>
            </a:r>
            <a:r>
              <a:rPr lang="en-US" altLang="ko-KR" sz="1050">
                <a:latin typeface="에스코어 드림 6 Bold"/>
                <a:ea typeface="에스코어 드림 6 Bold"/>
              </a:rPr>
              <a:t>/</a:t>
            </a:r>
            <a:r>
              <a:rPr lang="ko-KR" altLang="en-US" sz="1050">
                <a:latin typeface="에스코어 드림 6 Bold"/>
                <a:ea typeface="에스코어 드림 6 Bold"/>
              </a:rPr>
              <a:t>공지 기능 구현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en-US" altLang="ko-KR" sz="1050">
                <a:latin typeface="에스코어 드림 6 Bold"/>
                <a:ea typeface="에스코어 드림 6 Bold"/>
              </a:rPr>
              <a:t>(WebSocket </a:t>
            </a:r>
            <a:r>
              <a:rPr lang="ko-KR" altLang="en-US" sz="1050">
                <a:latin typeface="에스코어 드림 6 Bold"/>
                <a:ea typeface="에스코어 드림 6 Bold"/>
              </a:rPr>
              <a:t>활용</a:t>
            </a:r>
            <a:r>
              <a:rPr lang="en-US" altLang="ko-KR" sz="1050">
                <a:latin typeface="에스코어 드림 6 Bold"/>
                <a:ea typeface="에스코어 드림 6 Bold"/>
              </a:rPr>
              <a:t>)</a:t>
            </a:r>
            <a:endParaRPr lang="en-US" altLang="ko-KR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en-US" altLang="ko-KR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en-US" altLang="ko-KR" sz="1050">
                <a:latin typeface="에스코어 드림 6 Bold"/>
                <a:ea typeface="에스코어 드림 6 Bold"/>
              </a:rPr>
              <a:t>HTTPS </a:t>
            </a:r>
            <a:r>
              <a:rPr lang="ko-KR" altLang="en-US" sz="1050">
                <a:latin typeface="에스코어 드림 6 Bold"/>
                <a:ea typeface="에스코어 드림 6 Bold"/>
              </a:rPr>
              <a:t>도메인 등록</a:t>
            </a:r>
            <a:endParaRPr lang="ko-KR" altLang="en-US" sz="1050">
              <a:latin typeface="에스코어 드림 6 Bold"/>
              <a:ea typeface="에스코어 드림 6 Bold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55945" y="1662057"/>
            <a:ext cx="2719958" cy="472661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333251" y="1914725"/>
            <a:ext cx="2553336" cy="388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에스코어 드림 6 Bold"/>
                <a:ea typeface="에스코어 드림 6 Bold"/>
              </a:rPr>
              <a:t>강래헌</a:t>
            </a:r>
            <a:endParaRPr lang="ko-KR" altLang="en-US" sz="2000">
              <a:latin typeface="에스코어 드림 6 Bold"/>
              <a:ea typeface="에스코어 드림 6 Bold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410402" y="1777040"/>
            <a:ext cx="692498" cy="692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542823" y="1861679"/>
            <a:ext cx="406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F</a:t>
            </a:r>
            <a:endParaRPr lang="en-US" altLang="ko-KR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33251" y="2607223"/>
            <a:ext cx="2553336" cy="137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Recipe 서비스 전담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 (설계, 기능구현, UI 디자인)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Recipe 데이터 설계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Recipe 서비스 API 작성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공공API 이용, 음식 데이터 설계</a:t>
            </a:r>
            <a:endParaRPr lang="ko-KR" altLang="en-US" sz="1050">
              <a:latin typeface="에스코어 드림 6 Bold"/>
              <a:ea typeface="에스코어 드림 6 Bold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06923" y="1662057"/>
            <a:ext cx="2719958" cy="472661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284229" y="1914725"/>
            <a:ext cx="2553336" cy="388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에스코어 드림 6 Bold"/>
                <a:ea typeface="에스코어 드림 6 Bold"/>
              </a:rPr>
              <a:t>박지훈</a:t>
            </a:r>
            <a:endParaRPr lang="ko-KR" altLang="en-US" sz="2000">
              <a:latin typeface="에스코어 드림 6 Bold"/>
              <a:ea typeface="에스코어 드림 6 Bold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361380" y="1777040"/>
            <a:ext cx="692498" cy="692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493801" y="1861679"/>
            <a:ext cx="408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F</a:t>
            </a:r>
            <a:endParaRPr lang="en-US" altLang="ko-KR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84229" y="2607223"/>
            <a:ext cx="2553336" cy="1524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챌린지 전체 레이아웃 및 인터페이스 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챌린지 데이터 설계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챌린지 참가 기능 및 취소 기능 구현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챌린지 좋아요 기능 및 검색 기능 구현 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챌린지 결과 확인 기능 구현 </a:t>
            </a:r>
            <a:endParaRPr lang="ko-KR" altLang="en-US" sz="1050">
              <a:latin typeface="에스코어 드림 6 Bold"/>
              <a:ea typeface="에스코어 드림 6 Bold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157901" y="1662057"/>
            <a:ext cx="2719958" cy="472661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9235207" y="1914725"/>
            <a:ext cx="2553336" cy="388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에스코어 드림 6 Bold"/>
                <a:ea typeface="에스코어 드림 6 Bold"/>
              </a:rPr>
              <a:t>조은혜</a:t>
            </a:r>
            <a:endParaRPr lang="ko-KR" altLang="en-US" sz="2000">
              <a:latin typeface="에스코어 드림 6 Bold"/>
              <a:ea typeface="에스코어 드림 6 Bold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312358" y="1777040"/>
            <a:ext cx="692498" cy="692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9444779" y="1861679"/>
            <a:ext cx="409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F</a:t>
            </a:r>
            <a:endParaRPr lang="en-US" altLang="ko-KR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35207" y="2607223"/>
            <a:ext cx="2553336" cy="3134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다이어리 서비스 설계/기능 구현/UI 디자인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로그인, 회원가입, BMR, 회원정보 수정 CSS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BMR+하루 권장 칼로리 계산 로직 및 폼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칼로리 및 영양 섭취 통계 프로그레스 기능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식단 옵션 선택에 따른 파이차트 변환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레시피, 식품영양성분 DB 검색 필터 기능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입력 값에 따른 영양 성분 동적 변화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식단 추가 및 삭제, 편집, 조회 기능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일기 작성 및 삭제 기능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이미지 업로드, 삭제, 대시보드 반영</a:t>
            </a:r>
            <a:endParaRPr lang="ko-KR" altLang="en-US" sz="1000">
              <a:latin typeface="에스코어 드림 6 Bold"/>
              <a:ea typeface="에스코어 드림 6 Bold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84478" y="5701994"/>
            <a:ext cx="1010122" cy="101012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22098" y="5701994"/>
            <a:ext cx="991878" cy="99187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19339" y="5662982"/>
            <a:ext cx="1036143" cy="103614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90474" y="5720012"/>
            <a:ext cx="965471" cy="96547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862367" y="3141461"/>
            <a:ext cx="7498079" cy="44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400">
              <a:latin typeface="+mj-lt"/>
              <a:ea typeface="나눔스퀘어_ac ExtraBold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6142" y="1259356"/>
            <a:ext cx="4659327" cy="46593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1038" y="1703183"/>
            <a:ext cx="3760962" cy="542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페이북 Bold"/>
                <a:ea typeface="페이북 Bold"/>
              </a:rPr>
              <a:t>프로젝트 결과물 설명 </a:t>
            </a:r>
            <a:endParaRPr lang="ko-KR" altLang="en-US" sz="3000">
              <a:latin typeface="페이북 Bold"/>
              <a:ea typeface="페이북 Bold"/>
            </a:endParaRPr>
          </a:p>
        </p:txBody>
      </p:sp>
      <p:sp>
        <p:nvSpPr>
          <p:cNvPr id="14" name="직사각형 20"/>
          <p:cNvSpPr/>
          <p:nvPr/>
        </p:nvSpPr>
        <p:spPr>
          <a:xfrm>
            <a:off x="957373" y="159070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 rot="0">
            <a:off x="-734857" y="542673"/>
            <a:ext cx="6792525" cy="1048029"/>
            <a:chOff x="2699737" y="1447745"/>
            <a:chExt cx="6792525" cy="1048029"/>
          </a:xfrm>
        </p:grpSpPr>
        <p:sp>
          <p:nvSpPr>
            <p:cNvPr id="16" name="TextBox 15"/>
            <p:cNvSpPr txBox="1"/>
            <p:nvPr/>
          </p:nvSpPr>
          <p:spPr>
            <a:xfrm>
              <a:off x="2699737" y="1634000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b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내꺼</a:t>
              </a:r>
              <a:endParaRPr lang="ko-KR" altLang="en-US" sz="5000" b="1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17" name="타원 15"/>
            <p:cNvSpPr/>
            <p:nvPr/>
          </p:nvSpPr>
          <p:spPr>
            <a:xfrm>
              <a:off x="4556559" y="1450873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타원 15"/>
            <p:cNvSpPr/>
            <p:nvPr/>
          </p:nvSpPr>
          <p:spPr>
            <a:xfrm>
              <a:off x="5186952" y="1447745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6"/>
          <p:cNvSpPr txBox="1"/>
          <p:nvPr/>
        </p:nvSpPr>
        <p:spPr>
          <a:xfrm>
            <a:off x="1764854" y="2582734"/>
            <a:ext cx="1769385" cy="374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/>
              <a:buChar char="ü"/>
              <a:defRPr/>
            </a:pPr>
            <a:r>
              <a:rPr lang="ko-KR" altLang="en-US" sz="2000">
                <a:latin typeface="페이북 Bold"/>
                <a:ea typeface="페이북 Bold"/>
              </a:rPr>
              <a:t>사용자</a:t>
            </a:r>
            <a:endParaRPr lang="ko-KR" altLang="en-US" sz="2000">
              <a:latin typeface="페이북 Bold"/>
              <a:ea typeface="페이북 Bold"/>
            </a:endParaRPr>
          </a:p>
          <a:p>
            <a:pPr marL="342900" indent="-342900">
              <a:buFont typeface="Wingdings"/>
              <a:buChar char="ü"/>
              <a:defRPr/>
            </a:pPr>
            <a:endParaRPr lang="ko-KR" altLang="en-US" sz="2000">
              <a:latin typeface="페이북 Bold"/>
              <a:ea typeface="페이북 Bold"/>
            </a:endParaRPr>
          </a:p>
          <a:p>
            <a:pPr marL="342900" indent="-342900">
              <a:buFont typeface="Wingdings"/>
              <a:buChar char="ü"/>
              <a:defRPr/>
            </a:pPr>
            <a:r>
              <a:rPr lang="ko-KR" altLang="en-US" sz="2000">
                <a:latin typeface="페이북 Bold"/>
                <a:ea typeface="페이북 Bold"/>
              </a:rPr>
              <a:t>레시피</a:t>
            </a:r>
            <a:endParaRPr lang="ko-KR" altLang="en-US" sz="2000">
              <a:latin typeface="페이북 Bold"/>
              <a:ea typeface="페이북 Bold"/>
            </a:endParaRPr>
          </a:p>
          <a:p>
            <a:pPr marL="342900" indent="-342900">
              <a:buFont typeface="Wingdings"/>
              <a:buChar char="ü"/>
              <a:defRPr/>
            </a:pPr>
            <a:endParaRPr lang="ko-KR" altLang="en-US" sz="2000">
              <a:latin typeface="페이북 Bold"/>
              <a:ea typeface="페이북 Bold"/>
            </a:endParaRPr>
          </a:p>
          <a:p>
            <a:pPr marL="342900" indent="-342900">
              <a:buFont typeface="Wingdings"/>
              <a:buChar char="ü"/>
              <a:defRPr/>
            </a:pPr>
            <a:r>
              <a:rPr lang="ko-KR" altLang="en-US" sz="2000">
                <a:latin typeface="페이북 Bold"/>
                <a:ea typeface="페이북 Bold"/>
              </a:rPr>
              <a:t>다이어리</a:t>
            </a:r>
            <a:endParaRPr lang="ko-KR" altLang="en-US" sz="2000">
              <a:latin typeface="페이북 Bold"/>
              <a:ea typeface="페이북 Bold"/>
            </a:endParaRPr>
          </a:p>
          <a:p>
            <a:pPr marL="342900" indent="-342900">
              <a:buFont typeface="Wingdings"/>
              <a:buChar char="ü"/>
              <a:defRPr/>
            </a:pPr>
            <a:endParaRPr lang="ko-KR" altLang="en-US" sz="2000">
              <a:latin typeface="페이북 Bold"/>
              <a:ea typeface="페이북 Bold"/>
            </a:endParaRPr>
          </a:p>
          <a:p>
            <a:pPr marL="342900" indent="-342900">
              <a:buFont typeface="Wingdings"/>
              <a:buChar char="ü"/>
              <a:defRPr/>
            </a:pPr>
            <a:r>
              <a:rPr lang="ko-KR" altLang="en-US" sz="2000">
                <a:latin typeface="페이북 Bold"/>
                <a:ea typeface="페이북 Bold"/>
              </a:rPr>
              <a:t>챌린지</a:t>
            </a:r>
            <a:endParaRPr lang="ko-KR" altLang="en-US" sz="2000">
              <a:latin typeface="페이북 Bold"/>
              <a:ea typeface="페이북 Bold"/>
            </a:endParaRPr>
          </a:p>
          <a:p>
            <a:pPr marL="342900" indent="-342900">
              <a:buFont typeface="Wingdings"/>
              <a:buChar char="ü"/>
              <a:defRPr/>
            </a:pPr>
            <a:endParaRPr lang="ko-KR" altLang="en-US" sz="2000">
              <a:latin typeface="페이북 Bold"/>
              <a:ea typeface="페이북 Bold"/>
            </a:endParaRPr>
          </a:p>
          <a:p>
            <a:pPr marL="342900" indent="-342900">
              <a:buFont typeface="Wingdings"/>
              <a:buChar char="ü"/>
              <a:defRPr/>
            </a:pPr>
            <a:r>
              <a:rPr lang="ko-KR" altLang="en-US" sz="2000">
                <a:latin typeface="페이북 Bold"/>
                <a:ea typeface="페이북 Bold"/>
              </a:rPr>
              <a:t>리포트</a:t>
            </a:r>
            <a:endParaRPr lang="ko-KR" altLang="en-US" sz="2000">
              <a:latin typeface="페이북 Bold"/>
              <a:ea typeface="페이북 Bold"/>
            </a:endParaRPr>
          </a:p>
          <a:p>
            <a:pPr marL="342900" indent="-342900">
              <a:buFont typeface="Wingdings"/>
              <a:buChar char="ü"/>
              <a:defRPr/>
            </a:pPr>
            <a:endParaRPr lang="ko-KR" altLang="en-US" sz="2000">
              <a:latin typeface="페이북 Bold"/>
              <a:ea typeface="페이북 Bold"/>
            </a:endParaRPr>
          </a:p>
          <a:p>
            <a:pPr>
              <a:defRPr/>
            </a:pPr>
            <a:endParaRPr lang="ko-KR" altLang="en-US" sz="2000">
              <a:latin typeface="페이북 Bold"/>
              <a:ea typeface="페이북 Bold"/>
            </a:endParaRPr>
          </a:p>
          <a:p>
            <a:pPr>
              <a:defRPr/>
            </a:pPr>
            <a:endParaRPr lang="ko-KR" altLang="en-US" sz="2000">
              <a:latin typeface="페이북 Bold"/>
              <a:ea typeface="페이북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6402523745611533"/>
          <p:cNvSpPr/>
          <p:nvPr/>
        </p:nvSpPr>
        <p:spPr>
          <a:xfrm>
            <a:off x="469693" y="49342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6402523745611988"/>
          <p:cNvSpPr/>
          <p:nvPr/>
        </p:nvSpPr>
        <p:spPr>
          <a:xfrm>
            <a:off x="323357" y="1501779"/>
            <a:ext cx="6780755" cy="5611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800">
                <a:latin typeface="+mn-ea"/>
                <a:ea typeface="+mn-ea"/>
              </a:rPr>
              <a:t> </a:t>
            </a:r>
            <a:endParaRPr lang="ko-KR" altLang="en-US" sz="18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200">
                <a:latin typeface="+mn-ea"/>
                <a:ea typeface="+mn-ea"/>
              </a:rPr>
              <a:t> </a:t>
            </a:r>
            <a:r>
              <a:rPr lang="en-US" altLang="ko-KR" sz="1200">
                <a:latin typeface="+mn-ea"/>
                <a:ea typeface="+mn-ea"/>
              </a:rPr>
              <a:t>* </a:t>
            </a:r>
            <a:r>
              <a:rPr lang="ko-KR" altLang="en-US" sz="1200">
                <a:latin typeface="+mn-ea"/>
                <a:ea typeface="+mn-ea"/>
              </a:rPr>
              <a:t>좌우 화면 이동을 통해 사용자가 페이지가 아닌 모바일 앱을 사용한다는 느낌 부여</a:t>
            </a:r>
            <a:endParaRPr lang="ko-KR" altLang="en-US" sz="12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2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>
                <a:latin typeface="+mn-ea"/>
                <a:ea typeface="+mn-ea"/>
              </a:rPr>
              <a:t>1</a:t>
            </a:r>
            <a:r>
              <a:rPr altLang="ko-KR">
                <a:latin typeface="+mn-ea"/>
                <a:ea typeface="+mn-ea"/>
              </a:rPr>
              <a:t>. </a:t>
            </a:r>
            <a:r>
              <a:rPr lang="ko-KR" altLang="en-US">
                <a:latin typeface="+mn-ea"/>
                <a:ea typeface="+mn-ea"/>
              </a:rPr>
              <a:t>회원가입 </a:t>
            </a:r>
            <a:r>
              <a:rPr lang="en-US" altLang="ko-KR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 정보 수정</a:t>
            </a:r>
            <a:r>
              <a:rPr altLang="ko-KR">
                <a:latin typeface="+mn-ea"/>
                <a:ea typeface="+mn-ea"/>
              </a:rPr>
              <a:t> 페이지</a:t>
            </a:r>
            <a:endParaRPr altLang="ko-KR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200">
                <a:latin typeface="+mn-ea"/>
                <a:ea typeface="+mn-ea"/>
              </a:rPr>
              <a:t>   </a:t>
            </a:r>
            <a:r>
              <a:rPr lang="en-US" altLang="ko-KR" sz="1200">
                <a:latin typeface="+mn-ea"/>
                <a:ea typeface="+mn-ea"/>
              </a:rPr>
              <a:t>-</a:t>
            </a:r>
            <a:r>
              <a:rPr lang="ko-KR" altLang="en-US" sz="1200">
                <a:latin typeface="+mn-ea"/>
                <a:ea typeface="+mn-ea"/>
              </a:rPr>
              <a:t> 키</a:t>
            </a:r>
            <a:r>
              <a:rPr lang="en-US" altLang="ko-KR" sz="1200">
                <a:latin typeface="+mn-ea"/>
                <a:ea typeface="+mn-ea"/>
              </a:rPr>
              <a:t>,</a:t>
            </a:r>
            <a:r>
              <a:rPr lang="ko-KR" altLang="en-US" sz="1200">
                <a:latin typeface="+mn-ea"/>
                <a:ea typeface="+mn-ea"/>
              </a:rPr>
              <a:t> 성별</a:t>
            </a:r>
            <a:r>
              <a:rPr lang="en-US" altLang="ko-KR" sz="1200">
                <a:latin typeface="+mn-ea"/>
                <a:ea typeface="+mn-ea"/>
              </a:rPr>
              <a:t>,</a:t>
            </a:r>
            <a:r>
              <a:rPr lang="ko-KR" altLang="en-US" sz="1200">
                <a:latin typeface="+mn-ea"/>
                <a:ea typeface="+mn-ea"/>
              </a:rPr>
              <a:t> 몸무게 입력을 받아서 사용자 기초 대사량 데이터 </a:t>
            </a:r>
            <a:endParaRPr lang="ko-KR" altLang="en-US" sz="12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200">
                <a:latin typeface="+mn-ea"/>
                <a:ea typeface="+mn-ea"/>
              </a:rPr>
              <a:t>    계산 및 저장 </a:t>
            </a:r>
            <a:r>
              <a:rPr lang="en-US" altLang="ko-KR" sz="1200">
                <a:latin typeface="+mn-ea"/>
                <a:ea typeface="+mn-ea"/>
              </a:rPr>
              <a:t>/</a:t>
            </a:r>
            <a:r>
              <a:rPr lang="ko-KR" altLang="en-US" sz="1200">
                <a:latin typeface="+mn-ea"/>
                <a:ea typeface="+mn-ea"/>
              </a:rPr>
              <a:t> 및 수정</a:t>
            </a:r>
            <a:endParaRPr lang="ko-KR" altLang="en-US" sz="12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2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200">
                <a:latin typeface="+mn-ea"/>
                <a:ea typeface="+mn-ea"/>
              </a:rPr>
              <a:t>  -</a:t>
            </a:r>
            <a:r>
              <a:rPr lang="ko-KR" altLang="en-US" sz="1200">
                <a:latin typeface="+mn-ea"/>
                <a:ea typeface="+mn-ea"/>
              </a:rPr>
              <a:t> 좌</a:t>
            </a:r>
            <a:r>
              <a:rPr lang="en-US" altLang="ko-KR" sz="1200">
                <a:latin typeface="+mn-ea"/>
                <a:ea typeface="+mn-ea"/>
              </a:rPr>
              <a:t>/</a:t>
            </a:r>
            <a:r>
              <a:rPr lang="ko-KR" altLang="en-US" sz="1200">
                <a:latin typeface="+mn-ea"/>
                <a:ea typeface="+mn-ea"/>
              </a:rPr>
              <a:t>우 페이지 슬라이드로 모바일 입력 편의성 강화</a:t>
            </a:r>
            <a:endParaRPr lang="ko-KR" altLang="en-US" sz="12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2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200">
                <a:latin typeface="+mn-ea"/>
              </a:rPr>
              <a:t>  </a:t>
            </a:r>
            <a:r>
              <a:rPr lang="en-US" altLang="ko-KR" sz="1200">
                <a:latin typeface="+mn-ea"/>
              </a:rPr>
              <a:t>- </a:t>
            </a:r>
            <a:r>
              <a:rPr lang="ko-KR" altLang="en-US" sz="1200">
                <a:latin typeface="+mn-ea"/>
              </a:rPr>
              <a:t>회원 가입 시 이메일 인증 메일을 사용자의 이메일이 맞는지 확인</a:t>
            </a:r>
            <a:endParaRPr lang="ko-KR" altLang="en-US" sz="12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2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200">
                <a:latin typeface="+mn-ea"/>
              </a:rPr>
              <a:t>   - OAuth</a:t>
            </a:r>
            <a:r>
              <a:rPr lang="ko-KR" altLang="en-US" sz="1200">
                <a:latin typeface="+mn-ea"/>
              </a:rPr>
              <a:t> 회원 입력 내용 간소화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이메일</a:t>
            </a:r>
            <a:r>
              <a:rPr lang="en-US" altLang="ko-KR" sz="1200">
                <a:latin typeface="+mn-ea"/>
              </a:rPr>
              <a:t>,</a:t>
            </a:r>
            <a:r>
              <a:rPr lang="ko-KR" altLang="en-US" sz="1200">
                <a:latin typeface="+mn-ea"/>
              </a:rPr>
              <a:t> 비밀번호 </a:t>
            </a:r>
            <a:r>
              <a:rPr lang="en-US" altLang="ko-KR" sz="1200">
                <a:latin typeface="+mn-ea"/>
              </a:rPr>
              <a:t>X)</a:t>
            </a:r>
            <a:endParaRPr lang="en-US" altLang="ko-KR" sz="12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200">
                <a:latin typeface="+mn-ea"/>
              </a:rPr>
              <a:t> </a:t>
            </a:r>
            <a:endParaRPr lang="en-US" altLang="ko-KR" sz="12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200">
                <a:latin typeface="+mn-ea"/>
              </a:rPr>
              <a:t>   </a:t>
            </a:r>
            <a:endParaRPr lang="en-US" altLang="ko-KR" sz="12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200">
                <a:latin typeface="+mn-ea"/>
                <a:ea typeface="+mn-ea"/>
              </a:rPr>
              <a:t>   </a:t>
            </a:r>
            <a:endParaRPr lang="ko-KR" altLang="en-US" sz="12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800">
                <a:latin typeface="+mn-ea"/>
                <a:ea typeface="+mn-ea"/>
              </a:rPr>
              <a:t>2</a:t>
            </a:r>
            <a:r>
              <a:rPr altLang="ko-KR" sz="1800">
                <a:latin typeface="+mn-ea"/>
                <a:ea typeface="+mn-ea"/>
              </a:rPr>
              <a:t>. </a:t>
            </a:r>
            <a:r>
              <a:rPr lang="ko-KR" altLang="en-US" sz="1800">
                <a:latin typeface="+mn-ea"/>
                <a:ea typeface="+mn-ea"/>
              </a:rPr>
              <a:t>로그인</a:t>
            </a:r>
            <a:r>
              <a:rPr lang="en-US" altLang="ko-KR" sz="1800">
                <a:latin typeface="+mn-ea"/>
                <a:ea typeface="+mn-ea"/>
              </a:rPr>
              <a:t> </a:t>
            </a:r>
            <a:r>
              <a:rPr altLang="ko-KR" sz="1800">
                <a:latin typeface="+mn-ea"/>
                <a:ea typeface="+mn-ea"/>
              </a:rPr>
              <a:t>페이지</a:t>
            </a:r>
            <a:endParaRPr altLang="ko-KR" sz="18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  <a:ea typeface="+mn-ea"/>
              </a:rPr>
              <a:t>   -</a:t>
            </a:r>
            <a:r>
              <a:rPr lang="ko-KR" altLang="en-US" sz="1400">
                <a:latin typeface="+mn-ea"/>
                <a:ea typeface="+mn-ea"/>
              </a:rPr>
              <a:t> 일반 로그인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   이메일 인증 여부 확인을 통해 사용자가 소유한 이메일이 맞는지 확인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</a:rPr>
              <a:t>   - Oauth </a:t>
            </a:r>
            <a:r>
              <a:rPr lang="ko-KR" altLang="en-US" sz="1400">
                <a:latin typeface="+mn-ea"/>
              </a:rPr>
              <a:t>로그인</a:t>
            </a:r>
            <a:endParaRPr lang="ko-KR" altLang="en-US" sz="14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  <a:ea typeface="+mn-ea"/>
              </a:rPr>
              <a:t>    </a:t>
            </a:r>
            <a:r>
              <a:rPr lang="ko-KR" altLang="en-US" sz="1400">
                <a:latin typeface="+mn-ea"/>
                <a:ea typeface="+mn-ea"/>
              </a:rPr>
              <a:t>  서비스 계정</a:t>
            </a:r>
            <a:r>
              <a:rPr lang="en-US" altLang="ko-KR" sz="1400">
                <a:latin typeface="+mn-ea"/>
                <a:ea typeface="+mn-ea"/>
              </a:rPr>
              <a:t>(</a:t>
            </a:r>
            <a:r>
              <a:rPr lang="ko-KR" altLang="en-US" sz="1400">
                <a:latin typeface="+mn-ea"/>
                <a:ea typeface="+mn-ea"/>
              </a:rPr>
              <a:t>카카오</a:t>
            </a:r>
            <a:r>
              <a:rPr lang="en-US" altLang="ko-KR" sz="1400">
                <a:latin typeface="+mn-ea"/>
                <a:ea typeface="+mn-ea"/>
              </a:rPr>
              <a:t>,</a:t>
            </a:r>
            <a:r>
              <a:rPr lang="ko-KR" altLang="en-US" sz="1400">
                <a:latin typeface="+mn-ea"/>
                <a:ea typeface="+mn-ea"/>
              </a:rPr>
              <a:t> 구글</a:t>
            </a:r>
            <a:r>
              <a:rPr lang="en-US" altLang="ko-KR" sz="1400">
                <a:latin typeface="+mn-ea"/>
                <a:ea typeface="+mn-ea"/>
              </a:rPr>
              <a:t>)</a:t>
            </a:r>
            <a:r>
              <a:rPr lang="ko-KR" altLang="en-US" sz="1400">
                <a:latin typeface="+mn-ea"/>
                <a:ea typeface="+mn-ea"/>
              </a:rPr>
              <a:t>의 고유 아이디가 사용자 </a:t>
            </a:r>
            <a:r>
              <a:rPr lang="en-US" altLang="ko-KR" sz="1400">
                <a:latin typeface="+mn-ea"/>
                <a:ea typeface="+mn-ea"/>
              </a:rPr>
              <a:t>DB</a:t>
            </a:r>
            <a:r>
              <a:rPr lang="ko-KR" altLang="en-US" sz="1400">
                <a:latin typeface="+mn-ea"/>
                <a:ea typeface="+mn-ea"/>
              </a:rPr>
              <a:t>에 있는지 인증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   이메일</a:t>
            </a:r>
            <a:r>
              <a:rPr lang="en-US" altLang="ko-KR" sz="1400">
                <a:latin typeface="+mn-ea"/>
                <a:ea typeface="+mn-ea"/>
              </a:rPr>
              <a:t>,</a:t>
            </a:r>
            <a:r>
              <a:rPr lang="ko-KR" altLang="en-US" sz="1400">
                <a:latin typeface="+mn-ea"/>
                <a:ea typeface="+mn-ea"/>
              </a:rPr>
              <a:t> 비밀 번호 입력이 번거로운 모바일 환경에서 손쉬운 로그인 가능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lang="en-US" altLang="ko-KR" sz="1800">
              <a:latin typeface="+mn-ea"/>
              <a:ea typeface="+mn-ea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altLang="ko-KR" sz="1400">
              <a:latin typeface="+mn-ea"/>
              <a:ea typeface="+mn-ea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/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/>
          </a:p>
        </p:txBody>
      </p:sp>
      <p:pic>
        <p:nvPicPr>
          <p:cNvPr id="6" name="nppt_16402523745612235" descr="이미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22662" y="2392004"/>
            <a:ext cx="2075037" cy="2073991"/>
          </a:xfrm>
          <a:prstGeom prst="rect">
            <a:avLst/>
          </a:prstGeom>
        </p:spPr>
      </p:pic>
      <p:sp>
        <p:nvSpPr>
          <p:cNvPr id="7" name="nppt_16402523745611531"/>
          <p:cNvSpPr/>
          <p:nvPr/>
        </p:nvSpPr>
        <p:spPr>
          <a:xfrm>
            <a:off x="229416" y="611825"/>
            <a:ext cx="5734554" cy="54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altLang="ko-KR" sz="3000">
                <a:latin typeface="페이북 Bold"/>
                <a:ea typeface="페이북 Bold"/>
              </a:rPr>
              <a:t>프로젝트 결과물 설명 - </a:t>
            </a:r>
            <a:r>
              <a:rPr lang="ko-KR" altLang="en-US" sz="3000">
                <a:latin typeface="페이북 Bold"/>
                <a:ea typeface="페이북 Bold"/>
              </a:rPr>
              <a:t>사용자</a:t>
            </a:r>
            <a:endParaRPr lang="ko-KR" altLang="en-US" sz="3000">
              <a:latin typeface="페이북 Bold"/>
              <a:ea typeface="페이북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6f7f9"/>
        </a:solidFill>
        <a:ln>
          <a:noFill/>
        </a:ln>
      </a:spPr>
      <a:bodyPr anchor="ctr"/>
      <a:lstStyle>
        <a:defPPr algn="ctr">
          <a:defRPr lang="ko-KR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ctr">
          <a:defRPr lang="ko-KR" altLang="en-US" sz="2000">
            <a:latin typeface="에스코어 드림 6 Bold"/>
            <a:ea typeface="에스코어 드림 6 Bold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1674</ep:Words>
  <ep:PresentationFormat>와이드스크린</ep:PresentationFormat>
  <ep:Paragraphs>357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Office 테마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2020-12-07T09:42:18.000</dcterms:created>
  <dc:creator>아람</dc:creator>
  <cp:lastModifiedBy>epicb</cp:lastModifiedBy>
  <dcterms:modified xsi:type="dcterms:W3CDTF">2021-12-23T12:49:36.271</dcterms:modified>
  <cp:revision>308</cp:revision>
  <dc:title>PowerPoint 프레젠테이션</dc:title>
  <cp:version>1000.0000.01</cp:version>
</cp:coreProperties>
</file>