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819" autoAdjust="0"/>
    <p:restoredTop sz="79126"/>
  </p:normalViewPr>
  <p:slideViewPr>
    <p:cSldViewPr snapToGrid="0">
      <p:cViewPr varScale="1">
        <p:scale>
          <a:sx n="100" d="100"/>
          <a:sy n="100" d="100"/>
        </p:scale>
        <p:origin x="1032" y="403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1062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handoutMaster" Target="handoutMasters/handout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BC6C142-54F1-46D5-963D-458B60E9E69E}" type="datetime1">
              <a:rPr lang="ko-KR" altLang="en-US"/>
              <a:pPr lvl="0">
                <a:defRPr/>
              </a:pPr>
              <a:t>2021-12-22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3143ED-B004-42E5-8379-89581DF9109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78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7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.png"  /><Relationship Id="rId11" Type="http://schemas.openxmlformats.org/officeDocument/2006/relationships/image" Target="../media/image12.jpeg"  /><Relationship Id="rId12" Type="http://schemas.openxmlformats.org/officeDocument/2006/relationships/image" Target="../media/image13.png"  /><Relationship Id="rId13" Type="http://schemas.openxmlformats.org/officeDocument/2006/relationships/image" Target="../media/image13.png"  /><Relationship Id="rId2" Type="http://schemas.openxmlformats.org/officeDocument/2006/relationships/image" Target="../media/image5.png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jpeg"  /><Relationship Id="rId8" Type="http://schemas.openxmlformats.org/officeDocument/2006/relationships/image" Target="../media/image3.png"  /><Relationship Id="rId9" Type="http://schemas.openxmlformats.org/officeDocument/2006/relationships/hyperlink" Target="https://www.foodsafetykorea.go.kr/fcdb/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6959" y="3429000"/>
            <a:ext cx="7498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웹 </a:t>
            </a:r>
            <a:r>
              <a:rPr lang="ko-KR" altLang="en-US" sz="30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프론트엔드</a:t>
            </a: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과정 </a:t>
            </a:r>
            <a:r>
              <a:rPr lang="en-US" altLang="ko-KR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4</a:t>
            </a: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조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2346959" y="4303479"/>
            <a:ext cx="749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강래헌</a:t>
            </a:r>
            <a:r>
              <a:rPr lang="ko-KR" altLang="en-US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김민성</a:t>
            </a:r>
            <a:r>
              <a:rPr lang="en-US" altLang="ko-KR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ko-KR" altLang="en-US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박지훈 조은혜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BD0D7A-F819-422B-8868-9BDD2E2312F8}"/>
              </a:ext>
            </a:extLst>
          </p:cNvPr>
          <p:cNvGrpSpPr/>
          <p:nvPr/>
        </p:nvGrpSpPr>
        <p:grpSpPr>
          <a:xfrm>
            <a:off x="2699736" y="1700457"/>
            <a:ext cx="6792525" cy="1408062"/>
            <a:chOff x="2699737" y="1382000"/>
            <a:chExt cx="6792525" cy="1408062"/>
          </a:xfrm>
        </p:grpSpPr>
        <p:sp>
          <p:nvSpPr>
            <p:cNvPr id="5" name="TextBox 4"/>
            <p:cNvSpPr txBox="1"/>
            <p:nvPr/>
          </p:nvSpPr>
          <p:spPr>
            <a:xfrm>
              <a:off x="2699737" y="1634000"/>
              <a:ext cx="6792525" cy="115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0" b="1" dirty="0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</a:t>
              </a:r>
              <a:r>
                <a:rPr lang="ko-KR" altLang="en-US" sz="7000" b="1" dirty="0" err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내꺼</a:t>
              </a:r>
              <a:endParaRPr lang="ko-KR" altLang="en-US" sz="7000" b="1" dirty="0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17" name="타원 15"/>
            <p:cNvSpPr/>
            <p:nvPr/>
          </p:nvSpPr>
          <p:spPr>
            <a:xfrm>
              <a:off x="3922188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15">
              <a:extLst>
                <a:ext uri="{FF2B5EF4-FFF2-40B4-BE49-F238E27FC236}">
                  <a16:creationId xmlns:a16="http://schemas.microsoft.com/office/drawing/2014/main" id="{D178065C-B324-47AF-B993-10C6BDC4BEE8}"/>
                </a:ext>
              </a:extLst>
            </p:cNvPr>
            <p:cNvSpPr/>
            <p:nvPr/>
          </p:nvSpPr>
          <p:spPr>
            <a:xfrm>
              <a:off x="4809879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A6F95C4-7E1B-418E-BC99-9219C680F43F}"/>
              </a:ext>
            </a:extLst>
          </p:cNvPr>
          <p:cNvGrpSpPr/>
          <p:nvPr/>
        </p:nvGrpSpPr>
        <p:grpSpPr>
          <a:xfrm>
            <a:off x="5920456" y="5225977"/>
            <a:ext cx="6792525" cy="1408062"/>
            <a:chOff x="2699737" y="1382000"/>
            <a:chExt cx="6792525" cy="14080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B53FF2-F4DC-4B43-897C-1D26DF8A09BF}"/>
                </a:ext>
              </a:extLst>
            </p:cNvPr>
            <p:cNvSpPr txBox="1"/>
            <p:nvPr/>
          </p:nvSpPr>
          <p:spPr>
            <a:xfrm>
              <a:off x="2699737" y="1634000"/>
              <a:ext cx="6792525" cy="115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0" b="1" dirty="0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</a:t>
              </a:r>
              <a:r>
                <a:rPr lang="ko-KR" altLang="en-US" sz="7000" b="1" dirty="0" err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내꺼</a:t>
              </a:r>
              <a:endParaRPr lang="ko-KR" altLang="en-US" sz="7000" b="1" dirty="0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8" name="타원 15">
              <a:extLst>
                <a:ext uri="{FF2B5EF4-FFF2-40B4-BE49-F238E27FC236}">
                  <a16:creationId xmlns:a16="http://schemas.microsoft.com/office/drawing/2014/main" id="{73C32327-F3DA-4E11-BADC-F799FAE16F1B}"/>
                </a:ext>
              </a:extLst>
            </p:cNvPr>
            <p:cNvSpPr/>
            <p:nvPr/>
          </p:nvSpPr>
          <p:spPr>
            <a:xfrm>
              <a:off x="3922188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15">
              <a:extLst>
                <a:ext uri="{FF2B5EF4-FFF2-40B4-BE49-F238E27FC236}">
                  <a16:creationId xmlns:a16="http://schemas.microsoft.com/office/drawing/2014/main" id="{5B699DAC-17C6-46D7-A490-CFD25CD72B44}"/>
                </a:ext>
              </a:extLst>
            </p:cNvPr>
            <p:cNvSpPr/>
            <p:nvPr/>
          </p:nvSpPr>
          <p:spPr>
            <a:xfrm>
              <a:off x="4809879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1038" y="1703183"/>
            <a:ext cx="167934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개발배경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624" y="2276924"/>
            <a:ext cx="3748656" cy="575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kern="100"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latin typeface="에스코어 드림 6 Bold"/>
                <a:ea typeface="에스코어 드림 6 Bold"/>
                <a:cs typeface="Microsoft GothicNeo"/>
              </a:rPr>
              <a:t>언택트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 시대의 소비 키워드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, </a:t>
            </a:r>
            <a:endParaRPr lang="ko-KR" altLang="ko-KR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  <a:p>
            <a:pPr algn="ctr">
              <a:defRPr/>
            </a:pP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	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건강을 들어 올린 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‘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덤벨경제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’</a:t>
            </a:r>
            <a:endParaRPr lang="en-US" altLang="ko-KR" sz="1600" kern="100">
              <a:latin typeface="에스코어 드림 6 Bold"/>
              <a:ea typeface="에스코어 드림 6 Bold"/>
              <a:cs typeface="Microsoft GothicNeo"/>
            </a:endParaRPr>
          </a:p>
        </p:txBody>
      </p:sp>
      <p:sp>
        <p:nvSpPr>
          <p:cNvPr id="20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22" name="TextBox 21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23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11038" y="2976542"/>
            <a:ext cx="5246630" cy="333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04239" y="3091395"/>
            <a:ext cx="5055150" cy="29550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4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just">
              <a:defRPr/>
            </a:pP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마스크 없이는 집 밖으로 한 발짝도 나갈 수 없는 세상이 된 지 어언 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2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년이 되었습니다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 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집에 머무는 시간이 늘어나다 보니 배달 음식을 많이 찾게 되고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, 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운동량은 급격히 줄어들었죠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. ‘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확진자’를 피하려다 ‘확찐자’가 되었다는 우스갯소리가 더 이상 남의 얘기처럼 들리지 않는데요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.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바깥 활동이 제한되자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 ‘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홈트’나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‘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홈짐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’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등 집에서 운동을 즐기는 트렌드가 꾸준히 확산되</a:t>
            </a:r>
            <a:r>
              <a:rPr lang="ko-KR" altLang="en-US" sz="1400" kern="100">
                <a:latin typeface="티머니 둥근바람 Regular"/>
                <a:ea typeface="티머니 둥근바람 Regular"/>
                <a:cs typeface="Microsoft GothicNeo"/>
              </a:rPr>
              <a:t>며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건강과 체력 관리에 시간과 돈을 적극적으로 투자하는 ‘덤벨 경제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’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시장이 최근 급격히 성장하고 있습니다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just">
              <a:defRPr/>
            </a:pPr>
            <a:endParaRPr lang="ko-KR" altLang="en-US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이에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우리는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집밥을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해먹으며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레시피를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공유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하고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,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그날의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식단과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운동을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기록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하여</a:t>
            </a:r>
            <a:endParaRPr lang="ko-KR" altLang="en-US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사람들과</a:t>
            </a:r>
            <a:r>
              <a:rPr lang="en-US" altLang="ko-KR" sz="1400" kern="100"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건강한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경험을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나누는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latin typeface="티머니 둥근바람 Regular"/>
                <a:ea typeface="티머니 둥근바람 Regular"/>
                <a:cs typeface="Microsoft GothicNeo"/>
              </a:rPr>
              <a:t>플랫폼</a:t>
            </a:r>
            <a:r>
              <a:rPr lang="ko-KR" altLang="en-US" sz="1400" kern="100">
                <a:latin typeface="티머니 둥근바람 Regular"/>
                <a:ea typeface="티머니 둥근바람 Regular"/>
                <a:cs typeface="Microsoft GothicNeo"/>
              </a:rPr>
              <a:t>을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개발하고자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합니다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33158" y="1096937"/>
            <a:ext cx="2147454" cy="21474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5988" y="4119922"/>
            <a:ext cx="2026226" cy="20262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77853" y="2913423"/>
            <a:ext cx="3164416" cy="31644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42016" y="722673"/>
            <a:ext cx="846666" cy="846666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0" idx="3"/>
          </p:cNvCxnSpPr>
          <p:nvPr/>
        </p:nvCxnSpPr>
        <p:spPr>
          <a:xfrm rot="16200000" flipH="1">
            <a:off x="8598361" y="2252932"/>
            <a:ext cx="1224299" cy="105976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3"/>
          </p:cNvCxnSpPr>
          <p:nvPr/>
        </p:nvCxnSpPr>
        <p:spPr>
          <a:xfrm flipV="1">
            <a:off x="8462219" y="4019380"/>
            <a:ext cx="1299341" cy="111365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2"/>
            <a:endCxn id="22" idx="0"/>
          </p:cNvCxnSpPr>
          <p:nvPr/>
        </p:nvCxnSpPr>
        <p:spPr>
          <a:xfrm rot="5400000">
            <a:off x="9790663" y="2238737"/>
            <a:ext cx="1344083" cy="5288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1038" y="1703183"/>
            <a:ext cx="167934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개발배경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46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48" name="TextBox 47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49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11038" y="2976542"/>
            <a:ext cx="5246630" cy="333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239" y="3091395"/>
            <a:ext cx="5055150" cy="29550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4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just">
              <a:defRPr/>
            </a:pP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마스크 없이는 집 밖으로 한 발짝도 나갈 수 없는 세상이 된 지 어언 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2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년이 되었습니다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 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집에 머무는 시간이 늘어나다 보니 배달 음식을 많이 찾게 되고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, 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운동량은 급격히 줄어들었죠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. ‘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확진자’를 피하려다 ‘확찐자’가 되었다는 우스갯소리가 더 이상 남의 얘기처럼 들리지 않는데요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.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바깥 활동이 제한되자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 ‘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홈트’나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‘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홈짐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’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등 집에서 운동을 즐기는 트렌드가 꾸준히 확산되</a:t>
            </a:r>
            <a:r>
              <a:rPr lang="ko-KR" altLang="en-US" sz="1400" kern="100">
                <a:latin typeface="티머니 둥근바람 Regular"/>
                <a:ea typeface="티머니 둥근바람 Regular"/>
                <a:cs typeface="Microsoft GothicNeo"/>
              </a:rPr>
              <a:t>며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건강과 체력 관리에 시간과 돈을 적극적으로 투자하는 ‘덤벨 경제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’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시장이 최근 급격히 성장하고 있습니다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just">
              <a:defRPr/>
            </a:pPr>
            <a:endParaRPr lang="ko-KR" altLang="en-US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이에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우리는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집밥을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해먹으며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레시피를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공유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하고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,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그날의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식단과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운동을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기록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하여</a:t>
            </a:r>
            <a:endParaRPr lang="ko-KR" altLang="en-US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사람들과</a:t>
            </a:r>
            <a:r>
              <a:rPr lang="en-US" altLang="ko-KR" sz="1400" kern="100"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건강한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경험을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나누는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latin typeface="티머니 둥근바람 Regular"/>
                <a:ea typeface="티머니 둥근바람 Regular"/>
                <a:cs typeface="Microsoft GothicNeo"/>
              </a:rPr>
              <a:t>플랫폼</a:t>
            </a:r>
            <a:r>
              <a:rPr lang="ko-KR" altLang="en-US" sz="1400" kern="100">
                <a:latin typeface="티머니 둥근바람 Regular"/>
                <a:ea typeface="티머니 둥근바람 Regular"/>
                <a:cs typeface="Microsoft GothicNeo"/>
              </a:rPr>
              <a:t>을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개발하고자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합니다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555624" y="2276924"/>
            <a:ext cx="3748656" cy="575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kern="100"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latin typeface="에스코어 드림 6 Bold"/>
                <a:ea typeface="에스코어 드림 6 Bold"/>
                <a:cs typeface="Microsoft GothicNeo"/>
              </a:rPr>
              <a:t>언택트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 시대의 소비 키워드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, </a:t>
            </a:r>
            <a:endParaRPr lang="en-US" altLang="ko-KR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  <a:p>
            <a:pPr algn="ctr">
              <a:defRPr/>
            </a:pP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	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건강을 들어 올린 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‘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덤벨경제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’</a:t>
            </a:r>
            <a:endParaRPr lang="en-US" altLang="ko-KR" sz="1600" kern="100">
              <a:latin typeface="에스코어 드림 6 Bold"/>
              <a:ea typeface="에스코어 드림 6 Bold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6170" y="2231145"/>
            <a:ext cx="10515600" cy="4351338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b="0" i="0">
              <a:solidFill>
                <a:srgbClr val="24292f"/>
              </a:solidFill>
              <a:effectLst/>
              <a:latin typeface="페이북 Bold"/>
              <a:ea typeface="페이북 Bold"/>
              <a:cs typeface="Microsoft GothicNeo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1. </a:t>
            </a:r>
            <a:r>
              <a:rPr lang="ko-KR" altLang="en-US" sz="2000">
                <a:solidFill>
                  <a:srgbClr val="24292f"/>
                </a:solidFill>
                <a:latin typeface="페이북 Bold"/>
                <a:ea typeface="페이북 Bold"/>
                <a:cs typeface="Microsoft GothicNeo"/>
              </a:rPr>
              <a:t>사용자가 조리법, 칼로리 정보, 후기를 공유할 수 있어야 한다</a:t>
            </a:r>
            <a:r>
              <a:rPr lang="en-US" altLang="ko-KR" sz="2000">
                <a:solidFill>
                  <a:srgbClr val="24292f"/>
                </a:solidFill>
                <a:latin typeface="페이북 Bold"/>
                <a:ea typeface="페이북 Bold"/>
                <a:cs typeface="Microsoft GothicNeo"/>
              </a:rPr>
              <a:t>.</a:t>
            </a:r>
            <a:endParaRPr lang="en-US" altLang="ko-KR" sz="2000">
              <a:solidFill>
                <a:srgbClr val="24292f"/>
              </a:solidFill>
              <a:latin typeface="페이북 Bold"/>
              <a:ea typeface="페이북 Bold"/>
              <a:cs typeface="Microsoft GothicNeo"/>
            </a:endParaRPr>
          </a:p>
          <a:p>
            <a:pPr marL="0" indent="0" algn="l">
              <a:lnSpc>
                <a:spcPct val="150000"/>
              </a:lnSpc>
              <a:buNone/>
              <a:defRPr/>
            </a:pPr>
            <a:r>
              <a:rPr lang="en-US" altLang="ko-KR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2. </a:t>
            </a:r>
            <a:r>
              <a:rPr lang="ko-KR" altLang="en-US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사용자가 식단을 기록하고</a:t>
            </a:r>
            <a:r>
              <a:rPr lang="en-US" altLang="ko-KR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, </a:t>
            </a:r>
            <a:r>
              <a:rPr lang="ko-KR" altLang="en-US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통계를 활용해서 식습관을 확인할 수 있어야 한다</a:t>
            </a:r>
            <a:r>
              <a:rPr lang="en-US" altLang="ko-KR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.</a:t>
            </a:r>
            <a:endParaRPr lang="en-US" altLang="ko-KR" sz="2000" b="0" i="0">
              <a:solidFill>
                <a:srgbClr val="24292f"/>
              </a:solidFill>
              <a:effectLst/>
              <a:latin typeface="페이북 Bold"/>
              <a:ea typeface="페이북 Bold"/>
              <a:cs typeface="Microsoft GothicNeo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>
                <a:latin typeface="페이북 Bold"/>
                <a:ea typeface="페이북 Bold"/>
                <a:cs typeface="Microsoft GothicNeo"/>
              </a:rPr>
              <a:t>3. </a:t>
            </a:r>
            <a:r>
              <a:rPr lang="ko-KR" altLang="en-US" sz="2000">
                <a:latin typeface="페이북 Bold"/>
                <a:ea typeface="페이북 Bold"/>
                <a:cs typeface="Microsoft GothicNeo"/>
              </a:rPr>
              <a:t>사용자가 요리/건강 관리 </a:t>
            </a:r>
            <a:r>
              <a:rPr lang="ko-KR" altLang="en-US" sz="2000">
                <a:solidFill>
                  <a:srgbClr val="212529"/>
                </a:solidFill>
                <a:latin typeface="페이북 Bold"/>
                <a:ea typeface="페이북 Bold"/>
                <a:cs typeface="Microsoft GothicNeo"/>
              </a:rPr>
              <a:t>챌린지를 다른 사용자와 함께 도전할 수 있어야 한다</a:t>
            </a:r>
            <a:r>
              <a:rPr lang="en-US" altLang="ko-KR" sz="2000">
                <a:solidFill>
                  <a:srgbClr val="212529"/>
                </a:solidFill>
                <a:latin typeface="페이북 Bold"/>
                <a:ea typeface="페이북 Bold"/>
                <a:cs typeface="Microsoft GothicNeo"/>
              </a:rPr>
              <a:t>.</a:t>
            </a:r>
            <a:endParaRPr lang="en-US" altLang="ko-KR" sz="2000">
              <a:solidFill>
                <a:srgbClr val="212529"/>
              </a:solidFill>
              <a:latin typeface="페이북 Bold"/>
              <a:ea typeface="페이북 Bold"/>
              <a:cs typeface="Microsoft GothicNeo"/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US" altLang="ko-KR">
              <a:solidFill>
                <a:srgbClr val="24292f"/>
              </a:solidFill>
              <a:latin typeface="Noto Sans KR Black"/>
              <a:ea typeface="Noto Sans KR Black"/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US" altLang="ko-KR" sz="2400" b="1" i="1">
              <a:solidFill>
                <a:srgbClr val="24292f"/>
              </a:solidFill>
              <a:effectLst/>
              <a:latin typeface="Noto Sans KR Black"/>
              <a:ea typeface="Noto Sans KR Black"/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ko-KR" sz="2400" i="1">
                <a:solidFill>
                  <a:srgbClr val="24292f"/>
                </a:solidFill>
                <a:effectLst/>
                <a:latin typeface="Noto Sans KR Black"/>
                <a:ea typeface="Noto Sans KR Black"/>
              </a:rPr>
              <a:t>“</a:t>
            </a:r>
            <a:r>
              <a:rPr lang="ko-KR" altLang="en-US" sz="2400" i="1">
                <a:solidFill>
                  <a:srgbClr val="24292f"/>
                </a:solidFill>
                <a:effectLst/>
                <a:latin typeface="Noto Sans KR Black"/>
                <a:ea typeface="Noto Sans KR Black"/>
              </a:rPr>
              <a:t>손쉽고 </a:t>
            </a:r>
            <a:r>
              <a:rPr lang="ko-KR" altLang="en-US" sz="2400" i="1">
                <a:solidFill>
                  <a:srgbClr val="24292f"/>
                </a:solidFill>
                <a:latin typeface="Noto Sans KR Black"/>
                <a:ea typeface="Noto Sans KR Black"/>
              </a:rPr>
              <a:t>재미있는 </a:t>
            </a:r>
            <a:r>
              <a:rPr lang="ko-KR" altLang="en-US" sz="2400" i="1">
                <a:solidFill>
                  <a:srgbClr val="69d8ad"/>
                </a:solidFill>
                <a:latin typeface="Noto Sans KR Black"/>
                <a:ea typeface="Noto Sans KR Black"/>
              </a:rPr>
              <a:t>요리 </a:t>
            </a:r>
            <a:r>
              <a:rPr lang="en-US" altLang="ko-KR" sz="2400" i="1">
                <a:solidFill>
                  <a:srgbClr val="69d8ad"/>
                </a:solidFill>
                <a:latin typeface="Noto Sans KR Black"/>
                <a:ea typeface="Noto Sans KR Black"/>
              </a:rPr>
              <a:t>,</a:t>
            </a:r>
            <a:r>
              <a:rPr lang="ko-KR" altLang="en-US" sz="2400" i="1">
                <a:solidFill>
                  <a:srgbClr val="69d8ad"/>
                </a:solidFill>
                <a:latin typeface="Noto Sans KR Black"/>
                <a:ea typeface="Noto Sans KR Black"/>
              </a:rPr>
              <a:t> 건강</a:t>
            </a:r>
            <a:r>
              <a:rPr lang="ko-KR" altLang="en-US" sz="2400" i="1">
                <a:solidFill>
                  <a:srgbClr val="24292f"/>
                </a:solidFill>
                <a:latin typeface="Noto Sans KR Black"/>
                <a:ea typeface="Noto Sans KR Black"/>
              </a:rPr>
              <a:t>관리 플랫폼을</a:t>
            </a:r>
            <a:r>
              <a:rPr lang="ko-KR" altLang="en-US" sz="2400" i="1">
                <a:solidFill>
                  <a:srgbClr val="24292f"/>
                </a:solidFill>
                <a:effectLst/>
                <a:latin typeface="Noto Sans KR Black"/>
                <a:ea typeface="Noto Sans KR Black"/>
              </a:rPr>
              <a:t> 제공하자</a:t>
            </a:r>
            <a:r>
              <a:rPr lang="en-US" altLang="ko-KR" sz="2400" i="1">
                <a:solidFill>
                  <a:srgbClr val="24292f"/>
                </a:solidFill>
                <a:latin typeface="Noto Sans KR Black"/>
                <a:ea typeface="Noto Sans KR Black"/>
              </a:rPr>
              <a:t>.</a:t>
            </a:r>
            <a:r>
              <a:rPr lang="en-US" altLang="ko-KR" sz="2400" i="1">
                <a:solidFill>
                  <a:srgbClr val="24292f"/>
                </a:solidFill>
                <a:effectLst/>
                <a:latin typeface="Noto Sans KR Black"/>
                <a:ea typeface="Noto Sans KR Black"/>
              </a:rPr>
              <a:t>”</a:t>
            </a:r>
            <a:endParaRPr lang="en-US" altLang="ko-KR" sz="2400" i="1">
              <a:solidFill>
                <a:srgbClr val="24292f"/>
              </a:solidFill>
              <a:effectLst/>
              <a:latin typeface="Noto Sans KR Black"/>
              <a:ea typeface="Noto Sans K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038" y="1703183"/>
            <a:ext cx="16793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3000">
              <a:latin typeface="페이북 Bold"/>
              <a:ea typeface="페이북 Bold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20" name="TextBox 19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21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11038" y="1703183"/>
            <a:ext cx="167934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목표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27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76062" y="1101398"/>
            <a:ext cx="3262313" cy="2332024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59260" y="1101398"/>
            <a:ext cx="3262313" cy="2332024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862367" y="3141461"/>
            <a:ext cx="7498079" cy="44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>
              <a:latin typeface="+mj-lt"/>
              <a:ea typeface="나눔스퀘어_ac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471" y="1267431"/>
            <a:ext cx="2553336" cy="39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000" b="1">
              <a:latin typeface="+mj-lt"/>
              <a:ea typeface="나눔스퀘어_ac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3732" y="1403030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마이 시크릿 레시피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2949" y="1888443"/>
            <a:ext cx="2354929" cy="118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식품 영양 정보 데이터를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활용하여 영양 성분 검색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하루 섭취 영양소와 회원별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일일 권장 영양소를 비교하여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건강한 식습관 형성에 도움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9752" y="1888442"/>
            <a:ext cx="2354930" cy="1186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식재료 데이터를 바탕으로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영양 성분을 확인할 수 있는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나만의 레시피 작성 및 공유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작성된 레시피는 식단을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기록할 때 사용 가능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3009" y="1888443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370993" y="190585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2730" y="1939406"/>
            <a:ext cx="410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1</a:t>
            </a:r>
            <a:endParaRPr lang="ko-KR" altLang="en-US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25093" y="1971362"/>
            <a:ext cx="405421" cy="512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2</a:t>
            </a:r>
            <a:endParaRPr lang="ko-KR" altLang="en-US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78690" y="1402692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식단 기록 다이어리</a:t>
            </a:r>
            <a:endParaRPr lang="ko-KR" altLang="en-US" sz="2000">
              <a:latin typeface="페이북 Bold"/>
              <a:ea typeface="페이북 Bold"/>
            </a:endParaRPr>
          </a:p>
        </p:txBody>
      </p:sp>
      <p:grpSp>
        <p:nvGrpSpPr>
          <p:cNvPr id="31" name="그룹 30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32" name="TextBox 31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33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1037" y="3105261"/>
            <a:ext cx="2448277" cy="998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latin typeface="페이북 Bold"/>
                <a:ea typeface="페이북 Bold"/>
              </a:rPr>
              <a:t>애플리케이션</a:t>
            </a:r>
            <a:endParaRPr lang="ko-KR" altLang="en-US" sz="300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3000">
                <a:latin typeface="페이북 Bold"/>
                <a:ea typeface="페이북 Bold"/>
              </a:rPr>
              <a:t>핵심 기능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37" name="직사각형 20"/>
          <p:cNvSpPr/>
          <p:nvPr/>
        </p:nvSpPr>
        <p:spPr>
          <a:xfrm>
            <a:off x="1793392" y="2992780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676062" y="3695010"/>
            <a:ext cx="3262313" cy="2654989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59260" y="3695010"/>
            <a:ext cx="3262313" cy="2654989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451471" y="3861044"/>
            <a:ext cx="2553336" cy="39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000" b="1">
              <a:latin typeface="+mj-lt"/>
              <a:ea typeface="나눔스퀘어_ac Extra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83732" y="3996643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마이 건강 리포트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2949" y="4482056"/>
            <a:ext cx="2354929" cy="1554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애플리케이션 데이터 응용한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각종 도전 과제 서비스 제공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  <a:cs typeface="맑은 고딕 Semilight"/>
              </a:rPr>
              <a:t>EX : 5</a:t>
            </a: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일 연속 단식 챌린지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챌린지 검색 및 공동 참여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인터페이스 제공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챌린지 달성 포인트 부여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29752" y="4482055"/>
            <a:ext cx="2354929" cy="118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회원 활동 기록을 종합하여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개인화된 페이지 제공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  <a:cs typeface="맑은 고딕 Semilight"/>
              </a:rPr>
              <a:t>EX : </a:t>
            </a: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한달 평균 단백질 섭취율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en-US" altLang="ko-KR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각 주제별 활동 지수를 계산한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실시간 순위 제공</a:t>
            </a:r>
            <a:endParaRPr lang="en-US" altLang="ko-KR" sz="1200">
              <a:latin typeface="에스코어 드림 4 Regular"/>
              <a:ea typeface="에스코어 드림 4 Regular"/>
              <a:cs typeface="맑은 고딕 Semilight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713009" y="4482056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370993" y="449946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862730" y="4533019"/>
            <a:ext cx="410185" cy="51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3</a:t>
            </a:r>
            <a:endParaRPr lang="ko-KR" altLang="en-US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5093" y="4564975"/>
            <a:ext cx="405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4</a:t>
            </a:r>
            <a:endParaRPr lang="ko-KR" altLang="en-US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8690" y="3996305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습관 형성 챌린지</a:t>
            </a:r>
            <a:endParaRPr lang="ko-KR" altLang="en-US" sz="2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20261" y="1107645"/>
            <a:ext cx="1466383" cy="12525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29182" y="4017070"/>
            <a:ext cx="1114924" cy="13620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83084" y="4205261"/>
            <a:ext cx="1514368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62719" y="733534"/>
            <a:ext cx="1028700" cy="10287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7978" y="3430645"/>
            <a:ext cx="2141669" cy="119081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30334" y="766309"/>
            <a:ext cx="947736" cy="94773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653919" y="3858662"/>
            <a:ext cx="1869016" cy="1869016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44" idx="1"/>
            <a:endCxn id="24" idx="0"/>
          </p:cNvCxnSpPr>
          <p:nvPr/>
        </p:nvCxnSpPr>
        <p:spPr>
          <a:xfrm rot="10800000" flipV="1">
            <a:off x="3588428" y="2200775"/>
            <a:ext cx="1812820" cy="1657886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6" idx="1"/>
          </p:cNvCxnSpPr>
          <p:nvPr/>
        </p:nvCxnSpPr>
        <p:spPr>
          <a:xfrm rot="10800000" flipV="1">
            <a:off x="4042979" y="4709361"/>
            <a:ext cx="3599484" cy="10238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아래쪽 27"/>
          <p:cNvSpPr/>
          <p:nvPr/>
        </p:nvSpPr>
        <p:spPr>
          <a:xfrm>
            <a:off x="10229469" y="2581564"/>
            <a:ext cx="514350" cy="10763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" name="직선 화살표 연결선 29"/>
          <p:cNvCxnSpPr>
            <a:stCxn id="46" idx="0"/>
            <a:endCxn id="44" idx="3"/>
          </p:cNvCxnSpPr>
          <p:nvPr/>
        </p:nvCxnSpPr>
        <p:spPr>
          <a:xfrm rot="16200000" flipV="1">
            <a:off x="6372094" y="2426412"/>
            <a:ext cx="2094248" cy="164297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83084" y="6124997"/>
            <a:ext cx="3143253" cy="388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>
                <a:latin typeface="+mn-ea"/>
                <a:hlinkClick r:id="rId9"/>
              </a:rPr>
              <a:t>https://www.foodsafetykorea.go.kr/fcdb/</a:t>
            </a:r>
            <a:endParaRPr lang="en-US" altLang="en-US" sz="1000">
              <a:latin typeface="+mn-ea"/>
            </a:endParaRPr>
          </a:p>
          <a:p>
            <a:pPr algn="ctr">
              <a:defRPr/>
            </a:pPr>
            <a:r>
              <a:rPr lang="ko-KR" altLang="en-US" sz="1000">
                <a:latin typeface="+mn-ea"/>
              </a:rPr>
              <a:t>식품영양성분 </a:t>
            </a:r>
            <a:r>
              <a:rPr lang="en-US" altLang="ko-KR" sz="1000">
                <a:latin typeface="+mn-ea"/>
              </a:rPr>
              <a:t>DB</a:t>
            </a:r>
            <a:endParaRPr lang="en-US" altLang="ko-KR" sz="1000"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680924" y="1180793"/>
            <a:ext cx="726364" cy="1044779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35" name="TextBox 34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38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11038" y="1703183"/>
            <a:ext cx="167934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사용기술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318140" y="4441803"/>
            <a:ext cx="1229662" cy="1285875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401248" y="1786438"/>
            <a:ext cx="1196482" cy="828674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642464" y="4295023"/>
            <a:ext cx="1196482" cy="828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04967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2273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김민성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59424" y="1777040"/>
            <a:ext cx="692498" cy="69249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1845" y="1861679"/>
            <a:ext cx="434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B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59" name="TextBox 58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60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2" name="직사각형 20"/>
          <p:cNvSpPr/>
          <p:nvPr/>
        </p:nvSpPr>
        <p:spPr>
          <a:xfrm rot="5400000">
            <a:off x="4414953" y="10492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753749" y="787235"/>
            <a:ext cx="2684502" cy="5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팀원 역할 소개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273" y="2607223"/>
            <a:ext cx="2553336" cy="2172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데이터베이스 구축 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MongoDB</a:t>
            </a:r>
            <a:r>
              <a:rPr lang="ko-KR" altLang="en-US" sz="1050">
                <a:latin typeface="에스코어 드림 6 Bold"/>
                <a:ea typeface="에스코어 드림 6 Bold"/>
              </a:rPr>
              <a:t> </a:t>
            </a:r>
            <a:r>
              <a:rPr lang="en-US" altLang="ko-KR" sz="1050">
                <a:latin typeface="에스코어 드림 6 Bold"/>
                <a:ea typeface="에스코어 드림 6 Bold"/>
              </a:rPr>
              <a:t>Atlas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정적 파일 </a:t>
            </a:r>
            <a:r>
              <a:rPr lang="en-US" altLang="ko-KR" sz="1050">
                <a:latin typeface="에스코어 드림 6 Bold"/>
                <a:ea typeface="에스코어 드림 6 Bold"/>
              </a:rPr>
              <a:t>API</a:t>
            </a:r>
            <a:r>
              <a:rPr lang="ko-KR" altLang="en-US" sz="1050">
                <a:latin typeface="에스코어 드림 6 Bold"/>
                <a:ea typeface="에스코어 드림 6 Bold"/>
              </a:rPr>
              <a:t> 서버 생성 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AWS EC2 Express.js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회원 관리 </a:t>
            </a:r>
            <a:r>
              <a:rPr lang="en-US" altLang="ko-KR" sz="1050">
                <a:latin typeface="에스코어 드림 6 Bold"/>
                <a:ea typeface="에스코어 드림 6 Bold"/>
              </a:rPr>
              <a:t>/</a:t>
            </a:r>
            <a:r>
              <a:rPr lang="ko-KR" altLang="en-US" sz="1050">
                <a:latin typeface="에스코어 드림 6 Bold"/>
                <a:ea typeface="에스코어 드림 6 Bold"/>
              </a:rPr>
              <a:t> 인증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통합 개발 환경 구축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클라이언트 비동기 처리 구현 지원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스키마 및 </a:t>
            </a:r>
            <a:r>
              <a:rPr lang="en-US" altLang="ko-KR" sz="1050">
                <a:latin typeface="에스코어 드림 6 Bold"/>
                <a:ea typeface="에스코어 드림 6 Bold"/>
              </a:rPr>
              <a:t>ERD</a:t>
            </a:r>
            <a:r>
              <a:rPr lang="ko-KR" altLang="en-US" sz="1050">
                <a:latin typeface="에스코어 드림 6 Bold"/>
                <a:ea typeface="에스코어 드림 6 Bold"/>
              </a:rPr>
              <a:t> 작성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55945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333251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강래헌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10402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542823" y="1861679"/>
            <a:ext cx="406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33251" y="2607223"/>
            <a:ext cx="2553336" cy="24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전체 레이아웃 및 인터페이스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데이터, 음식 데이터 설계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리스트, 스크롤 업데이트 기능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작성/수정 기능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작성/수정시 음식 데이터 실시간 조회 및 추가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음식 양에 따른 성분 계산 로직 설계 및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검색 기능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06923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284229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박지훈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361380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493801" y="1861679"/>
            <a:ext cx="40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84229" y="2607223"/>
            <a:ext cx="2553336" cy="1848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전체 레이아웃 및 인터페이스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작성 폼 설계 및 구성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메인리스트,리스트 상세 페이지 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참가 기능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성공 여부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메인 페이지 구성 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157901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9235207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조은혜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312358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444779" y="1861679"/>
            <a:ext cx="40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35207" y="2607223"/>
            <a:ext cx="2553336" cy="328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다이어리 전체 레이아웃 및 인터페이스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탭 메뉴 active 에 따른 콘텐츠 노출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모드 </a:t>
            </a:r>
            <a:r>
              <a:rPr lang="ko-KR" altLang="en-US" sz="1000">
                <a:solidFill>
                  <a:schemeClr val="tx1"/>
                </a:solidFill>
                <a:latin typeface="에스코어 드림 6 Bold"/>
                <a:ea typeface="에스코어 드림 6 Bold"/>
              </a:rPr>
              <a:t>변환에</a:t>
            </a:r>
            <a:r>
              <a:rPr lang="ko-KR" altLang="en-US" sz="1000">
                <a:latin typeface="에스코어 드림 6 Bold"/>
                <a:ea typeface="에스코어 드림 6 Bold"/>
              </a:rPr>
              <a:t> 따른 컴포넌트 노출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BMR+하루 권장 칼로리 계산 로직 및 폼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음식 DB검색 필터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음식 양에 따른 성분 계산 및 추가, 삭제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식단 type별 섭취량 계산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하루 총 섭취량 progress bar 구현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식단 옵션 선택에 따른 progress bar 변환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이미지 업로드, 삭제 기능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일기 작성 및 삭제 기능 </a:t>
            </a:r>
            <a:endParaRPr lang="ko-KR" altLang="en-US" sz="1000">
              <a:latin typeface="에스코어 드림 6 Bold"/>
              <a:ea typeface="에스코어 드림 6 Bold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84478" y="5701994"/>
            <a:ext cx="1010122" cy="101012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22098" y="5701994"/>
            <a:ext cx="991878" cy="99187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19339" y="5662982"/>
            <a:ext cx="1036143" cy="103614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90474" y="5720012"/>
            <a:ext cx="965471" cy="9654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862367" y="3141461"/>
            <a:ext cx="7498079" cy="44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>
              <a:latin typeface="+mj-lt"/>
              <a:ea typeface="나눔스퀘어_ac ExtraBold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35288" y="1259356"/>
            <a:ext cx="3080182" cy="4659327"/>
          </a:xfrm>
          <a:prstGeom prst="rect">
            <a:avLst/>
          </a:prstGeom>
        </p:spPr>
      </p:pic>
      <p:sp>
        <p:nvSpPr>
          <p:cNvPr id="83" name="TextBox 41"/>
          <p:cNvSpPr txBox="1"/>
          <p:nvPr/>
        </p:nvSpPr>
        <p:spPr>
          <a:xfrm>
            <a:off x="8798670" y="583577"/>
            <a:ext cx="2865791" cy="547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영상</a:t>
            </a:r>
            <a:r>
              <a:rPr lang="en-US" altLang="ko-KR" sz="3000">
                <a:latin typeface="페이북 Bold"/>
                <a:ea typeface="페이북 Bold"/>
              </a:rPr>
              <a:t>/</a:t>
            </a:r>
            <a:r>
              <a:rPr lang="ko-KR" altLang="en-US" sz="3000">
                <a:latin typeface="페이북 Bold"/>
                <a:ea typeface="페이북 Bold"/>
              </a:rPr>
              <a:t>이미지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003799" y="2386772"/>
            <a:ext cx="3600452" cy="155467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b="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빅데이터의 경우 정확도 등</a:t>
            </a:r>
            <a:endParaRPr lang="en-US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85" name="TextBox 2"/>
          <p:cNvSpPr txBox="1"/>
          <p:nvPr/>
        </p:nvSpPr>
        <p:spPr>
          <a:xfrm>
            <a:off x="4810180" y="2283518"/>
            <a:ext cx="3340321" cy="229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ko-KR" altLang="en-US" sz="1600" b="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0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600" b="0" spc="-1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6" name="직사각형 20"/>
          <p:cNvSpPr/>
          <p:nvPr/>
        </p:nvSpPr>
        <p:spPr>
          <a:xfrm rot="5400000">
            <a:off x="771640" y="611220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62"/>
          <p:cNvSpPr txBox="1"/>
          <p:nvPr/>
        </p:nvSpPr>
        <p:spPr>
          <a:xfrm>
            <a:off x="1122342" y="432761"/>
            <a:ext cx="2684502" cy="3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프로젝트 수행 결과</a:t>
            </a:r>
            <a:endParaRPr lang="ko-KR" altLang="en-US" sz="2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8005378" y="2838863"/>
            <a:ext cx="3262313" cy="3478405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434756" y="3305287"/>
            <a:ext cx="2423449" cy="388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페이북 Bold"/>
                <a:ea typeface="페이북 Bold"/>
              </a:rPr>
              <a:t>PC</a:t>
            </a:r>
            <a:r>
              <a:rPr lang="ko-KR" altLang="en-US" sz="2000">
                <a:latin typeface="페이북 Bold"/>
                <a:ea typeface="페이북 Bold"/>
              </a:rPr>
              <a:t>용 애플리케이션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9183296" y="2494298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333017" y="2534920"/>
            <a:ext cx="397723" cy="511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3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273615" y="2833793"/>
            <a:ext cx="3262313" cy="3478405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2993" y="3300217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페이북 Bold"/>
                <a:ea typeface="페이북 Bold"/>
              </a:rPr>
              <a:t>CSS</a:t>
            </a:r>
            <a:r>
              <a:rPr lang="ko-KR" altLang="en-US" sz="2000">
                <a:latin typeface="페이북 Bold"/>
                <a:ea typeface="페이북 Bold"/>
              </a:rPr>
              <a:t> 완성 </a:t>
            </a:r>
            <a:r>
              <a:rPr lang="en-US" altLang="ko-KR" sz="2000">
                <a:latin typeface="페이북 Bold"/>
                <a:ea typeface="페이북 Bold"/>
              </a:rPr>
              <a:t>+ </a:t>
            </a:r>
            <a:r>
              <a:rPr lang="ko-KR" altLang="en-US" sz="2000">
                <a:latin typeface="페이북 Bold"/>
                <a:ea typeface="페이북 Bold"/>
              </a:rPr>
              <a:t>통합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451533" y="2489228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601254" y="2529850"/>
            <a:ext cx="395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2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2645" y="4232242"/>
            <a:ext cx="2354929" cy="26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200">
              <a:latin typeface="+mj-lt"/>
              <a:ea typeface="나눔스퀘어_ac Extra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76986" y="991632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버그 수정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6405" y="835672"/>
            <a:ext cx="2095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렌더링 속도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4846" y="1116135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스키마 양식 통합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59431" y="1321439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30668" y="1183667"/>
            <a:ext cx="2610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MongoDB</a:t>
            </a:r>
            <a:endParaRPr lang="en-US" altLang="ko-KR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중복 데이터 제거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76317" y="2009799"/>
            <a:ext cx="2095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findDomNode 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오류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49881" y="654687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쿼리 성능 강화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43526" y="1799900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애니메이션 효과 활용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56580" y="467920"/>
            <a:ext cx="3952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AWS EC2 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프로세스 중단 오류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5668" y="1214416"/>
            <a:ext cx="1781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useEffect 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활용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2103" y="300050"/>
            <a:ext cx="2095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https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98667" y="1575026"/>
            <a:ext cx="3243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Next.js 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정적 페이지 선정 및 활용</a:t>
            </a: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en-US" altLang="ko-KR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038" y="1703183"/>
            <a:ext cx="376096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미구현 과제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53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55" name="TextBox 54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56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547663" y="2833793"/>
            <a:ext cx="3262313" cy="3478405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11302" y="4030301"/>
            <a:ext cx="2354929" cy="1911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다이어리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/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레시피 연관성 강화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독립된 챌린지 구성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(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하루 물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2L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이상 마시기 챌린지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)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회원 인증 기능 강화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(OAuth 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기반 로그인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)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실시간 회원 포인트 순위 상태창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(WebSocket 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기반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)</a:t>
            </a:r>
            <a:endParaRPr lang="en-US" altLang="ko-KR" sz="1200">
              <a:latin typeface="에스코어 드림 4 Regular"/>
              <a:ea typeface="에스코어 드림 4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7041" y="3300217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챌린지 </a:t>
            </a:r>
            <a:r>
              <a:rPr lang="en-US" altLang="ko-KR" sz="2000">
                <a:latin typeface="페이북 Bold"/>
                <a:ea typeface="페이북 Bold"/>
              </a:rPr>
              <a:t>/ </a:t>
            </a:r>
            <a:r>
              <a:rPr lang="ko-KR" altLang="en-US" sz="2000">
                <a:latin typeface="페이북 Bold"/>
                <a:ea typeface="페이북 Bold"/>
              </a:rPr>
              <a:t>개인 페이지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25581" y="2489228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75302" y="2529850"/>
            <a:ext cx="397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4172" y="4044892"/>
            <a:ext cx="838201" cy="838201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90034" y="4953619"/>
            <a:ext cx="823479" cy="82347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3824" y="4976227"/>
            <a:ext cx="787975" cy="787975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72" idx="1"/>
            <a:endCxn id="74" idx="0"/>
          </p:cNvCxnSpPr>
          <p:nvPr/>
        </p:nvCxnSpPr>
        <p:spPr>
          <a:xfrm rot="5400000">
            <a:off x="5074876" y="4546929"/>
            <a:ext cx="512233" cy="346361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3" idx="1"/>
            <a:endCxn id="74" idx="3"/>
          </p:cNvCxnSpPr>
          <p:nvPr/>
        </p:nvCxnSpPr>
        <p:spPr>
          <a:xfrm rot="10800000" flipV="1">
            <a:off x="5551799" y="5365360"/>
            <a:ext cx="738235" cy="4855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3"/>
            <a:endCxn id="73" idx="0"/>
          </p:cNvCxnSpPr>
          <p:nvPr/>
        </p:nvCxnSpPr>
        <p:spPr>
          <a:xfrm rot="16200000" flipH="1">
            <a:off x="6277261" y="4529106"/>
            <a:ext cx="489626" cy="359400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곱하기 기호 77"/>
          <p:cNvSpPr/>
          <p:nvPr/>
        </p:nvSpPr>
        <p:spPr>
          <a:xfrm>
            <a:off x="5204137" y="4568768"/>
            <a:ext cx="285750" cy="381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곱하기 기호 78"/>
          <p:cNvSpPr/>
          <p:nvPr/>
        </p:nvSpPr>
        <p:spPr>
          <a:xfrm>
            <a:off x="5756586" y="5159318"/>
            <a:ext cx="285750" cy="381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곱하기 기호 79"/>
          <p:cNvSpPr/>
          <p:nvPr/>
        </p:nvSpPr>
        <p:spPr>
          <a:xfrm>
            <a:off x="6385236" y="4463993"/>
            <a:ext cx="285750" cy="381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480884" y="4030301"/>
            <a:ext cx="2354929" cy="996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반응형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CSS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PC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전용 컨텐츠 페이지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UI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기능 확장</a:t>
            </a: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7f9"/>
        </a:solidFill>
        <a:ln>
          <a:noFill/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ctr">
          <a:defRPr lang="en-US" altLang="en-US" sz="2000">
            <a:latin typeface="에스코어 드림 6 Bold"/>
            <a:ea typeface="에스코어 드림 6 Bold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820</ep:Words>
  <ep:PresentationFormat>와이드스크린</ep:PresentationFormat>
  <ep:Paragraphs>184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Office 테마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2020-12-07T09:42:18.000</dcterms:created>
  <dc:creator>아람</dc:creator>
  <cp:lastModifiedBy>epicb</cp:lastModifiedBy>
  <dcterms:modified xsi:type="dcterms:W3CDTF">2021-12-22T09:33:59.105</dcterms:modified>
  <cp:revision>125</cp:revision>
  <dc:title>PowerPoint 프레젠테이션</dc:title>
  <cp:version>1000.0000.01</cp:version>
</cp:coreProperties>
</file>