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7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F5080D9-5381-4D3D-3918-88DDF43C3E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C1B3D6F-69C9-8405-F892-BBC59F6161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675150A-B5BA-80EC-98FE-75786E3D7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1A33DFD-036F-2CBD-7972-E14219C70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0B01E1B-F63C-5D41-EC60-D112AB5E3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2582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2A8D34-88B8-3446-E552-9D5ECF040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1954FAE-C317-69C6-504F-D65B1C60F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E8A293F-E4B6-E1D5-4D0B-B7E2F3947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A46666A-4F0A-3832-E89C-4428BCB1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5EE34CF-6B03-10EF-1A29-4BF53DBC8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8408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EEEDE5A3-7005-2DFD-C83F-4655093EA9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4F1BDB6-8600-EB2B-FC06-E5D62BEF0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293C07A-F83D-8A2A-07AC-6A76F768D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BD68E53-5125-5F1D-49A2-752C9A1AA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CB3CF2-46C6-506C-091D-C68C0CB0A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1457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C33D03-7433-7D6F-D300-2324244B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8BBDFFD-EC56-3DAB-7A2B-24A997B0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8EBB60-0BCC-02D3-E174-EEBB36BFE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8EE22C0-C85D-EA11-4D58-1DBADAA3F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C40531-BF70-715A-7C6A-C2BF38AEB1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885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AC15BC-4BAD-E54C-FCFB-9AAD4E5E25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D6CF263-0265-4D31-1B13-5500F8750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5C6C903-4579-B123-C123-E06BA1F54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B271275-B865-F363-A4A0-88E543BA3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73BE3D5-4E60-FDDB-C7E0-BF1C4AB91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8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A904A4-7522-0BCA-6257-D799E8644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86ADB-FE0D-3391-860C-55BB91747B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995AA51-4AE3-7A62-56E2-3C48CA6FAA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72EC23E-1A4E-61D1-9C0B-D1609FF8E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64578E8-8107-22F0-541C-9BBB0A4EC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608A029-E010-ACA0-B14D-4E17005B5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8252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49E1450-44C8-7D08-5C54-6595A5A90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EA5C9D-9D4F-1EBC-1F9A-1CD1C066D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060EAEB-24D9-83CC-E7FA-860338F714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B231DC9-918C-C1DC-4FDB-B2E620DE5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C229672-C1C9-2DD2-FC36-46D8A4525D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6B77D0F2-78C8-A68B-0B53-D2DA46C52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F7BDDCE-E9E7-72C9-D182-231511824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E7320BBB-9AA4-041C-EAFD-5812FD204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4434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A0572D4-8A80-5E98-ADBE-92EAA213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69BF66-86E0-BAF1-A668-60A8BCA85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F28369B-EB7C-72DD-58B6-E1FFF4132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D8BA808-A988-F8E7-37A5-0B6118310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4187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EC1874A-FBD8-4918-BE63-2EAD85DC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EB1F907-8EEC-33B7-9391-A08AF7550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245F5E-A485-3161-C561-0A381C3D4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892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016CC2-83F9-4A1C-076B-906A48004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E80E4F7-C2C3-C602-95E6-C59FD0E97C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1A0399E-4A94-AF00-54C0-52E30CA89F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3F18F43-41C6-78EA-23D2-73EC4BC42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C9299F-0D11-3C32-E922-7E7F0AF0E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F5938A0-AB22-F0C8-B37D-96828A511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242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E8E9DF-19EB-2B43-D047-64BA41C27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E499BE4-E3DF-1498-0BBD-67C01BCAE3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FA0A5A4-81CB-1316-8FA2-7D829D611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631A73-202D-4AF7-58E8-963DDDC3C3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63507A-8FB1-24F7-385A-D70A10D83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404D0B2-1837-886E-5916-B41EF9102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067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6DFBE00D-EDBD-6847-29B5-CA65BCCF8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GB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3C6BF7-68A1-A725-414C-071258748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GB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A43D7AA-208D-C980-8656-8BB432534A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8BC0E1-5E1E-4E15-B2DA-B817B602EC97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A33E6-6EF9-1385-95DF-B07F423A7A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CA6E32-D16A-F098-FE89-334D43C02B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A4B929-E0A1-4349-97D5-EEFB4E7D9FF9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9827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e 23">
            <a:extLst>
              <a:ext uri="{FF2B5EF4-FFF2-40B4-BE49-F238E27FC236}">
                <a16:creationId xmlns:a16="http://schemas.microsoft.com/office/drawing/2014/main" id="{B18CCC95-E3E4-FDD2-17B9-306FFD28FFB4}"/>
              </a:ext>
            </a:extLst>
          </p:cNvPr>
          <p:cNvGrpSpPr/>
          <p:nvPr/>
        </p:nvGrpSpPr>
        <p:grpSpPr>
          <a:xfrm>
            <a:off x="343477" y="1469327"/>
            <a:ext cx="12084377" cy="4055114"/>
            <a:chOff x="343477" y="1469327"/>
            <a:chExt cx="12084377" cy="4055114"/>
          </a:xfrm>
        </p:grpSpPr>
        <p:pic>
          <p:nvPicPr>
            <p:cNvPr id="4" name="Picture 8" descr="computer icon png transparent 10366243 PNG">
              <a:extLst>
                <a:ext uri="{FF2B5EF4-FFF2-40B4-BE49-F238E27FC236}">
                  <a16:creationId xmlns:a16="http://schemas.microsoft.com/office/drawing/2014/main" id="{386EE425-F418-962A-5DCC-59C881C6BC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687928" y="1469327"/>
              <a:ext cx="3739926" cy="37966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" name="Picture 12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9295032-D7E7-4A23-F7F3-84532AF90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50248" y="2442542"/>
              <a:ext cx="2203010" cy="1261649"/>
            </a:xfrm>
            <a:prstGeom prst="rect">
              <a:avLst/>
            </a:prstGeom>
          </p:spPr>
        </p:pic>
        <p:sp>
          <p:nvSpPr>
            <p:cNvPr id="6" name="Automate label">
              <a:extLst>
                <a:ext uri="{FF2B5EF4-FFF2-40B4-BE49-F238E27FC236}">
                  <a16:creationId xmlns:a16="http://schemas.microsoft.com/office/drawing/2014/main" id="{C414D982-12F4-2464-0CC5-9436706F9918}"/>
                </a:ext>
              </a:extLst>
            </p:cNvPr>
            <p:cNvSpPr txBox="1"/>
            <p:nvPr/>
          </p:nvSpPr>
          <p:spPr>
            <a:xfrm>
              <a:off x="6957454" y="2367918"/>
              <a:ext cx="225408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Automatised </a:t>
              </a:r>
              <a:br>
                <a:rPr lang="en-GB" sz="2400" dirty="0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</a:br>
              <a:r>
                <a:rPr lang="en-GB" sz="2400" dirty="0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centralisation </a:t>
              </a:r>
            </a:p>
          </p:txBody>
        </p:sp>
        <p:sp>
          <p:nvSpPr>
            <p:cNvPr id="7" name="OBT Standardization label">
              <a:extLst>
                <a:ext uri="{FF2B5EF4-FFF2-40B4-BE49-F238E27FC236}">
                  <a16:creationId xmlns:a16="http://schemas.microsoft.com/office/drawing/2014/main" id="{F5B0724F-D5E3-DB95-F860-2302355DFF17}"/>
                </a:ext>
              </a:extLst>
            </p:cNvPr>
            <p:cNvSpPr txBox="1"/>
            <p:nvPr/>
          </p:nvSpPr>
          <p:spPr>
            <a:xfrm>
              <a:off x="1167567" y="4425482"/>
              <a:ext cx="20730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OBT linelists</a:t>
              </a:r>
            </a:p>
          </p:txBody>
        </p:sp>
        <p:cxnSp>
          <p:nvCxnSpPr>
            <p:cNvPr id="8" name="Straight Arrow Connector 41">
              <a:extLst>
                <a:ext uri="{FF2B5EF4-FFF2-40B4-BE49-F238E27FC236}">
                  <a16:creationId xmlns:a16="http://schemas.microsoft.com/office/drawing/2014/main" id="{B5707BA8-02A9-6CA8-CD81-E68D83F399D8}"/>
                </a:ext>
              </a:extLst>
            </p:cNvPr>
            <p:cNvCxnSpPr>
              <a:cxnSpLocks/>
            </p:cNvCxnSpPr>
            <p:nvPr/>
          </p:nvCxnSpPr>
          <p:spPr>
            <a:xfrm>
              <a:off x="3474017" y="3428801"/>
              <a:ext cx="1478885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752D4378-599F-C888-5F17-453B9478D98C}"/>
                </a:ext>
              </a:extLst>
            </p:cNvPr>
            <p:cNvGrpSpPr/>
            <p:nvPr/>
          </p:nvGrpSpPr>
          <p:grpSpPr>
            <a:xfrm>
              <a:off x="343477" y="2277565"/>
              <a:ext cx="2773596" cy="2063898"/>
              <a:chOff x="3063775" y="2254523"/>
              <a:chExt cx="2540396" cy="1890368"/>
            </a:xfrm>
          </p:grpSpPr>
          <p:pic>
            <p:nvPicPr>
              <p:cNvPr id="10" name="Picture 9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CB623329-6E00-19D4-632C-044EB7BE45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63775" y="2254523"/>
                <a:ext cx="1778396" cy="1128368"/>
              </a:xfrm>
              <a:prstGeom prst="rect">
                <a:avLst/>
              </a:prstGeom>
            </p:spPr>
          </p:pic>
          <p:pic>
            <p:nvPicPr>
              <p:cNvPr id="11" name="Picture 10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4E674278-7CBE-4735-E5C4-1548A0F919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16175" y="2406923"/>
                <a:ext cx="1778396" cy="1128368"/>
              </a:xfrm>
              <a:prstGeom prst="rect">
                <a:avLst/>
              </a:prstGeom>
            </p:spPr>
          </p:pic>
          <p:pic>
            <p:nvPicPr>
              <p:cNvPr id="12" name="Picture 11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0F917CAD-26AA-CDB3-13BA-06669D0A3F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68575" y="2559323"/>
                <a:ext cx="1778396" cy="1128368"/>
              </a:xfrm>
              <a:prstGeom prst="rect">
                <a:avLst/>
              </a:prstGeom>
            </p:spPr>
          </p:pic>
          <p:pic>
            <p:nvPicPr>
              <p:cNvPr id="13" name="Picture 13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B6475E4D-BC24-DB52-43B0-0929BB836DF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520975" y="2711723"/>
                <a:ext cx="1778396" cy="1128368"/>
              </a:xfrm>
              <a:prstGeom prst="rect">
                <a:avLst/>
              </a:prstGeom>
            </p:spPr>
          </p:pic>
          <p:pic>
            <p:nvPicPr>
              <p:cNvPr id="14" name="Picture 17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ADA10CF7-04DD-FB85-177D-C785EEFC25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73375" y="2864123"/>
                <a:ext cx="1778396" cy="1128368"/>
              </a:xfrm>
              <a:prstGeom prst="rect">
                <a:avLst/>
              </a:prstGeom>
            </p:spPr>
          </p:pic>
          <p:pic>
            <p:nvPicPr>
              <p:cNvPr id="15" name="Picture 23" descr="A screenshot of a computer&#10;&#10;Description automatically generated">
                <a:extLst>
                  <a:ext uri="{FF2B5EF4-FFF2-40B4-BE49-F238E27FC236}">
                    <a16:creationId xmlns:a16="http://schemas.microsoft.com/office/drawing/2014/main" id="{5E3478E6-40DF-2EA4-5322-E38504E570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25775" y="3016523"/>
                <a:ext cx="1778396" cy="1128368"/>
              </a:xfrm>
              <a:prstGeom prst="rect">
                <a:avLst/>
              </a:prstGeom>
            </p:spPr>
          </p:pic>
        </p:grpSp>
        <p:pic>
          <p:nvPicPr>
            <p:cNvPr id="16" name="Picture 6" descr="Microsoft Excel Logo - Télécharger PNG et vecteur">
              <a:extLst>
                <a:ext uri="{FF2B5EF4-FFF2-40B4-BE49-F238E27FC236}">
                  <a16:creationId xmlns:a16="http://schemas.microsoft.com/office/drawing/2014/main" id="{1F7A5201-465A-9571-8061-6935AF64265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9402" y="1765731"/>
              <a:ext cx="1190059" cy="11900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OBT Standardization label">
              <a:extLst>
                <a:ext uri="{FF2B5EF4-FFF2-40B4-BE49-F238E27FC236}">
                  <a16:creationId xmlns:a16="http://schemas.microsoft.com/office/drawing/2014/main" id="{70BD4D81-BC95-6C0F-9E8F-7764A58E1DBB}"/>
                </a:ext>
              </a:extLst>
            </p:cNvPr>
            <p:cNvSpPr txBox="1"/>
            <p:nvPr/>
          </p:nvSpPr>
          <p:spPr>
            <a:xfrm>
              <a:off x="3399664" y="2464547"/>
              <a:ext cx="1553402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2400" dirty="0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Export </a:t>
              </a:r>
            </a:p>
            <a:p>
              <a:pPr algn="ctr"/>
              <a:r>
                <a:rPr lang="fr-FR" sz="2400" dirty="0">
                  <a:solidFill>
                    <a:schemeClr val="accent1"/>
                  </a:solidFill>
                  <a:latin typeface="Open Sans Light" panose="020B0306030504020204" pitchFamily="34" charset="0"/>
                  <a:ea typeface="Open Sans Light" panose="020B0306030504020204" pitchFamily="34" charset="0"/>
                  <a:cs typeface="Open Sans Light" panose="020B0306030504020204" pitchFamily="34" charset="0"/>
                </a:rPr>
                <a:t>data</a:t>
              </a:r>
              <a:endParaRPr lang="en-GB" sz="2400" dirty="0">
                <a:solidFill>
                  <a:schemeClr val="accent1"/>
                </a:solidFill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D6B24E0-95CF-3670-C104-2597990339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71917" y="2457552"/>
              <a:ext cx="1605994" cy="1605994"/>
            </a:xfrm>
            <a:prstGeom prst="rect">
              <a:avLst/>
            </a:prstGeom>
            <a:noFill/>
            <a:ln w="28575"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9" name="Straight Arrow Connector 41">
              <a:extLst>
                <a:ext uri="{FF2B5EF4-FFF2-40B4-BE49-F238E27FC236}">
                  <a16:creationId xmlns:a16="http://schemas.microsoft.com/office/drawing/2014/main" id="{608CC670-9057-D586-7E40-0E1E9B137A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48228" y="3392709"/>
              <a:ext cx="1882120" cy="561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BT Standardization label">
              <a:extLst>
                <a:ext uri="{FF2B5EF4-FFF2-40B4-BE49-F238E27FC236}">
                  <a16:creationId xmlns:a16="http://schemas.microsoft.com/office/drawing/2014/main" id="{8178517C-C5B6-FE7B-FA7D-93657ABE421D}"/>
                </a:ext>
              </a:extLst>
            </p:cNvPr>
            <p:cNvSpPr txBox="1"/>
            <p:nvPr/>
          </p:nvSpPr>
          <p:spPr>
            <a:xfrm>
              <a:off x="9544110" y="4417663"/>
              <a:ext cx="2073035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Dashboard</a:t>
              </a:r>
              <a:endParaRPr lang="en-GB" sz="2400" dirty="0">
                <a:latin typeface="Open Sans Light" panose="020B0306030504020204" pitchFamily="34" charset="0"/>
                <a:ea typeface="Open Sans Light" panose="020B0306030504020204" pitchFamily="34" charset="0"/>
                <a:cs typeface="Open Sans Light" panose="020B0306030504020204" pitchFamily="34" charset="0"/>
              </a:endParaRPr>
            </a:p>
          </p:txBody>
        </p:sp>
        <p:sp>
          <p:nvSpPr>
            <p:cNvPr id="22" name="OBT Standardization label">
              <a:extLst>
                <a:ext uri="{FF2B5EF4-FFF2-40B4-BE49-F238E27FC236}">
                  <a16:creationId xmlns:a16="http://schemas.microsoft.com/office/drawing/2014/main" id="{1328142C-8A45-0E98-2FCF-E31E392A362C}"/>
                </a:ext>
              </a:extLst>
            </p:cNvPr>
            <p:cNvSpPr txBox="1"/>
            <p:nvPr/>
          </p:nvSpPr>
          <p:spPr>
            <a:xfrm>
              <a:off x="4244615" y="4693444"/>
              <a:ext cx="3460596" cy="83099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MOH, </a:t>
              </a:r>
            </a:p>
            <a:p>
              <a:pPr algn="ctr"/>
              <a:r>
                <a:rPr lang="en-GB" sz="2400" dirty="0">
                  <a:latin typeface="Open Sans SemiBold" panose="020B0706030804020204" pitchFamily="34" charset="0"/>
                  <a:ea typeface="Open Sans SemiBold" panose="020B0706030804020204" pitchFamily="34" charset="0"/>
                  <a:cs typeface="Open Sans SemiBold" panose="020B0706030804020204" pitchFamily="34" charset="0"/>
                </a:rPr>
                <a:t>other partners</a:t>
              </a:r>
            </a:p>
          </p:txBody>
        </p:sp>
        <p:cxnSp>
          <p:nvCxnSpPr>
            <p:cNvPr id="23" name="Straight Arrow Connector 41">
              <a:extLst>
                <a:ext uri="{FF2B5EF4-FFF2-40B4-BE49-F238E27FC236}">
                  <a16:creationId xmlns:a16="http://schemas.microsoft.com/office/drawing/2014/main" id="{237BECDD-0D57-095D-D8AF-A04209CEEE62}"/>
                </a:ext>
              </a:extLst>
            </p:cNvPr>
            <p:cNvCxnSpPr>
              <a:cxnSpLocks/>
            </p:cNvCxnSpPr>
            <p:nvPr/>
          </p:nvCxnSpPr>
          <p:spPr>
            <a:xfrm>
              <a:off x="3474017" y="3428801"/>
              <a:ext cx="1386683" cy="1397901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37224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4920C237-7C2D-5B8D-9EB8-E1246D589F73}"/>
              </a:ext>
            </a:extLst>
          </p:cNvPr>
          <p:cNvGrpSpPr/>
          <p:nvPr/>
        </p:nvGrpSpPr>
        <p:grpSpPr>
          <a:xfrm>
            <a:off x="453180" y="1953852"/>
            <a:ext cx="11359379" cy="3719125"/>
            <a:chOff x="453180" y="1953852"/>
            <a:chExt cx="11359379" cy="3719125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DF731D4A-B9D9-20DA-6F6D-D8F133910C1C}"/>
                </a:ext>
              </a:extLst>
            </p:cNvPr>
            <p:cNvGrpSpPr/>
            <p:nvPr/>
          </p:nvGrpSpPr>
          <p:grpSpPr>
            <a:xfrm>
              <a:off x="453181" y="1953852"/>
              <a:ext cx="11285638" cy="2530551"/>
              <a:chOff x="453181" y="1953852"/>
              <a:chExt cx="11285638" cy="2530551"/>
            </a:xfrm>
          </p:grpSpPr>
          <p:grpSp>
            <p:nvGrpSpPr>
              <p:cNvPr id="9" name="Groupe 8">
                <a:extLst>
                  <a:ext uri="{FF2B5EF4-FFF2-40B4-BE49-F238E27FC236}">
                    <a16:creationId xmlns:a16="http://schemas.microsoft.com/office/drawing/2014/main" id="{ABD0C71F-B253-DE13-5878-1C9BE6C62350}"/>
                  </a:ext>
                </a:extLst>
              </p:cNvPr>
              <p:cNvGrpSpPr/>
              <p:nvPr/>
            </p:nvGrpSpPr>
            <p:grpSpPr>
              <a:xfrm>
                <a:off x="453181" y="1953853"/>
                <a:ext cx="2466753" cy="2530549"/>
                <a:chOff x="2870790" y="1275907"/>
                <a:chExt cx="2466753" cy="2530549"/>
              </a:xfrm>
            </p:grpSpPr>
            <p:sp>
              <p:nvSpPr>
                <p:cNvPr id="22" name="ZoneTexte 21">
                  <a:extLst>
                    <a:ext uri="{FF2B5EF4-FFF2-40B4-BE49-F238E27FC236}">
                      <a16:creationId xmlns:a16="http://schemas.microsoft.com/office/drawing/2014/main" id="{AF3AB805-B368-BA6F-4FB0-837176054DC2}"/>
                    </a:ext>
                  </a:extLst>
                </p:cNvPr>
                <p:cNvSpPr txBox="1"/>
                <p:nvPr/>
              </p:nvSpPr>
              <p:spPr>
                <a:xfrm>
                  <a:off x="3085343" y="1448819"/>
                  <a:ext cx="20376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200" dirty="0">
                      <a:solidFill>
                        <a:srgbClr val="107C41"/>
                      </a:solidFill>
                      <a:latin typeface="Aptos SemiBold" panose="020F0502020204030204" pitchFamily="34" charset="0"/>
                    </a:rPr>
                    <a:t>Setup file</a:t>
                  </a:r>
                  <a:endParaRPr lang="en-GB" sz="3200" dirty="0">
                    <a:solidFill>
                      <a:srgbClr val="107C41"/>
                    </a:solidFill>
                    <a:latin typeface="Aptos SemiBold" panose="020F0502020204030204" pitchFamily="34" charset="0"/>
                  </a:endParaRPr>
                </a:p>
              </p:txBody>
            </p:sp>
            <p:pic>
              <p:nvPicPr>
                <p:cNvPr id="23" name="Image 22" descr="Une image contenant symbole, capture d’écran, vert, Graphique&#10;&#10;Description générée automatiquement">
                  <a:extLst>
                    <a:ext uri="{FF2B5EF4-FFF2-40B4-BE49-F238E27FC236}">
                      <a16:creationId xmlns:a16="http://schemas.microsoft.com/office/drawing/2014/main" id="{83779B36-91E3-AD03-3417-343C867B9F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6474" y="2076126"/>
                  <a:ext cx="1427789" cy="1427789"/>
                </a:xfrm>
                <a:prstGeom prst="rect">
                  <a:avLst/>
                </a:prstGeom>
              </p:spPr>
            </p:pic>
            <p:sp>
              <p:nvSpPr>
                <p:cNvPr id="24" name="Rectangle : coins arrondis 23">
                  <a:extLst>
                    <a:ext uri="{FF2B5EF4-FFF2-40B4-BE49-F238E27FC236}">
                      <a16:creationId xmlns:a16="http://schemas.microsoft.com/office/drawing/2014/main" id="{01DA2A0C-AB06-4C5B-E06C-B998570BE353}"/>
                    </a:ext>
                  </a:extLst>
                </p:cNvPr>
                <p:cNvSpPr/>
                <p:nvPr/>
              </p:nvSpPr>
              <p:spPr>
                <a:xfrm>
                  <a:off x="2870790" y="1275907"/>
                  <a:ext cx="2466753" cy="2530549"/>
                </a:xfrm>
                <a:prstGeom prst="roundRect">
                  <a:avLst>
                    <a:gd name="adj" fmla="val 10202"/>
                  </a:avLst>
                </a:prstGeom>
                <a:noFill/>
                <a:ln>
                  <a:solidFill>
                    <a:srgbClr val="107C4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04CEAC4D-9E49-FB5D-64AB-C0B307814F71}"/>
                  </a:ext>
                </a:extLst>
              </p:cNvPr>
              <p:cNvGrpSpPr/>
              <p:nvPr/>
            </p:nvGrpSpPr>
            <p:grpSpPr>
              <a:xfrm>
                <a:off x="9272066" y="1953852"/>
                <a:ext cx="2466753" cy="2530549"/>
                <a:chOff x="2870790" y="1275907"/>
                <a:chExt cx="2466753" cy="2530549"/>
              </a:xfrm>
            </p:grpSpPr>
            <p:sp>
              <p:nvSpPr>
                <p:cNvPr id="19" name="ZoneTexte 18">
                  <a:extLst>
                    <a:ext uri="{FF2B5EF4-FFF2-40B4-BE49-F238E27FC236}">
                      <a16:creationId xmlns:a16="http://schemas.microsoft.com/office/drawing/2014/main" id="{502CB6C3-13AD-CB7D-9CD4-C741866584E4}"/>
                    </a:ext>
                  </a:extLst>
                </p:cNvPr>
                <p:cNvSpPr txBox="1"/>
                <p:nvPr/>
              </p:nvSpPr>
              <p:spPr>
                <a:xfrm>
                  <a:off x="3085343" y="1448819"/>
                  <a:ext cx="20376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200" dirty="0">
                      <a:solidFill>
                        <a:srgbClr val="107C41"/>
                      </a:solidFill>
                      <a:latin typeface="Aptos SemiBold" panose="020F0502020204030204" pitchFamily="34" charset="0"/>
                    </a:rPr>
                    <a:t>Linelist</a:t>
                  </a:r>
                  <a:endParaRPr lang="en-GB" sz="3200" dirty="0">
                    <a:solidFill>
                      <a:srgbClr val="107C41"/>
                    </a:solidFill>
                    <a:latin typeface="Aptos SemiBold" panose="020F0502020204030204" pitchFamily="34" charset="0"/>
                  </a:endParaRPr>
                </a:p>
              </p:txBody>
            </p:sp>
            <p:pic>
              <p:nvPicPr>
                <p:cNvPr id="20" name="Image 19" descr="Une image contenant symbole, capture d’écran, vert, Graphique&#10;&#10;Description générée automatiquement">
                  <a:extLst>
                    <a:ext uri="{FF2B5EF4-FFF2-40B4-BE49-F238E27FC236}">
                      <a16:creationId xmlns:a16="http://schemas.microsoft.com/office/drawing/2014/main" id="{7D44D713-DC91-8286-9500-00A8F79EC93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6474" y="2076126"/>
                  <a:ext cx="1427789" cy="1427789"/>
                </a:xfrm>
                <a:prstGeom prst="rect">
                  <a:avLst/>
                </a:prstGeom>
              </p:spPr>
            </p:pic>
            <p:sp>
              <p:nvSpPr>
                <p:cNvPr id="21" name="Rectangle : coins arrondis 20">
                  <a:extLst>
                    <a:ext uri="{FF2B5EF4-FFF2-40B4-BE49-F238E27FC236}">
                      <a16:creationId xmlns:a16="http://schemas.microsoft.com/office/drawing/2014/main" id="{364A5B3B-FFD6-6F2D-E25F-ED27E28A2E09}"/>
                    </a:ext>
                  </a:extLst>
                </p:cNvPr>
                <p:cNvSpPr/>
                <p:nvPr/>
              </p:nvSpPr>
              <p:spPr>
                <a:xfrm>
                  <a:off x="2870790" y="1275907"/>
                  <a:ext cx="2466753" cy="2530549"/>
                </a:xfrm>
                <a:prstGeom prst="roundRect">
                  <a:avLst>
                    <a:gd name="adj" fmla="val 10202"/>
                  </a:avLst>
                </a:prstGeom>
                <a:noFill/>
                <a:ln>
                  <a:solidFill>
                    <a:srgbClr val="107C4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grpSp>
            <p:nvGrpSpPr>
              <p:cNvPr id="11" name="Groupe 10">
                <a:extLst>
                  <a:ext uri="{FF2B5EF4-FFF2-40B4-BE49-F238E27FC236}">
                    <a16:creationId xmlns:a16="http://schemas.microsoft.com/office/drawing/2014/main" id="{60D0527A-A429-FF1A-7AD8-3FD6977C79CE}"/>
                  </a:ext>
                </a:extLst>
              </p:cNvPr>
              <p:cNvGrpSpPr/>
              <p:nvPr/>
            </p:nvGrpSpPr>
            <p:grpSpPr>
              <a:xfrm>
                <a:off x="4862624" y="1953854"/>
                <a:ext cx="2466753" cy="2530549"/>
                <a:chOff x="2870790" y="1275907"/>
                <a:chExt cx="2466753" cy="2530549"/>
              </a:xfrm>
            </p:grpSpPr>
            <p:sp>
              <p:nvSpPr>
                <p:cNvPr id="16" name="ZoneTexte 15">
                  <a:extLst>
                    <a:ext uri="{FF2B5EF4-FFF2-40B4-BE49-F238E27FC236}">
                      <a16:creationId xmlns:a16="http://schemas.microsoft.com/office/drawing/2014/main" id="{DB483E64-0417-C085-9C4E-571382C8D565}"/>
                    </a:ext>
                  </a:extLst>
                </p:cNvPr>
                <p:cNvSpPr txBox="1"/>
                <p:nvPr/>
              </p:nvSpPr>
              <p:spPr>
                <a:xfrm>
                  <a:off x="3085343" y="1448819"/>
                  <a:ext cx="2037646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3200" dirty="0">
                      <a:solidFill>
                        <a:srgbClr val="107C41"/>
                      </a:solidFill>
                      <a:latin typeface="Aptos SemiBold" panose="020F0502020204030204" pitchFamily="34" charset="0"/>
                    </a:rPr>
                    <a:t>Designer</a:t>
                  </a:r>
                  <a:endParaRPr lang="en-GB" sz="3200" dirty="0">
                    <a:solidFill>
                      <a:srgbClr val="107C41"/>
                    </a:solidFill>
                    <a:latin typeface="Aptos SemiBold" panose="020F0502020204030204" pitchFamily="34" charset="0"/>
                  </a:endParaRPr>
                </a:p>
              </p:txBody>
            </p:sp>
            <p:pic>
              <p:nvPicPr>
                <p:cNvPr id="17" name="Image 16" descr="Une image contenant symbole, capture d’écran, vert, Graphique&#10;&#10;Description générée automatiquement">
                  <a:extLst>
                    <a:ext uri="{FF2B5EF4-FFF2-40B4-BE49-F238E27FC236}">
                      <a16:creationId xmlns:a16="http://schemas.microsoft.com/office/drawing/2014/main" id="{97EAD173-4645-DA5D-E45E-503D3083E7D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326474" y="2076126"/>
                  <a:ext cx="1427789" cy="1427789"/>
                </a:xfrm>
                <a:prstGeom prst="rect">
                  <a:avLst/>
                </a:prstGeom>
              </p:spPr>
            </p:pic>
            <p:sp>
              <p:nvSpPr>
                <p:cNvPr id="18" name="Rectangle : coins arrondis 17">
                  <a:extLst>
                    <a:ext uri="{FF2B5EF4-FFF2-40B4-BE49-F238E27FC236}">
                      <a16:creationId xmlns:a16="http://schemas.microsoft.com/office/drawing/2014/main" id="{1ED2CBED-BBFE-95F5-EDB1-9EF33C476160}"/>
                    </a:ext>
                  </a:extLst>
                </p:cNvPr>
                <p:cNvSpPr/>
                <p:nvPr/>
              </p:nvSpPr>
              <p:spPr>
                <a:xfrm>
                  <a:off x="2870790" y="1275907"/>
                  <a:ext cx="2466753" cy="2530549"/>
                </a:xfrm>
                <a:prstGeom prst="roundRect">
                  <a:avLst>
                    <a:gd name="adj" fmla="val 10202"/>
                  </a:avLst>
                </a:prstGeom>
                <a:noFill/>
                <a:ln>
                  <a:solidFill>
                    <a:srgbClr val="107C4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</p:grpSp>
          <p:cxnSp>
            <p:nvCxnSpPr>
              <p:cNvPr id="12" name="Connecteur droit avec flèche 11">
                <a:extLst>
                  <a:ext uri="{FF2B5EF4-FFF2-40B4-BE49-F238E27FC236}">
                    <a16:creationId xmlns:a16="http://schemas.microsoft.com/office/drawing/2014/main" id="{293C2240-7B9D-2D90-E5B2-FD473BE351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94074" y="3219129"/>
                <a:ext cx="1562986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3" name="Connecteur droit avec flèche 12">
                <a:extLst>
                  <a:ext uri="{FF2B5EF4-FFF2-40B4-BE49-F238E27FC236}">
                    <a16:creationId xmlns:a16="http://schemas.microsoft.com/office/drawing/2014/main" id="{AF24E9D4-05C3-5C0D-B84A-7D6C56C75C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59749" y="3219129"/>
                <a:ext cx="1552353" cy="0"/>
              </a:xfrm>
              <a:prstGeom prst="straightConnector1">
                <a:avLst/>
              </a:prstGeom>
              <a:ln w="38100">
                <a:solidFill>
                  <a:schemeClr val="accent1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4C858B46-7EAB-0743-773B-7CC34F0B008D}"/>
                  </a:ext>
                </a:extLst>
              </p:cNvPr>
              <p:cNvSpPr txBox="1"/>
              <p:nvPr/>
            </p:nvSpPr>
            <p:spPr>
              <a:xfrm>
                <a:off x="2919933" y="2631806"/>
                <a:ext cx="18767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>
                    <a:solidFill>
                      <a:schemeClr val="accent1"/>
                    </a:solidFill>
                    <a:latin typeface="Aptos SemiBold" panose="020B0004020202020204" pitchFamily="34" charset="0"/>
                  </a:rPr>
                  <a:t>Import into</a:t>
                </a:r>
              </a:p>
            </p:txBody>
          </p:sp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C0692394-A26E-8F25-2CE4-A58564059F02}"/>
                  </a:ext>
                </a:extLst>
              </p:cNvPr>
              <p:cNvSpPr txBox="1"/>
              <p:nvPr/>
            </p:nvSpPr>
            <p:spPr>
              <a:xfrm>
                <a:off x="7361275" y="2631806"/>
                <a:ext cx="1876777" cy="477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500" dirty="0">
                    <a:solidFill>
                      <a:schemeClr val="accent1"/>
                    </a:solidFill>
                    <a:latin typeface="Aptos SemiBold" panose="020B0004020202020204" pitchFamily="34" charset="0"/>
                  </a:rPr>
                  <a:t>Generates</a:t>
                </a:r>
              </a:p>
            </p:txBody>
          </p:sp>
        </p:grp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82D004E6-2E60-34A0-0CDF-3FB25DA7D248}"/>
                </a:ext>
              </a:extLst>
            </p:cNvPr>
            <p:cNvSpPr txBox="1"/>
            <p:nvPr/>
          </p:nvSpPr>
          <p:spPr>
            <a:xfrm>
              <a:off x="453180" y="4657314"/>
              <a:ext cx="24667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+mj-lt"/>
                </a:rPr>
                <a:t>No VBA / advanced Excel skills needed</a:t>
              </a:r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C5E1C939-52A1-B42F-D9E6-ED11EFCBA7A2}"/>
                </a:ext>
              </a:extLst>
            </p:cNvPr>
            <p:cNvSpPr txBox="1"/>
            <p:nvPr/>
          </p:nvSpPr>
          <p:spPr>
            <a:xfrm>
              <a:off x="4899493" y="4657314"/>
              <a:ext cx="24667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+mj-lt"/>
                </a:rPr>
                <a:t>Adds all the standardised linelist functionalities</a:t>
              </a:r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5E8DBECE-3B83-BDC7-71A3-142F0D77623B}"/>
                </a:ext>
              </a:extLst>
            </p:cNvPr>
            <p:cNvSpPr txBox="1"/>
            <p:nvPr/>
          </p:nvSpPr>
          <p:spPr>
            <a:xfrm>
              <a:off x="9345806" y="4657313"/>
              <a:ext cx="2466753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000" dirty="0">
                  <a:latin typeface="Aptos SemiBold" panose="020B0004020202020204" pitchFamily="34" charset="0"/>
                </a:rPr>
                <a:t>Standardised interface and functionalities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135604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Aptos SemiBold</vt:lpstr>
      <vt:lpstr>Arial</vt:lpstr>
      <vt:lpstr>Open Sans Light</vt:lpstr>
      <vt:lpstr>Open Sans SemiBold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Mathilde MOUSSET</dc:creator>
  <cp:lastModifiedBy>Mathilde MOUSSET</cp:lastModifiedBy>
  <cp:revision>3</cp:revision>
  <dcterms:created xsi:type="dcterms:W3CDTF">2024-11-18T09:17:20Z</dcterms:created>
  <dcterms:modified xsi:type="dcterms:W3CDTF">2024-11-20T17:26:20Z</dcterms:modified>
</cp:coreProperties>
</file>