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94" r:id="rId3"/>
    <p:sldId id="393" r:id="rId5"/>
    <p:sldId id="473" r:id="rId6"/>
    <p:sldId id="395" r:id="rId7"/>
    <p:sldId id="474" r:id="rId8"/>
    <p:sldId id="261" r:id="rId9"/>
    <p:sldId id="475" r:id="rId10"/>
    <p:sldId id="505" r:id="rId11"/>
    <p:sldId id="476" r:id="rId12"/>
    <p:sldId id="528" r:id="rId13"/>
    <p:sldId id="530" r:id="rId14"/>
    <p:sldId id="531" r:id="rId15"/>
    <p:sldId id="529" r:id="rId16"/>
    <p:sldId id="532" r:id="rId17"/>
    <p:sldId id="533" r:id="rId18"/>
    <p:sldId id="534" r:id="rId19"/>
    <p:sldId id="535" r:id="rId20"/>
    <p:sldId id="536" r:id="rId21"/>
    <p:sldId id="537" r:id="rId22"/>
    <p:sldId id="538" r:id="rId23"/>
    <p:sldId id="539" r:id="rId24"/>
    <p:sldId id="477" r:id="rId25"/>
    <p:sldId id="518" r:id="rId26"/>
    <p:sldId id="466" r:id="rId27"/>
    <p:sldId id="403" r:id="rId28"/>
  </p:sldIdLst>
  <p:sldSz cx="12192000" cy="6858000"/>
  <p:notesSz cx="6858000" cy="9144000"/>
  <p:custDataLst>
    <p:tags r:id="rId32"/>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5" userDrawn="1">
          <p15:clr>
            <a:srgbClr val="A4A3A4"/>
          </p15:clr>
        </p15:guide>
        <p15:guide id="2" pos="39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B400"/>
    <a:srgbClr val="009470"/>
    <a:srgbClr val="03936F"/>
    <a:srgbClr val="537E4E"/>
    <a:srgbClr val="3F6B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0094" autoAdjust="0"/>
  </p:normalViewPr>
  <p:slideViewPr>
    <p:cSldViewPr showGuides="1">
      <p:cViewPr varScale="1">
        <p:scale>
          <a:sx n="88" d="100"/>
          <a:sy n="88" d="100"/>
        </p:scale>
        <p:origin x="1788" y="90"/>
      </p:cViewPr>
      <p:guideLst>
        <p:guide orient="horz" pos="2165"/>
        <p:guide pos="3947"/>
      </p:guideLst>
    </p:cSldViewPr>
  </p:slideViewPr>
  <p:notesTextViewPr>
    <p:cViewPr>
      <p:scale>
        <a:sx n="150" d="100"/>
        <a:sy n="15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26.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老师好，我是陈玉琼，我的导师是肖；研究方向是。。我的论文题目是基于。。。</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这是本次报告主要内容，接下来我将从课题来源目的意义等</a:t>
            </a:r>
            <a:r>
              <a:rPr lang="en-US" altLang="zh-CN">
                <a:sym typeface="+mn-ea"/>
              </a:rPr>
              <a:t>5</a:t>
            </a:r>
            <a:r>
              <a:rPr lang="zh-CN" altLang="en-US">
                <a:sym typeface="+mn-ea"/>
              </a:rPr>
              <a:t>个部分对课题进行汇报</a:t>
            </a:r>
            <a:endParaRPr lang="zh-CN" altLang="en-US">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Industrial Internet of Things</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ct val="125000"/>
              </a:lnSpc>
            </a:pPr>
            <a:r>
              <a:rPr lang="zh-CN" altLang="zh-CN" sz="1800" kern="100" dirty="0">
                <a:effectLst/>
                <a:latin typeface="Times New Roman" panose="02020603050405020304" pitchFamily="18" charset="0"/>
                <a:ea typeface="宋体" panose="02010600030101010101" pitchFamily="2" charset="-122"/>
              </a:rPr>
              <a:t>物联网作为新一代信息技术，通过在设备之间建立连接，实现对万物的智能感知与实时状态监管。工业物联网的快速发展，实现了信息的实时交互、设备的泛在感知和数据的快速分析处理。为了抵御对手的恶意攻击，保护传输数据的安全，研究人员提出了大量的密钥协商方案。</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ct val="125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2009年，Das为无线传感器网络提出了一种轻量级认证方案，其中用户通过输入个人密码和智能卡验证其身份。但仅使用哈希函数，无法保证安全性。</a:t>
            </a:r>
            <a:endParaRPr lang="zh-CN" altLang="en-US" sz="1800" kern="100" dirty="0">
              <a:effectLst/>
              <a:latin typeface="Times New Roman" panose="02020603050405020304" pitchFamily="18" charset="0"/>
              <a:ea typeface="宋体" panose="02010600030101010101" pitchFamily="2" charset="-122"/>
            </a:endParaRPr>
          </a:p>
          <a:p>
            <a:pPr indent="304800" algn="just">
              <a:lnSpc>
                <a:spcPct val="125000"/>
              </a:lnSpc>
            </a:pPr>
            <a:r>
              <a:rPr lang="en-US" altLang="zh-CN" sz="1800" kern="100" dirty="0">
                <a:effectLst/>
                <a:latin typeface="Times New Roman" panose="02020603050405020304" pitchFamily="18" charset="0"/>
                <a:ea typeface="宋体" panose="02010600030101010101" pitchFamily="2" charset="-122"/>
              </a:rPr>
              <a:t>(2)2014年，Yuan首次使用基于指纹的生物因素实现面向无线传感网的轻量级认证协议， 但是后来被指出它不能抵抗离线口令猜测攻击、特权内部攻击和网关结点伪装攻击。</a:t>
            </a:r>
            <a:endParaRPr lang="en-US" altLang="zh-CN" sz="1800" kern="100" dirty="0">
              <a:effectLst/>
              <a:latin typeface="Times New Roman" panose="02020603050405020304" pitchFamily="18" charset="0"/>
              <a:ea typeface="宋体" panose="02010600030101010101" pitchFamily="2" charset="-122"/>
            </a:endParaRPr>
          </a:p>
          <a:p>
            <a:pPr indent="304800" algn="just">
              <a:lnSpc>
                <a:spcPct val="125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该</a:t>
            </a:r>
            <a:r>
              <a:rPr lang="en-US" altLang="zh-CN" sz="1800" kern="100" dirty="0">
                <a:effectLst/>
                <a:latin typeface="Times New Roman" panose="02020603050405020304" pitchFamily="18" charset="0"/>
                <a:ea typeface="宋体" panose="02010600030101010101" pitchFamily="2" charset="-122"/>
              </a:rPr>
              <a:t>方案容易受到离线猜测攻击，且不支持用户匿名。</a:t>
            </a:r>
            <a:endParaRPr lang="en-US" altLang="zh-CN" sz="1800" kern="100" dirty="0">
              <a:effectLst/>
              <a:latin typeface="Times New Roman" panose="02020603050405020304" pitchFamily="18" charset="0"/>
              <a:ea typeface="宋体" panose="02010600030101010101" pitchFamily="2" charset="-122"/>
            </a:endParaRPr>
          </a:p>
          <a:p>
            <a:pPr indent="304800" algn="just">
              <a:lnSpc>
                <a:spcPct val="125000"/>
              </a:lnSpc>
            </a:pPr>
            <a:r>
              <a:rPr lang="en-US" altLang="zh-CN" sz="1800" kern="100" dirty="0">
                <a:effectLst/>
                <a:latin typeface="Times New Roman" panose="02020603050405020304" pitchFamily="18" charset="0"/>
                <a:ea typeface="宋体" panose="02010600030101010101" pitchFamily="2" charset="-122"/>
              </a:rPr>
              <a:t>(4)</a:t>
            </a:r>
            <a:r>
              <a:rPr lang="zh-CN" altLang="en-US" sz="1800" dirty="0">
                <a:sym typeface="+mn-ea"/>
              </a:rPr>
              <a:t>旨在解决以往工作的安全缺陷，实现在网络中高效的隐私保护。</a:t>
            </a:r>
            <a:endParaRPr lang="en-US" altLang="zh-CN" sz="1800" kern="100" dirty="0">
              <a:effectLst/>
              <a:latin typeface="Times New Roman" panose="02020603050405020304" pitchFamily="18" charset="0"/>
              <a:ea typeface="宋体" panose="02010600030101010101" pitchFamily="2" charset="-122"/>
            </a:endParaRPr>
          </a:p>
          <a:p>
            <a:pPr indent="304800" algn="just">
              <a:lnSpc>
                <a:spcPct val="125000"/>
              </a:lnSpc>
            </a:pPr>
            <a:r>
              <a:rPr lang="en-US" altLang="zh-CN" sz="1800" kern="100" dirty="0">
                <a:effectLst/>
                <a:latin typeface="Times New Roman" panose="02020603050405020304" pitchFamily="18" charset="0"/>
                <a:ea typeface="宋体" panose="02010600030101010101" pitchFamily="2" charset="-122"/>
              </a:rPr>
              <a:t>(5)</a:t>
            </a:r>
            <a:r>
              <a:rPr lang="zh-CN" altLang="en-US" sz="1800" dirty="0">
                <a:sym typeface="+mn-ea"/>
              </a:rPr>
              <a:t>2019年，Guo等人提出了一种基于扩展混沌映射的可证明安全的移动轻量级设备三因素AKA协议。</a:t>
            </a:r>
            <a:endParaRPr lang="en-US" altLang="zh-CN" sz="1800" kern="100" dirty="0">
              <a:effectLst/>
              <a:latin typeface="Times New Roman" panose="02020603050405020304" pitchFamily="18" charset="0"/>
              <a:ea typeface="宋体" panose="02010600030101010101" pitchFamily="2" charset="-122"/>
            </a:endParaRPr>
          </a:p>
          <a:p>
            <a:pPr indent="304800" algn="just">
              <a:lnSpc>
                <a:spcPct val="125000"/>
              </a:lnSpc>
            </a:pPr>
            <a:r>
              <a:rPr lang="en-US" altLang="zh-CN" sz="1800" kern="100" dirty="0">
                <a:effectLst/>
                <a:latin typeface="Times New Roman" panose="02020603050405020304" pitchFamily="18" charset="0"/>
                <a:ea typeface="宋体" panose="02010600030101010101" pitchFamily="2" charset="-122"/>
              </a:rPr>
              <a:t>(6)</a:t>
            </a:r>
            <a:r>
              <a:rPr lang="zh-CN" altLang="en-US" sz="1800" dirty="0">
                <a:sym typeface="+mn-ea"/>
              </a:rPr>
              <a:t>2020年，Yu等人将物联网与云计算相结合，提出了一种改进的基于物联网的云计算环境认证方案。并使用BAN</a:t>
            </a:r>
            <a:r>
              <a:rPr lang="en-US" altLang="zh-CN" sz="1800" dirty="0">
                <a:sym typeface="+mn-ea"/>
              </a:rPr>
              <a:t> </a:t>
            </a:r>
            <a:r>
              <a:rPr lang="zh-CN" altLang="en-US" sz="1800" dirty="0">
                <a:sym typeface="+mn-ea"/>
              </a:rPr>
              <a:t>逻辑证明了该方案的安全性。</a:t>
            </a:r>
            <a:endParaRPr lang="zh-CN" altLang="en-US" sz="1800" dirty="0">
              <a:solidFill>
                <a:schemeClr val="tx1"/>
              </a:solidFill>
            </a:endParaRPr>
          </a:p>
          <a:p>
            <a:pPr indent="304800" algn="just">
              <a:lnSpc>
                <a:spcPct val="125000"/>
              </a:lnSpc>
            </a:pPr>
            <a:endParaRPr lang="en-US" altLang="zh-CN" sz="1800" kern="100" dirty="0">
              <a:effectLst/>
              <a:latin typeface="Times New Roman" panose="02020603050405020304" pitchFamily="18"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l">
              <a:lnSpc>
                <a:spcPct val="125000"/>
              </a:lnSpc>
            </a:pPr>
            <a:r>
              <a:rPr lang="zh-CN" altLang="zh-CN" sz="1800" kern="100" dirty="0">
                <a:effectLst/>
                <a:latin typeface="Times New Roman" panose="02020603050405020304" pitchFamily="18" charset="0"/>
                <a:ea typeface="宋体" panose="02010600030101010101" pitchFamily="2" charset="-122"/>
              </a:rPr>
              <a:t>围绕事件系统、公理系统、扩充定义及推理规则、事件逻辑形式化描述协议等内容进行</a:t>
            </a:r>
            <a:r>
              <a:rPr lang="zh-CN" altLang="zh-CN" sz="1800" kern="100" dirty="0">
                <a:effectLst/>
                <a:latin typeface="Times New Roman" panose="02020603050405020304" pitchFamily="18" charset="0"/>
                <a:ea typeface="宋体" panose="02010600030101010101" pitchFamily="2" charset="-122"/>
              </a:rPr>
              <a:t>分析。通过事件逻辑对协议的形式化描述，给出了协议认证性通用的形式化规约公式，证明协议的强认证</a:t>
            </a:r>
            <a:r>
              <a:rPr lang="zh-CN" altLang="zh-CN" sz="1800" kern="100" dirty="0">
                <a:effectLst/>
                <a:latin typeface="Times New Roman" panose="02020603050405020304" pitchFamily="18" charset="0"/>
                <a:ea typeface="宋体" panose="02010600030101010101" pitchFamily="2" charset="-122"/>
              </a:rPr>
              <a:t>属性。</a:t>
            </a:r>
            <a:endParaRPr lang="zh-CN" altLang="zh-CN" sz="1800" kern="100" dirty="0">
              <a:effectLst/>
              <a:latin typeface="Times New Roman" panose="02020603050405020304" pitchFamily="18"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 1025"/>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2051" name="文本占位符 1026"/>
          <p:cNvSpPr>
            <a:spLocks noGrp="1"/>
          </p:cNvSpPr>
          <p:nvPr>
            <p:ph type="body"/>
          </p:nvPr>
        </p:nvSpPr>
        <p:spPr>
          <a:xfrm>
            <a:off x="609600" y="1600200"/>
            <a:ext cx="10972800" cy="4525963"/>
          </a:xfrm>
          <a:prstGeom prst="rect">
            <a:avLst/>
          </a:prstGeom>
          <a:noFill/>
          <a:ln w="9525">
            <a:noFill/>
          </a:ln>
        </p:spPr>
        <p:txBody>
          <a:bodyPr anchor="t"/>
          <a:lstStyle/>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oleObject" Target="../embeddings/oleObject3.bin"/><Relationship Id="rId7" Type="http://schemas.openxmlformats.org/officeDocument/2006/relationships/image" Target="../media/image14.wmf"/><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 Id="rId3" Type="http://schemas.openxmlformats.org/officeDocument/2006/relationships/image" Target="../media/image12.png"/><Relationship Id="rId2" Type="http://schemas.openxmlformats.org/officeDocument/2006/relationships/image" Target="../media/image2.png"/><Relationship Id="rId18" Type="http://schemas.openxmlformats.org/officeDocument/2006/relationships/notesSlide" Target="../notesSlides/notesSlide15.xml"/><Relationship Id="rId17" Type="http://schemas.openxmlformats.org/officeDocument/2006/relationships/vmlDrawing" Target="../drawings/vmlDrawing1.vml"/><Relationship Id="rId16" Type="http://schemas.openxmlformats.org/officeDocument/2006/relationships/slideLayout" Target="../slideLayouts/slideLayout7.xml"/><Relationship Id="rId15" Type="http://schemas.openxmlformats.org/officeDocument/2006/relationships/image" Target="../media/image18.wmf"/><Relationship Id="rId14" Type="http://schemas.openxmlformats.org/officeDocument/2006/relationships/oleObject" Target="../embeddings/oleObject6.bin"/><Relationship Id="rId13" Type="http://schemas.openxmlformats.org/officeDocument/2006/relationships/image" Target="../media/image17.wmf"/><Relationship Id="rId12" Type="http://schemas.openxmlformats.org/officeDocument/2006/relationships/oleObject" Target="../embeddings/oleObject5.bin"/><Relationship Id="rId11" Type="http://schemas.openxmlformats.org/officeDocument/2006/relationships/image" Target="../media/image16.wmf"/><Relationship Id="rId10" Type="http://schemas.openxmlformats.org/officeDocument/2006/relationships/oleObject" Target="../embeddings/oleObject4.bin"/><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image" Target="../media/image5.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tags" Target="../tags/tag17.xml"/><Relationship Id="rId2" Type="http://schemas.openxmlformats.org/officeDocument/2006/relationships/image" Target="../media/image2.png"/><Relationship Id="rId10" Type="http://schemas.openxmlformats.org/officeDocument/2006/relationships/notesSlide" Target="../notesSlides/notesSlide18.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7.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notesSlide" Target="../notesSlides/notesSlide2.xml"/><Relationship Id="rId17" Type="http://schemas.openxmlformats.org/officeDocument/2006/relationships/slideLayout" Target="../slideLayouts/slideLayout1.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jpeg"/><Relationship Id="rId7" Type="http://schemas.openxmlformats.org/officeDocument/2006/relationships/image" Target="../media/image29.jpeg"/><Relationship Id="rId6" Type="http://schemas.openxmlformats.org/officeDocument/2006/relationships/image" Target="../media/image28.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2.png"/><Relationship Id="rId10" Type="http://schemas.openxmlformats.org/officeDocument/2006/relationships/notesSlide" Target="../notesSlides/notesSlide20.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image" Target="../media/image2.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790315" y="1772920"/>
            <a:ext cx="4653280" cy="583565"/>
          </a:xfrm>
          <a:prstGeom prst="rect">
            <a:avLst/>
          </a:prstGeom>
          <a:noFill/>
        </p:spPr>
        <p:txBody>
          <a:bodyPr wrap="none" rtlCol="0" anchor="t">
            <a:spAutoFit/>
          </a:bodyPr>
          <a:lstStyle/>
          <a:p>
            <a:r>
              <a:rPr lang="zh-CN" altLang="en-US" sz="3200" noProof="0" dirty="0">
                <a:solidFill>
                  <a:schemeClr val="accent4">
                    <a:lumMod val="75000"/>
                    <a:lumOff val="25000"/>
                  </a:schemeClr>
                </a:solidFill>
                <a:effectLst>
                  <a:outerShdw blurRad="38100" dist="19050" dir="2700000" algn="tl" rotWithShape="0">
                    <a:schemeClr val="dk1">
                      <a:alpha val="40000"/>
                    </a:schemeClr>
                  </a:outerShdw>
                </a:effectLst>
                <a:uLnTx/>
                <a:uFillTx/>
                <a:latin typeface="华文行楷" panose="02010800040101010101" pitchFamily="2" charset="-122"/>
                <a:ea typeface="华文行楷" panose="02010800040101010101" pitchFamily="2" charset="-122"/>
                <a:sym typeface="+mn-ea"/>
              </a:rPr>
              <a:t>硕士学位论文预答辩报告</a:t>
            </a:r>
            <a:endParaRPr lang="zh-CN" altLang="en-US" sz="3200" noProof="0" dirty="0">
              <a:solidFill>
                <a:schemeClr val="accent4">
                  <a:lumMod val="75000"/>
                  <a:lumOff val="25000"/>
                </a:schemeClr>
              </a:solidFill>
              <a:effectLst>
                <a:outerShdw blurRad="38100" dist="19050" dir="2700000" algn="tl" rotWithShape="0">
                  <a:schemeClr val="dk1">
                    <a:alpha val="40000"/>
                  </a:schemeClr>
                </a:outerShdw>
              </a:effectLst>
              <a:uLnTx/>
              <a:uFillTx/>
              <a:latin typeface="华文行楷" panose="02010800040101010101" pitchFamily="2" charset="-122"/>
              <a:ea typeface="华文行楷" panose="02010800040101010101" pitchFamily="2" charset="-122"/>
              <a:sym typeface="+mn-ea"/>
            </a:endParaRPr>
          </a:p>
        </p:txBody>
      </p:sp>
      <p:sp>
        <p:nvSpPr>
          <p:cNvPr id="4" name="文本框 3"/>
          <p:cNvSpPr txBox="1"/>
          <p:nvPr/>
        </p:nvSpPr>
        <p:spPr>
          <a:xfrm>
            <a:off x="1991360" y="2573020"/>
            <a:ext cx="8252460" cy="1076325"/>
          </a:xfrm>
          <a:prstGeom prst="rect">
            <a:avLst/>
          </a:prstGeom>
          <a:noFill/>
        </p:spPr>
        <p:txBody>
          <a:bodyPr wrap="square" rtlCol="0" anchor="t">
            <a:spAutoFit/>
          </a:bodyPr>
          <a:lstStyle/>
          <a:p>
            <a:pPr algn="ctr"/>
            <a:r>
              <a:rPr lang="zh-CN" altLang="en-US" sz="3200" b="1" dirty="0">
                <a:solidFill>
                  <a:srgbClr val="55463D"/>
                </a:solidFill>
                <a:latin typeface="微软雅黑" panose="020B0503020204020204" charset="-122"/>
                <a:ea typeface="微软雅黑" panose="020B0503020204020204" charset="-122"/>
                <a:sym typeface="+mn-ea"/>
              </a:rPr>
              <a:t>基于窗口注意力的单视图体素三维重建研究</a:t>
            </a:r>
            <a:endParaRPr lang="zh-CN" altLang="en-US" sz="3200" b="1" dirty="0">
              <a:solidFill>
                <a:srgbClr val="55463D"/>
              </a:solidFill>
              <a:latin typeface="微软雅黑" panose="020B0503020204020204" charset="-122"/>
              <a:ea typeface="微软雅黑" panose="020B0503020204020204" charset="-122"/>
              <a:sym typeface="+mn-ea"/>
            </a:endParaRPr>
          </a:p>
          <a:p>
            <a:pPr algn="ctr"/>
            <a:endParaRPr lang="zh-CN" altLang="en-US" sz="3200" b="1" dirty="0">
              <a:solidFill>
                <a:srgbClr val="55463D"/>
              </a:solidFill>
              <a:latin typeface="微软雅黑" panose="020B0503020204020204" charset="-122"/>
              <a:ea typeface="微软雅黑" panose="020B0503020204020204" charset="-122"/>
              <a:sym typeface="+mn-ea"/>
            </a:endParaRPr>
          </a:p>
        </p:txBody>
      </p:sp>
      <p:sp>
        <p:nvSpPr>
          <p:cNvPr id="5" name="文本框 4"/>
          <p:cNvSpPr txBox="1"/>
          <p:nvPr/>
        </p:nvSpPr>
        <p:spPr>
          <a:xfrm>
            <a:off x="4937760" y="3851185"/>
            <a:ext cx="2316480" cy="460375"/>
          </a:xfrm>
          <a:prstGeom prst="rect">
            <a:avLst/>
          </a:prstGeom>
          <a:noFill/>
        </p:spPr>
        <p:txBody>
          <a:bodyPr wrap="none" rtlCol="0" anchor="t">
            <a:spAutoFit/>
          </a:bodyPr>
          <a:lstStyle/>
          <a:p>
            <a:pPr algn="ctr"/>
            <a:r>
              <a:rPr lang="zh-CN" altLang="en-US" sz="2400" b="1" dirty="0">
                <a:solidFill>
                  <a:schemeClr val="tx1">
                    <a:lumMod val="65000"/>
                    <a:lumOff val="35000"/>
                  </a:schemeClr>
                </a:solidFill>
                <a:latin typeface="微软雅黑" panose="020B0503020204020204" charset="-122"/>
                <a:ea typeface="微软雅黑" panose="020B0503020204020204" charset="-122"/>
                <a:sym typeface="+mn-ea"/>
              </a:rPr>
              <a:t>汇报人：李承</a:t>
            </a:r>
            <a:r>
              <a:rPr lang="zh-CN" altLang="en-US" sz="2400" b="1" dirty="0">
                <a:solidFill>
                  <a:schemeClr val="tx1">
                    <a:lumMod val="65000"/>
                    <a:lumOff val="35000"/>
                  </a:schemeClr>
                </a:solidFill>
                <a:latin typeface="微软雅黑" panose="020B0503020204020204" charset="-122"/>
                <a:ea typeface="微软雅黑" panose="020B0503020204020204" charset="-122"/>
                <a:sym typeface="+mn-ea"/>
              </a:rPr>
              <a:t>欢</a:t>
            </a:r>
            <a:endParaRPr lang="zh-CN" altLang="en-US" sz="2400" b="1"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7" name="文本框 6"/>
          <p:cNvSpPr txBox="1"/>
          <p:nvPr/>
        </p:nvSpPr>
        <p:spPr>
          <a:xfrm>
            <a:off x="4790997" y="4335145"/>
            <a:ext cx="2610009" cy="461665"/>
          </a:xfrm>
          <a:prstGeom prst="rect">
            <a:avLst/>
          </a:prstGeom>
          <a:noFill/>
        </p:spPr>
        <p:txBody>
          <a:bodyPr wrap="none" rtlCol="0" anchor="t">
            <a:spAutoFit/>
          </a:bodyPr>
          <a:lstStyle/>
          <a:p>
            <a:pPr algn="ctr"/>
            <a:r>
              <a:rPr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导师: 肖美华 教授</a:t>
            </a:r>
            <a:endParaRPr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4632965" y="5030470"/>
            <a:ext cx="2926080" cy="460375"/>
          </a:xfrm>
          <a:prstGeom prst="rect">
            <a:avLst/>
          </a:prstGeom>
          <a:noFill/>
        </p:spPr>
        <p:txBody>
          <a:bodyPr wrap="none" rtlCol="0" anchor="t">
            <a:spAutoFit/>
          </a:bodyPr>
          <a:lstStyle/>
          <a:p>
            <a:pPr algn="ctr"/>
            <a:r>
              <a:rPr lang="zh-CN" altLang="en-US" sz="2400" b="1" dirty="0">
                <a:solidFill>
                  <a:schemeClr val="tx1">
                    <a:lumMod val="65000"/>
                    <a:lumOff val="35000"/>
                  </a:schemeClr>
                </a:solidFill>
                <a:latin typeface="微软雅黑" panose="020B0503020204020204" charset="-122"/>
                <a:ea typeface="微软雅黑" panose="020B0503020204020204" charset="-122"/>
                <a:sym typeface="+mn-ea"/>
              </a:rPr>
              <a:t>研究方向：三维</a:t>
            </a:r>
            <a:r>
              <a:rPr lang="zh-CN" altLang="en-US" sz="2400" b="1" dirty="0">
                <a:solidFill>
                  <a:schemeClr val="tx1">
                    <a:lumMod val="65000"/>
                    <a:lumOff val="35000"/>
                  </a:schemeClr>
                </a:solidFill>
                <a:latin typeface="微软雅黑" panose="020B0503020204020204" charset="-122"/>
                <a:ea typeface="微软雅黑" panose="020B0503020204020204" charset="-122"/>
                <a:sym typeface="+mn-ea"/>
              </a:rPr>
              <a:t>重建</a:t>
            </a:r>
            <a:endParaRPr lang="zh-CN" altLang="en-US" sz="2400" b="1" dirty="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75" y="1309370"/>
            <a:ext cx="1919605" cy="583565"/>
          </a:xfrm>
          <a:prstGeom prst="rect">
            <a:avLst/>
          </a:prstGeom>
          <a:noFill/>
          <a:ln w="9525">
            <a:noFill/>
          </a:ln>
        </p:spPr>
        <p:txBody>
          <a:bodyPr wrap="square" anchor="t">
            <a:spAutoFit/>
          </a:bodyPr>
          <a:lstStyle/>
          <a:p>
            <a:pPr marR="0" defTabSz="914400">
              <a:buClrTx/>
              <a:buSzTx/>
              <a:buFontTx/>
              <a:buNone/>
              <a:defRPr/>
            </a:pP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模型</a:t>
            </a: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结构</a:t>
            </a:r>
            <a:endPar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pic>
        <p:nvPicPr>
          <p:cNvPr id="4" name="图片 3" descr="input"/>
          <p:cNvPicPr>
            <a:picLocks noChangeAspect="1"/>
          </p:cNvPicPr>
          <p:nvPr/>
        </p:nvPicPr>
        <p:blipFill>
          <a:blip r:embed="rId3"/>
          <a:stretch>
            <a:fillRect/>
          </a:stretch>
        </p:blipFill>
        <p:spPr>
          <a:xfrm>
            <a:off x="335915" y="3429635"/>
            <a:ext cx="1029335" cy="1029335"/>
          </a:xfrm>
          <a:prstGeom prst="rect">
            <a:avLst/>
          </a:prstGeom>
        </p:spPr>
      </p:pic>
      <p:pic>
        <p:nvPicPr>
          <p:cNvPr id="5" name="图片 4" descr="Patch_Embed"/>
          <p:cNvPicPr>
            <a:picLocks noChangeAspect="1"/>
          </p:cNvPicPr>
          <p:nvPr/>
        </p:nvPicPr>
        <p:blipFill>
          <a:blip r:embed="rId4"/>
          <a:stretch>
            <a:fillRect/>
          </a:stretch>
        </p:blipFill>
        <p:spPr>
          <a:xfrm>
            <a:off x="2047875" y="3225800"/>
            <a:ext cx="1344295" cy="1344295"/>
          </a:xfrm>
          <a:prstGeom prst="rect">
            <a:avLst/>
          </a:prstGeom>
        </p:spPr>
      </p:pic>
      <p:pic>
        <p:nvPicPr>
          <p:cNvPr id="6" name="图片 5" descr="GT_longchair"/>
          <p:cNvPicPr>
            <a:picLocks noChangeAspect="1"/>
          </p:cNvPicPr>
          <p:nvPr/>
        </p:nvPicPr>
        <p:blipFill>
          <a:blip r:embed="rId5"/>
          <a:srcRect l="17891" t="29754" r="25635" b="23415"/>
          <a:stretch>
            <a:fillRect/>
          </a:stretch>
        </p:blipFill>
        <p:spPr>
          <a:xfrm>
            <a:off x="10417175" y="3429635"/>
            <a:ext cx="1242695" cy="901700"/>
          </a:xfrm>
          <a:prstGeom prst="rect">
            <a:avLst/>
          </a:prstGeom>
        </p:spPr>
      </p:pic>
      <p:sp>
        <p:nvSpPr>
          <p:cNvPr id="9" name="文本框 8"/>
          <p:cNvSpPr txBox="1"/>
          <p:nvPr/>
        </p:nvSpPr>
        <p:spPr>
          <a:xfrm>
            <a:off x="2055495" y="4614545"/>
            <a:ext cx="159766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Patch Partition</a:t>
            </a:r>
            <a:endParaRPr lang="en-US" altLang="zh-CN">
              <a:latin typeface="Times New Roman" panose="02020603050405020304" pitchFamily="18" charset="0"/>
              <a:cs typeface="Times New Roman" panose="02020603050405020304" pitchFamily="18" charset="0"/>
            </a:endParaRPr>
          </a:p>
        </p:txBody>
      </p:sp>
      <p:sp>
        <p:nvSpPr>
          <p:cNvPr id="25" name="左大括号 24"/>
          <p:cNvSpPr/>
          <p:nvPr/>
        </p:nvSpPr>
        <p:spPr>
          <a:xfrm>
            <a:off x="3740150" y="2614930"/>
            <a:ext cx="264795" cy="255778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6" name="矩形 25"/>
          <p:cNvSpPr/>
          <p:nvPr/>
        </p:nvSpPr>
        <p:spPr>
          <a:xfrm>
            <a:off x="4048760" y="2521585"/>
            <a:ext cx="326390" cy="3168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42" name="直接连接符 41"/>
          <p:cNvCxnSpPr/>
          <p:nvPr/>
        </p:nvCxnSpPr>
        <p:spPr>
          <a:xfrm flipH="1">
            <a:off x="4208145" y="4850765"/>
            <a:ext cx="3810" cy="371475"/>
          </a:xfrm>
          <a:prstGeom prst="line">
            <a:avLst/>
          </a:prstGeom>
          <a:ln w="31750" cap="rnd">
            <a:solidFill>
              <a:schemeClr val="accent1"/>
            </a:solidFill>
            <a:prstDash val="sysDot"/>
            <a:round/>
          </a:ln>
        </p:spPr>
        <p:style>
          <a:lnRef idx="0">
            <a:srgbClr val="FFFFFF"/>
          </a:lnRef>
          <a:fillRef idx="0">
            <a:srgbClr val="FFFFFF"/>
          </a:fillRef>
          <a:effectRef idx="0">
            <a:srgbClr val="FFFFFF"/>
          </a:effectRef>
          <a:fontRef idx="minor">
            <a:schemeClr val="tx1"/>
          </a:fontRef>
        </p:style>
      </p:cxnSp>
      <p:sp>
        <p:nvSpPr>
          <p:cNvPr id="43" name="矩形 42"/>
          <p:cNvSpPr/>
          <p:nvPr/>
        </p:nvSpPr>
        <p:spPr>
          <a:xfrm>
            <a:off x="4046855" y="2908935"/>
            <a:ext cx="326390" cy="3168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矩形 43"/>
          <p:cNvSpPr/>
          <p:nvPr/>
        </p:nvSpPr>
        <p:spPr>
          <a:xfrm>
            <a:off x="4046855" y="3297555"/>
            <a:ext cx="326390" cy="3168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矩形 44"/>
          <p:cNvSpPr/>
          <p:nvPr/>
        </p:nvSpPr>
        <p:spPr>
          <a:xfrm>
            <a:off x="4046855" y="3686175"/>
            <a:ext cx="326390" cy="3168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矩形 45"/>
          <p:cNvSpPr/>
          <p:nvPr/>
        </p:nvSpPr>
        <p:spPr>
          <a:xfrm>
            <a:off x="4046855" y="4078605"/>
            <a:ext cx="326390" cy="3168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矩形 46"/>
          <p:cNvSpPr/>
          <p:nvPr/>
        </p:nvSpPr>
        <p:spPr>
          <a:xfrm>
            <a:off x="4046855" y="4471035"/>
            <a:ext cx="326390" cy="3168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3542665" y="5172710"/>
            <a:ext cx="158877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Patch Flatten</a:t>
            </a:r>
            <a:endParaRPr lang="en-US" altLang="zh-CN">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4406900" y="3886200"/>
            <a:ext cx="575945" cy="8890"/>
          </a:xfrm>
          <a:prstGeom prst="straightConnector1">
            <a:avLst/>
          </a:prstGeom>
          <a:ln>
            <a:solidFill>
              <a:schemeClr val="accent4"/>
            </a:solidFill>
            <a:tailEnd type="arrow"/>
          </a:ln>
        </p:spPr>
        <p:style>
          <a:lnRef idx="2">
            <a:schemeClr val="accent1"/>
          </a:lnRef>
          <a:fillRef idx="0">
            <a:srgbClr val="FFFFFF"/>
          </a:fillRef>
          <a:effectRef idx="0">
            <a:srgbClr val="FFFFFF"/>
          </a:effectRef>
          <a:fontRef idx="minor">
            <a:schemeClr val="tx1"/>
          </a:fontRef>
        </p:style>
      </p:cxnSp>
      <p:cxnSp>
        <p:nvCxnSpPr>
          <p:cNvPr id="12" name="直接箭头连接符 11"/>
          <p:cNvCxnSpPr/>
          <p:nvPr/>
        </p:nvCxnSpPr>
        <p:spPr>
          <a:xfrm flipV="1">
            <a:off x="1344295" y="3903980"/>
            <a:ext cx="504190" cy="7620"/>
          </a:xfrm>
          <a:prstGeom prst="straightConnector1">
            <a:avLst/>
          </a:prstGeom>
          <a:ln>
            <a:solidFill>
              <a:schemeClr val="accent4"/>
            </a:solidFill>
            <a:tailEnd type="arrow"/>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5016500" y="3141345"/>
            <a:ext cx="1467485" cy="1528445"/>
          </a:xfrm>
          <a:prstGeom prst="rect">
            <a:avLst/>
          </a:prstGeom>
          <a:solidFill>
            <a:schemeClr val="accent2">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000">
                <a:latin typeface="Times New Roman" panose="02020603050405020304" pitchFamily="18" charset="0"/>
                <a:cs typeface="Times New Roman" panose="02020603050405020304" pitchFamily="18" charset="0"/>
              </a:rPr>
              <a:t>Dual Transformer Block</a:t>
            </a:r>
            <a:endParaRPr lang="en-US" altLang="zh-CN" sz="1000">
              <a:latin typeface="Times New Roman" panose="02020603050405020304" pitchFamily="18" charset="0"/>
              <a:cs typeface="Times New Roman" panose="02020603050405020304" pitchFamily="18" charset="0"/>
            </a:endParaRPr>
          </a:p>
        </p:txBody>
      </p:sp>
      <p:sp>
        <p:nvSpPr>
          <p:cNvPr id="14" name="矩形 13"/>
          <p:cNvSpPr/>
          <p:nvPr/>
        </p:nvSpPr>
        <p:spPr>
          <a:xfrm>
            <a:off x="3533140" y="2310765"/>
            <a:ext cx="3115310" cy="3267710"/>
          </a:xfrm>
          <a:prstGeom prst="rect">
            <a:avLst/>
          </a:prstGeom>
          <a:noFill/>
          <a:ln w="50800" cmpd="sng">
            <a:solidFill>
              <a:srgbClr val="00B0F0"/>
            </a:solidFill>
            <a:prstDash val="sysDot"/>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文本框 16"/>
          <p:cNvSpPr txBox="1"/>
          <p:nvPr/>
        </p:nvSpPr>
        <p:spPr>
          <a:xfrm>
            <a:off x="5520055" y="1845310"/>
            <a:ext cx="1261745" cy="368300"/>
          </a:xfrm>
          <a:prstGeom prst="rect">
            <a:avLst/>
          </a:prstGeom>
          <a:noFill/>
        </p:spPr>
        <p:txBody>
          <a:bodyPr wrap="square" rtlCol="0">
            <a:spAutoFit/>
          </a:bodyPr>
          <a:p>
            <a:r>
              <a:rPr lang="zh-CN" altLang="en-US"/>
              <a:t>×</a:t>
            </a:r>
            <a:r>
              <a:rPr lang="en-US" altLang="zh-CN"/>
              <a:t>N  (N</a:t>
            </a:r>
            <a:r>
              <a:rPr lang="zh-CN" altLang="en-US"/>
              <a:t>个</a:t>
            </a:r>
            <a:r>
              <a:rPr lang="en-US" altLang="zh-CN"/>
              <a:t>)</a:t>
            </a:r>
            <a:endParaRPr lang="en-US" altLang="zh-CN"/>
          </a:p>
        </p:txBody>
      </p:sp>
      <p:cxnSp>
        <p:nvCxnSpPr>
          <p:cNvPr id="18" name="直接箭头连接符 17"/>
          <p:cNvCxnSpPr/>
          <p:nvPr/>
        </p:nvCxnSpPr>
        <p:spPr>
          <a:xfrm>
            <a:off x="6898640" y="3911600"/>
            <a:ext cx="315595" cy="0"/>
          </a:xfrm>
          <a:prstGeom prst="straightConnector1">
            <a:avLst/>
          </a:prstGeom>
          <a:ln>
            <a:solidFill>
              <a:schemeClr val="accent4"/>
            </a:solidFill>
            <a:tailEnd type="arrow"/>
          </a:ln>
        </p:spPr>
        <p:style>
          <a:lnRef idx="2">
            <a:schemeClr val="accent1"/>
          </a:lnRef>
          <a:fillRef idx="0">
            <a:srgbClr val="FFFFFF"/>
          </a:fillRef>
          <a:effectRef idx="0">
            <a:srgbClr val="FFFFFF"/>
          </a:effectRef>
          <a:fontRef idx="minor">
            <a:schemeClr val="tx1"/>
          </a:fontRef>
        </p:style>
      </p:cxnSp>
      <p:sp>
        <p:nvSpPr>
          <p:cNvPr id="20" name="立方体 19"/>
          <p:cNvSpPr/>
          <p:nvPr/>
        </p:nvSpPr>
        <p:spPr>
          <a:xfrm>
            <a:off x="7447280" y="34798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立方体 20"/>
          <p:cNvSpPr/>
          <p:nvPr/>
        </p:nvSpPr>
        <p:spPr>
          <a:xfrm>
            <a:off x="7574280" y="34798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立方体 21"/>
          <p:cNvSpPr/>
          <p:nvPr/>
        </p:nvSpPr>
        <p:spPr>
          <a:xfrm>
            <a:off x="7701280" y="34798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立方体 22"/>
          <p:cNvSpPr/>
          <p:nvPr/>
        </p:nvSpPr>
        <p:spPr>
          <a:xfrm>
            <a:off x="7828280" y="34798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立方体 23"/>
          <p:cNvSpPr/>
          <p:nvPr/>
        </p:nvSpPr>
        <p:spPr>
          <a:xfrm>
            <a:off x="7388860" y="362331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立方体 26"/>
          <p:cNvSpPr/>
          <p:nvPr/>
        </p:nvSpPr>
        <p:spPr>
          <a:xfrm>
            <a:off x="7515860" y="362331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立方体 27"/>
          <p:cNvSpPr/>
          <p:nvPr/>
        </p:nvSpPr>
        <p:spPr>
          <a:xfrm>
            <a:off x="7642860" y="362331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立方体 28"/>
          <p:cNvSpPr/>
          <p:nvPr/>
        </p:nvSpPr>
        <p:spPr>
          <a:xfrm>
            <a:off x="7828280" y="362331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立方体 33"/>
          <p:cNvSpPr/>
          <p:nvPr/>
        </p:nvSpPr>
        <p:spPr>
          <a:xfrm>
            <a:off x="7388860" y="39116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立方体 34"/>
          <p:cNvSpPr/>
          <p:nvPr/>
        </p:nvSpPr>
        <p:spPr>
          <a:xfrm>
            <a:off x="7515860" y="39116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立方体 35"/>
          <p:cNvSpPr/>
          <p:nvPr/>
        </p:nvSpPr>
        <p:spPr>
          <a:xfrm>
            <a:off x="7642860" y="39116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立方体 36"/>
          <p:cNvSpPr/>
          <p:nvPr/>
        </p:nvSpPr>
        <p:spPr>
          <a:xfrm>
            <a:off x="7828280" y="39116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立方体 29"/>
          <p:cNvSpPr/>
          <p:nvPr/>
        </p:nvSpPr>
        <p:spPr>
          <a:xfrm>
            <a:off x="7388860" y="377507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立方体 30"/>
          <p:cNvSpPr/>
          <p:nvPr/>
        </p:nvSpPr>
        <p:spPr>
          <a:xfrm>
            <a:off x="7515860" y="377507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立方体 31"/>
          <p:cNvSpPr/>
          <p:nvPr/>
        </p:nvSpPr>
        <p:spPr>
          <a:xfrm>
            <a:off x="7642860" y="377507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立方体 32"/>
          <p:cNvSpPr/>
          <p:nvPr/>
        </p:nvSpPr>
        <p:spPr>
          <a:xfrm>
            <a:off x="7828280" y="377507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立方体 83"/>
          <p:cNvSpPr/>
          <p:nvPr/>
        </p:nvSpPr>
        <p:spPr>
          <a:xfrm>
            <a:off x="7354570" y="35401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立方体 84"/>
          <p:cNvSpPr/>
          <p:nvPr/>
        </p:nvSpPr>
        <p:spPr>
          <a:xfrm>
            <a:off x="7481570" y="35401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立方体 85"/>
          <p:cNvSpPr/>
          <p:nvPr/>
        </p:nvSpPr>
        <p:spPr>
          <a:xfrm>
            <a:off x="7608570" y="35401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立方体 86"/>
          <p:cNvSpPr/>
          <p:nvPr/>
        </p:nvSpPr>
        <p:spPr>
          <a:xfrm>
            <a:off x="7735570" y="35401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8" name="立方体 87"/>
          <p:cNvSpPr/>
          <p:nvPr/>
        </p:nvSpPr>
        <p:spPr>
          <a:xfrm>
            <a:off x="7296150" y="368363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9" name="立方体 88"/>
          <p:cNvSpPr/>
          <p:nvPr/>
        </p:nvSpPr>
        <p:spPr>
          <a:xfrm>
            <a:off x="7423150" y="368363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立方体 89"/>
          <p:cNvSpPr/>
          <p:nvPr/>
        </p:nvSpPr>
        <p:spPr>
          <a:xfrm>
            <a:off x="7550150" y="368363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1" name="立方体 90"/>
          <p:cNvSpPr/>
          <p:nvPr/>
        </p:nvSpPr>
        <p:spPr>
          <a:xfrm>
            <a:off x="7735570" y="368363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2" name="立方体 91"/>
          <p:cNvSpPr/>
          <p:nvPr/>
        </p:nvSpPr>
        <p:spPr>
          <a:xfrm>
            <a:off x="7296150" y="39719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3" name="立方体 92"/>
          <p:cNvSpPr/>
          <p:nvPr/>
        </p:nvSpPr>
        <p:spPr>
          <a:xfrm>
            <a:off x="7423150" y="39719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立方体 93"/>
          <p:cNvSpPr/>
          <p:nvPr/>
        </p:nvSpPr>
        <p:spPr>
          <a:xfrm>
            <a:off x="7550150" y="39719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5" name="立方体 94"/>
          <p:cNvSpPr/>
          <p:nvPr/>
        </p:nvSpPr>
        <p:spPr>
          <a:xfrm>
            <a:off x="7735570" y="39719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立方体 95"/>
          <p:cNvSpPr/>
          <p:nvPr/>
        </p:nvSpPr>
        <p:spPr>
          <a:xfrm>
            <a:off x="7296150" y="38354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7" name="立方体 96"/>
          <p:cNvSpPr/>
          <p:nvPr/>
        </p:nvSpPr>
        <p:spPr>
          <a:xfrm>
            <a:off x="7423150" y="38354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8" name="立方体 97"/>
          <p:cNvSpPr/>
          <p:nvPr/>
        </p:nvSpPr>
        <p:spPr>
          <a:xfrm>
            <a:off x="7550150" y="38354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立方体 98"/>
          <p:cNvSpPr/>
          <p:nvPr/>
        </p:nvSpPr>
        <p:spPr>
          <a:xfrm>
            <a:off x="7735570" y="38354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立方体 99"/>
          <p:cNvSpPr/>
          <p:nvPr/>
        </p:nvSpPr>
        <p:spPr>
          <a:xfrm>
            <a:off x="7244715" y="36239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1" name="立方体 100"/>
          <p:cNvSpPr/>
          <p:nvPr/>
        </p:nvSpPr>
        <p:spPr>
          <a:xfrm>
            <a:off x="7371715" y="36239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2" name="立方体 101"/>
          <p:cNvSpPr/>
          <p:nvPr/>
        </p:nvSpPr>
        <p:spPr>
          <a:xfrm>
            <a:off x="7498715" y="36239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立方体 102"/>
          <p:cNvSpPr/>
          <p:nvPr/>
        </p:nvSpPr>
        <p:spPr>
          <a:xfrm>
            <a:off x="7625715" y="36239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立方体 103"/>
          <p:cNvSpPr/>
          <p:nvPr/>
        </p:nvSpPr>
        <p:spPr>
          <a:xfrm>
            <a:off x="7244715" y="376745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立方体 104"/>
          <p:cNvSpPr/>
          <p:nvPr/>
        </p:nvSpPr>
        <p:spPr>
          <a:xfrm>
            <a:off x="7371715" y="376745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立方体 105"/>
          <p:cNvSpPr/>
          <p:nvPr/>
        </p:nvSpPr>
        <p:spPr>
          <a:xfrm>
            <a:off x="7498715" y="376745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7" name="立方体 106"/>
          <p:cNvSpPr/>
          <p:nvPr/>
        </p:nvSpPr>
        <p:spPr>
          <a:xfrm>
            <a:off x="7625715" y="376745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8" name="立方体 107"/>
          <p:cNvSpPr/>
          <p:nvPr/>
        </p:nvSpPr>
        <p:spPr>
          <a:xfrm>
            <a:off x="7244715" y="40557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9" name="立方体 108"/>
          <p:cNvSpPr/>
          <p:nvPr/>
        </p:nvSpPr>
        <p:spPr>
          <a:xfrm>
            <a:off x="7371715" y="40557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立方体 109"/>
          <p:cNvSpPr/>
          <p:nvPr/>
        </p:nvSpPr>
        <p:spPr>
          <a:xfrm>
            <a:off x="7498715" y="40557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1" name="立方体 110"/>
          <p:cNvSpPr/>
          <p:nvPr/>
        </p:nvSpPr>
        <p:spPr>
          <a:xfrm>
            <a:off x="7625715" y="40557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2" name="立方体 111"/>
          <p:cNvSpPr/>
          <p:nvPr/>
        </p:nvSpPr>
        <p:spPr>
          <a:xfrm>
            <a:off x="7244715" y="391922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3" name="立方体 112"/>
          <p:cNvSpPr/>
          <p:nvPr/>
        </p:nvSpPr>
        <p:spPr>
          <a:xfrm>
            <a:off x="7371715" y="391922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立方体 113"/>
          <p:cNvSpPr/>
          <p:nvPr/>
        </p:nvSpPr>
        <p:spPr>
          <a:xfrm>
            <a:off x="7498715" y="391922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5" name="立方体 114"/>
          <p:cNvSpPr/>
          <p:nvPr/>
        </p:nvSpPr>
        <p:spPr>
          <a:xfrm>
            <a:off x="7625715" y="391922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16" name="直接箭头连接符 115"/>
          <p:cNvCxnSpPr/>
          <p:nvPr/>
        </p:nvCxnSpPr>
        <p:spPr>
          <a:xfrm>
            <a:off x="8041005" y="3911600"/>
            <a:ext cx="315595" cy="0"/>
          </a:xfrm>
          <a:prstGeom prst="straightConnector1">
            <a:avLst/>
          </a:prstGeom>
          <a:ln>
            <a:solidFill>
              <a:schemeClr val="accent4"/>
            </a:solidFill>
            <a:tailEnd type="arrow"/>
          </a:ln>
        </p:spPr>
        <p:style>
          <a:lnRef idx="2">
            <a:schemeClr val="accent1"/>
          </a:lnRef>
          <a:fillRef idx="0">
            <a:srgbClr val="FFFFFF"/>
          </a:fillRef>
          <a:effectRef idx="0">
            <a:srgbClr val="FFFFFF"/>
          </a:effectRef>
          <a:fontRef idx="minor">
            <a:schemeClr val="tx1"/>
          </a:fontRef>
        </p:style>
      </p:cxnSp>
      <p:sp>
        <p:nvSpPr>
          <p:cNvPr id="117" name="文本框 116"/>
          <p:cNvSpPr txBox="1"/>
          <p:nvPr/>
        </p:nvSpPr>
        <p:spPr>
          <a:xfrm>
            <a:off x="6960870" y="4280535"/>
            <a:ext cx="1660525" cy="3562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Voxel Features</a:t>
            </a:r>
            <a:endParaRPr lang="en-US" altLang="zh-CN">
              <a:latin typeface="Times New Roman" panose="02020603050405020304" pitchFamily="18" charset="0"/>
              <a:cs typeface="Times New Roman" panose="02020603050405020304" pitchFamily="18" charset="0"/>
            </a:endParaRPr>
          </a:p>
        </p:txBody>
      </p:sp>
      <p:sp>
        <p:nvSpPr>
          <p:cNvPr id="118" name="矩形 117"/>
          <p:cNvSpPr/>
          <p:nvPr/>
        </p:nvSpPr>
        <p:spPr>
          <a:xfrm>
            <a:off x="8472805" y="3141345"/>
            <a:ext cx="1467485" cy="1528445"/>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latin typeface="Times New Roman" panose="02020603050405020304" pitchFamily="18" charset="0"/>
                <a:cs typeface="Times New Roman" panose="02020603050405020304" pitchFamily="18" charset="0"/>
              </a:rPr>
              <a:t>Decoder</a:t>
            </a:r>
            <a:endParaRPr lang="en-US" altLang="zh-CN" sz="1600">
              <a:latin typeface="Times New Roman" panose="02020603050405020304" pitchFamily="18" charset="0"/>
              <a:cs typeface="Times New Roman" panose="02020603050405020304" pitchFamily="18" charset="0"/>
            </a:endParaRPr>
          </a:p>
        </p:txBody>
      </p:sp>
      <p:cxnSp>
        <p:nvCxnSpPr>
          <p:cNvPr id="119" name="直接箭头连接符 118"/>
          <p:cNvCxnSpPr/>
          <p:nvPr/>
        </p:nvCxnSpPr>
        <p:spPr>
          <a:xfrm>
            <a:off x="10057130" y="3911600"/>
            <a:ext cx="315595" cy="0"/>
          </a:xfrm>
          <a:prstGeom prst="straightConnector1">
            <a:avLst/>
          </a:prstGeom>
          <a:ln>
            <a:solidFill>
              <a:schemeClr val="accent4"/>
            </a:solidFill>
            <a:tailEnd type="arrow"/>
          </a:ln>
        </p:spPr>
        <p:style>
          <a:lnRef idx="2">
            <a:schemeClr val="accent1"/>
          </a:lnRef>
          <a:fillRef idx="0">
            <a:srgbClr val="FFFFFF"/>
          </a:fillRef>
          <a:effectRef idx="0">
            <a:srgbClr val="FFFFFF"/>
          </a:effectRef>
          <a:fontRef idx="minor">
            <a:schemeClr val="tx1"/>
          </a:fontRef>
        </p:style>
      </p:cxnSp>
      <p:sp>
        <p:nvSpPr>
          <p:cNvPr id="121" name="矩形 120"/>
          <p:cNvSpPr/>
          <p:nvPr/>
        </p:nvSpPr>
        <p:spPr>
          <a:xfrm>
            <a:off x="1847850" y="1845310"/>
            <a:ext cx="5112385" cy="4032250"/>
          </a:xfrm>
          <a:prstGeom prst="rect">
            <a:avLst/>
          </a:prstGeom>
          <a:noFill/>
          <a:ln w="508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2" name="文本框 121"/>
          <p:cNvSpPr txBox="1"/>
          <p:nvPr/>
        </p:nvSpPr>
        <p:spPr>
          <a:xfrm>
            <a:off x="3909695" y="5995670"/>
            <a:ext cx="96329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Encoder</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04" y="1309620"/>
            <a:ext cx="6548675" cy="583565"/>
          </a:xfrm>
          <a:prstGeom prst="rect">
            <a:avLst/>
          </a:prstGeom>
          <a:noFill/>
          <a:ln w="9525">
            <a:noFill/>
          </a:ln>
        </p:spPr>
        <p:txBody>
          <a:bodyPr wrap="square" anchor="t">
            <a:spAutoFit/>
          </a:bodyPr>
          <a:lstStyle/>
          <a:p>
            <a:pPr marR="0" defTabSz="914400">
              <a:buClrTx/>
              <a:buSzTx/>
              <a:buFontTx/>
              <a:buNone/>
              <a:defRPr/>
            </a:pPr>
            <a:r>
              <a:rPr kumimoji="0" lang="en-US" sz="3200" b="1" kern="1200" cap="none" spc="0" normalizeH="0" baseline="0" noProof="0" dirty="0">
                <a:solidFill>
                  <a:srgbClr val="000000"/>
                </a:solidFill>
                <a:latin typeface="微软雅黑" panose="020B0503020204020204" charset="-122"/>
                <a:ea typeface="微软雅黑" panose="020B0503020204020204" charset="-122"/>
                <a:cs typeface="+mn-cs"/>
              </a:rPr>
              <a:t>Dual Transformer Block</a:t>
            </a:r>
            <a:endParaRPr kumimoji="0" lang="en-US"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sp>
        <p:nvSpPr>
          <p:cNvPr id="3" name="文本框 2"/>
          <p:cNvSpPr txBox="1"/>
          <p:nvPr/>
        </p:nvSpPr>
        <p:spPr>
          <a:xfrm>
            <a:off x="6456045" y="4293235"/>
            <a:ext cx="6104255" cy="1553210"/>
          </a:xfrm>
          <a:prstGeom prst="rect">
            <a:avLst/>
          </a:prstGeom>
        </p:spPr>
        <p:txBody>
          <a:bodyPr wrap="square">
            <a:spAutoFit/>
          </a:bodyPr>
          <a:p>
            <a:pPr>
              <a:lnSpc>
                <a:spcPts val="1425"/>
              </a:lnSpc>
            </a:pPr>
            <a:r>
              <a:rPr lang="en-US" altLang="zh-CN" sz="1600" b="0">
                <a:solidFill>
                  <a:schemeClr val="tx1"/>
                </a:solidFill>
                <a:latin typeface="Consolas" panose="020B0609020204030204"/>
                <a:ea typeface="Consolas" panose="020B0609020204030204"/>
              </a:rPr>
              <a:t>q, k, v=qkv[0], qkv[1], qkv[2]</a:t>
            </a:r>
            <a:endParaRPr lang="en-US" altLang="zh-CN" sz="1600" b="0">
              <a:solidFill>
                <a:schemeClr val="tx1"/>
              </a:solidFill>
              <a:latin typeface="Consolas" panose="020B0609020204030204"/>
              <a:ea typeface="Consolas" panose="020B0609020204030204"/>
            </a:endParaRPr>
          </a:p>
          <a:p>
            <a:pPr>
              <a:lnSpc>
                <a:spcPts val="1425"/>
              </a:lnSpc>
            </a:pPr>
            <a:r>
              <a:rPr lang="en-US" altLang="zh-CN" sz="1600" b="0">
                <a:solidFill>
                  <a:schemeClr val="tx1"/>
                </a:solidFill>
                <a:latin typeface="Consolas" panose="020B0609020204030204"/>
                <a:ea typeface="Consolas" panose="020B0609020204030204"/>
              </a:rPr>
              <a:t> #q,k,v</a:t>
            </a:r>
            <a:r>
              <a:rPr lang="zh-CN" altLang="en-US" sz="1600" b="0">
                <a:solidFill>
                  <a:schemeClr val="tx1"/>
                </a:solidFill>
                <a:latin typeface="Consolas" panose="020B0609020204030204"/>
                <a:ea typeface="Consolas" panose="020B0609020204030204"/>
              </a:rPr>
              <a:t>的维度</a:t>
            </a:r>
            <a:r>
              <a:rPr lang="en-US" altLang="zh-CN" sz="1600" b="0">
                <a:solidFill>
                  <a:schemeClr val="tx1"/>
                </a:solidFill>
                <a:latin typeface="Consolas" panose="020B0609020204030204"/>
                <a:ea typeface="Consolas" panose="020B0609020204030204"/>
              </a:rPr>
              <a:t>b,head,n,c</a:t>
            </a:r>
            <a:endParaRPr lang="en-US" altLang="zh-CN" sz="1600" b="0">
              <a:solidFill>
                <a:schemeClr val="tx1"/>
              </a:solidFill>
              <a:latin typeface="Consolas" panose="020B0609020204030204"/>
              <a:ea typeface="Consolas" panose="020B0609020204030204"/>
            </a:endParaRPr>
          </a:p>
          <a:p>
            <a:pPr>
              <a:lnSpc>
                <a:spcPts val="1425"/>
              </a:lnSpc>
            </a:pPr>
            <a:r>
              <a:rPr lang="en-US" altLang="zh-CN" sz="1600" b="0">
                <a:solidFill>
                  <a:schemeClr val="tx1"/>
                </a:solidFill>
                <a:latin typeface="Consolas" panose="020B0609020204030204"/>
                <a:ea typeface="Consolas" panose="020B0609020204030204"/>
              </a:rPr>
              <a:t>  k=k*self.scale</a:t>
            </a:r>
            <a:endParaRPr lang="en-US" altLang="zh-CN" sz="1600" b="0">
              <a:solidFill>
                <a:schemeClr val="tx1"/>
              </a:solidFill>
              <a:latin typeface="Consolas" panose="020B0609020204030204"/>
              <a:ea typeface="Consolas" panose="020B0609020204030204"/>
            </a:endParaRPr>
          </a:p>
          <a:p>
            <a:pPr>
              <a:lnSpc>
                <a:spcPts val="1425"/>
              </a:lnSpc>
            </a:pPr>
            <a:r>
              <a:rPr lang="en-US" altLang="zh-CN" sz="1600" b="0">
                <a:solidFill>
                  <a:schemeClr val="tx1"/>
                </a:solidFill>
                <a:latin typeface="Consolas" panose="020B0609020204030204"/>
                <a:ea typeface="Consolas" panose="020B0609020204030204"/>
              </a:rPr>
              <a:t>   attention=k.transpose(-1, -2) @v   </a:t>
            </a:r>
            <a:endParaRPr lang="en-US" altLang="zh-CN" sz="1600" b="0">
              <a:solidFill>
                <a:schemeClr val="tx1"/>
              </a:solidFill>
              <a:latin typeface="Consolas" panose="020B0609020204030204"/>
              <a:ea typeface="Consolas" panose="020B0609020204030204"/>
            </a:endParaRPr>
          </a:p>
          <a:p>
            <a:pPr>
              <a:lnSpc>
                <a:spcPts val="1425"/>
              </a:lnSpc>
            </a:pPr>
            <a:r>
              <a:rPr lang="en-US" altLang="zh-CN" sz="1600" b="0">
                <a:solidFill>
                  <a:srgbClr val="00B050"/>
                </a:solidFill>
                <a:latin typeface="Consolas" panose="020B0609020204030204"/>
                <a:ea typeface="Consolas" panose="020B0609020204030204"/>
              </a:rPr>
              <a:t>#k,v</a:t>
            </a:r>
            <a:r>
              <a:rPr lang="zh-CN" altLang="en-US" sz="1600" b="0">
                <a:solidFill>
                  <a:srgbClr val="00B050"/>
                </a:solidFill>
                <a:latin typeface="Consolas" panose="020B0609020204030204"/>
                <a:ea typeface="Consolas" panose="020B0609020204030204"/>
              </a:rPr>
              <a:t>相乘的维度变化</a:t>
            </a:r>
            <a:r>
              <a:rPr lang="en-US" altLang="zh-CN" sz="1600" b="0">
                <a:solidFill>
                  <a:srgbClr val="00B050"/>
                </a:solidFill>
                <a:latin typeface="Consolas" panose="020B0609020204030204"/>
                <a:ea typeface="Consolas" panose="020B0609020204030204"/>
              </a:rPr>
              <a:t> =c n   *  n c  = c c </a:t>
            </a:r>
            <a:endParaRPr lang="en-US" altLang="zh-CN" sz="1600" b="0">
              <a:solidFill>
                <a:srgbClr val="00B050"/>
              </a:solidFill>
              <a:latin typeface="Consolas" panose="020B0609020204030204"/>
              <a:ea typeface="Consolas" panose="020B0609020204030204"/>
            </a:endParaRPr>
          </a:p>
          <a:p>
            <a:pPr>
              <a:lnSpc>
                <a:spcPts val="1425"/>
              </a:lnSpc>
            </a:pPr>
            <a:r>
              <a:rPr lang="en-US" altLang="zh-CN" sz="1600" b="0">
                <a:solidFill>
                  <a:schemeClr val="tx1"/>
                </a:solidFill>
                <a:latin typeface="Consolas" panose="020B0609020204030204"/>
                <a:ea typeface="Consolas" panose="020B0609020204030204"/>
              </a:rPr>
              <a:t> attention=attention.softmax(dim=-1)</a:t>
            </a:r>
            <a:endParaRPr lang="en-US" altLang="zh-CN" sz="1600" b="0">
              <a:solidFill>
                <a:schemeClr val="tx1"/>
              </a:solidFill>
              <a:latin typeface="Consolas" panose="020B0609020204030204"/>
              <a:ea typeface="Consolas" panose="020B0609020204030204"/>
            </a:endParaRPr>
          </a:p>
          <a:p>
            <a:pPr>
              <a:lnSpc>
                <a:spcPts val="1425"/>
              </a:lnSpc>
            </a:pPr>
            <a:r>
              <a:rPr lang="en-US" altLang="zh-CN" sz="1600" b="0">
                <a:solidFill>
                  <a:schemeClr val="tx1"/>
                </a:solidFill>
                <a:latin typeface="Consolas" panose="020B0609020204030204"/>
                <a:ea typeface="Consolas" panose="020B0609020204030204"/>
              </a:rPr>
              <a:t>  x= (attention@q.transpose(1,2)).transpose(-1, 2)  </a:t>
            </a:r>
            <a:endParaRPr lang="en-US" altLang="zh-CN" sz="1600" b="0">
              <a:solidFill>
                <a:schemeClr val="tx1"/>
              </a:solidFill>
              <a:latin typeface="Consolas" panose="020B0609020204030204"/>
              <a:ea typeface="Consolas" panose="020B0609020204030204"/>
            </a:endParaRPr>
          </a:p>
          <a:p>
            <a:pPr>
              <a:lnSpc>
                <a:spcPts val="1425"/>
              </a:lnSpc>
            </a:pPr>
            <a:r>
              <a:rPr lang="en-US" altLang="zh-CN" sz="1600" b="0">
                <a:solidFill>
                  <a:schemeClr val="tx1"/>
                </a:solidFill>
                <a:latin typeface="Consolas" panose="020B0609020204030204"/>
                <a:ea typeface="Consolas" panose="020B0609020204030204"/>
              </a:rPr>
              <a:t># c c * cn = c n  </a:t>
            </a:r>
            <a:endParaRPr lang="en-US" altLang="zh-CN" sz="1600" b="0">
              <a:solidFill>
                <a:schemeClr val="tx1"/>
              </a:solidFill>
              <a:latin typeface="Consolas" panose="020B0609020204030204"/>
              <a:ea typeface="Consolas" panose="020B0609020204030204"/>
            </a:endParaRPr>
          </a:p>
        </p:txBody>
      </p:sp>
      <p:sp>
        <p:nvSpPr>
          <p:cNvPr id="4" name="文本框 3"/>
          <p:cNvSpPr txBox="1"/>
          <p:nvPr/>
        </p:nvSpPr>
        <p:spPr>
          <a:xfrm>
            <a:off x="6528435" y="1616710"/>
            <a:ext cx="5515610" cy="2396490"/>
          </a:xfrm>
          <a:prstGeom prst="rect">
            <a:avLst/>
          </a:prstGeom>
        </p:spPr>
        <p:txBody>
          <a:bodyPr wrap="square">
            <a:noAutofit/>
          </a:bodyPr>
          <a:p>
            <a:pPr>
              <a:lnSpc>
                <a:spcPts val="1425"/>
              </a:lnSpc>
            </a:pPr>
            <a:r>
              <a:rPr lang="en-US" altLang="zh-CN" sz="1600">
                <a:solidFill>
                  <a:schemeClr val="tx1"/>
                </a:solidFill>
                <a:latin typeface="Consolas" panose="020B0609020204030204"/>
                <a:ea typeface="Consolas" panose="020B0609020204030204"/>
              </a:rPr>
              <a:t>n</a:t>
            </a:r>
            <a:r>
              <a:rPr lang="zh-CN" altLang="en-US" sz="1600">
                <a:solidFill>
                  <a:schemeClr val="tx1"/>
                </a:solidFill>
                <a:latin typeface="Consolas" panose="020B0609020204030204"/>
                <a:ea typeface="Consolas" panose="020B0609020204030204"/>
              </a:rPr>
              <a:t>代表宽高，</a:t>
            </a:r>
            <a:r>
              <a:rPr lang="en-US" altLang="zh-CN" sz="1600">
                <a:solidFill>
                  <a:schemeClr val="tx1"/>
                </a:solidFill>
                <a:latin typeface="Consolas" panose="020B0609020204030204"/>
                <a:ea typeface="Consolas" panose="020B0609020204030204"/>
              </a:rPr>
              <a:t>c</a:t>
            </a:r>
            <a:r>
              <a:rPr lang="zh-CN" altLang="en-US" sz="1600">
                <a:solidFill>
                  <a:schemeClr val="tx1"/>
                </a:solidFill>
                <a:latin typeface="Consolas" panose="020B0609020204030204"/>
                <a:ea typeface="Consolas" panose="020B0609020204030204"/>
              </a:rPr>
              <a:t>代表通道</a:t>
            </a:r>
            <a:endParaRPr lang="en-US" altLang="zh-CN" sz="1600">
              <a:solidFill>
                <a:schemeClr val="tx1"/>
              </a:solidFill>
              <a:latin typeface="Consolas" panose="020B0609020204030204"/>
              <a:ea typeface="Consolas" panose="020B0609020204030204"/>
            </a:endParaRPr>
          </a:p>
          <a:p>
            <a:pPr>
              <a:lnSpc>
                <a:spcPts val="1425"/>
              </a:lnSpc>
            </a:pPr>
            <a:r>
              <a:rPr lang="en-US" altLang="zh-CN" sz="1600">
                <a:solidFill>
                  <a:schemeClr val="tx1"/>
                </a:solidFill>
                <a:latin typeface="Consolas" panose="020B0609020204030204"/>
                <a:ea typeface="Consolas" panose="020B0609020204030204"/>
              </a:rPr>
              <a:t>q, k, v=qkv[0], qkv[1], qkv[2]</a:t>
            </a:r>
            <a:endParaRPr lang="en-US" altLang="zh-CN" sz="1600">
              <a:solidFill>
                <a:schemeClr val="tx1"/>
              </a:solidFill>
              <a:latin typeface="Consolas" panose="020B0609020204030204"/>
              <a:ea typeface="Consolas" panose="020B0609020204030204"/>
            </a:endParaRPr>
          </a:p>
          <a:p>
            <a:pPr>
              <a:lnSpc>
                <a:spcPts val="1425"/>
              </a:lnSpc>
            </a:pPr>
            <a:r>
              <a:rPr lang="en-US" altLang="zh-CN" sz="1600">
                <a:solidFill>
                  <a:schemeClr val="tx1"/>
                </a:solidFill>
                <a:latin typeface="Consolas" panose="020B0609020204030204"/>
                <a:ea typeface="Consolas" panose="020B0609020204030204"/>
              </a:rPr>
              <a:t>#q,k,v</a:t>
            </a:r>
            <a:r>
              <a:rPr lang="zh-CN" altLang="en-US" sz="1600">
                <a:solidFill>
                  <a:schemeClr val="tx1"/>
                </a:solidFill>
                <a:latin typeface="Consolas" panose="020B0609020204030204"/>
                <a:ea typeface="Consolas" panose="020B0609020204030204"/>
              </a:rPr>
              <a:t>的维度</a:t>
            </a:r>
            <a:r>
              <a:rPr lang="en-US" altLang="zh-CN" sz="1600">
                <a:solidFill>
                  <a:schemeClr val="tx1"/>
                </a:solidFill>
                <a:latin typeface="Consolas" panose="020B0609020204030204"/>
                <a:ea typeface="Consolas" panose="020B0609020204030204"/>
              </a:rPr>
              <a:t>b,head,n,c</a:t>
            </a:r>
            <a:endParaRPr lang="en-US" altLang="zh-CN" sz="1600">
              <a:solidFill>
                <a:schemeClr val="tx1"/>
              </a:solidFill>
              <a:latin typeface="Consolas" panose="020B0609020204030204"/>
              <a:ea typeface="Consolas" panose="020B0609020204030204"/>
            </a:endParaRPr>
          </a:p>
          <a:p>
            <a:pPr>
              <a:lnSpc>
                <a:spcPts val="1425"/>
              </a:lnSpc>
            </a:pPr>
            <a:r>
              <a:rPr lang="en-US" altLang="zh-CN" sz="1600">
                <a:solidFill>
                  <a:schemeClr val="tx1"/>
                </a:solidFill>
                <a:latin typeface="Consolas" panose="020B0609020204030204"/>
                <a:ea typeface="Consolas" panose="020B0609020204030204"/>
              </a:rPr>
              <a:t>q=q*self.scale</a:t>
            </a:r>
            <a:endParaRPr lang="en-US" altLang="zh-CN" sz="1600">
              <a:solidFill>
                <a:schemeClr val="tx1"/>
              </a:solidFill>
              <a:latin typeface="Consolas" panose="020B0609020204030204"/>
              <a:ea typeface="Consolas" panose="020B0609020204030204"/>
            </a:endParaRPr>
          </a:p>
          <a:p>
            <a:pPr>
              <a:lnSpc>
                <a:spcPts val="1425"/>
              </a:lnSpc>
            </a:pPr>
            <a:r>
              <a:rPr lang="en-US" altLang="zh-CN" sz="1600">
                <a:solidFill>
                  <a:schemeClr val="tx1"/>
                </a:solidFill>
                <a:latin typeface="Consolas" panose="020B0609020204030204"/>
                <a:ea typeface="Consolas" panose="020B0609020204030204"/>
              </a:rPr>
              <a:t>attn= (q@k.transpose(-2, -1))</a:t>
            </a:r>
            <a:endParaRPr lang="en-US" altLang="zh-CN" sz="1600">
              <a:solidFill>
                <a:schemeClr val="tx1"/>
              </a:solidFill>
              <a:latin typeface="Consolas" panose="020B0609020204030204"/>
              <a:ea typeface="Consolas" panose="020B0609020204030204"/>
            </a:endParaRPr>
          </a:p>
          <a:p>
            <a:pPr>
              <a:lnSpc>
                <a:spcPts val="1425"/>
              </a:lnSpc>
            </a:pPr>
            <a:r>
              <a:rPr lang="en-US" altLang="zh-CN" sz="1600">
                <a:solidFill>
                  <a:schemeClr val="tx1"/>
                </a:solidFill>
                <a:latin typeface="Consolas" panose="020B0609020204030204"/>
                <a:ea typeface="Consolas" panose="020B0609020204030204"/>
              </a:rPr>
              <a:t>#</a:t>
            </a:r>
            <a:r>
              <a:rPr lang="zh-CN" altLang="en-US" sz="1600">
                <a:solidFill>
                  <a:schemeClr val="tx1"/>
                </a:solidFill>
                <a:latin typeface="Consolas" panose="020B0609020204030204"/>
                <a:ea typeface="Consolas" panose="020B0609020204030204"/>
              </a:rPr>
              <a:t>仅作用于满足矩阵乘法的行列数匹配 </a:t>
            </a:r>
            <a:endParaRPr lang="zh-CN" altLang="en-US" sz="1600">
              <a:solidFill>
                <a:schemeClr val="tx1"/>
              </a:solidFill>
              <a:latin typeface="Consolas" panose="020B0609020204030204"/>
              <a:ea typeface="Consolas" panose="020B0609020204030204"/>
            </a:endParaRPr>
          </a:p>
          <a:p>
            <a:pPr>
              <a:lnSpc>
                <a:spcPts val="1425"/>
              </a:lnSpc>
            </a:pPr>
            <a:r>
              <a:rPr lang="en-US" altLang="zh-CN" sz="1600" b="1">
                <a:solidFill>
                  <a:srgbClr val="00B050"/>
                </a:solidFill>
                <a:latin typeface="Consolas" panose="020B0609020204030204"/>
                <a:ea typeface="Consolas" panose="020B0609020204030204"/>
              </a:rPr>
              <a:t>#q,k</a:t>
            </a:r>
            <a:r>
              <a:rPr lang="zh-CN" altLang="en-US" sz="1600" b="1">
                <a:solidFill>
                  <a:srgbClr val="00B050"/>
                </a:solidFill>
                <a:latin typeface="Consolas" panose="020B0609020204030204"/>
                <a:ea typeface="Consolas" panose="020B0609020204030204"/>
              </a:rPr>
              <a:t>相乘的维度变化</a:t>
            </a:r>
            <a:r>
              <a:rPr lang="en-US" altLang="zh-CN" sz="1600" b="1">
                <a:solidFill>
                  <a:srgbClr val="00B050"/>
                </a:solidFill>
                <a:latin typeface="Consolas" panose="020B0609020204030204"/>
                <a:ea typeface="Consolas" panose="020B0609020204030204"/>
              </a:rPr>
              <a:t> = n c   * c n   = n n</a:t>
            </a:r>
            <a:r>
              <a:rPr lang="en-US" altLang="zh-CN" sz="1600">
                <a:solidFill>
                  <a:schemeClr val="tx1"/>
                </a:solidFill>
                <a:latin typeface="Consolas" panose="020B0609020204030204"/>
                <a:ea typeface="Consolas" panose="020B0609020204030204"/>
              </a:rPr>
              <a:t> </a:t>
            </a:r>
            <a:endParaRPr lang="en-US" altLang="zh-CN" sz="1600">
              <a:solidFill>
                <a:schemeClr val="tx1"/>
              </a:solidFill>
              <a:latin typeface="Consolas" panose="020B0609020204030204"/>
              <a:ea typeface="Consolas" panose="020B0609020204030204"/>
            </a:endParaRPr>
          </a:p>
          <a:p>
            <a:pPr>
              <a:lnSpc>
                <a:spcPts val="1425"/>
              </a:lnSpc>
            </a:pPr>
            <a:r>
              <a:rPr lang="en-US" altLang="zh-CN" sz="1600">
                <a:solidFill>
                  <a:schemeClr val="tx1"/>
                </a:solidFill>
                <a:latin typeface="Consolas" panose="020B0609020204030204"/>
                <a:ea typeface="Consolas" panose="020B0609020204030204"/>
              </a:rPr>
              <a:t> attn=self.softmax(attn)</a:t>
            </a:r>
            <a:endParaRPr lang="en-US" altLang="zh-CN" sz="1600">
              <a:solidFill>
                <a:schemeClr val="tx1"/>
              </a:solidFill>
              <a:latin typeface="Consolas" panose="020B0609020204030204"/>
              <a:ea typeface="Consolas" panose="020B0609020204030204"/>
            </a:endParaRPr>
          </a:p>
          <a:p>
            <a:pPr>
              <a:lnSpc>
                <a:spcPts val="1425"/>
              </a:lnSpc>
            </a:pPr>
            <a:r>
              <a:rPr lang="en-US" altLang="zh-CN" sz="1600">
                <a:solidFill>
                  <a:schemeClr val="tx1"/>
                </a:solidFill>
                <a:latin typeface="Consolas" panose="020B0609020204030204"/>
                <a:ea typeface="Consolas" panose="020B0609020204030204"/>
              </a:rPr>
              <a:t>x= (attn@v).transpose(1, 2).reshape(B_, N,C)  </a:t>
            </a:r>
            <a:endParaRPr lang="en-US" altLang="zh-CN" sz="1600">
              <a:solidFill>
                <a:schemeClr val="tx1"/>
              </a:solidFill>
              <a:latin typeface="Consolas" panose="020B0609020204030204"/>
              <a:ea typeface="Consolas" panose="020B0609020204030204"/>
            </a:endParaRPr>
          </a:p>
          <a:p>
            <a:pPr>
              <a:lnSpc>
                <a:spcPts val="1425"/>
              </a:lnSpc>
            </a:pPr>
            <a:r>
              <a:rPr lang="en-US" altLang="zh-CN" sz="1600">
                <a:solidFill>
                  <a:schemeClr val="tx1"/>
                </a:solidFill>
                <a:latin typeface="Consolas" panose="020B0609020204030204"/>
                <a:ea typeface="Consolas" panose="020B0609020204030204"/>
              </a:rPr>
              <a:t># n n  * n c = n c</a:t>
            </a:r>
            <a:endParaRPr lang="en-US" altLang="zh-CN" sz="1600">
              <a:solidFill>
                <a:schemeClr val="tx1"/>
              </a:solidFill>
              <a:latin typeface="Consolas" panose="020B0609020204030204"/>
              <a:ea typeface="Consolas" panose="020B0609020204030204"/>
            </a:endParaRPr>
          </a:p>
        </p:txBody>
      </p:sp>
      <p:sp>
        <p:nvSpPr>
          <p:cNvPr id="5" name="文本框 4"/>
          <p:cNvSpPr txBox="1"/>
          <p:nvPr/>
        </p:nvSpPr>
        <p:spPr>
          <a:xfrm>
            <a:off x="-24130" y="2132965"/>
            <a:ext cx="1329690" cy="368300"/>
          </a:xfrm>
          <a:prstGeom prst="rect">
            <a:avLst/>
          </a:prstGeom>
          <a:noFill/>
        </p:spPr>
        <p:txBody>
          <a:bodyPr wrap="square" rtlCol="0">
            <a:spAutoFit/>
          </a:bodyPr>
          <a:p>
            <a:r>
              <a:rPr lang="zh-CN" altLang="en-US"/>
              <a:t>空间</a:t>
            </a:r>
            <a:r>
              <a:rPr lang="zh-CN" altLang="en-US"/>
              <a:t>注意力</a:t>
            </a:r>
            <a:endParaRPr lang="zh-CN" altLang="en-US"/>
          </a:p>
        </p:txBody>
      </p:sp>
      <p:sp>
        <p:nvSpPr>
          <p:cNvPr id="6" name="文本框 5"/>
          <p:cNvSpPr txBox="1"/>
          <p:nvPr/>
        </p:nvSpPr>
        <p:spPr>
          <a:xfrm>
            <a:off x="635" y="4797425"/>
            <a:ext cx="1329690" cy="368300"/>
          </a:xfrm>
          <a:prstGeom prst="rect">
            <a:avLst/>
          </a:prstGeom>
          <a:noFill/>
        </p:spPr>
        <p:txBody>
          <a:bodyPr wrap="square" rtlCol="0">
            <a:spAutoFit/>
          </a:bodyPr>
          <a:p>
            <a:r>
              <a:rPr lang="zh-CN" altLang="en-US"/>
              <a:t>通道注意力</a:t>
            </a:r>
            <a:endParaRPr lang="zh-CN" altLang="en-US"/>
          </a:p>
        </p:txBody>
      </p:sp>
      <p:grpSp>
        <p:nvGrpSpPr>
          <p:cNvPr id="12" name="组合 11"/>
          <p:cNvGrpSpPr/>
          <p:nvPr/>
        </p:nvGrpSpPr>
        <p:grpSpPr>
          <a:xfrm>
            <a:off x="1410970" y="2277110"/>
            <a:ext cx="1403985" cy="1360477"/>
            <a:chOff x="2330" y="3133"/>
            <a:chExt cx="3008" cy="3265"/>
          </a:xfrm>
        </p:grpSpPr>
        <p:sp>
          <p:nvSpPr>
            <p:cNvPr id="7" name="立方体 6"/>
            <p:cNvSpPr/>
            <p:nvPr/>
          </p:nvSpPr>
          <p:spPr>
            <a:xfrm>
              <a:off x="2830" y="3133"/>
              <a:ext cx="2154" cy="2268"/>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2330" y="3939"/>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h</a:t>
              </a:r>
              <a:endParaRPr lang="en-US" altLang="zh-CN">
                <a:latin typeface="Times New Roman" panose="02020603050405020304" pitchFamily="18" charset="0"/>
                <a:cs typeface="Times New Roman" panose="02020603050405020304" pitchFamily="18" charset="0"/>
              </a:endParaRPr>
            </a:p>
          </p:txBody>
        </p:sp>
        <p:sp>
          <p:nvSpPr>
            <p:cNvPr id="9" name="文本框 8"/>
            <p:cNvSpPr txBox="1"/>
            <p:nvPr/>
          </p:nvSpPr>
          <p:spPr>
            <a:xfrm>
              <a:off x="3364" y="5514"/>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w</a:t>
              </a:r>
              <a:endParaRPr lang="en-US" altLang="zh-CN">
                <a:latin typeface="Times New Roman" panose="02020603050405020304" pitchFamily="18" charset="0"/>
                <a:cs typeface="Times New Roman" panose="02020603050405020304" pitchFamily="18" charset="0"/>
              </a:endParaRPr>
            </a:p>
          </p:txBody>
        </p:sp>
        <p:sp>
          <p:nvSpPr>
            <p:cNvPr id="10" name="文本框 9"/>
            <p:cNvSpPr txBox="1"/>
            <p:nvPr/>
          </p:nvSpPr>
          <p:spPr>
            <a:xfrm>
              <a:off x="4838" y="4834"/>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endParaRPr lang="en-US" altLang="zh-CN">
                <a:latin typeface="Times New Roman" panose="02020603050405020304" pitchFamily="18" charset="0"/>
                <a:cs typeface="Times New Roman" panose="02020603050405020304" pitchFamily="18" charset="0"/>
              </a:endParaRPr>
            </a:p>
          </p:txBody>
        </p:sp>
      </p:grpSp>
      <p:grpSp>
        <p:nvGrpSpPr>
          <p:cNvPr id="13" name="组合 12"/>
          <p:cNvGrpSpPr/>
          <p:nvPr/>
        </p:nvGrpSpPr>
        <p:grpSpPr>
          <a:xfrm>
            <a:off x="3035300" y="2324100"/>
            <a:ext cx="1403985" cy="1360477"/>
            <a:chOff x="2330" y="3133"/>
            <a:chExt cx="3008" cy="3265"/>
          </a:xfrm>
        </p:grpSpPr>
        <p:sp>
          <p:nvSpPr>
            <p:cNvPr id="14" name="立方体 13"/>
            <p:cNvSpPr/>
            <p:nvPr/>
          </p:nvSpPr>
          <p:spPr>
            <a:xfrm>
              <a:off x="2830" y="3133"/>
              <a:ext cx="2154" cy="2268"/>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文本框 16"/>
            <p:cNvSpPr txBox="1"/>
            <p:nvPr/>
          </p:nvSpPr>
          <p:spPr>
            <a:xfrm>
              <a:off x="2330" y="3939"/>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h</a:t>
              </a:r>
              <a:endParaRPr lang="en-US" altLang="zh-CN">
                <a:latin typeface="Times New Roman" panose="02020603050405020304" pitchFamily="18" charset="0"/>
                <a:cs typeface="Times New Roman" panose="02020603050405020304" pitchFamily="18" charset="0"/>
              </a:endParaRPr>
            </a:p>
          </p:txBody>
        </p:sp>
        <p:sp>
          <p:nvSpPr>
            <p:cNvPr id="18" name="文本框 17"/>
            <p:cNvSpPr txBox="1"/>
            <p:nvPr/>
          </p:nvSpPr>
          <p:spPr>
            <a:xfrm>
              <a:off x="3364" y="5514"/>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w</a:t>
              </a:r>
              <a:endParaRPr lang="en-US" altLang="zh-CN">
                <a:latin typeface="Times New Roman" panose="02020603050405020304" pitchFamily="18" charset="0"/>
                <a:cs typeface="Times New Roman" panose="02020603050405020304" pitchFamily="18" charset="0"/>
              </a:endParaRPr>
            </a:p>
          </p:txBody>
        </p:sp>
        <p:sp>
          <p:nvSpPr>
            <p:cNvPr id="19" name="文本框 18"/>
            <p:cNvSpPr txBox="1"/>
            <p:nvPr/>
          </p:nvSpPr>
          <p:spPr>
            <a:xfrm>
              <a:off x="4838" y="4834"/>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endParaRPr lang="en-US" altLang="zh-CN">
                <a:latin typeface="Times New Roman" panose="02020603050405020304" pitchFamily="18" charset="0"/>
                <a:cs typeface="Times New Roman" panose="02020603050405020304" pitchFamily="18" charset="0"/>
              </a:endParaRPr>
            </a:p>
          </p:txBody>
        </p:sp>
      </p:grpSp>
      <p:sp>
        <p:nvSpPr>
          <p:cNvPr id="20" name="下弧形箭头 19"/>
          <p:cNvSpPr/>
          <p:nvPr/>
        </p:nvSpPr>
        <p:spPr>
          <a:xfrm>
            <a:off x="1920240" y="2925445"/>
            <a:ext cx="1871980" cy="575945"/>
          </a:xfrm>
          <a:prstGeom prst="curved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grpSp>
        <p:nvGrpSpPr>
          <p:cNvPr id="21" name="组合 20"/>
          <p:cNvGrpSpPr/>
          <p:nvPr/>
        </p:nvGrpSpPr>
        <p:grpSpPr>
          <a:xfrm>
            <a:off x="1430020" y="4318635"/>
            <a:ext cx="1403985" cy="1360477"/>
            <a:chOff x="2330" y="3133"/>
            <a:chExt cx="3008" cy="3265"/>
          </a:xfrm>
        </p:grpSpPr>
        <p:sp>
          <p:nvSpPr>
            <p:cNvPr id="22" name="立方体 21"/>
            <p:cNvSpPr/>
            <p:nvPr/>
          </p:nvSpPr>
          <p:spPr>
            <a:xfrm>
              <a:off x="2830" y="3133"/>
              <a:ext cx="2154" cy="2268"/>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文本框 22"/>
            <p:cNvSpPr txBox="1"/>
            <p:nvPr/>
          </p:nvSpPr>
          <p:spPr>
            <a:xfrm>
              <a:off x="2330" y="3939"/>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h</a:t>
              </a:r>
              <a:endParaRPr lang="en-US" altLang="zh-CN">
                <a:latin typeface="Times New Roman" panose="02020603050405020304" pitchFamily="18" charset="0"/>
                <a:cs typeface="Times New Roman" panose="02020603050405020304" pitchFamily="18" charset="0"/>
              </a:endParaRPr>
            </a:p>
          </p:txBody>
        </p:sp>
        <p:sp>
          <p:nvSpPr>
            <p:cNvPr id="24" name="文本框 23"/>
            <p:cNvSpPr txBox="1"/>
            <p:nvPr/>
          </p:nvSpPr>
          <p:spPr>
            <a:xfrm>
              <a:off x="3364" y="5514"/>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w</a:t>
              </a:r>
              <a:endParaRPr lang="en-US" altLang="zh-CN">
                <a:latin typeface="Times New Roman" panose="02020603050405020304" pitchFamily="18" charset="0"/>
                <a:cs typeface="Times New Roman" panose="02020603050405020304" pitchFamily="18" charset="0"/>
              </a:endParaRPr>
            </a:p>
          </p:txBody>
        </p:sp>
        <p:sp>
          <p:nvSpPr>
            <p:cNvPr id="25" name="文本框 24"/>
            <p:cNvSpPr txBox="1"/>
            <p:nvPr/>
          </p:nvSpPr>
          <p:spPr>
            <a:xfrm>
              <a:off x="4838" y="4834"/>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endParaRPr lang="en-US" altLang="zh-CN">
                <a:latin typeface="Times New Roman" panose="02020603050405020304" pitchFamily="18" charset="0"/>
                <a:cs typeface="Times New Roman" panose="02020603050405020304" pitchFamily="18" charset="0"/>
              </a:endParaRPr>
            </a:p>
          </p:txBody>
        </p:sp>
      </p:grpSp>
      <p:grpSp>
        <p:nvGrpSpPr>
          <p:cNvPr id="26" name="组合 25"/>
          <p:cNvGrpSpPr/>
          <p:nvPr/>
        </p:nvGrpSpPr>
        <p:grpSpPr>
          <a:xfrm>
            <a:off x="3054350" y="4365625"/>
            <a:ext cx="1403985" cy="1360477"/>
            <a:chOff x="2330" y="3133"/>
            <a:chExt cx="3008" cy="3265"/>
          </a:xfrm>
        </p:grpSpPr>
        <p:sp>
          <p:nvSpPr>
            <p:cNvPr id="27" name="立方体 26"/>
            <p:cNvSpPr/>
            <p:nvPr/>
          </p:nvSpPr>
          <p:spPr>
            <a:xfrm>
              <a:off x="2830" y="3133"/>
              <a:ext cx="2154" cy="2268"/>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文本框 27"/>
            <p:cNvSpPr txBox="1"/>
            <p:nvPr/>
          </p:nvSpPr>
          <p:spPr>
            <a:xfrm>
              <a:off x="2330" y="3939"/>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h</a:t>
              </a:r>
              <a:endParaRPr lang="en-US" altLang="zh-CN">
                <a:latin typeface="Times New Roman" panose="02020603050405020304" pitchFamily="18" charset="0"/>
                <a:cs typeface="Times New Roman" panose="02020603050405020304" pitchFamily="18" charset="0"/>
              </a:endParaRPr>
            </a:p>
          </p:txBody>
        </p:sp>
        <p:sp>
          <p:nvSpPr>
            <p:cNvPr id="29" name="文本框 28"/>
            <p:cNvSpPr txBox="1"/>
            <p:nvPr/>
          </p:nvSpPr>
          <p:spPr>
            <a:xfrm>
              <a:off x="3364" y="5514"/>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w</a:t>
              </a:r>
              <a:endParaRPr lang="en-US" altLang="zh-CN">
                <a:latin typeface="Times New Roman" panose="02020603050405020304" pitchFamily="18" charset="0"/>
                <a:cs typeface="Times New Roman" panose="02020603050405020304" pitchFamily="18" charset="0"/>
              </a:endParaRPr>
            </a:p>
          </p:txBody>
        </p:sp>
        <p:sp>
          <p:nvSpPr>
            <p:cNvPr id="30" name="文本框 29"/>
            <p:cNvSpPr txBox="1"/>
            <p:nvPr/>
          </p:nvSpPr>
          <p:spPr>
            <a:xfrm>
              <a:off x="4838" y="4834"/>
              <a:ext cx="500" cy="884"/>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endParaRPr lang="en-US" altLang="zh-CN">
                <a:latin typeface="Times New Roman" panose="02020603050405020304" pitchFamily="18" charset="0"/>
                <a:cs typeface="Times New Roman" panose="02020603050405020304" pitchFamily="18" charset="0"/>
              </a:endParaRPr>
            </a:p>
          </p:txBody>
        </p:sp>
      </p:grpSp>
      <p:sp>
        <p:nvSpPr>
          <p:cNvPr id="31" name="下弧形箭头 30"/>
          <p:cNvSpPr/>
          <p:nvPr/>
        </p:nvSpPr>
        <p:spPr>
          <a:xfrm>
            <a:off x="2496185" y="4725670"/>
            <a:ext cx="1871980" cy="575945"/>
          </a:xfrm>
          <a:prstGeom prst="curvedUpArrow">
            <a:avLst/>
          </a:prstGeom>
          <a:solidFill>
            <a:schemeClr val="accent2">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04" y="1309620"/>
            <a:ext cx="6548675" cy="583565"/>
          </a:xfrm>
          <a:prstGeom prst="rect">
            <a:avLst/>
          </a:prstGeom>
          <a:noFill/>
          <a:ln w="9525">
            <a:noFill/>
          </a:ln>
        </p:spPr>
        <p:txBody>
          <a:bodyPr wrap="square" anchor="t">
            <a:spAutoFit/>
          </a:bodyPr>
          <a:lstStyle/>
          <a:p>
            <a:pPr marR="0" defTabSz="914400">
              <a:buClrTx/>
              <a:buSzTx/>
              <a:buFontTx/>
              <a:buNone/>
              <a:defRPr/>
            </a:pPr>
            <a:r>
              <a:rPr kumimoji="0" lang="en-US" sz="3200" b="1" kern="1200" cap="none" spc="0" normalizeH="0" baseline="0" noProof="0" dirty="0">
                <a:solidFill>
                  <a:srgbClr val="000000"/>
                </a:solidFill>
                <a:latin typeface="微软雅黑" panose="020B0503020204020204" charset="-122"/>
                <a:ea typeface="微软雅黑" panose="020B0503020204020204" charset="-122"/>
                <a:cs typeface="+mn-cs"/>
              </a:rPr>
              <a:t>Dual Transformer Block</a:t>
            </a:r>
            <a:endParaRPr kumimoji="0" lang="en-US"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pic>
        <p:nvPicPr>
          <p:cNvPr id="2" name="图片 1"/>
          <p:cNvPicPr>
            <a:picLocks noChangeAspect="1"/>
          </p:cNvPicPr>
          <p:nvPr/>
        </p:nvPicPr>
        <p:blipFill>
          <a:blip r:embed="rId3"/>
          <a:stretch>
            <a:fillRect/>
          </a:stretch>
        </p:blipFill>
        <p:spPr>
          <a:xfrm>
            <a:off x="1343660" y="188595"/>
            <a:ext cx="8958580" cy="5977890"/>
          </a:xfrm>
          <a:prstGeom prst="rect">
            <a:avLst/>
          </a:prstGeom>
        </p:spPr>
      </p:pic>
      <p:pic>
        <p:nvPicPr>
          <p:cNvPr id="3" name="图片 2"/>
          <p:cNvPicPr>
            <a:picLocks noChangeAspect="1"/>
          </p:cNvPicPr>
          <p:nvPr/>
        </p:nvPicPr>
        <p:blipFill>
          <a:blip r:embed="rId4"/>
          <a:stretch>
            <a:fillRect/>
          </a:stretch>
        </p:blipFill>
        <p:spPr>
          <a:xfrm>
            <a:off x="249555" y="6093460"/>
            <a:ext cx="11692255" cy="8166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04" y="1309620"/>
            <a:ext cx="6548675" cy="583565"/>
          </a:xfrm>
          <a:prstGeom prst="rect">
            <a:avLst/>
          </a:prstGeom>
          <a:noFill/>
          <a:ln w="9525">
            <a:noFill/>
          </a:ln>
        </p:spPr>
        <p:txBody>
          <a:bodyPr wrap="square" anchor="t">
            <a:spAutoFit/>
          </a:bodyPr>
          <a:lstStyle/>
          <a:p>
            <a:pPr marR="0" defTabSz="914400">
              <a:buClrTx/>
              <a:buSzTx/>
              <a:buFontTx/>
              <a:buNone/>
              <a:defRPr/>
            </a:pPr>
            <a:r>
              <a:rPr kumimoji="0" lang="en-US" altLang="zh-CN" sz="3200" b="1" kern="1200" cap="none" spc="0" normalizeH="0" baseline="0" noProof="0" dirty="0">
                <a:solidFill>
                  <a:srgbClr val="000000"/>
                </a:solidFill>
                <a:latin typeface="微软雅黑" panose="020B0503020204020204" charset="-122"/>
                <a:ea typeface="微软雅黑" panose="020B0503020204020204" charset="-122"/>
                <a:cs typeface="+mn-cs"/>
              </a:rPr>
              <a:t>Decoder</a:t>
            </a:r>
            <a:endParaRPr kumimoji="0" lang="en-US" altLang="zh-CN"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pic>
        <p:nvPicPr>
          <p:cNvPr id="2" name="图片 1" descr="decoder"/>
          <p:cNvPicPr>
            <a:picLocks noChangeAspect="1"/>
          </p:cNvPicPr>
          <p:nvPr/>
        </p:nvPicPr>
        <p:blipFill>
          <a:blip r:embed="rId3"/>
          <a:stretch>
            <a:fillRect/>
          </a:stretch>
        </p:blipFill>
        <p:spPr>
          <a:xfrm>
            <a:off x="1847850" y="1746885"/>
            <a:ext cx="8858885" cy="2892425"/>
          </a:xfrm>
          <a:prstGeom prst="rect">
            <a:avLst/>
          </a:prstGeom>
        </p:spPr>
      </p:pic>
      <p:sp>
        <p:nvSpPr>
          <p:cNvPr id="20" name="立方体 19"/>
          <p:cNvSpPr/>
          <p:nvPr/>
        </p:nvSpPr>
        <p:spPr>
          <a:xfrm>
            <a:off x="606425" y="30607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立方体 20"/>
          <p:cNvSpPr/>
          <p:nvPr/>
        </p:nvSpPr>
        <p:spPr>
          <a:xfrm>
            <a:off x="733425" y="30607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立方体 21"/>
          <p:cNvSpPr/>
          <p:nvPr/>
        </p:nvSpPr>
        <p:spPr>
          <a:xfrm>
            <a:off x="860425" y="30607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立方体 22"/>
          <p:cNvSpPr/>
          <p:nvPr/>
        </p:nvSpPr>
        <p:spPr>
          <a:xfrm>
            <a:off x="987425" y="30607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立方体 23"/>
          <p:cNvSpPr/>
          <p:nvPr/>
        </p:nvSpPr>
        <p:spPr>
          <a:xfrm>
            <a:off x="548005" y="320421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立方体 26"/>
          <p:cNvSpPr/>
          <p:nvPr/>
        </p:nvSpPr>
        <p:spPr>
          <a:xfrm>
            <a:off x="675005" y="320421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立方体 27"/>
          <p:cNvSpPr/>
          <p:nvPr/>
        </p:nvSpPr>
        <p:spPr>
          <a:xfrm>
            <a:off x="802005" y="320421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立方体 28"/>
          <p:cNvSpPr/>
          <p:nvPr/>
        </p:nvSpPr>
        <p:spPr>
          <a:xfrm>
            <a:off x="987425" y="320421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立方体 33"/>
          <p:cNvSpPr/>
          <p:nvPr/>
        </p:nvSpPr>
        <p:spPr>
          <a:xfrm>
            <a:off x="548005" y="34925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立方体 34"/>
          <p:cNvSpPr/>
          <p:nvPr/>
        </p:nvSpPr>
        <p:spPr>
          <a:xfrm>
            <a:off x="675005" y="34925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立方体 35"/>
          <p:cNvSpPr/>
          <p:nvPr/>
        </p:nvSpPr>
        <p:spPr>
          <a:xfrm>
            <a:off x="802005" y="34925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立方体 36"/>
          <p:cNvSpPr/>
          <p:nvPr/>
        </p:nvSpPr>
        <p:spPr>
          <a:xfrm>
            <a:off x="987425" y="34925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立方体 29"/>
          <p:cNvSpPr/>
          <p:nvPr/>
        </p:nvSpPr>
        <p:spPr>
          <a:xfrm>
            <a:off x="548005" y="335597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立方体 30"/>
          <p:cNvSpPr/>
          <p:nvPr/>
        </p:nvSpPr>
        <p:spPr>
          <a:xfrm>
            <a:off x="675005" y="335597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立方体 31"/>
          <p:cNvSpPr/>
          <p:nvPr/>
        </p:nvSpPr>
        <p:spPr>
          <a:xfrm>
            <a:off x="802005" y="335597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立方体 32"/>
          <p:cNvSpPr/>
          <p:nvPr/>
        </p:nvSpPr>
        <p:spPr>
          <a:xfrm>
            <a:off x="987425" y="335597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立方体 83"/>
          <p:cNvSpPr/>
          <p:nvPr/>
        </p:nvSpPr>
        <p:spPr>
          <a:xfrm>
            <a:off x="513715" y="31210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立方体 84"/>
          <p:cNvSpPr/>
          <p:nvPr/>
        </p:nvSpPr>
        <p:spPr>
          <a:xfrm>
            <a:off x="640715" y="31210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立方体 85"/>
          <p:cNvSpPr/>
          <p:nvPr/>
        </p:nvSpPr>
        <p:spPr>
          <a:xfrm>
            <a:off x="767715" y="31210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立方体 86"/>
          <p:cNvSpPr/>
          <p:nvPr/>
        </p:nvSpPr>
        <p:spPr>
          <a:xfrm>
            <a:off x="894715" y="31210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8" name="立方体 87"/>
          <p:cNvSpPr/>
          <p:nvPr/>
        </p:nvSpPr>
        <p:spPr>
          <a:xfrm>
            <a:off x="455295" y="326453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9" name="立方体 88"/>
          <p:cNvSpPr/>
          <p:nvPr/>
        </p:nvSpPr>
        <p:spPr>
          <a:xfrm>
            <a:off x="582295" y="326453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立方体 89"/>
          <p:cNvSpPr/>
          <p:nvPr/>
        </p:nvSpPr>
        <p:spPr>
          <a:xfrm>
            <a:off x="709295" y="326453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1" name="立方体 90"/>
          <p:cNvSpPr/>
          <p:nvPr/>
        </p:nvSpPr>
        <p:spPr>
          <a:xfrm>
            <a:off x="894715" y="326453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2" name="立方体 91"/>
          <p:cNvSpPr/>
          <p:nvPr/>
        </p:nvSpPr>
        <p:spPr>
          <a:xfrm>
            <a:off x="455295" y="35528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3" name="立方体 92"/>
          <p:cNvSpPr/>
          <p:nvPr/>
        </p:nvSpPr>
        <p:spPr>
          <a:xfrm>
            <a:off x="582295" y="35528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立方体 93"/>
          <p:cNvSpPr/>
          <p:nvPr/>
        </p:nvSpPr>
        <p:spPr>
          <a:xfrm>
            <a:off x="709295" y="35528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5" name="立方体 94"/>
          <p:cNvSpPr/>
          <p:nvPr/>
        </p:nvSpPr>
        <p:spPr>
          <a:xfrm>
            <a:off x="894715" y="355282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立方体 95"/>
          <p:cNvSpPr/>
          <p:nvPr/>
        </p:nvSpPr>
        <p:spPr>
          <a:xfrm>
            <a:off x="455295" y="34163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7" name="立方体 96"/>
          <p:cNvSpPr/>
          <p:nvPr/>
        </p:nvSpPr>
        <p:spPr>
          <a:xfrm>
            <a:off x="582295" y="34163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8" name="立方体 97"/>
          <p:cNvSpPr/>
          <p:nvPr/>
        </p:nvSpPr>
        <p:spPr>
          <a:xfrm>
            <a:off x="709295" y="34163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立方体 98"/>
          <p:cNvSpPr/>
          <p:nvPr/>
        </p:nvSpPr>
        <p:spPr>
          <a:xfrm>
            <a:off x="894715" y="341630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立方体 99"/>
          <p:cNvSpPr/>
          <p:nvPr/>
        </p:nvSpPr>
        <p:spPr>
          <a:xfrm>
            <a:off x="403860" y="32048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1" name="立方体 100"/>
          <p:cNvSpPr/>
          <p:nvPr/>
        </p:nvSpPr>
        <p:spPr>
          <a:xfrm>
            <a:off x="530860" y="32048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2" name="立方体 101"/>
          <p:cNvSpPr/>
          <p:nvPr/>
        </p:nvSpPr>
        <p:spPr>
          <a:xfrm>
            <a:off x="657860" y="32048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立方体 102"/>
          <p:cNvSpPr/>
          <p:nvPr/>
        </p:nvSpPr>
        <p:spPr>
          <a:xfrm>
            <a:off x="784860" y="32048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立方体 103"/>
          <p:cNvSpPr/>
          <p:nvPr/>
        </p:nvSpPr>
        <p:spPr>
          <a:xfrm>
            <a:off x="403860" y="334835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立方体 104"/>
          <p:cNvSpPr/>
          <p:nvPr/>
        </p:nvSpPr>
        <p:spPr>
          <a:xfrm>
            <a:off x="530860" y="334835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立方体 105"/>
          <p:cNvSpPr/>
          <p:nvPr/>
        </p:nvSpPr>
        <p:spPr>
          <a:xfrm>
            <a:off x="657860" y="334835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7" name="立方体 106"/>
          <p:cNvSpPr/>
          <p:nvPr/>
        </p:nvSpPr>
        <p:spPr>
          <a:xfrm>
            <a:off x="784860" y="334835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8" name="立方体 107"/>
          <p:cNvSpPr/>
          <p:nvPr/>
        </p:nvSpPr>
        <p:spPr>
          <a:xfrm>
            <a:off x="403860" y="36366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9" name="立方体 108"/>
          <p:cNvSpPr/>
          <p:nvPr/>
        </p:nvSpPr>
        <p:spPr>
          <a:xfrm>
            <a:off x="530860" y="36366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立方体 109"/>
          <p:cNvSpPr/>
          <p:nvPr/>
        </p:nvSpPr>
        <p:spPr>
          <a:xfrm>
            <a:off x="657860" y="36366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1" name="立方体 110"/>
          <p:cNvSpPr/>
          <p:nvPr/>
        </p:nvSpPr>
        <p:spPr>
          <a:xfrm>
            <a:off x="784860" y="3636645"/>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2" name="立方体 111"/>
          <p:cNvSpPr/>
          <p:nvPr/>
        </p:nvSpPr>
        <p:spPr>
          <a:xfrm>
            <a:off x="403860" y="350012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3" name="立方体 112"/>
          <p:cNvSpPr/>
          <p:nvPr/>
        </p:nvSpPr>
        <p:spPr>
          <a:xfrm>
            <a:off x="530860" y="350012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立方体 113"/>
          <p:cNvSpPr/>
          <p:nvPr/>
        </p:nvSpPr>
        <p:spPr>
          <a:xfrm>
            <a:off x="657860" y="350012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5" name="立方体 114"/>
          <p:cNvSpPr/>
          <p:nvPr/>
        </p:nvSpPr>
        <p:spPr>
          <a:xfrm>
            <a:off x="784860" y="3500120"/>
            <a:ext cx="144145" cy="144145"/>
          </a:xfrm>
          <a:prstGeom prst="cub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16" name="直接箭头连接符 115"/>
          <p:cNvCxnSpPr/>
          <p:nvPr/>
        </p:nvCxnSpPr>
        <p:spPr>
          <a:xfrm>
            <a:off x="1200150" y="3492500"/>
            <a:ext cx="315595" cy="0"/>
          </a:xfrm>
          <a:prstGeom prst="straightConnector1">
            <a:avLst/>
          </a:prstGeom>
          <a:ln>
            <a:solidFill>
              <a:schemeClr val="accent4"/>
            </a:solidFill>
            <a:tailEnd type="arrow"/>
          </a:ln>
        </p:spPr>
        <p:style>
          <a:lnRef idx="2">
            <a:schemeClr val="accent1"/>
          </a:lnRef>
          <a:fillRef idx="0">
            <a:srgbClr val="FFFFFF"/>
          </a:fillRef>
          <a:effectRef idx="0">
            <a:srgbClr val="FFFFFF"/>
          </a:effectRef>
          <a:fontRef idx="minor">
            <a:schemeClr val="tx1"/>
          </a:fontRef>
        </p:style>
      </p:cxnSp>
      <p:sp>
        <p:nvSpPr>
          <p:cNvPr id="117" name="文本框 116"/>
          <p:cNvSpPr txBox="1"/>
          <p:nvPr/>
        </p:nvSpPr>
        <p:spPr>
          <a:xfrm>
            <a:off x="120015" y="3861435"/>
            <a:ext cx="1660525" cy="3562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Voxel Features</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75" y="1309370"/>
            <a:ext cx="8840470" cy="583565"/>
          </a:xfrm>
          <a:prstGeom prst="rect">
            <a:avLst/>
          </a:prstGeom>
          <a:noFill/>
          <a:ln w="9525">
            <a:noFill/>
          </a:ln>
        </p:spPr>
        <p:txBody>
          <a:bodyPr wrap="square" anchor="t">
            <a:spAutoFit/>
          </a:bodyPr>
          <a:lstStyle/>
          <a:p>
            <a:pPr marR="0" defTabSz="914400">
              <a:buClrTx/>
              <a:buSzTx/>
              <a:buFontTx/>
              <a:buNone/>
              <a:defRPr/>
            </a:pPr>
            <a:r>
              <a:rPr kumimoji="0" lang="en-US" altLang="zh-CN" sz="3200" b="1" kern="1200" cap="none" spc="0" normalizeH="0" baseline="0" noProof="0" dirty="0">
                <a:solidFill>
                  <a:srgbClr val="000000"/>
                </a:solidFill>
                <a:latin typeface="微软雅黑" panose="020B0503020204020204" charset="-122"/>
                <a:ea typeface="微软雅黑" panose="020B0503020204020204" charset="-122"/>
                <a:cs typeface="+mn-cs"/>
              </a:rPr>
              <a:t>Nonlinear Reinforcement Block</a:t>
            </a:r>
            <a:endParaRPr kumimoji="0" lang="en-US" altLang="zh-CN"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pic>
        <p:nvPicPr>
          <p:cNvPr id="5" name="图片 4"/>
          <p:cNvPicPr>
            <a:picLocks noChangeAspect="1"/>
          </p:cNvPicPr>
          <p:nvPr/>
        </p:nvPicPr>
        <p:blipFill>
          <a:blip r:embed="rId3"/>
          <a:stretch>
            <a:fillRect/>
          </a:stretch>
        </p:blipFill>
        <p:spPr>
          <a:xfrm>
            <a:off x="10268585" y="1505585"/>
            <a:ext cx="1880235" cy="5306060"/>
          </a:xfrm>
          <a:prstGeom prst="rect">
            <a:avLst/>
          </a:prstGeom>
        </p:spPr>
      </p:pic>
      <p:sp>
        <p:nvSpPr>
          <p:cNvPr id="7" name="立方体 6"/>
          <p:cNvSpPr/>
          <p:nvPr/>
        </p:nvSpPr>
        <p:spPr>
          <a:xfrm>
            <a:off x="4876800" y="4618355"/>
            <a:ext cx="1375410" cy="1265555"/>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4685030" y="5026660"/>
            <a:ext cx="791845" cy="7156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solidFill>
                  <a:schemeClr val="tx1"/>
                </a:solidFill>
                <a:latin typeface="Times New Roman" panose="02020603050405020304" pitchFamily="18" charset="0"/>
                <a:cs typeface="Times New Roman" panose="02020603050405020304" pitchFamily="18" charset="0"/>
              </a:rPr>
              <a:t>1</a:t>
            </a:r>
            <a:r>
              <a:rPr lang="en-US" altLang="zh-CN" sz="1200">
                <a:solidFill>
                  <a:schemeClr val="tx1"/>
                </a:solidFill>
                <a:latin typeface="Arial" panose="020B0604020202020204" pitchFamily="34" charset="0"/>
                <a:cs typeface="Times New Roman" panose="02020603050405020304" pitchFamily="18" charset="0"/>
              </a:rPr>
              <a:t>×d×d</a:t>
            </a:r>
            <a:endParaRPr lang="en-US" altLang="zh-CN" sz="1200">
              <a:solidFill>
                <a:schemeClr val="tx1"/>
              </a:solidFill>
              <a:latin typeface="Arial" panose="020B0604020202020204" pitchFamily="34" charset="0"/>
              <a:cs typeface="Times New Roman" panose="02020603050405020304" pitchFamily="18" charset="0"/>
            </a:endParaRPr>
          </a:p>
        </p:txBody>
      </p:sp>
      <p:sp>
        <p:nvSpPr>
          <p:cNvPr id="12" name="立方体 11"/>
          <p:cNvSpPr/>
          <p:nvPr/>
        </p:nvSpPr>
        <p:spPr>
          <a:xfrm>
            <a:off x="4656455" y="2367915"/>
            <a:ext cx="1398905" cy="1353820"/>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立方体 12"/>
          <p:cNvSpPr/>
          <p:nvPr/>
        </p:nvSpPr>
        <p:spPr>
          <a:xfrm>
            <a:off x="6515735" y="2858135"/>
            <a:ext cx="292735" cy="301625"/>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8" name="直接连接符 17"/>
          <p:cNvCxnSpPr/>
          <p:nvPr/>
        </p:nvCxnSpPr>
        <p:spPr>
          <a:xfrm>
            <a:off x="6059805" y="2370455"/>
            <a:ext cx="518160" cy="487680"/>
          </a:xfrm>
          <a:prstGeom prst="line">
            <a:avLst/>
          </a:prstGeom>
          <a:ln>
            <a:solidFill>
              <a:schemeClr val="accent4"/>
            </a:solidFill>
          </a:ln>
        </p:spPr>
        <p:style>
          <a:lnRef idx="2">
            <a:schemeClr val="accent1"/>
          </a:lnRef>
          <a:fillRef idx="0">
            <a:srgbClr val="FFFFFF"/>
          </a:fillRef>
          <a:effectRef idx="0">
            <a:srgbClr val="FFFFFF"/>
          </a:effectRef>
          <a:fontRef idx="minor">
            <a:schemeClr val="tx1"/>
          </a:fontRef>
        </p:style>
      </p:cxnSp>
      <p:cxnSp>
        <p:nvCxnSpPr>
          <p:cNvPr id="19" name="直接连接符 18"/>
          <p:cNvCxnSpPr/>
          <p:nvPr/>
        </p:nvCxnSpPr>
        <p:spPr>
          <a:xfrm flipV="1">
            <a:off x="6059805" y="3106420"/>
            <a:ext cx="436880" cy="27495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a:off x="5715635" y="2709545"/>
            <a:ext cx="783590" cy="220980"/>
          </a:xfrm>
          <a:prstGeom prst="line">
            <a:avLst/>
          </a:prstGeom>
          <a:ln>
            <a:solidFill>
              <a:schemeClr val="accent4"/>
            </a:solidFill>
          </a:ln>
        </p:spPr>
        <p:style>
          <a:lnRef idx="2">
            <a:schemeClr val="accent1"/>
          </a:lnRef>
          <a:fillRef idx="0">
            <a:srgbClr val="FFFFFF"/>
          </a:fillRef>
          <a:effectRef idx="0">
            <a:srgbClr val="FFFFFF"/>
          </a:effectRef>
          <a:fontRef idx="minor">
            <a:schemeClr val="tx1"/>
          </a:fontRef>
        </p:style>
      </p:cxnSp>
      <p:cxnSp>
        <p:nvCxnSpPr>
          <p:cNvPr id="4" name="直接连接符 3"/>
          <p:cNvCxnSpPr/>
          <p:nvPr/>
        </p:nvCxnSpPr>
        <p:spPr>
          <a:xfrm flipV="1">
            <a:off x="5722620" y="3161030"/>
            <a:ext cx="781050" cy="55753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nvCxnSpPr>
        <p:spPr>
          <a:xfrm flipV="1">
            <a:off x="5473700" y="4944110"/>
            <a:ext cx="454660" cy="8255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nvCxnSpPr>
        <p:spPr>
          <a:xfrm>
            <a:off x="5461000" y="5725160"/>
            <a:ext cx="467360" cy="13779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25" name="直接连接符 24"/>
          <p:cNvCxnSpPr/>
          <p:nvPr/>
        </p:nvCxnSpPr>
        <p:spPr>
          <a:xfrm flipV="1">
            <a:off x="4673600" y="4937125"/>
            <a:ext cx="204470" cy="8318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26" name="直接连接符 25"/>
          <p:cNvCxnSpPr/>
          <p:nvPr/>
        </p:nvCxnSpPr>
        <p:spPr>
          <a:xfrm>
            <a:off x="4679950" y="5750560"/>
            <a:ext cx="198120" cy="11239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nvCxnSpPr>
        <p:spPr>
          <a:xfrm>
            <a:off x="5928360" y="5871210"/>
            <a:ext cx="143510" cy="12700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4" name="直接连接符 13"/>
          <p:cNvCxnSpPr/>
          <p:nvPr/>
        </p:nvCxnSpPr>
        <p:spPr>
          <a:xfrm>
            <a:off x="6273800" y="5572760"/>
            <a:ext cx="145415" cy="9652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17" name="右大括号 16"/>
          <p:cNvSpPr/>
          <p:nvPr/>
        </p:nvSpPr>
        <p:spPr>
          <a:xfrm>
            <a:off x="10121265" y="2052955"/>
            <a:ext cx="282575" cy="1903095"/>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8" name="矩形 37"/>
          <p:cNvSpPr/>
          <p:nvPr/>
        </p:nvSpPr>
        <p:spPr>
          <a:xfrm>
            <a:off x="8940165" y="2053590"/>
            <a:ext cx="969010" cy="8661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2D</a:t>
            </a:r>
            <a:r>
              <a:rPr lang="zh-CN" altLang="en-US"/>
              <a:t>卷积</a:t>
            </a:r>
            <a:endParaRPr lang="zh-CN" altLang="en-US"/>
          </a:p>
        </p:txBody>
      </p:sp>
      <p:sp>
        <p:nvSpPr>
          <p:cNvPr id="39" name="矩形 38"/>
          <p:cNvSpPr/>
          <p:nvPr/>
        </p:nvSpPr>
        <p:spPr>
          <a:xfrm>
            <a:off x="9073515" y="3244850"/>
            <a:ext cx="702945" cy="193040"/>
          </a:xfrm>
          <a:prstGeom prst="rect">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400"/>
              <a:t>RELU</a:t>
            </a:r>
            <a:endParaRPr lang="en-US" altLang="zh-CN" sz="1400"/>
          </a:p>
        </p:txBody>
      </p:sp>
      <p:sp>
        <p:nvSpPr>
          <p:cNvPr id="40" name="矩形 39"/>
          <p:cNvSpPr/>
          <p:nvPr/>
        </p:nvSpPr>
        <p:spPr>
          <a:xfrm>
            <a:off x="9073515" y="3762375"/>
            <a:ext cx="702945" cy="1930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t>1D</a:t>
            </a:r>
            <a:r>
              <a:rPr lang="zh-CN" altLang="en-US" sz="1200"/>
              <a:t>卷积</a:t>
            </a:r>
            <a:endParaRPr lang="zh-CN" altLang="en-US" sz="1200"/>
          </a:p>
        </p:txBody>
      </p:sp>
      <p:cxnSp>
        <p:nvCxnSpPr>
          <p:cNvPr id="41" name="直接箭头连接符 40"/>
          <p:cNvCxnSpPr>
            <a:stCxn id="38" idx="2"/>
            <a:endCxn id="39" idx="0"/>
          </p:cNvCxnSpPr>
          <p:nvPr/>
        </p:nvCxnSpPr>
        <p:spPr>
          <a:xfrm>
            <a:off x="9424670" y="2919730"/>
            <a:ext cx="635" cy="3251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2" name="直接箭头连接符 41"/>
          <p:cNvCxnSpPr>
            <a:stCxn id="39" idx="2"/>
            <a:endCxn id="40" idx="0"/>
          </p:cNvCxnSpPr>
          <p:nvPr/>
        </p:nvCxnSpPr>
        <p:spPr>
          <a:xfrm>
            <a:off x="9425305" y="3437890"/>
            <a:ext cx="0" cy="3244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43" name="文本框 42"/>
          <p:cNvSpPr txBox="1"/>
          <p:nvPr/>
        </p:nvSpPr>
        <p:spPr>
          <a:xfrm>
            <a:off x="4664075" y="1781175"/>
            <a:ext cx="4064000" cy="368300"/>
          </a:xfrm>
          <a:prstGeom prst="rect">
            <a:avLst/>
          </a:prstGeom>
          <a:noFill/>
        </p:spPr>
        <p:txBody>
          <a:bodyPr wrap="square" rtlCol="0">
            <a:spAutoFit/>
          </a:bodyPr>
          <a:p>
            <a:r>
              <a:rPr lang="zh-CN" altLang="en-US"/>
              <a:t>传统</a:t>
            </a:r>
            <a:r>
              <a:rPr lang="en-US" altLang="zh-CN"/>
              <a:t>3D</a:t>
            </a:r>
            <a:r>
              <a:rPr lang="zh-CN" altLang="en-US"/>
              <a:t>卷积</a:t>
            </a:r>
            <a:endParaRPr lang="zh-CN" altLang="en-US"/>
          </a:p>
        </p:txBody>
      </p:sp>
      <p:sp>
        <p:nvSpPr>
          <p:cNvPr id="44" name="文本框 43"/>
          <p:cNvSpPr txBox="1"/>
          <p:nvPr/>
        </p:nvSpPr>
        <p:spPr>
          <a:xfrm>
            <a:off x="5009515" y="4241800"/>
            <a:ext cx="4064000" cy="368300"/>
          </a:xfrm>
          <a:prstGeom prst="rect">
            <a:avLst/>
          </a:prstGeom>
          <a:noFill/>
        </p:spPr>
        <p:txBody>
          <a:bodyPr wrap="square" rtlCol="0">
            <a:spAutoFit/>
          </a:bodyPr>
          <a:p>
            <a:r>
              <a:rPr lang="en-US" altLang="zh-CN"/>
              <a:t>R(2+1D)</a:t>
            </a:r>
            <a:r>
              <a:rPr lang="zh-CN" altLang="en-US"/>
              <a:t>卷积</a:t>
            </a:r>
            <a:endParaRPr lang="zh-CN" altLang="en-US"/>
          </a:p>
        </p:txBody>
      </p:sp>
      <p:sp>
        <p:nvSpPr>
          <p:cNvPr id="45" name="文本框 44"/>
          <p:cNvSpPr txBox="1"/>
          <p:nvPr/>
        </p:nvSpPr>
        <p:spPr>
          <a:xfrm>
            <a:off x="397510" y="1925320"/>
            <a:ext cx="3684270" cy="4211320"/>
          </a:xfrm>
          <a:prstGeom prst="rect">
            <a:avLst/>
          </a:prstGeom>
          <a:noFill/>
        </p:spPr>
        <p:txBody>
          <a:bodyPr wrap="square" rtlCol="0">
            <a:noAutofit/>
          </a:bodyPr>
          <a:p>
            <a:r>
              <a:rPr lang="zh-CN" altLang="en-US" sz="1600">
                <a:latin typeface="宋体" panose="02010600030101010101" pitchFamily="2" charset="-122"/>
                <a:ea typeface="宋体" panose="02010600030101010101" pitchFamily="2" charset="-122"/>
                <a:cs typeface="宋体" panose="02010600030101010101" pitchFamily="2" charset="-122"/>
              </a:rPr>
              <a:t>非线性增强块</a:t>
            </a:r>
            <a:r>
              <a:rPr lang="en-US" altLang="zh-CN" sz="1600">
                <a:latin typeface="宋体" panose="02010600030101010101" pitchFamily="2" charset="-122"/>
                <a:ea typeface="宋体" panose="02010600030101010101" pitchFamily="2" charset="-122"/>
                <a:cs typeface="宋体" panose="02010600030101010101" pitchFamily="2" charset="-122"/>
              </a:rPr>
              <a:t>(NRB)</a:t>
            </a:r>
            <a:r>
              <a:rPr lang="zh-CN" altLang="en-US" sz="1600">
                <a:latin typeface="宋体" panose="02010600030101010101" pitchFamily="2" charset="-122"/>
                <a:ea typeface="宋体" panose="02010600030101010101" pitchFamily="2" charset="-122"/>
                <a:cs typeface="宋体" panose="02010600030101010101" pitchFamily="2" charset="-122"/>
              </a:rPr>
              <a:t>：传统</a:t>
            </a:r>
            <a:r>
              <a:rPr lang="en-US" altLang="zh-CN" sz="1600">
                <a:latin typeface="宋体" panose="02010600030101010101" pitchFamily="2" charset="-122"/>
                <a:ea typeface="宋体" panose="02010600030101010101" pitchFamily="2" charset="-122"/>
                <a:cs typeface="宋体" panose="02010600030101010101" pitchFamily="2" charset="-122"/>
              </a:rPr>
              <a:t> 3D </a:t>
            </a:r>
            <a:r>
              <a:rPr lang="zh-CN" altLang="en-US" sz="1600">
                <a:latin typeface="宋体" panose="02010600030101010101" pitchFamily="2" charset="-122"/>
                <a:ea typeface="宋体" panose="02010600030101010101" pitchFamily="2" charset="-122"/>
                <a:cs typeface="宋体" panose="02010600030101010101" pitchFamily="2" charset="-122"/>
              </a:rPr>
              <a:t>卷积是</a:t>
            </a:r>
            <a:r>
              <a:rPr lang="zh-CN" altLang="en-US" sz="1600" b="1">
                <a:latin typeface="宋体" panose="02010600030101010101" pitchFamily="2" charset="-122"/>
                <a:ea typeface="宋体" panose="02010600030101010101" pitchFamily="2" charset="-122"/>
                <a:cs typeface="宋体" panose="02010600030101010101" pitchFamily="2" charset="-122"/>
              </a:rPr>
              <a:t>同时</a:t>
            </a:r>
            <a:r>
              <a:rPr lang="zh-CN" altLang="en-US" sz="1600">
                <a:latin typeface="宋体" panose="02010600030101010101" pitchFamily="2" charset="-122"/>
                <a:ea typeface="宋体" panose="02010600030101010101" pitchFamily="2" charset="-122"/>
                <a:cs typeface="宋体" panose="02010600030101010101" pitchFamily="2" charset="-122"/>
              </a:rPr>
              <a:t>在空间维度（长、宽）和时间</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通道</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维度进行处理，</a:t>
            </a:r>
            <a:r>
              <a:rPr lang="en-US" altLang="zh-CN" sz="1600">
                <a:latin typeface="宋体" panose="02010600030101010101" pitchFamily="2" charset="-122"/>
                <a:ea typeface="宋体" panose="02010600030101010101" pitchFamily="2" charset="-122"/>
                <a:cs typeface="宋体" panose="02010600030101010101" pitchFamily="2" charset="-122"/>
              </a:rPr>
              <a:t>R (2+1d) </a:t>
            </a:r>
            <a:r>
              <a:rPr lang="zh-CN" altLang="en-US" sz="1600">
                <a:latin typeface="宋体" panose="02010600030101010101" pitchFamily="2" charset="-122"/>
                <a:ea typeface="宋体" panose="02010600030101010101" pitchFamily="2" charset="-122"/>
                <a:cs typeface="宋体" panose="02010600030101010101" pitchFamily="2" charset="-122"/>
              </a:rPr>
              <a:t>卷积把</a:t>
            </a:r>
            <a:r>
              <a:rPr lang="en-US" altLang="zh-CN" sz="1600">
                <a:latin typeface="宋体" panose="02010600030101010101" pitchFamily="2" charset="-122"/>
                <a:ea typeface="宋体" panose="02010600030101010101" pitchFamily="2" charset="-122"/>
                <a:cs typeface="宋体" panose="02010600030101010101" pitchFamily="2" charset="-122"/>
              </a:rPr>
              <a:t> 3D </a:t>
            </a:r>
            <a:r>
              <a:rPr lang="zh-CN" altLang="en-US" sz="1600">
                <a:latin typeface="宋体" panose="02010600030101010101" pitchFamily="2" charset="-122"/>
                <a:ea typeface="宋体" panose="02010600030101010101" pitchFamily="2" charset="-122"/>
                <a:cs typeface="宋体" panose="02010600030101010101" pitchFamily="2" charset="-122"/>
              </a:rPr>
              <a:t>卷积拆分成了两个步骤。</a:t>
            </a:r>
            <a:r>
              <a:rPr lang="zh-CN" altLang="en-US" sz="1600" b="1">
                <a:latin typeface="宋体" panose="02010600030101010101" pitchFamily="2" charset="-122"/>
                <a:ea typeface="宋体" panose="02010600030101010101" pitchFamily="2" charset="-122"/>
                <a:cs typeface="宋体" panose="02010600030101010101" pitchFamily="2" charset="-122"/>
              </a:rPr>
              <a:t>先</a:t>
            </a:r>
            <a:r>
              <a:rPr lang="zh-CN" altLang="en-US" sz="1600">
                <a:latin typeface="宋体" panose="02010600030101010101" pitchFamily="2" charset="-122"/>
                <a:ea typeface="宋体" panose="02010600030101010101" pitchFamily="2" charset="-122"/>
                <a:cs typeface="宋体" panose="02010600030101010101" pitchFamily="2" charset="-122"/>
              </a:rPr>
              <a:t>是用一个</a:t>
            </a:r>
            <a:r>
              <a:rPr lang="en-US" altLang="zh-CN" sz="1600">
                <a:latin typeface="宋体" panose="02010600030101010101" pitchFamily="2" charset="-122"/>
                <a:ea typeface="宋体" panose="02010600030101010101" pitchFamily="2" charset="-122"/>
                <a:cs typeface="宋体" panose="02010600030101010101" pitchFamily="2" charset="-122"/>
              </a:rPr>
              <a:t> 2D </a:t>
            </a:r>
            <a:r>
              <a:rPr lang="zh-CN" altLang="en-US" sz="1600">
                <a:latin typeface="宋体" panose="02010600030101010101" pitchFamily="2" charset="-122"/>
                <a:ea typeface="宋体" panose="02010600030101010101" pitchFamily="2" charset="-122"/>
                <a:cs typeface="宋体" panose="02010600030101010101" pitchFamily="2" charset="-122"/>
              </a:rPr>
              <a:t>卷积核在空间维度（长、宽）上做卷积，这样可以有效提取空间特征</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；之后</a:t>
            </a:r>
            <a:r>
              <a:rPr lang="zh-CN" altLang="en-US" sz="1600" b="1">
                <a:latin typeface="宋体" panose="02010600030101010101" pitchFamily="2" charset="-122"/>
                <a:ea typeface="宋体" panose="02010600030101010101" pitchFamily="2" charset="-122"/>
                <a:cs typeface="宋体" panose="02010600030101010101" pitchFamily="2" charset="-122"/>
              </a:rPr>
              <a:t>再</a:t>
            </a:r>
            <a:r>
              <a:rPr lang="zh-CN" altLang="en-US" sz="1600">
                <a:latin typeface="宋体" panose="02010600030101010101" pitchFamily="2" charset="-122"/>
                <a:ea typeface="宋体" panose="02010600030101010101" pitchFamily="2" charset="-122"/>
                <a:cs typeface="宋体" panose="02010600030101010101" pitchFamily="2" charset="-122"/>
              </a:rPr>
              <a:t>用一个</a:t>
            </a:r>
            <a:r>
              <a:rPr lang="en-US" altLang="zh-CN" sz="1600">
                <a:latin typeface="宋体" panose="02010600030101010101" pitchFamily="2" charset="-122"/>
                <a:ea typeface="宋体" panose="02010600030101010101" pitchFamily="2" charset="-122"/>
                <a:cs typeface="宋体" panose="02010600030101010101" pitchFamily="2" charset="-122"/>
              </a:rPr>
              <a:t> 1D </a:t>
            </a:r>
            <a:r>
              <a:rPr lang="zh-CN" altLang="en-US" sz="1600">
                <a:latin typeface="宋体" panose="02010600030101010101" pitchFamily="2" charset="-122"/>
                <a:ea typeface="宋体" panose="02010600030101010101" pitchFamily="2" charset="-122"/>
                <a:cs typeface="宋体" panose="02010600030101010101" pitchFamily="2" charset="-122"/>
              </a:rPr>
              <a:t>卷积核沿着时间维度做卷积，用于整合时间信息。将完整的三维卷积分解为二维和一维卷积，与使用单个三维卷积相比，该分解方法可以多一个</a:t>
            </a:r>
            <a:r>
              <a:rPr lang="en-US" altLang="zh-CN" sz="1600">
                <a:latin typeface="宋体" panose="02010600030101010101" pitchFamily="2" charset="-122"/>
                <a:ea typeface="宋体" panose="02010600030101010101" pitchFamily="2" charset="-122"/>
                <a:cs typeface="宋体" panose="02010600030101010101" pitchFamily="2" charset="-122"/>
              </a:rPr>
              <a:t>RELU</a:t>
            </a:r>
            <a:r>
              <a:rPr lang="zh-CN" altLang="en-US" sz="1600">
                <a:latin typeface="宋体" panose="02010600030101010101" pitchFamily="2" charset="-122"/>
                <a:ea typeface="宋体" panose="02010600030101010101" pitchFamily="2" charset="-122"/>
                <a:cs typeface="宋体" panose="02010600030101010101" pitchFamily="2" charset="-122"/>
              </a:rPr>
              <a:t>激活层，从而提高了网络的非线性学习能力。二维卷积和一维卷积可以克服三维卷积参数多的缺点。因此，我们使用</a:t>
            </a:r>
            <a:r>
              <a:rPr lang="en-US" altLang="zh-CN" sz="1600">
                <a:latin typeface="宋体" panose="02010600030101010101" pitchFamily="2" charset="-122"/>
                <a:ea typeface="宋体" panose="02010600030101010101" pitchFamily="2" charset="-122"/>
                <a:cs typeface="宋体" panose="02010600030101010101" pitchFamily="2" charset="-122"/>
              </a:rPr>
              <a:t>R(2+1)D </a:t>
            </a:r>
            <a:r>
              <a:rPr lang="zh-CN" altLang="en-US" sz="1600">
                <a:latin typeface="宋体" panose="02010600030101010101" pitchFamily="2" charset="-122"/>
                <a:ea typeface="宋体" panose="02010600030101010101" pitchFamily="2" charset="-122"/>
                <a:cs typeface="宋体" panose="02010600030101010101" pitchFamily="2" charset="-122"/>
              </a:rPr>
              <a:t>卷积来构建我们的非线性增强块，并使用残差</a:t>
            </a:r>
            <a:r>
              <a:rPr lang="zh-CN" altLang="en-US" sz="1600">
                <a:latin typeface="宋体" panose="02010600030101010101" pitchFamily="2" charset="-122"/>
                <a:ea typeface="宋体" panose="02010600030101010101" pitchFamily="2" charset="-122"/>
                <a:cs typeface="宋体" panose="02010600030101010101" pitchFamily="2" charset="-122"/>
              </a:rPr>
              <a:t>连接。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latin typeface="宋体" panose="02010600030101010101" pitchFamily="2" charset="-122"/>
                <a:ea typeface="宋体" panose="02010600030101010101" pitchFamily="2" charset="-122"/>
                <a:cs typeface="宋体" panose="02010600030101010101" pitchFamily="2" charset="-122"/>
              </a:rPr>
              <a:t>并不是真正用</a:t>
            </a:r>
            <a:r>
              <a:rPr lang="en-US" altLang="zh-CN" sz="1600" b="1">
                <a:latin typeface="宋体" panose="02010600030101010101" pitchFamily="2" charset="-122"/>
                <a:ea typeface="宋体" panose="02010600030101010101" pitchFamily="2" charset="-122"/>
                <a:cs typeface="宋体" panose="02010600030101010101" pitchFamily="2" charset="-122"/>
              </a:rPr>
              <a:t>2D</a:t>
            </a:r>
            <a:r>
              <a:rPr lang="zh-CN" altLang="en-US" sz="1600" b="1">
                <a:latin typeface="宋体" panose="02010600030101010101" pitchFamily="2" charset="-122"/>
                <a:ea typeface="宋体" panose="02010600030101010101" pitchFamily="2" charset="-122"/>
                <a:cs typeface="宋体" panose="02010600030101010101" pitchFamily="2" charset="-122"/>
              </a:rPr>
              <a:t>卷积层，而是用</a:t>
            </a:r>
            <a:r>
              <a:rPr lang="en-US" altLang="zh-CN" sz="1600" b="1">
                <a:latin typeface="宋体" panose="02010600030101010101" pitchFamily="2" charset="-122"/>
                <a:ea typeface="宋体" panose="02010600030101010101" pitchFamily="2" charset="-122"/>
                <a:cs typeface="宋体" panose="02010600030101010101" pitchFamily="2" charset="-122"/>
              </a:rPr>
              <a:t>2D</a:t>
            </a:r>
            <a:r>
              <a:rPr lang="zh-CN" altLang="en-US" sz="1600" b="1">
                <a:latin typeface="宋体" panose="02010600030101010101" pitchFamily="2" charset="-122"/>
                <a:ea typeface="宋体" panose="02010600030101010101" pitchFamily="2" charset="-122"/>
                <a:cs typeface="宋体" panose="02010600030101010101" pitchFamily="2" charset="-122"/>
              </a:rPr>
              <a:t>卷积核与</a:t>
            </a:r>
            <a:r>
              <a:rPr lang="en-US" altLang="zh-CN" sz="1600" b="1">
                <a:latin typeface="宋体" panose="02010600030101010101" pitchFamily="2" charset="-122"/>
                <a:ea typeface="宋体" panose="02010600030101010101" pitchFamily="2" charset="-122"/>
                <a:cs typeface="宋体" panose="02010600030101010101" pitchFamily="2" charset="-122"/>
              </a:rPr>
              <a:t>1D</a:t>
            </a:r>
            <a:r>
              <a:rPr lang="zh-CN" altLang="en-US" sz="1600" b="1">
                <a:latin typeface="宋体" panose="02010600030101010101" pitchFamily="2" charset="-122"/>
                <a:ea typeface="宋体" panose="02010600030101010101" pitchFamily="2" charset="-122"/>
                <a:cs typeface="宋体" panose="02010600030101010101" pitchFamily="2" charset="-122"/>
              </a:rPr>
              <a:t>卷积</a:t>
            </a:r>
            <a:r>
              <a:rPr lang="zh-CN" altLang="en-US" sz="1600" b="1">
                <a:latin typeface="宋体" panose="02010600030101010101" pitchFamily="2" charset="-122"/>
                <a:ea typeface="宋体" panose="02010600030101010101" pitchFamily="2" charset="-122"/>
                <a:cs typeface="宋体" panose="02010600030101010101" pitchFamily="2" charset="-122"/>
              </a:rPr>
              <a:t>核。</a:t>
            </a:r>
            <a:endParaRPr lang="zh-CN" altLang="en-US" sz="1600" b="1">
              <a:latin typeface="宋体" panose="02010600030101010101" pitchFamily="2" charset="-122"/>
              <a:ea typeface="宋体" panose="02010600030101010101" pitchFamily="2" charset="-122"/>
              <a:cs typeface="宋体" panose="02010600030101010101" pitchFamily="2" charset="-122"/>
            </a:endParaRPr>
          </a:p>
        </p:txBody>
      </p:sp>
      <p:sp>
        <p:nvSpPr>
          <p:cNvPr id="46" name="立方体 45"/>
          <p:cNvSpPr/>
          <p:nvPr/>
        </p:nvSpPr>
        <p:spPr>
          <a:xfrm>
            <a:off x="6096000" y="5661025"/>
            <a:ext cx="325120" cy="327025"/>
          </a:xfrm>
          <a:prstGeom prst="cube">
            <a:avLst>
              <a:gd name="adj" fmla="val 70731"/>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文本框 46"/>
          <p:cNvSpPr txBox="1"/>
          <p:nvPr/>
        </p:nvSpPr>
        <p:spPr>
          <a:xfrm rot="19020000">
            <a:off x="5976620" y="5808980"/>
            <a:ext cx="1092200" cy="2508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t×1×1</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3" name="矩形 52"/>
          <p:cNvSpPr/>
          <p:nvPr/>
        </p:nvSpPr>
        <p:spPr>
          <a:xfrm>
            <a:off x="3158490" y="2033905"/>
            <a:ext cx="5023485" cy="2979420"/>
          </a:xfrm>
          <a:prstGeom prst="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文本框 3"/>
          <p:cNvSpPr txBox="1"/>
          <p:nvPr/>
        </p:nvSpPr>
        <p:spPr>
          <a:xfrm>
            <a:off x="1006475" y="1309370"/>
            <a:ext cx="8840470" cy="583565"/>
          </a:xfrm>
          <a:prstGeom prst="rect">
            <a:avLst/>
          </a:prstGeom>
          <a:noFill/>
          <a:ln w="9525">
            <a:noFill/>
          </a:ln>
        </p:spPr>
        <p:txBody>
          <a:bodyPr wrap="square" anchor="t">
            <a:spAutoFit/>
          </a:bodyPr>
          <a:lstStyle/>
          <a:p>
            <a:pPr marR="0" defTabSz="914400">
              <a:buClrTx/>
              <a:buSzTx/>
              <a:buFontTx/>
              <a:buNone/>
              <a:defRPr/>
            </a:pPr>
            <a:r>
              <a:rPr kumimoji="0" lang="en-US" altLang="zh-CN" sz="3200" b="1" kern="1200" cap="none" spc="0" normalizeH="0" baseline="0" noProof="0" dirty="0">
                <a:solidFill>
                  <a:srgbClr val="000000"/>
                </a:solidFill>
                <a:latin typeface="微软雅黑" panose="020B0503020204020204" charset="-122"/>
                <a:ea typeface="微软雅黑" panose="020B0503020204020204" charset="-122"/>
                <a:cs typeface="+mn-cs"/>
              </a:rPr>
              <a:t>SSM Block</a:t>
            </a:r>
            <a:endParaRPr kumimoji="0" lang="en-US" altLang="zh-CN"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sp>
        <p:nvSpPr>
          <p:cNvPr id="3" name="文本框 2"/>
          <p:cNvSpPr txBox="1"/>
          <p:nvPr/>
        </p:nvSpPr>
        <p:spPr>
          <a:xfrm>
            <a:off x="119380" y="1874520"/>
            <a:ext cx="3048000" cy="4218940"/>
          </a:xfrm>
          <a:prstGeom prst="rect">
            <a:avLst/>
          </a:prstGeom>
          <a:noFill/>
        </p:spPr>
        <p:txBody>
          <a:bodyPr wrap="square" rtlCol="0">
            <a:no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选择状态空间模型块</a:t>
            </a:r>
            <a:r>
              <a:rPr lang="en-US" altLang="zh-CN">
                <a:latin typeface="宋体" panose="02010600030101010101" pitchFamily="2" charset="-122"/>
                <a:ea typeface="宋体" panose="02010600030101010101" pitchFamily="2" charset="-122"/>
                <a:cs typeface="宋体" panose="02010600030101010101" pitchFamily="2" charset="-122"/>
                <a:sym typeface="+mn-ea"/>
              </a:rPr>
              <a:t>(SSMB)</a:t>
            </a:r>
            <a:r>
              <a:rPr lang="zh-CN" altLang="en-US">
                <a:latin typeface="宋体" panose="02010600030101010101" pitchFamily="2" charset="-122"/>
                <a:ea typeface="宋体" panose="02010600030101010101" pitchFamily="2" charset="-122"/>
                <a:cs typeface="宋体" panose="02010600030101010101" pitchFamily="2" charset="-122"/>
              </a:rPr>
              <a:t>：</a:t>
            </a:r>
            <a:r>
              <a:rPr lang="zh-CN" altLang="en-US" b="1">
                <a:latin typeface="宋体" panose="02010600030101010101" pitchFamily="2" charset="-122"/>
                <a:ea typeface="宋体" panose="02010600030101010101" pitchFamily="2" charset="-122"/>
                <a:cs typeface="宋体" panose="02010600030101010101" pitchFamily="2" charset="-122"/>
              </a:rPr>
              <a:t>以前的工作经常在解码器设计中使用传统的</a:t>
            </a:r>
            <a:r>
              <a:rPr lang="en-US" altLang="zh-CN" b="1">
                <a:latin typeface="宋体" panose="02010600030101010101" pitchFamily="2" charset="-122"/>
                <a:ea typeface="宋体" panose="02010600030101010101" pitchFamily="2" charset="-122"/>
                <a:cs typeface="宋体" panose="02010600030101010101" pitchFamily="2" charset="-122"/>
              </a:rPr>
              <a:t>Transformer</a:t>
            </a:r>
            <a:r>
              <a:rPr lang="zh-CN" altLang="en-US" b="1">
                <a:latin typeface="宋体" panose="02010600030101010101" pitchFamily="2" charset="-122"/>
                <a:ea typeface="宋体" panose="02010600030101010101" pitchFamily="2" charset="-122"/>
                <a:cs typeface="宋体" panose="02010600030101010101" pitchFamily="2" charset="-122"/>
              </a:rPr>
              <a:t>层来进一步构建远程依赖关系</a:t>
            </a:r>
            <a:r>
              <a:rPr lang="zh-CN" altLang="en-US">
                <a:latin typeface="宋体" panose="02010600030101010101" pitchFamily="2" charset="-122"/>
                <a:ea typeface="宋体" panose="02010600030101010101" pitchFamily="2" charset="-122"/>
                <a:cs typeface="宋体" panose="02010600030101010101" pitchFamily="2" charset="-122"/>
              </a:rPr>
              <a:t>。然而，由于解码器接收到的令牌序列长度太长，导致训练参数呈指数增长，导致模型推理缓慢。</a:t>
            </a:r>
            <a:r>
              <a:rPr lang="zh-CN" altLang="en-US" b="1">
                <a:latin typeface="宋体" panose="02010600030101010101" pitchFamily="2" charset="-122"/>
                <a:ea typeface="宋体" panose="02010600030101010101" pitchFamily="2" charset="-122"/>
                <a:cs typeface="宋体" panose="02010600030101010101" pitchFamily="2" charset="-122"/>
              </a:rPr>
              <a:t>与之前的工作相反，我们使用</a:t>
            </a:r>
            <a:r>
              <a:rPr lang="en-US" altLang="zh-CN" b="1">
                <a:latin typeface="宋体" panose="02010600030101010101" pitchFamily="2" charset="-122"/>
                <a:ea typeface="宋体" panose="02010600030101010101" pitchFamily="2" charset="-122"/>
                <a:cs typeface="宋体" panose="02010600030101010101" pitchFamily="2" charset="-122"/>
              </a:rPr>
              <a:t>SSM</a:t>
            </a:r>
            <a:r>
              <a:rPr lang="zh-CN" altLang="en-US" b="1">
                <a:latin typeface="宋体" panose="02010600030101010101" pitchFamily="2" charset="-122"/>
                <a:ea typeface="宋体" panose="02010600030101010101" pitchFamily="2" charset="-122"/>
                <a:cs typeface="宋体" panose="02010600030101010101" pitchFamily="2" charset="-122"/>
              </a:rPr>
              <a:t>块取代传统的</a:t>
            </a:r>
            <a:r>
              <a:rPr lang="en-US" altLang="zh-CN" b="1">
                <a:latin typeface="宋体" panose="02010600030101010101" pitchFamily="2" charset="-122"/>
                <a:ea typeface="宋体" panose="02010600030101010101" pitchFamily="2" charset="-122"/>
                <a:cs typeface="宋体" panose="02010600030101010101" pitchFamily="2" charset="-122"/>
              </a:rPr>
              <a:t>Transformer</a:t>
            </a:r>
            <a:r>
              <a:rPr lang="zh-CN" altLang="en-US" b="1">
                <a:latin typeface="宋体" panose="02010600030101010101" pitchFamily="2" charset="-122"/>
                <a:ea typeface="宋体" panose="02010600030101010101" pitchFamily="2" charset="-122"/>
                <a:cs typeface="宋体" panose="02010600030101010101" pitchFamily="2" charset="-122"/>
              </a:rPr>
              <a:t>层</a:t>
            </a:r>
            <a:r>
              <a:rPr lang="zh-CN" altLang="en-US">
                <a:latin typeface="宋体" panose="02010600030101010101" pitchFamily="2" charset="-122"/>
                <a:ea typeface="宋体" panose="02010600030101010101" pitchFamily="2" charset="-122"/>
                <a:cs typeface="宋体" panose="02010600030101010101" pitchFamily="2" charset="-122"/>
              </a:rPr>
              <a:t>，以在构建远程依赖关系的同时保持线性复杂性。选择性状态空间模型是深度学习中使用的一种序列模型。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3"/>
          <a:stretch>
            <a:fillRect/>
          </a:stretch>
        </p:blipFill>
        <p:spPr>
          <a:xfrm>
            <a:off x="8472170" y="1341120"/>
            <a:ext cx="2658110" cy="5057775"/>
          </a:xfrm>
          <a:prstGeom prst="rect">
            <a:avLst/>
          </a:prstGeom>
        </p:spPr>
      </p:pic>
      <p:sp>
        <p:nvSpPr>
          <p:cNvPr id="4" name="右大括号 3"/>
          <p:cNvSpPr/>
          <p:nvPr/>
        </p:nvSpPr>
        <p:spPr>
          <a:xfrm>
            <a:off x="8256270" y="2853055"/>
            <a:ext cx="215900" cy="935990"/>
          </a:xfrm>
          <a:prstGeom prst="rightBrace">
            <a:avLst/>
          </a:prstGeom>
          <a:ln>
            <a:solidFill>
              <a:schemeClr val="accent4"/>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1" name="矩形 10"/>
          <p:cNvSpPr/>
          <p:nvPr/>
        </p:nvSpPr>
        <p:spPr>
          <a:xfrm>
            <a:off x="3560445" y="3335655"/>
            <a:ext cx="995045" cy="2159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Linear</a:t>
            </a:r>
            <a:endParaRPr lang="en-US" altLang="zh-CN">
              <a:solidFill>
                <a:schemeClr val="tx1"/>
              </a:solidFill>
            </a:endParaRPr>
          </a:p>
        </p:txBody>
      </p:sp>
      <p:sp>
        <p:nvSpPr>
          <p:cNvPr id="12" name="矩形 11"/>
          <p:cNvSpPr/>
          <p:nvPr/>
        </p:nvSpPr>
        <p:spPr>
          <a:xfrm>
            <a:off x="3199130" y="2759710"/>
            <a:ext cx="1718310" cy="2159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Embedding</a:t>
            </a:r>
            <a:endParaRPr lang="en-US" altLang="zh-CN">
              <a:solidFill>
                <a:schemeClr val="tx1"/>
              </a:solidFill>
            </a:endParaRPr>
          </a:p>
        </p:txBody>
      </p:sp>
      <p:sp>
        <p:nvSpPr>
          <p:cNvPr id="13" name="圆角矩形 12"/>
          <p:cNvSpPr/>
          <p:nvPr/>
        </p:nvSpPr>
        <p:spPr>
          <a:xfrm>
            <a:off x="5863590" y="2543810"/>
            <a:ext cx="2303780" cy="16560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14" name="对象 13">
            <a:hlinkClick r:id="" action="ppaction://ole?verb="/>
          </p:cNvPr>
          <p:cNvGraphicFramePr>
            <a:graphicFrameLocks noChangeAspect="1"/>
          </p:cNvGraphicFramePr>
          <p:nvPr/>
        </p:nvGraphicFramePr>
        <p:xfrm>
          <a:off x="6021705" y="2637155"/>
          <a:ext cx="1798955" cy="338455"/>
        </p:xfrm>
        <a:graphic>
          <a:graphicData uri="http://schemas.openxmlformats.org/presentationml/2006/ole">
            <mc:AlternateContent xmlns:mc="http://schemas.openxmlformats.org/markup-compatibility/2006">
              <mc:Choice xmlns:v="urn:schemas-microsoft-com:vml" Requires="v">
                <p:oleObj spid="_x0000_s1025" name="" r:id="rId4" imgW="1282700" imgH="241300" progId="Equation.KSEE3">
                  <p:embed/>
                </p:oleObj>
              </mc:Choice>
              <mc:Fallback>
                <p:oleObj name="" r:id="rId4" imgW="1282700" imgH="241300" progId="Equation.KSEE3">
                  <p:embed/>
                  <p:pic>
                    <p:nvPicPr>
                      <p:cNvPr id="0" name="图片 1024"/>
                      <p:cNvPicPr/>
                      <p:nvPr/>
                    </p:nvPicPr>
                    <p:blipFill>
                      <a:blip r:embed="rId5"/>
                      <a:stretch>
                        <a:fillRect/>
                      </a:stretch>
                    </p:blipFill>
                    <p:spPr>
                      <a:xfrm>
                        <a:off x="6021705" y="2637155"/>
                        <a:ext cx="1798955" cy="33845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6129655" y="2948305"/>
          <a:ext cx="1583055" cy="427990"/>
        </p:xfrm>
        <a:graphic>
          <a:graphicData uri="http://schemas.openxmlformats.org/presentationml/2006/ole">
            <mc:AlternateContent xmlns:mc="http://schemas.openxmlformats.org/markup-compatibility/2006">
              <mc:Choice xmlns:v="urn:schemas-microsoft-com:vml" Requires="v">
                <p:oleObj spid="_x0000_s1026" name="" r:id="rId6" imgW="939800" imgH="254000" progId="Equation.KSEE3">
                  <p:embed/>
                </p:oleObj>
              </mc:Choice>
              <mc:Fallback>
                <p:oleObj name="" r:id="rId6" imgW="939800" imgH="254000" progId="Equation.KSEE3">
                  <p:embed/>
                  <p:pic>
                    <p:nvPicPr>
                      <p:cNvPr id="0" name="图片 1025"/>
                      <p:cNvPicPr/>
                      <p:nvPr/>
                    </p:nvPicPr>
                    <p:blipFill>
                      <a:blip r:embed="rId7"/>
                      <a:stretch>
                        <a:fillRect/>
                      </a:stretch>
                    </p:blipFill>
                    <p:spPr>
                      <a:xfrm>
                        <a:off x="6129655" y="2948305"/>
                        <a:ext cx="1583055" cy="42799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6237605" y="3335655"/>
          <a:ext cx="1458595" cy="375285"/>
        </p:xfrm>
        <a:graphic>
          <a:graphicData uri="http://schemas.openxmlformats.org/presentationml/2006/ole">
            <mc:AlternateContent xmlns:mc="http://schemas.openxmlformats.org/markup-compatibility/2006">
              <mc:Choice xmlns:v="urn:schemas-microsoft-com:vml" Requires="v">
                <p:oleObj spid="_x0000_s1027" name="" r:id="rId8" imgW="889000" imgH="228600" progId="Equation.KSEE3">
                  <p:embed/>
                </p:oleObj>
              </mc:Choice>
              <mc:Fallback>
                <p:oleObj name="" r:id="rId8" imgW="889000" imgH="228600" progId="Equation.KSEE3">
                  <p:embed/>
                  <p:pic>
                    <p:nvPicPr>
                      <p:cNvPr id="0" name="图片 1026"/>
                      <p:cNvPicPr/>
                      <p:nvPr/>
                    </p:nvPicPr>
                    <p:blipFill>
                      <a:blip r:embed="rId9"/>
                      <a:stretch>
                        <a:fillRect/>
                      </a:stretch>
                    </p:blipFill>
                    <p:spPr>
                      <a:xfrm>
                        <a:off x="6237605" y="3335655"/>
                        <a:ext cx="1458595" cy="37528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6165850" y="3645535"/>
          <a:ext cx="1854200" cy="375285"/>
        </p:xfrm>
        <a:graphic>
          <a:graphicData uri="http://schemas.openxmlformats.org/presentationml/2006/ole">
            <mc:AlternateContent xmlns:mc="http://schemas.openxmlformats.org/markup-compatibility/2006">
              <mc:Choice xmlns:v="urn:schemas-microsoft-com:vml" Requires="v">
                <p:oleObj spid="_x0000_s1028" name="" r:id="rId10" imgW="1066800" imgH="215900" progId="Equation.KSEE3">
                  <p:embed/>
                </p:oleObj>
              </mc:Choice>
              <mc:Fallback>
                <p:oleObj name="" r:id="rId10" imgW="1066800" imgH="215900" progId="Equation.KSEE3">
                  <p:embed/>
                  <p:pic>
                    <p:nvPicPr>
                      <p:cNvPr id="0" name="图片 1027"/>
                      <p:cNvPicPr/>
                      <p:nvPr/>
                    </p:nvPicPr>
                    <p:blipFill>
                      <a:blip r:embed="rId11"/>
                      <a:stretch>
                        <a:fillRect/>
                      </a:stretch>
                    </p:blipFill>
                    <p:spPr>
                      <a:xfrm>
                        <a:off x="6165850" y="3645535"/>
                        <a:ext cx="1854200" cy="375285"/>
                      </a:xfrm>
                      <a:prstGeom prst="rect">
                        <a:avLst/>
                      </a:prstGeom>
                    </p:spPr>
                  </p:pic>
                </p:oleObj>
              </mc:Fallback>
            </mc:AlternateContent>
          </a:graphicData>
        </a:graphic>
      </p:graphicFrame>
      <p:sp>
        <p:nvSpPr>
          <p:cNvPr id="25" name="矩形 24"/>
          <p:cNvSpPr/>
          <p:nvPr/>
        </p:nvSpPr>
        <p:spPr>
          <a:xfrm>
            <a:off x="3560445" y="3839845"/>
            <a:ext cx="995045" cy="2159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Linear</a:t>
            </a:r>
            <a:endParaRPr lang="en-US" altLang="zh-CN">
              <a:solidFill>
                <a:schemeClr val="tx1"/>
              </a:solidFill>
            </a:endParaRPr>
          </a:p>
        </p:txBody>
      </p:sp>
      <p:sp>
        <p:nvSpPr>
          <p:cNvPr id="26" name="文本框 25"/>
          <p:cNvSpPr txBox="1"/>
          <p:nvPr/>
        </p:nvSpPr>
        <p:spPr>
          <a:xfrm>
            <a:off x="3919220" y="4344035"/>
            <a:ext cx="323215" cy="368300"/>
          </a:xfrm>
          <a:prstGeom prst="rect">
            <a:avLst/>
          </a:prstGeom>
          <a:noFill/>
        </p:spPr>
        <p:txBody>
          <a:bodyPr wrap="square" rtlCol="0">
            <a:spAutoFit/>
          </a:bodyPr>
          <a:p>
            <a:r>
              <a:rPr lang="en-US" altLang="zh-CN"/>
              <a:t>x</a:t>
            </a:r>
            <a:endParaRPr lang="en-US" altLang="zh-CN"/>
          </a:p>
        </p:txBody>
      </p:sp>
      <p:cxnSp>
        <p:nvCxnSpPr>
          <p:cNvPr id="38" name="直接箭头连接符 37"/>
          <p:cNvCxnSpPr>
            <a:endCxn id="25" idx="2"/>
          </p:cNvCxnSpPr>
          <p:nvPr/>
        </p:nvCxnSpPr>
        <p:spPr>
          <a:xfrm flipH="1" flipV="1">
            <a:off x="4058285" y="4055745"/>
            <a:ext cx="5080" cy="215900"/>
          </a:xfrm>
          <a:prstGeom prst="straightConnector1">
            <a:avLst/>
          </a:prstGeom>
          <a:ln>
            <a:solidFill>
              <a:schemeClr val="tx2"/>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p:nvPr/>
        </p:nvCxnSpPr>
        <p:spPr>
          <a:xfrm flipH="1" flipV="1">
            <a:off x="4053205" y="3623310"/>
            <a:ext cx="5080" cy="215900"/>
          </a:xfrm>
          <a:prstGeom prst="straightConnector1">
            <a:avLst/>
          </a:prstGeom>
          <a:ln>
            <a:solidFill>
              <a:schemeClr val="tx2"/>
            </a:solidFill>
            <a:tailEnd type="arrow"/>
          </a:ln>
        </p:spPr>
        <p:style>
          <a:lnRef idx="2">
            <a:schemeClr val="accent1"/>
          </a:lnRef>
          <a:fillRef idx="0">
            <a:srgbClr val="FFFFFF"/>
          </a:fillRef>
          <a:effectRef idx="0">
            <a:srgbClr val="FFFFFF"/>
          </a:effectRef>
          <a:fontRef idx="minor">
            <a:schemeClr val="tx1"/>
          </a:fontRef>
        </p:style>
      </p:cxnSp>
      <p:cxnSp>
        <p:nvCxnSpPr>
          <p:cNvPr id="41" name="直接箭头连接符 40"/>
          <p:cNvCxnSpPr>
            <a:stCxn id="12" idx="3"/>
          </p:cNvCxnSpPr>
          <p:nvPr/>
        </p:nvCxnSpPr>
        <p:spPr>
          <a:xfrm>
            <a:off x="4917440" y="2867660"/>
            <a:ext cx="24193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2" name="直接箭头连接符 41"/>
          <p:cNvCxnSpPr/>
          <p:nvPr/>
        </p:nvCxnSpPr>
        <p:spPr>
          <a:xfrm>
            <a:off x="4555490" y="3443605"/>
            <a:ext cx="24193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3" name="直接箭头连接符 42"/>
          <p:cNvCxnSpPr/>
          <p:nvPr/>
        </p:nvCxnSpPr>
        <p:spPr>
          <a:xfrm>
            <a:off x="4555490" y="3944620"/>
            <a:ext cx="24193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846320" y="3767455"/>
            <a:ext cx="659765" cy="368300"/>
          </a:xfrm>
          <a:prstGeom prst="rect">
            <a:avLst/>
          </a:prstGeom>
          <a:noFill/>
        </p:spPr>
        <p:txBody>
          <a:bodyPr wrap="square" rtlCol="0">
            <a:spAutoFit/>
          </a:bodyPr>
          <a:p>
            <a:r>
              <a:rPr lang="en-US" altLang="zh-CN"/>
              <a:t>B,C</a:t>
            </a:r>
            <a:endParaRPr lang="en-US" altLang="zh-CN"/>
          </a:p>
        </p:txBody>
      </p:sp>
      <p:graphicFrame>
        <p:nvGraphicFramePr>
          <p:cNvPr id="46" name="对象 45">
            <a:hlinkClick r:id="" action="ppaction://ole?verb="/>
          </p:cNvPr>
          <p:cNvGraphicFramePr>
            <a:graphicFrameLocks noChangeAspect="1"/>
          </p:cNvGraphicFramePr>
          <p:nvPr/>
        </p:nvGraphicFramePr>
        <p:xfrm>
          <a:off x="4799965" y="3263265"/>
          <a:ext cx="321945" cy="380365"/>
        </p:xfrm>
        <a:graphic>
          <a:graphicData uri="http://schemas.openxmlformats.org/presentationml/2006/ole">
            <mc:AlternateContent xmlns:mc="http://schemas.openxmlformats.org/markup-compatibility/2006">
              <mc:Choice xmlns:v="urn:schemas-microsoft-com:vml" Requires="v">
                <p:oleObj spid="_x0000_s1029" name="" r:id="rId12" imgW="139700" imgH="165100" progId="Equation.KSEE3">
                  <p:embed/>
                </p:oleObj>
              </mc:Choice>
              <mc:Fallback>
                <p:oleObj name="" r:id="rId12" imgW="139700" imgH="165100" progId="Equation.KSEE3">
                  <p:embed/>
                  <p:pic>
                    <p:nvPicPr>
                      <p:cNvPr id="0" name="图片 1028"/>
                      <p:cNvPicPr/>
                      <p:nvPr/>
                    </p:nvPicPr>
                    <p:blipFill>
                      <a:blip r:embed="rId13"/>
                      <a:stretch>
                        <a:fillRect/>
                      </a:stretch>
                    </p:blipFill>
                    <p:spPr>
                      <a:xfrm>
                        <a:off x="4799965" y="3263265"/>
                        <a:ext cx="321945" cy="380365"/>
                      </a:xfrm>
                      <a:prstGeom prst="rect">
                        <a:avLst/>
                      </a:prstGeom>
                    </p:spPr>
                  </p:pic>
                </p:oleObj>
              </mc:Fallback>
            </mc:AlternateContent>
          </a:graphicData>
        </a:graphic>
      </p:graphicFrame>
      <p:sp>
        <p:nvSpPr>
          <p:cNvPr id="47" name="文本框 46"/>
          <p:cNvSpPr txBox="1"/>
          <p:nvPr/>
        </p:nvSpPr>
        <p:spPr>
          <a:xfrm>
            <a:off x="5150485" y="2683510"/>
            <a:ext cx="638175" cy="368300"/>
          </a:xfrm>
          <a:prstGeom prst="rect">
            <a:avLst/>
          </a:prstGeom>
          <a:noFill/>
        </p:spPr>
        <p:txBody>
          <a:bodyPr wrap="square" rtlCol="0">
            <a:spAutoFit/>
          </a:bodyPr>
          <a:p>
            <a:r>
              <a:rPr lang="en-US" altLang="zh-CN"/>
              <a:t>A,D</a:t>
            </a:r>
            <a:endParaRPr lang="en-US" altLang="zh-CN"/>
          </a:p>
        </p:txBody>
      </p:sp>
      <p:cxnSp>
        <p:nvCxnSpPr>
          <p:cNvPr id="48" name="直接箭头连接符 47"/>
          <p:cNvCxnSpPr/>
          <p:nvPr/>
        </p:nvCxnSpPr>
        <p:spPr>
          <a:xfrm>
            <a:off x="5161280" y="3443605"/>
            <a:ext cx="24193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9" name="直接箭头连接符 48"/>
          <p:cNvCxnSpPr/>
          <p:nvPr/>
        </p:nvCxnSpPr>
        <p:spPr>
          <a:xfrm>
            <a:off x="5403215" y="3944620"/>
            <a:ext cx="24193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0" name="直接箭头连接符 49"/>
          <p:cNvCxnSpPr/>
          <p:nvPr/>
        </p:nvCxnSpPr>
        <p:spPr>
          <a:xfrm>
            <a:off x="5645150" y="2850515"/>
            <a:ext cx="24193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1" name="直接箭头连接符 50"/>
          <p:cNvCxnSpPr>
            <a:stCxn id="13" idx="2"/>
          </p:cNvCxnSpPr>
          <p:nvPr/>
        </p:nvCxnSpPr>
        <p:spPr>
          <a:xfrm>
            <a:off x="7015480" y="4199890"/>
            <a:ext cx="0" cy="193040"/>
          </a:xfrm>
          <a:prstGeom prst="straightConnector1">
            <a:avLst/>
          </a:prstGeom>
          <a:ln>
            <a:solidFill>
              <a:schemeClr val="accent4"/>
            </a:solidFill>
            <a:tailEnd type="arrow"/>
          </a:ln>
        </p:spPr>
        <p:style>
          <a:lnRef idx="2">
            <a:schemeClr val="accent1"/>
          </a:lnRef>
          <a:fillRef idx="0">
            <a:srgbClr val="FFFFFF"/>
          </a:fillRef>
          <a:effectRef idx="0">
            <a:srgbClr val="FFFFFF"/>
          </a:effectRef>
          <a:fontRef idx="minor">
            <a:schemeClr val="tx1"/>
          </a:fontRef>
        </p:style>
      </p:cxnSp>
      <p:sp>
        <p:nvSpPr>
          <p:cNvPr id="52" name="文本框 51"/>
          <p:cNvSpPr txBox="1"/>
          <p:nvPr/>
        </p:nvSpPr>
        <p:spPr>
          <a:xfrm>
            <a:off x="6871335" y="4392930"/>
            <a:ext cx="260350" cy="368300"/>
          </a:xfrm>
          <a:prstGeom prst="rect">
            <a:avLst/>
          </a:prstGeom>
          <a:noFill/>
        </p:spPr>
        <p:txBody>
          <a:bodyPr wrap="square" rtlCol="0">
            <a:spAutoFit/>
          </a:bodyPr>
          <a:p>
            <a:r>
              <a:rPr lang="en-US" altLang="zh-CN"/>
              <a:t>y</a:t>
            </a:r>
            <a:endParaRPr lang="en-US" altLang="zh-CN"/>
          </a:p>
        </p:txBody>
      </p:sp>
      <p:graphicFrame>
        <p:nvGraphicFramePr>
          <p:cNvPr id="54" name="对象 53">
            <a:hlinkClick r:id="" action="ppaction://ole?verb="/>
          </p:cNvPr>
          <p:cNvGraphicFramePr>
            <a:graphicFrameLocks noChangeAspect="1"/>
          </p:cNvGraphicFramePr>
          <p:nvPr/>
        </p:nvGraphicFramePr>
        <p:xfrm>
          <a:off x="3143885" y="5156835"/>
          <a:ext cx="5097780" cy="252095"/>
        </p:xfrm>
        <a:graphic>
          <a:graphicData uri="http://schemas.openxmlformats.org/presentationml/2006/ole">
            <mc:AlternateContent xmlns:mc="http://schemas.openxmlformats.org/markup-compatibility/2006">
              <mc:Choice xmlns:v="urn:schemas-microsoft-com:vml" Requires="v">
                <p:oleObj spid="_x0000_s1030" name="" r:id="rId14" imgW="4622800" imgH="228600" progId="Equation.KSEE3">
                  <p:embed/>
                </p:oleObj>
              </mc:Choice>
              <mc:Fallback>
                <p:oleObj name="" r:id="rId14" imgW="4622800" imgH="228600" progId="Equation.KSEE3">
                  <p:embed/>
                  <p:pic>
                    <p:nvPicPr>
                      <p:cNvPr id="0" name="图片 1029"/>
                      <p:cNvPicPr/>
                      <p:nvPr/>
                    </p:nvPicPr>
                    <p:blipFill>
                      <a:blip r:embed="rId15"/>
                      <a:stretch>
                        <a:fillRect/>
                      </a:stretch>
                    </p:blipFill>
                    <p:spPr>
                      <a:xfrm>
                        <a:off x="3143885" y="5156835"/>
                        <a:ext cx="5097780" cy="25209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cxnSp>
        <p:nvCxnSpPr>
          <p:cNvPr id="7" name="直接箭头连接符 6"/>
          <p:cNvCxnSpPr/>
          <p:nvPr/>
        </p:nvCxnSpPr>
        <p:spPr>
          <a:xfrm flipV="1">
            <a:off x="2711450" y="3326130"/>
            <a:ext cx="576580" cy="4318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a:off x="2708910" y="4029710"/>
            <a:ext cx="506730" cy="23241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5" name="文本框 3"/>
          <p:cNvSpPr txBox="1"/>
          <p:nvPr/>
        </p:nvSpPr>
        <p:spPr>
          <a:xfrm>
            <a:off x="1006475" y="1309370"/>
            <a:ext cx="8840470" cy="583565"/>
          </a:xfrm>
          <a:prstGeom prst="rect">
            <a:avLst/>
          </a:prstGeom>
          <a:noFill/>
          <a:ln w="9525">
            <a:noFill/>
          </a:ln>
        </p:spPr>
        <p:txBody>
          <a:bodyPr wrap="square" anchor="t">
            <a:spAutoFit/>
          </a:bodyPr>
          <a:lstStyle/>
          <a:p>
            <a:pPr marR="0" defTabSz="914400">
              <a:buClrTx/>
              <a:buSzTx/>
              <a:buFontTx/>
              <a:buNone/>
              <a:defRPr/>
            </a:pPr>
            <a:r>
              <a:rPr kumimoji="0" lang="en-US" altLang="zh-CN" sz="3200" b="1" kern="1200" cap="none" spc="0" normalizeH="0" baseline="0" noProof="0" dirty="0">
                <a:solidFill>
                  <a:srgbClr val="000000"/>
                </a:solidFill>
                <a:latin typeface="微软雅黑" panose="020B0503020204020204" charset="-122"/>
                <a:ea typeface="微软雅黑" panose="020B0503020204020204" charset="-122"/>
                <a:cs typeface="+mn-cs"/>
              </a:rPr>
              <a:t>Up Sample Block</a:t>
            </a:r>
            <a:endParaRPr kumimoji="0" lang="en-US" altLang="zh-CN"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sp>
        <p:nvSpPr>
          <p:cNvPr id="3" name="立方体 2"/>
          <p:cNvSpPr/>
          <p:nvPr/>
        </p:nvSpPr>
        <p:spPr>
          <a:xfrm>
            <a:off x="2996565" y="3326130"/>
            <a:ext cx="1296035" cy="1296670"/>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立方体 3"/>
          <p:cNvSpPr/>
          <p:nvPr/>
        </p:nvSpPr>
        <p:spPr>
          <a:xfrm>
            <a:off x="2351405" y="3757930"/>
            <a:ext cx="357505" cy="349250"/>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rot="16200000">
            <a:off x="6263005" y="3679190"/>
            <a:ext cx="575945" cy="6515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eaVert" rtlCol="0" anchor="ctr"/>
          <a:p>
            <a:pPr algn="ctr"/>
            <a:r>
              <a:rPr lang="en-US" altLang="zh-CN">
                <a:solidFill>
                  <a:schemeClr val="tx1"/>
                </a:solidFill>
                <a:latin typeface="Times New Roman" panose="02020603050405020304" pitchFamily="18" charset="0"/>
                <a:cs typeface="Times New Roman" panose="02020603050405020304" pitchFamily="18" charset="0"/>
              </a:rPr>
              <a:t>Relu</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立方体 5"/>
          <p:cNvSpPr/>
          <p:nvPr/>
        </p:nvSpPr>
        <p:spPr>
          <a:xfrm rot="16200000">
            <a:off x="5067300" y="3296285"/>
            <a:ext cx="426085" cy="1319530"/>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vert="eaVert" rtlCol="0" anchor="ctr"/>
          <a:p>
            <a:pPr algn="ctr"/>
            <a:r>
              <a:rPr lang="en-US" altLang="zh-CN" sz="1000">
                <a:solidFill>
                  <a:schemeClr val="tx1"/>
                </a:solidFill>
                <a:latin typeface="Times New Roman" panose="02020603050405020304" pitchFamily="18" charset="0"/>
                <a:cs typeface="Times New Roman" panose="02020603050405020304" pitchFamily="18" charset="0"/>
              </a:rPr>
              <a:t>BatchNorm3D layer</a:t>
            </a:r>
            <a:endParaRPr lang="en-US" altLang="zh-CN" sz="1000">
              <a:solidFill>
                <a:schemeClr val="tx1"/>
              </a:solidFill>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flipV="1">
            <a:off x="2615565" y="3686175"/>
            <a:ext cx="384175" cy="1593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a:off x="2639695" y="4107180"/>
            <a:ext cx="360045" cy="5149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2" name="直接箭头连接符 11"/>
          <p:cNvCxnSpPr>
            <a:stCxn id="6" idx="3"/>
          </p:cNvCxnSpPr>
          <p:nvPr/>
        </p:nvCxnSpPr>
        <p:spPr>
          <a:xfrm>
            <a:off x="5940425" y="4009390"/>
            <a:ext cx="299720" cy="5080"/>
          </a:xfrm>
          <a:prstGeom prst="straightConnector1">
            <a:avLst/>
          </a:prstGeom>
          <a:ln>
            <a:solidFill>
              <a:schemeClr val="accent4"/>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flipV="1">
            <a:off x="4151630" y="3964305"/>
            <a:ext cx="504190" cy="12700"/>
          </a:xfrm>
          <a:prstGeom prst="straightConnector1">
            <a:avLst/>
          </a:prstGeom>
          <a:ln>
            <a:solidFill>
              <a:schemeClr val="accent4"/>
            </a:solidFill>
            <a:tailEnd type="arrow"/>
          </a:ln>
        </p:spPr>
        <p:style>
          <a:lnRef idx="2">
            <a:schemeClr val="accent1"/>
          </a:lnRef>
          <a:fillRef idx="0">
            <a:srgbClr val="FFFFFF"/>
          </a:fillRef>
          <a:effectRef idx="0">
            <a:srgbClr val="FFFFFF"/>
          </a:effectRef>
          <a:fontRef idx="minor">
            <a:schemeClr val="tx1"/>
          </a:fontRef>
        </p:style>
      </p:cxnSp>
      <p:sp>
        <p:nvSpPr>
          <p:cNvPr id="14" name="文本框 13"/>
          <p:cNvSpPr txBox="1"/>
          <p:nvPr/>
        </p:nvSpPr>
        <p:spPr>
          <a:xfrm>
            <a:off x="1991360" y="4653280"/>
            <a:ext cx="3131820" cy="337185"/>
          </a:xfrm>
          <a:prstGeom prst="rect">
            <a:avLst/>
          </a:prstGeom>
          <a:solidFill>
            <a:srgbClr val="00B0F0"/>
          </a:solidFill>
        </p:spPr>
        <p:txBody>
          <a:bodyPr wrap="square">
            <a:spAutoFit/>
          </a:bodyPr>
          <a:p>
            <a:r>
              <a:rPr lang="en-US" altLang="zh-CN" sz="1600">
                <a:solidFill>
                  <a:srgbClr val="000000"/>
                </a:solidFill>
                <a:latin typeface="Times New Roman" panose="02020603050405020304" pitchFamily="18" charset="0"/>
                <a:ea typeface="AdvOT1ef757c0"/>
                <a:cs typeface="Times New Roman" panose="02020603050405020304" pitchFamily="18" charset="0"/>
              </a:rPr>
              <a:t>3D transposed convolutional layers</a:t>
            </a:r>
            <a:endParaRPr lang="en-US" altLang="zh-CN" sz="1600">
              <a:solidFill>
                <a:srgbClr val="000000"/>
              </a:solidFill>
              <a:latin typeface="Times New Roman" panose="02020603050405020304" pitchFamily="18" charset="0"/>
              <a:ea typeface="AdvOT1ef757c0"/>
              <a:cs typeface="Times New Roman" panose="02020603050405020304" pitchFamily="18" charset="0"/>
            </a:endParaRPr>
          </a:p>
        </p:txBody>
      </p:sp>
      <p:cxnSp>
        <p:nvCxnSpPr>
          <p:cNvPr id="17" name="直接箭头连接符 16"/>
          <p:cNvCxnSpPr/>
          <p:nvPr/>
        </p:nvCxnSpPr>
        <p:spPr>
          <a:xfrm>
            <a:off x="6887845" y="3996690"/>
            <a:ext cx="27749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8" name="矩形 17"/>
          <p:cNvSpPr/>
          <p:nvPr/>
        </p:nvSpPr>
        <p:spPr>
          <a:xfrm rot="16200000">
            <a:off x="7327265" y="3565525"/>
            <a:ext cx="575945" cy="8788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eaVert" rtlCol="0" anchor="ctr"/>
          <a:p>
            <a:pPr algn="ctr"/>
            <a:r>
              <a:rPr lang="en-US" altLang="zh-CN">
                <a:solidFill>
                  <a:schemeClr val="tx1"/>
                </a:solidFill>
                <a:latin typeface="Times New Roman" panose="02020603050405020304" pitchFamily="18" charset="0"/>
                <a:cs typeface="Times New Roman" panose="02020603050405020304" pitchFamily="18" charset="0"/>
              </a:rPr>
              <a:t>S</a:t>
            </a:r>
            <a:r>
              <a:rPr lang="en-US" altLang="zh-CN">
                <a:solidFill>
                  <a:schemeClr val="tx1"/>
                </a:solidFill>
                <a:latin typeface="Times New Roman" panose="02020603050405020304" pitchFamily="18" charset="0"/>
                <a:cs typeface="Times New Roman" panose="02020603050405020304" pitchFamily="18" charset="0"/>
              </a:rPr>
              <a:t>igmod</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19" name="直接箭头连接符 18"/>
          <p:cNvCxnSpPr/>
          <p:nvPr/>
        </p:nvCxnSpPr>
        <p:spPr>
          <a:xfrm>
            <a:off x="8040370" y="3996690"/>
            <a:ext cx="27749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pic>
        <p:nvPicPr>
          <p:cNvPr id="25" name="图片 24" descr="R3DSWINchair"/>
          <p:cNvPicPr>
            <a:picLocks noChangeAspect="1"/>
          </p:cNvPicPr>
          <p:nvPr/>
        </p:nvPicPr>
        <p:blipFill>
          <a:blip r:embed="rId3"/>
          <a:stretch>
            <a:fillRect/>
          </a:stretch>
        </p:blipFill>
        <p:spPr>
          <a:xfrm rot="5400000">
            <a:off x="7752080" y="2924810"/>
            <a:ext cx="2683510" cy="23482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75" y="1309370"/>
            <a:ext cx="11186160" cy="583565"/>
          </a:xfrm>
          <a:prstGeom prst="rect">
            <a:avLst/>
          </a:prstGeom>
          <a:noFill/>
          <a:ln w="9525">
            <a:noFill/>
          </a:ln>
        </p:spPr>
        <p:txBody>
          <a:bodyPr wrap="square" anchor="t">
            <a:spAutoFit/>
          </a:bodyPr>
          <a:lstStyle/>
          <a:p>
            <a:pPr marR="0" defTabSz="914400">
              <a:buClrTx/>
              <a:buSzTx/>
              <a:buFontTx/>
              <a:buNone/>
              <a:defRPr/>
            </a:pPr>
            <a:r>
              <a:rPr kumimoji="0" lang="en-US" altLang="zh-CN" sz="3200" b="1" kern="1200" cap="none" spc="0" normalizeH="0" baseline="0" noProof="0" dirty="0">
                <a:solidFill>
                  <a:srgbClr val="000000"/>
                </a:solidFill>
                <a:latin typeface="微软雅黑" panose="020B0503020204020204" charset="-122"/>
                <a:ea typeface="微软雅黑" panose="020B0503020204020204" charset="-122"/>
                <a:cs typeface="+mn-cs"/>
              </a:rPr>
              <a:t>ShapeNet</a:t>
            </a: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数据集实验（仅显示了已经公开源码的</a:t>
            </a: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模型）</a:t>
            </a:r>
            <a:endPar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pic>
        <p:nvPicPr>
          <p:cNvPr id="2" name="图片 1"/>
          <p:cNvPicPr>
            <a:picLocks noChangeAspect="1"/>
          </p:cNvPicPr>
          <p:nvPr/>
        </p:nvPicPr>
        <p:blipFill>
          <a:blip r:embed="rId3"/>
          <a:stretch>
            <a:fillRect/>
          </a:stretch>
        </p:blipFill>
        <p:spPr>
          <a:xfrm>
            <a:off x="911860" y="1892935"/>
            <a:ext cx="8392795" cy="4914900"/>
          </a:xfrm>
          <a:prstGeom prst="rect">
            <a:avLst/>
          </a:prstGeom>
        </p:spPr>
      </p:pic>
      <p:sp>
        <p:nvSpPr>
          <p:cNvPr id="8" name="文本框 7"/>
          <p:cNvSpPr txBox="1"/>
          <p:nvPr/>
        </p:nvSpPr>
        <p:spPr>
          <a:xfrm>
            <a:off x="9479915" y="3467735"/>
            <a:ext cx="2271395" cy="368300"/>
          </a:xfrm>
          <a:prstGeom prst="rect">
            <a:avLst/>
          </a:prstGeom>
          <a:noFill/>
        </p:spPr>
        <p:txBody>
          <a:bodyPr wrap="square" rtlCol="0">
            <a:spAutoFit/>
          </a:bodyPr>
          <a:p>
            <a:r>
              <a:rPr lang="zh-CN" altLang="en-US"/>
              <a:t>分数格式：</a:t>
            </a:r>
            <a:r>
              <a:rPr lang="en-US" altLang="zh-CN"/>
              <a:t>IOU/F1</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75" y="1309370"/>
            <a:ext cx="11186160" cy="583565"/>
          </a:xfrm>
          <a:prstGeom prst="rect">
            <a:avLst/>
          </a:prstGeom>
          <a:noFill/>
          <a:ln w="9525">
            <a:noFill/>
          </a:ln>
        </p:spPr>
        <p:txBody>
          <a:bodyPr wrap="square" anchor="t">
            <a:spAutoFit/>
          </a:bodyPr>
          <a:lstStyle/>
          <a:p>
            <a:pPr marR="0" defTabSz="914400">
              <a:buClrTx/>
              <a:buSzTx/>
              <a:buFontTx/>
              <a:buNone/>
              <a:defRPr/>
            </a:pPr>
            <a:r>
              <a:rPr kumimoji="0" lang="en-US" altLang="zh-CN" sz="3200" b="1" kern="1200" cap="none" spc="0" normalizeH="0" baseline="0" noProof="0" dirty="0">
                <a:solidFill>
                  <a:srgbClr val="000000"/>
                </a:solidFill>
                <a:latin typeface="微软雅黑" panose="020B0503020204020204" charset="-122"/>
                <a:ea typeface="微软雅黑" panose="020B0503020204020204" charset="-122"/>
                <a:cs typeface="+mn-cs"/>
              </a:rPr>
              <a:t>ShapeNet</a:t>
            </a: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数据集实验（仅显示了已经公开源码的</a:t>
            </a: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模型）</a:t>
            </a:r>
            <a:endPar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sp>
        <p:nvSpPr>
          <p:cNvPr id="31" name="任意多边形 30"/>
          <p:cNvSpPr/>
          <p:nvPr>
            <p:custDataLst>
              <p:tags r:id="rId3"/>
            </p:custDataLst>
          </p:nvPr>
        </p:nvSpPr>
        <p:spPr>
          <a:xfrm>
            <a:off x="1356995" y="1789430"/>
            <a:ext cx="4487545" cy="666115"/>
          </a:xfrm>
          <a:custGeom>
            <a:avLst/>
            <a:gdLst>
              <a:gd name="connsiteX0" fmla="*/ 1587500 w 2540000"/>
              <a:gd name="connsiteY0" fmla="*/ 0 h 355600"/>
              <a:gd name="connsiteX1" fmla="*/ 2540000 w 2540000"/>
              <a:gd name="connsiteY1" fmla="*/ 355600 h 355600"/>
              <a:gd name="connsiteX2" fmla="*/ 609600 w 2540000"/>
              <a:gd name="connsiteY2" fmla="*/ 342900 h 355600"/>
              <a:gd name="connsiteX3" fmla="*/ 0 w 2540000"/>
              <a:gd name="connsiteY3" fmla="*/ 152400 h 355600"/>
              <a:gd name="connsiteX4" fmla="*/ 1701800 w 2540000"/>
              <a:gd name="connsiteY4" fmla="*/ 25400 h 355600"/>
              <a:gd name="connsiteX5" fmla="*/ 1701800 w 2540000"/>
              <a:gd name="connsiteY5" fmla="*/ 25400 h 355600"/>
              <a:gd name="connsiteX6" fmla="*/ 1701800 w 2540000"/>
              <a:gd name="connsiteY6" fmla="*/ 25400 h 355600"/>
              <a:gd name="connsiteX0-1" fmla="*/ 1492250 w 2540000"/>
              <a:gd name="connsiteY0-2" fmla="*/ 19050 h 330200"/>
              <a:gd name="connsiteX1-3" fmla="*/ 2540000 w 2540000"/>
              <a:gd name="connsiteY1-4" fmla="*/ 330200 h 330200"/>
              <a:gd name="connsiteX2-5" fmla="*/ 609600 w 2540000"/>
              <a:gd name="connsiteY2-6" fmla="*/ 317500 h 330200"/>
              <a:gd name="connsiteX3-7" fmla="*/ 0 w 2540000"/>
              <a:gd name="connsiteY3-8" fmla="*/ 127000 h 330200"/>
              <a:gd name="connsiteX4-9" fmla="*/ 1701800 w 2540000"/>
              <a:gd name="connsiteY4-10" fmla="*/ 0 h 330200"/>
              <a:gd name="connsiteX5-11" fmla="*/ 1701800 w 2540000"/>
              <a:gd name="connsiteY5-12" fmla="*/ 0 h 330200"/>
              <a:gd name="connsiteX6-13" fmla="*/ 1701800 w 2540000"/>
              <a:gd name="connsiteY6-14" fmla="*/ 0 h 330200"/>
              <a:gd name="connsiteX0-15" fmla="*/ 1492250 w 2540000"/>
              <a:gd name="connsiteY0-16" fmla="*/ 19050 h 330200"/>
              <a:gd name="connsiteX1-17" fmla="*/ 2540000 w 2540000"/>
              <a:gd name="connsiteY1-18" fmla="*/ 330200 h 330200"/>
              <a:gd name="connsiteX2-19" fmla="*/ 609600 w 2540000"/>
              <a:gd name="connsiteY2-20" fmla="*/ 317500 h 330200"/>
              <a:gd name="connsiteX3-21" fmla="*/ 0 w 2540000"/>
              <a:gd name="connsiteY3-22" fmla="*/ 127000 h 330200"/>
              <a:gd name="connsiteX4-23" fmla="*/ 1701800 w 2540000"/>
              <a:gd name="connsiteY4-24" fmla="*/ 0 h 330200"/>
              <a:gd name="connsiteX5-25" fmla="*/ 1701800 w 2540000"/>
              <a:gd name="connsiteY5-26" fmla="*/ 0 h 330200"/>
              <a:gd name="connsiteX6-27" fmla="*/ 1504950 w 2540000"/>
              <a:gd name="connsiteY6-28" fmla="*/ 25400 h 330200"/>
              <a:gd name="connsiteX0-29" fmla="*/ 1492250 w 2540000"/>
              <a:gd name="connsiteY0-30" fmla="*/ 19050 h 330200"/>
              <a:gd name="connsiteX1-31" fmla="*/ 2540000 w 2540000"/>
              <a:gd name="connsiteY1-32" fmla="*/ 330200 h 330200"/>
              <a:gd name="connsiteX2-33" fmla="*/ 609600 w 2540000"/>
              <a:gd name="connsiteY2-34" fmla="*/ 317500 h 330200"/>
              <a:gd name="connsiteX3-35" fmla="*/ 0 w 2540000"/>
              <a:gd name="connsiteY3-36" fmla="*/ 127000 h 330200"/>
              <a:gd name="connsiteX4-37" fmla="*/ 1701800 w 2540000"/>
              <a:gd name="connsiteY4-38" fmla="*/ 0 h 330200"/>
              <a:gd name="connsiteX5-39" fmla="*/ 1504950 w 2540000"/>
              <a:gd name="connsiteY5-40" fmla="*/ 25400 h 330200"/>
              <a:gd name="connsiteX0-41" fmla="*/ 1492250 w 2540000"/>
              <a:gd name="connsiteY0-42" fmla="*/ 0 h 311150"/>
              <a:gd name="connsiteX1-43" fmla="*/ 2540000 w 2540000"/>
              <a:gd name="connsiteY1-44" fmla="*/ 311150 h 311150"/>
              <a:gd name="connsiteX2-45" fmla="*/ 609600 w 2540000"/>
              <a:gd name="connsiteY2-46" fmla="*/ 298450 h 311150"/>
              <a:gd name="connsiteX3-47" fmla="*/ 0 w 2540000"/>
              <a:gd name="connsiteY3-48" fmla="*/ 107950 h 311150"/>
              <a:gd name="connsiteX4-49" fmla="*/ 1504950 w 2540000"/>
              <a:gd name="connsiteY4-50" fmla="*/ 6350 h 311150"/>
              <a:gd name="connsiteX0-51" fmla="*/ 1479550 w 2527300"/>
              <a:gd name="connsiteY0-52" fmla="*/ 0 h 311150"/>
              <a:gd name="connsiteX1-53" fmla="*/ 2527300 w 2527300"/>
              <a:gd name="connsiteY1-54" fmla="*/ 311150 h 311150"/>
              <a:gd name="connsiteX2-55" fmla="*/ 596900 w 2527300"/>
              <a:gd name="connsiteY2-56" fmla="*/ 298450 h 311150"/>
              <a:gd name="connsiteX3-57" fmla="*/ 0 w 2527300"/>
              <a:gd name="connsiteY3-58" fmla="*/ 114300 h 311150"/>
              <a:gd name="connsiteX4-59" fmla="*/ 1492250 w 2527300"/>
              <a:gd name="connsiteY4-60" fmla="*/ 6350 h 311150"/>
              <a:gd name="connsiteX0-61" fmla="*/ 1479550 w 2527300"/>
              <a:gd name="connsiteY0-62" fmla="*/ 0 h 311150"/>
              <a:gd name="connsiteX1-63" fmla="*/ 2527300 w 2527300"/>
              <a:gd name="connsiteY1-64" fmla="*/ 311150 h 311150"/>
              <a:gd name="connsiteX2-65" fmla="*/ 596900 w 2527300"/>
              <a:gd name="connsiteY2-66" fmla="*/ 298450 h 311150"/>
              <a:gd name="connsiteX3-67" fmla="*/ 0 w 2527300"/>
              <a:gd name="connsiteY3-68" fmla="*/ 114300 h 311150"/>
              <a:gd name="connsiteX4-69" fmla="*/ 1492250 w 2527300"/>
              <a:gd name="connsiteY4-70" fmla="*/ 6350 h 311150"/>
              <a:gd name="connsiteX5-71" fmla="*/ 1479550 w 2527300"/>
              <a:gd name="connsiteY5-72" fmla="*/ 0 h 311150"/>
              <a:gd name="connsiteX0-73" fmla="*/ 0 w 2527300"/>
              <a:gd name="connsiteY0-74" fmla="*/ 114300 h 311150"/>
              <a:gd name="connsiteX1-75" fmla="*/ 1492250 w 2527300"/>
              <a:gd name="connsiteY1-76" fmla="*/ 6350 h 311150"/>
              <a:gd name="connsiteX2-77" fmla="*/ 1479550 w 2527300"/>
              <a:gd name="connsiteY2-78" fmla="*/ 0 h 311150"/>
              <a:gd name="connsiteX3-79" fmla="*/ 2527300 w 2527300"/>
              <a:gd name="connsiteY3-80" fmla="*/ 311150 h 311150"/>
              <a:gd name="connsiteX4-81" fmla="*/ 596900 w 2527300"/>
              <a:gd name="connsiteY4-82" fmla="*/ 298450 h 311150"/>
              <a:gd name="connsiteX5-83" fmla="*/ 91440 w 2527300"/>
              <a:gd name="connsiteY5-84" fmla="*/ 205740 h 311150"/>
              <a:gd name="connsiteX0-85" fmla="*/ 0 w 2527300"/>
              <a:gd name="connsiteY0-86" fmla="*/ 114300 h 311150"/>
              <a:gd name="connsiteX1-87" fmla="*/ 1492250 w 2527300"/>
              <a:gd name="connsiteY1-88" fmla="*/ 6350 h 311150"/>
              <a:gd name="connsiteX2-89" fmla="*/ 1479550 w 2527300"/>
              <a:gd name="connsiteY2-90" fmla="*/ 0 h 311150"/>
              <a:gd name="connsiteX3-91" fmla="*/ 2527300 w 2527300"/>
              <a:gd name="connsiteY3-92" fmla="*/ 311150 h 311150"/>
              <a:gd name="connsiteX4-93" fmla="*/ 596900 w 2527300"/>
              <a:gd name="connsiteY4-94" fmla="*/ 298450 h 311150"/>
              <a:gd name="connsiteX5-95" fmla="*/ 21590 w 2527300"/>
              <a:gd name="connsiteY5-96" fmla="*/ 135890 h 311150"/>
              <a:gd name="connsiteX0-97" fmla="*/ 0 w 2517775"/>
              <a:gd name="connsiteY0-98" fmla="*/ 114300 h 311150"/>
              <a:gd name="connsiteX1-99" fmla="*/ 1482725 w 2517775"/>
              <a:gd name="connsiteY1-100" fmla="*/ 6350 h 311150"/>
              <a:gd name="connsiteX2-101" fmla="*/ 1470025 w 2517775"/>
              <a:gd name="connsiteY2-102" fmla="*/ 0 h 311150"/>
              <a:gd name="connsiteX3-103" fmla="*/ 2517775 w 2517775"/>
              <a:gd name="connsiteY3-104" fmla="*/ 311150 h 311150"/>
              <a:gd name="connsiteX4-105" fmla="*/ 587375 w 2517775"/>
              <a:gd name="connsiteY4-106" fmla="*/ 298450 h 311150"/>
              <a:gd name="connsiteX5-107" fmla="*/ 12065 w 2517775"/>
              <a:gd name="connsiteY5-108" fmla="*/ 135890 h 311150"/>
              <a:gd name="connsiteX0-109" fmla="*/ 0 w 2517775"/>
              <a:gd name="connsiteY0-110" fmla="*/ 114300 h 311150"/>
              <a:gd name="connsiteX1-111" fmla="*/ 1482725 w 2517775"/>
              <a:gd name="connsiteY1-112" fmla="*/ 6350 h 311150"/>
              <a:gd name="connsiteX2-113" fmla="*/ 1470025 w 2517775"/>
              <a:gd name="connsiteY2-114" fmla="*/ 0 h 311150"/>
              <a:gd name="connsiteX3-115" fmla="*/ 2517775 w 2517775"/>
              <a:gd name="connsiteY3-116" fmla="*/ 311150 h 311150"/>
              <a:gd name="connsiteX4-117" fmla="*/ 587375 w 2517775"/>
              <a:gd name="connsiteY4-118" fmla="*/ 298450 h 311150"/>
              <a:gd name="connsiteX5-119" fmla="*/ 2540 w 2517775"/>
              <a:gd name="connsiteY5-120" fmla="*/ 119221 h 31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17775" h="311150">
                <a:moveTo>
                  <a:pt x="0" y="114300"/>
                </a:moveTo>
                <a:lnTo>
                  <a:pt x="1482725" y="6350"/>
                </a:lnTo>
                <a:lnTo>
                  <a:pt x="1470025" y="0"/>
                </a:lnTo>
                <a:lnTo>
                  <a:pt x="2517775" y="311150"/>
                </a:lnTo>
                <a:lnTo>
                  <a:pt x="587375" y="298450"/>
                </a:lnTo>
                <a:lnTo>
                  <a:pt x="2540" y="119221"/>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5175" tIns="57588" rIns="115175" bIns="57588"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pic>
        <p:nvPicPr>
          <p:cNvPr id="4" name="图片 3"/>
          <p:cNvPicPr>
            <a:picLocks noChangeAspect="1"/>
          </p:cNvPicPr>
          <p:nvPr/>
        </p:nvPicPr>
        <p:blipFill>
          <a:blip r:embed="rId4"/>
          <a:stretch>
            <a:fillRect/>
          </a:stretch>
        </p:blipFill>
        <p:spPr>
          <a:xfrm>
            <a:off x="2147570" y="2061210"/>
            <a:ext cx="9786620" cy="4686300"/>
          </a:xfrm>
          <a:prstGeom prst="rect">
            <a:avLst/>
          </a:prstGeom>
        </p:spPr>
      </p:pic>
      <p:sp>
        <p:nvSpPr>
          <p:cNvPr id="6" name="文本框 5"/>
          <p:cNvSpPr txBox="1"/>
          <p:nvPr/>
        </p:nvSpPr>
        <p:spPr>
          <a:xfrm>
            <a:off x="2423795" y="1845310"/>
            <a:ext cx="9429750" cy="368300"/>
          </a:xfrm>
          <a:prstGeom prst="rect">
            <a:avLst/>
          </a:prstGeom>
          <a:noFill/>
        </p:spPr>
        <p:txBody>
          <a:bodyPr wrap="square" rtlCol="0">
            <a:spAutoFit/>
          </a:bodyPr>
          <a:p>
            <a:pPr algn="ctr"/>
            <a:r>
              <a:rPr lang="zh-CN" altLang="en-US"/>
              <a:t>在</a:t>
            </a:r>
            <a:r>
              <a:rPr lang="en-US" altLang="zh-CN"/>
              <a:t>ShapeNet</a:t>
            </a:r>
            <a:r>
              <a:rPr lang="zh-CN" altLang="en-US"/>
              <a:t>数据集上的可视化</a:t>
            </a:r>
            <a:r>
              <a:rPr lang="zh-CN" altLang="en-US"/>
              <a:t>比较</a:t>
            </a:r>
            <a:endParaRPr lang="zh-CN" altLang="en-US"/>
          </a:p>
        </p:txBody>
      </p:sp>
      <p:pic>
        <p:nvPicPr>
          <p:cNvPr id="7" name="图片 6" descr="input_plane"/>
          <p:cNvPicPr>
            <a:picLocks noChangeAspect="1"/>
          </p:cNvPicPr>
          <p:nvPr/>
        </p:nvPicPr>
        <p:blipFill>
          <a:blip r:embed="rId5"/>
          <a:stretch>
            <a:fillRect/>
          </a:stretch>
        </p:blipFill>
        <p:spPr>
          <a:xfrm>
            <a:off x="351790" y="2349500"/>
            <a:ext cx="1739900" cy="1739900"/>
          </a:xfrm>
          <a:prstGeom prst="rect">
            <a:avLst/>
          </a:prstGeom>
        </p:spPr>
      </p:pic>
      <p:pic>
        <p:nvPicPr>
          <p:cNvPr id="9" name="图片 8" descr="input_chair"/>
          <p:cNvPicPr>
            <a:picLocks noChangeAspect="1"/>
          </p:cNvPicPr>
          <p:nvPr/>
        </p:nvPicPr>
        <p:blipFill>
          <a:blip r:embed="rId6"/>
          <a:stretch>
            <a:fillRect/>
          </a:stretch>
        </p:blipFill>
        <p:spPr>
          <a:xfrm>
            <a:off x="535940" y="3790315"/>
            <a:ext cx="1188085" cy="1188085"/>
          </a:xfrm>
          <a:prstGeom prst="rect">
            <a:avLst/>
          </a:prstGeom>
        </p:spPr>
      </p:pic>
      <p:pic>
        <p:nvPicPr>
          <p:cNvPr id="10" name="图片 9" descr="input_longchair"/>
          <p:cNvPicPr>
            <a:picLocks noChangeAspect="1"/>
          </p:cNvPicPr>
          <p:nvPr/>
        </p:nvPicPr>
        <p:blipFill>
          <a:blip r:embed="rId7"/>
          <a:stretch>
            <a:fillRect/>
          </a:stretch>
        </p:blipFill>
        <p:spPr>
          <a:xfrm>
            <a:off x="535940" y="4740275"/>
            <a:ext cx="1397000" cy="1397000"/>
          </a:xfrm>
          <a:prstGeom prst="rect">
            <a:avLst/>
          </a:prstGeom>
        </p:spPr>
      </p:pic>
      <p:sp>
        <p:nvSpPr>
          <p:cNvPr id="11" name="文本框 10"/>
          <p:cNvSpPr txBox="1"/>
          <p:nvPr/>
        </p:nvSpPr>
        <p:spPr>
          <a:xfrm>
            <a:off x="793115" y="2118995"/>
            <a:ext cx="1009650" cy="368300"/>
          </a:xfrm>
          <a:prstGeom prst="rect">
            <a:avLst/>
          </a:prstGeom>
          <a:noFill/>
        </p:spPr>
        <p:txBody>
          <a:bodyPr wrap="square" rtlCol="0">
            <a:spAutoFit/>
          </a:bodyPr>
          <a:p>
            <a:r>
              <a:rPr lang="zh-CN" altLang="en-US"/>
              <a:t>输入</a:t>
            </a:r>
            <a:endParaRPr lang="zh-CN" altLang="en-US"/>
          </a:p>
        </p:txBody>
      </p:sp>
      <p:sp>
        <p:nvSpPr>
          <p:cNvPr id="5" name="椭圆 4"/>
          <p:cNvSpPr/>
          <p:nvPr/>
        </p:nvSpPr>
        <p:spPr>
          <a:xfrm>
            <a:off x="5499735" y="4519295"/>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12" name="椭圆 11"/>
          <p:cNvSpPr/>
          <p:nvPr/>
        </p:nvSpPr>
        <p:spPr>
          <a:xfrm>
            <a:off x="3604260" y="4583430"/>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13" name="椭圆 12"/>
          <p:cNvSpPr/>
          <p:nvPr/>
        </p:nvSpPr>
        <p:spPr>
          <a:xfrm>
            <a:off x="7395210" y="4519295"/>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14" name="椭圆 13"/>
          <p:cNvSpPr/>
          <p:nvPr/>
        </p:nvSpPr>
        <p:spPr>
          <a:xfrm>
            <a:off x="9290685" y="4519295"/>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17" name="椭圆 16"/>
          <p:cNvSpPr/>
          <p:nvPr/>
        </p:nvSpPr>
        <p:spPr>
          <a:xfrm>
            <a:off x="4966335" y="5245100"/>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18" name="椭圆 17"/>
          <p:cNvSpPr/>
          <p:nvPr/>
        </p:nvSpPr>
        <p:spPr>
          <a:xfrm>
            <a:off x="2989580" y="5245100"/>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19" name="椭圆 18"/>
          <p:cNvSpPr/>
          <p:nvPr/>
        </p:nvSpPr>
        <p:spPr>
          <a:xfrm>
            <a:off x="6861810" y="5245100"/>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20" name="椭圆 19"/>
          <p:cNvSpPr/>
          <p:nvPr/>
        </p:nvSpPr>
        <p:spPr>
          <a:xfrm>
            <a:off x="8757285" y="5245100"/>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pic>
        <p:nvPicPr>
          <p:cNvPr id="21" name="图片 20" descr="input_rifle"/>
          <p:cNvPicPr>
            <a:picLocks noChangeAspect="1"/>
          </p:cNvPicPr>
          <p:nvPr/>
        </p:nvPicPr>
        <p:blipFill>
          <a:blip r:embed="rId8"/>
          <a:stretch>
            <a:fillRect/>
          </a:stretch>
        </p:blipFill>
        <p:spPr>
          <a:xfrm>
            <a:off x="407670" y="5245100"/>
            <a:ext cx="1739900" cy="1739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withEffect">
                                  <p:stCondLst>
                                    <p:cond delay="0"/>
                                  </p:stCondLst>
                                  <p:childTnLst>
                                    <p:set>
                                      <p:cBhvr>
                                        <p:cTn id="6" dur="500"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75" y="1309370"/>
            <a:ext cx="11186160" cy="583565"/>
          </a:xfrm>
          <a:prstGeom prst="rect">
            <a:avLst/>
          </a:prstGeom>
          <a:noFill/>
          <a:ln w="9525">
            <a:noFill/>
          </a:ln>
        </p:spPr>
        <p:txBody>
          <a:bodyPr wrap="square" anchor="t">
            <a:spAutoFit/>
          </a:bodyPr>
          <a:lstStyle/>
          <a:p>
            <a:pPr marR="0" defTabSz="914400">
              <a:buClrTx/>
              <a:buSzTx/>
              <a:buFontTx/>
              <a:buNone/>
              <a:defRPr/>
            </a:pPr>
            <a:r>
              <a:rPr lang="en-US" altLang="zh-CN" sz="3200">
                <a:sym typeface="+mn-ea"/>
              </a:rPr>
              <a:t>ShapeNetChairRFC</a:t>
            </a:r>
            <a:r>
              <a:rPr lang="zh-CN" altLang="en-US" sz="3200">
                <a:sym typeface="+mn-ea"/>
              </a:rPr>
              <a:t>数据集（</a:t>
            </a:r>
            <a:r>
              <a:rPr lang="zh-CN" altLang="en-US" sz="3200" b="1">
                <a:sym typeface="+mn-ea"/>
              </a:rPr>
              <a:t>具有随机复杂背景</a:t>
            </a:r>
            <a:r>
              <a:rPr lang="zh-CN" altLang="en-US" sz="3200">
                <a:sym typeface="+mn-ea"/>
              </a:rPr>
              <a:t>）</a:t>
            </a:r>
            <a:endPar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sp>
        <p:nvSpPr>
          <p:cNvPr id="31" name="任意多边形 30"/>
          <p:cNvSpPr/>
          <p:nvPr>
            <p:custDataLst>
              <p:tags r:id="rId3"/>
            </p:custDataLst>
          </p:nvPr>
        </p:nvSpPr>
        <p:spPr>
          <a:xfrm>
            <a:off x="1356995" y="1789430"/>
            <a:ext cx="4487545" cy="666115"/>
          </a:xfrm>
          <a:custGeom>
            <a:avLst/>
            <a:gdLst>
              <a:gd name="connsiteX0" fmla="*/ 1587500 w 2540000"/>
              <a:gd name="connsiteY0" fmla="*/ 0 h 355600"/>
              <a:gd name="connsiteX1" fmla="*/ 2540000 w 2540000"/>
              <a:gd name="connsiteY1" fmla="*/ 355600 h 355600"/>
              <a:gd name="connsiteX2" fmla="*/ 609600 w 2540000"/>
              <a:gd name="connsiteY2" fmla="*/ 342900 h 355600"/>
              <a:gd name="connsiteX3" fmla="*/ 0 w 2540000"/>
              <a:gd name="connsiteY3" fmla="*/ 152400 h 355600"/>
              <a:gd name="connsiteX4" fmla="*/ 1701800 w 2540000"/>
              <a:gd name="connsiteY4" fmla="*/ 25400 h 355600"/>
              <a:gd name="connsiteX5" fmla="*/ 1701800 w 2540000"/>
              <a:gd name="connsiteY5" fmla="*/ 25400 h 355600"/>
              <a:gd name="connsiteX6" fmla="*/ 1701800 w 2540000"/>
              <a:gd name="connsiteY6" fmla="*/ 25400 h 355600"/>
              <a:gd name="connsiteX0-1" fmla="*/ 1492250 w 2540000"/>
              <a:gd name="connsiteY0-2" fmla="*/ 19050 h 330200"/>
              <a:gd name="connsiteX1-3" fmla="*/ 2540000 w 2540000"/>
              <a:gd name="connsiteY1-4" fmla="*/ 330200 h 330200"/>
              <a:gd name="connsiteX2-5" fmla="*/ 609600 w 2540000"/>
              <a:gd name="connsiteY2-6" fmla="*/ 317500 h 330200"/>
              <a:gd name="connsiteX3-7" fmla="*/ 0 w 2540000"/>
              <a:gd name="connsiteY3-8" fmla="*/ 127000 h 330200"/>
              <a:gd name="connsiteX4-9" fmla="*/ 1701800 w 2540000"/>
              <a:gd name="connsiteY4-10" fmla="*/ 0 h 330200"/>
              <a:gd name="connsiteX5-11" fmla="*/ 1701800 w 2540000"/>
              <a:gd name="connsiteY5-12" fmla="*/ 0 h 330200"/>
              <a:gd name="connsiteX6-13" fmla="*/ 1701800 w 2540000"/>
              <a:gd name="connsiteY6-14" fmla="*/ 0 h 330200"/>
              <a:gd name="connsiteX0-15" fmla="*/ 1492250 w 2540000"/>
              <a:gd name="connsiteY0-16" fmla="*/ 19050 h 330200"/>
              <a:gd name="connsiteX1-17" fmla="*/ 2540000 w 2540000"/>
              <a:gd name="connsiteY1-18" fmla="*/ 330200 h 330200"/>
              <a:gd name="connsiteX2-19" fmla="*/ 609600 w 2540000"/>
              <a:gd name="connsiteY2-20" fmla="*/ 317500 h 330200"/>
              <a:gd name="connsiteX3-21" fmla="*/ 0 w 2540000"/>
              <a:gd name="connsiteY3-22" fmla="*/ 127000 h 330200"/>
              <a:gd name="connsiteX4-23" fmla="*/ 1701800 w 2540000"/>
              <a:gd name="connsiteY4-24" fmla="*/ 0 h 330200"/>
              <a:gd name="connsiteX5-25" fmla="*/ 1701800 w 2540000"/>
              <a:gd name="connsiteY5-26" fmla="*/ 0 h 330200"/>
              <a:gd name="connsiteX6-27" fmla="*/ 1504950 w 2540000"/>
              <a:gd name="connsiteY6-28" fmla="*/ 25400 h 330200"/>
              <a:gd name="connsiteX0-29" fmla="*/ 1492250 w 2540000"/>
              <a:gd name="connsiteY0-30" fmla="*/ 19050 h 330200"/>
              <a:gd name="connsiteX1-31" fmla="*/ 2540000 w 2540000"/>
              <a:gd name="connsiteY1-32" fmla="*/ 330200 h 330200"/>
              <a:gd name="connsiteX2-33" fmla="*/ 609600 w 2540000"/>
              <a:gd name="connsiteY2-34" fmla="*/ 317500 h 330200"/>
              <a:gd name="connsiteX3-35" fmla="*/ 0 w 2540000"/>
              <a:gd name="connsiteY3-36" fmla="*/ 127000 h 330200"/>
              <a:gd name="connsiteX4-37" fmla="*/ 1701800 w 2540000"/>
              <a:gd name="connsiteY4-38" fmla="*/ 0 h 330200"/>
              <a:gd name="connsiteX5-39" fmla="*/ 1504950 w 2540000"/>
              <a:gd name="connsiteY5-40" fmla="*/ 25400 h 330200"/>
              <a:gd name="connsiteX0-41" fmla="*/ 1492250 w 2540000"/>
              <a:gd name="connsiteY0-42" fmla="*/ 0 h 311150"/>
              <a:gd name="connsiteX1-43" fmla="*/ 2540000 w 2540000"/>
              <a:gd name="connsiteY1-44" fmla="*/ 311150 h 311150"/>
              <a:gd name="connsiteX2-45" fmla="*/ 609600 w 2540000"/>
              <a:gd name="connsiteY2-46" fmla="*/ 298450 h 311150"/>
              <a:gd name="connsiteX3-47" fmla="*/ 0 w 2540000"/>
              <a:gd name="connsiteY3-48" fmla="*/ 107950 h 311150"/>
              <a:gd name="connsiteX4-49" fmla="*/ 1504950 w 2540000"/>
              <a:gd name="connsiteY4-50" fmla="*/ 6350 h 311150"/>
              <a:gd name="connsiteX0-51" fmla="*/ 1479550 w 2527300"/>
              <a:gd name="connsiteY0-52" fmla="*/ 0 h 311150"/>
              <a:gd name="connsiteX1-53" fmla="*/ 2527300 w 2527300"/>
              <a:gd name="connsiteY1-54" fmla="*/ 311150 h 311150"/>
              <a:gd name="connsiteX2-55" fmla="*/ 596900 w 2527300"/>
              <a:gd name="connsiteY2-56" fmla="*/ 298450 h 311150"/>
              <a:gd name="connsiteX3-57" fmla="*/ 0 w 2527300"/>
              <a:gd name="connsiteY3-58" fmla="*/ 114300 h 311150"/>
              <a:gd name="connsiteX4-59" fmla="*/ 1492250 w 2527300"/>
              <a:gd name="connsiteY4-60" fmla="*/ 6350 h 311150"/>
              <a:gd name="connsiteX0-61" fmla="*/ 1479550 w 2527300"/>
              <a:gd name="connsiteY0-62" fmla="*/ 0 h 311150"/>
              <a:gd name="connsiteX1-63" fmla="*/ 2527300 w 2527300"/>
              <a:gd name="connsiteY1-64" fmla="*/ 311150 h 311150"/>
              <a:gd name="connsiteX2-65" fmla="*/ 596900 w 2527300"/>
              <a:gd name="connsiteY2-66" fmla="*/ 298450 h 311150"/>
              <a:gd name="connsiteX3-67" fmla="*/ 0 w 2527300"/>
              <a:gd name="connsiteY3-68" fmla="*/ 114300 h 311150"/>
              <a:gd name="connsiteX4-69" fmla="*/ 1492250 w 2527300"/>
              <a:gd name="connsiteY4-70" fmla="*/ 6350 h 311150"/>
              <a:gd name="connsiteX5-71" fmla="*/ 1479550 w 2527300"/>
              <a:gd name="connsiteY5-72" fmla="*/ 0 h 311150"/>
              <a:gd name="connsiteX0-73" fmla="*/ 0 w 2527300"/>
              <a:gd name="connsiteY0-74" fmla="*/ 114300 h 311150"/>
              <a:gd name="connsiteX1-75" fmla="*/ 1492250 w 2527300"/>
              <a:gd name="connsiteY1-76" fmla="*/ 6350 h 311150"/>
              <a:gd name="connsiteX2-77" fmla="*/ 1479550 w 2527300"/>
              <a:gd name="connsiteY2-78" fmla="*/ 0 h 311150"/>
              <a:gd name="connsiteX3-79" fmla="*/ 2527300 w 2527300"/>
              <a:gd name="connsiteY3-80" fmla="*/ 311150 h 311150"/>
              <a:gd name="connsiteX4-81" fmla="*/ 596900 w 2527300"/>
              <a:gd name="connsiteY4-82" fmla="*/ 298450 h 311150"/>
              <a:gd name="connsiteX5-83" fmla="*/ 91440 w 2527300"/>
              <a:gd name="connsiteY5-84" fmla="*/ 205740 h 311150"/>
              <a:gd name="connsiteX0-85" fmla="*/ 0 w 2527300"/>
              <a:gd name="connsiteY0-86" fmla="*/ 114300 h 311150"/>
              <a:gd name="connsiteX1-87" fmla="*/ 1492250 w 2527300"/>
              <a:gd name="connsiteY1-88" fmla="*/ 6350 h 311150"/>
              <a:gd name="connsiteX2-89" fmla="*/ 1479550 w 2527300"/>
              <a:gd name="connsiteY2-90" fmla="*/ 0 h 311150"/>
              <a:gd name="connsiteX3-91" fmla="*/ 2527300 w 2527300"/>
              <a:gd name="connsiteY3-92" fmla="*/ 311150 h 311150"/>
              <a:gd name="connsiteX4-93" fmla="*/ 596900 w 2527300"/>
              <a:gd name="connsiteY4-94" fmla="*/ 298450 h 311150"/>
              <a:gd name="connsiteX5-95" fmla="*/ 21590 w 2527300"/>
              <a:gd name="connsiteY5-96" fmla="*/ 135890 h 311150"/>
              <a:gd name="connsiteX0-97" fmla="*/ 0 w 2517775"/>
              <a:gd name="connsiteY0-98" fmla="*/ 114300 h 311150"/>
              <a:gd name="connsiteX1-99" fmla="*/ 1482725 w 2517775"/>
              <a:gd name="connsiteY1-100" fmla="*/ 6350 h 311150"/>
              <a:gd name="connsiteX2-101" fmla="*/ 1470025 w 2517775"/>
              <a:gd name="connsiteY2-102" fmla="*/ 0 h 311150"/>
              <a:gd name="connsiteX3-103" fmla="*/ 2517775 w 2517775"/>
              <a:gd name="connsiteY3-104" fmla="*/ 311150 h 311150"/>
              <a:gd name="connsiteX4-105" fmla="*/ 587375 w 2517775"/>
              <a:gd name="connsiteY4-106" fmla="*/ 298450 h 311150"/>
              <a:gd name="connsiteX5-107" fmla="*/ 12065 w 2517775"/>
              <a:gd name="connsiteY5-108" fmla="*/ 135890 h 311150"/>
              <a:gd name="connsiteX0-109" fmla="*/ 0 w 2517775"/>
              <a:gd name="connsiteY0-110" fmla="*/ 114300 h 311150"/>
              <a:gd name="connsiteX1-111" fmla="*/ 1482725 w 2517775"/>
              <a:gd name="connsiteY1-112" fmla="*/ 6350 h 311150"/>
              <a:gd name="connsiteX2-113" fmla="*/ 1470025 w 2517775"/>
              <a:gd name="connsiteY2-114" fmla="*/ 0 h 311150"/>
              <a:gd name="connsiteX3-115" fmla="*/ 2517775 w 2517775"/>
              <a:gd name="connsiteY3-116" fmla="*/ 311150 h 311150"/>
              <a:gd name="connsiteX4-117" fmla="*/ 587375 w 2517775"/>
              <a:gd name="connsiteY4-118" fmla="*/ 298450 h 311150"/>
              <a:gd name="connsiteX5-119" fmla="*/ 2540 w 2517775"/>
              <a:gd name="connsiteY5-120" fmla="*/ 119221 h 31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17775" h="311150">
                <a:moveTo>
                  <a:pt x="0" y="114300"/>
                </a:moveTo>
                <a:lnTo>
                  <a:pt x="1482725" y="6350"/>
                </a:lnTo>
                <a:lnTo>
                  <a:pt x="1470025" y="0"/>
                </a:lnTo>
                <a:lnTo>
                  <a:pt x="2517775" y="311150"/>
                </a:lnTo>
                <a:lnTo>
                  <a:pt x="587375" y="298450"/>
                </a:lnTo>
                <a:lnTo>
                  <a:pt x="2540" y="119221"/>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5175" tIns="57588" rIns="115175" bIns="57588"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2" name="请勿抄袭搬运！盗版必究稻壳儿智宇PPT原创模板"/>
          <p:cNvSpPr>
            <a:spLocks noGrp="1"/>
          </p:cNvSpPr>
          <p:nvPr>
            <p:ph type="sldNum" sz="quarter" idx="12"/>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fld id="{7CD8FDCA-5F31-45C2-9228-1965BA17AD8A}" type="slidenum">
              <a:rPr kumimoji="0" lang="zh-CN" altLang="en-US" sz="1200" b="0" i="0" u="none" strike="noStrike" kern="1200" cap="none" spc="0" normalizeH="0" baseline="0" noProof="0" smtClean="0">
                <a:ln>
                  <a:noFill/>
                </a:ln>
                <a:solidFill>
                  <a:srgbClr val="FFFFFF">
                    <a:lumMod val="75000"/>
                  </a:srgbClr>
                </a:solidFill>
                <a:effectLst/>
                <a:uLnTx/>
                <a:uFillTx/>
                <a:latin typeface="Times New Roman" panose="02020603050405020304" pitchFamily="18" charset="0"/>
                <a:ea typeface="楷体" panose="02010609060101010101" charset="-122"/>
                <a:cs typeface="Times New Roman" panose="02020603050405020304" pitchFamily="18" charset="0"/>
              </a:rPr>
            </a:fld>
            <a:endParaRPr kumimoji="0" lang="zh-CN" altLang="en-US" sz="1200" b="0" i="0" u="none" strike="noStrike" kern="1200" cap="none" spc="0" normalizeH="0" baseline="0" noProof="0" dirty="0">
              <a:ln>
                <a:noFill/>
              </a:ln>
              <a:solidFill>
                <a:srgbClr val="FFFFFF">
                  <a:lumMod val="75000"/>
                </a:srgbClr>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3" name="任意多边形 2"/>
          <p:cNvSpPr/>
          <p:nvPr>
            <p:custDataLst>
              <p:tags r:id="rId4"/>
            </p:custDataLst>
          </p:nvPr>
        </p:nvSpPr>
        <p:spPr>
          <a:xfrm>
            <a:off x="1554480" y="1551305"/>
            <a:ext cx="4487545" cy="666115"/>
          </a:xfrm>
          <a:custGeom>
            <a:avLst/>
            <a:gdLst>
              <a:gd name="connsiteX0" fmla="*/ 1587500 w 2540000"/>
              <a:gd name="connsiteY0" fmla="*/ 0 h 355600"/>
              <a:gd name="connsiteX1" fmla="*/ 2540000 w 2540000"/>
              <a:gd name="connsiteY1" fmla="*/ 355600 h 355600"/>
              <a:gd name="connsiteX2" fmla="*/ 609600 w 2540000"/>
              <a:gd name="connsiteY2" fmla="*/ 342900 h 355600"/>
              <a:gd name="connsiteX3" fmla="*/ 0 w 2540000"/>
              <a:gd name="connsiteY3" fmla="*/ 152400 h 355600"/>
              <a:gd name="connsiteX4" fmla="*/ 1701800 w 2540000"/>
              <a:gd name="connsiteY4" fmla="*/ 25400 h 355600"/>
              <a:gd name="connsiteX5" fmla="*/ 1701800 w 2540000"/>
              <a:gd name="connsiteY5" fmla="*/ 25400 h 355600"/>
              <a:gd name="connsiteX6" fmla="*/ 1701800 w 2540000"/>
              <a:gd name="connsiteY6" fmla="*/ 25400 h 355600"/>
              <a:gd name="connsiteX0-1" fmla="*/ 1492250 w 2540000"/>
              <a:gd name="connsiteY0-2" fmla="*/ 19050 h 330200"/>
              <a:gd name="connsiteX1-3" fmla="*/ 2540000 w 2540000"/>
              <a:gd name="connsiteY1-4" fmla="*/ 330200 h 330200"/>
              <a:gd name="connsiteX2-5" fmla="*/ 609600 w 2540000"/>
              <a:gd name="connsiteY2-6" fmla="*/ 317500 h 330200"/>
              <a:gd name="connsiteX3-7" fmla="*/ 0 w 2540000"/>
              <a:gd name="connsiteY3-8" fmla="*/ 127000 h 330200"/>
              <a:gd name="connsiteX4-9" fmla="*/ 1701800 w 2540000"/>
              <a:gd name="connsiteY4-10" fmla="*/ 0 h 330200"/>
              <a:gd name="connsiteX5-11" fmla="*/ 1701800 w 2540000"/>
              <a:gd name="connsiteY5-12" fmla="*/ 0 h 330200"/>
              <a:gd name="connsiteX6-13" fmla="*/ 1701800 w 2540000"/>
              <a:gd name="connsiteY6-14" fmla="*/ 0 h 330200"/>
              <a:gd name="connsiteX0-15" fmla="*/ 1492250 w 2540000"/>
              <a:gd name="connsiteY0-16" fmla="*/ 19050 h 330200"/>
              <a:gd name="connsiteX1-17" fmla="*/ 2540000 w 2540000"/>
              <a:gd name="connsiteY1-18" fmla="*/ 330200 h 330200"/>
              <a:gd name="connsiteX2-19" fmla="*/ 609600 w 2540000"/>
              <a:gd name="connsiteY2-20" fmla="*/ 317500 h 330200"/>
              <a:gd name="connsiteX3-21" fmla="*/ 0 w 2540000"/>
              <a:gd name="connsiteY3-22" fmla="*/ 127000 h 330200"/>
              <a:gd name="connsiteX4-23" fmla="*/ 1701800 w 2540000"/>
              <a:gd name="connsiteY4-24" fmla="*/ 0 h 330200"/>
              <a:gd name="connsiteX5-25" fmla="*/ 1701800 w 2540000"/>
              <a:gd name="connsiteY5-26" fmla="*/ 0 h 330200"/>
              <a:gd name="connsiteX6-27" fmla="*/ 1504950 w 2540000"/>
              <a:gd name="connsiteY6-28" fmla="*/ 25400 h 330200"/>
              <a:gd name="connsiteX0-29" fmla="*/ 1492250 w 2540000"/>
              <a:gd name="connsiteY0-30" fmla="*/ 19050 h 330200"/>
              <a:gd name="connsiteX1-31" fmla="*/ 2540000 w 2540000"/>
              <a:gd name="connsiteY1-32" fmla="*/ 330200 h 330200"/>
              <a:gd name="connsiteX2-33" fmla="*/ 609600 w 2540000"/>
              <a:gd name="connsiteY2-34" fmla="*/ 317500 h 330200"/>
              <a:gd name="connsiteX3-35" fmla="*/ 0 w 2540000"/>
              <a:gd name="connsiteY3-36" fmla="*/ 127000 h 330200"/>
              <a:gd name="connsiteX4-37" fmla="*/ 1701800 w 2540000"/>
              <a:gd name="connsiteY4-38" fmla="*/ 0 h 330200"/>
              <a:gd name="connsiteX5-39" fmla="*/ 1504950 w 2540000"/>
              <a:gd name="connsiteY5-40" fmla="*/ 25400 h 330200"/>
              <a:gd name="connsiteX0-41" fmla="*/ 1492250 w 2540000"/>
              <a:gd name="connsiteY0-42" fmla="*/ 0 h 311150"/>
              <a:gd name="connsiteX1-43" fmla="*/ 2540000 w 2540000"/>
              <a:gd name="connsiteY1-44" fmla="*/ 311150 h 311150"/>
              <a:gd name="connsiteX2-45" fmla="*/ 609600 w 2540000"/>
              <a:gd name="connsiteY2-46" fmla="*/ 298450 h 311150"/>
              <a:gd name="connsiteX3-47" fmla="*/ 0 w 2540000"/>
              <a:gd name="connsiteY3-48" fmla="*/ 107950 h 311150"/>
              <a:gd name="connsiteX4-49" fmla="*/ 1504950 w 2540000"/>
              <a:gd name="connsiteY4-50" fmla="*/ 6350 h 311150"/>
              <a:gd name="connsiteX0-51" fmla="*/ 1479550 w 2527300"/>
              <a:gd name="connsiteY0-52" fmla="*/ 0 h 311150"/>
              <a:gd name="connsiteX1-53" fmla="*/ 2527300 w 2527300"/>
              <a:gd name="connsiteY1-54" fmla="*/ 311150 h 311150"/>
              <a:gd name="connsiteX2-55" fmla="*/ 596900 w 2527300"/>
              <a:gd name="connsiteY2-56" fmla="*/ 298450 h 311150"/>
              <a:gd name="connsiteX3-57" fmla="*/ 0 w 2527300"/>
              <a:gd name="connsiteY3-58" fmla="*/ 114300 h 311150"/>
              <a:gd name="connsiteX4-59" fmla="*/ 1492250 w 2527300"/>
              <a:gd name="connsiteY4-60" fmla="*/ 6350 h 311150"/>
              <a:gd name="connsiteX0-61" fmla="*/ 1479550 w 2527300"/>
              <a:gd name="connsiteY0-62" fmla="*/ 0 h 311150"/>
              <a:gd name="connsiteX1-63" fmla="*/ 2527300 w 2527300"/>
              <a:gd name="connsiteY1-64" fmla="*/ 311150 h 311150"/>
              <a:gd name="connsiteX2-65" fmla="*/ 596900 w 2527300"/>
              <a:gd name="connsiteY2-66" fmla="*/ 298450 h 311150"/>
              <a:gd name="connsiteX3-67" fmla="*/ 0 w 2527300"/>
              <a:gd name="connsiteY3-68" fmla="*/ 114300 h 311150"/>
              <a:gd name="connsiteX4-69" fmla="*/ 1492250 w 2527300"/>
              <a:gd name="connsiteY4-70" fmla="*/ 6350 h 311150"/>
              <a:gd name="connsiteX5-71" fmla="*/ 1479550 w 2527300"/>
              <a:gd name="connsiteY5-72" fmla="*/ 0 h 311150"/>
              <a:gd name="connsiteX0-73" fmla="*/ 0 w 2527300"/>
              <a:gd name="connsiteY0-74" fmla="*/ 114300 h 311150"/>
              <a:gd name="connsiteX1-75" fmla="*/ 1492250 w 2527300"/>
              <a:gd name="connsiteY1-76" fmla="*/ 6350 h 311150"/>
              <a:gd name="connsiteX2-77" fmla="*/ 1479550 w 2527300"/>
              <a:gd name="connsiteY2-78" fmla="*/ 0 h 311150"/>
              <a:gd name="connsiteX3-79" fmla="*/ 2527300 w 2527300"/>
              <a:gd name="connsiteY3-80" fmla="*/ 311150 h 311150"/>
              <a:gd name="connsiteX4-81" fmla="*/ 596900 w 2527300"/>
              <a:gd name="connsiteY4-82" fmla="*/ 298450 h 311150"/>
              <a:gd name="connsiteX5-83" fmla="*/ 91440 w 2527300"/>
              <a:gd name="connsiteY5-84" fmla="*/ 205740 h 311150"/>
              <a:gd name="connsiteX0-85" fmla="*/ 0 w 2527300"/>
              <a:gd name="connsiteY0-86" fmla="*/ 114300 h 311150"/>
              <a:gd name="connsiteX1-87" fmla="*/ 1492250 w 2527300"/>
              <a:gd name="connsiteY1-88" fmla="*/ 6350 h 311150"/>
              <a:gd name="connsiteX2-89" fmla="*/ 1479550 w 2527300"/>
              <a:gd name="connsiteY2-90" fmla="*/ 0 h 311150"/>
              <a:gd name="connsiteX3-91" fmla="*/ 2527300 w 2527300"/>
              <a:gd name="connsiteY3-92" fmla="*/ 311150 h 311150"/>
              <a:gd name="connsiteX4-93" fmla="*/ 596900 w 2527300"/>
              <a:gd name="connsiteY4-94" fmla="*/ 298450 h 311150"/>
              <a:gd name="connsiteX5-95" fmla="*/ 21590 w 2527300"/>
              <a:gd name="connsiteY5-96" fmla="*/ 135890 h 311150"/>
              <a:gd name="connsiteX0-97" fmla="*/ 0 w 2517775"/>
              <a:gd name="connsiteY0-98" fmla="*/ 114300 h 311150"/>
              <a:gd name="connsiteX1-99" fmla="*/ 1482725 w 2517775"/>
              <a:gd name="connsiteY1-100" fmla="*/ 6350 h 311150"/>
              <a:gd name="connsiteX2-101" fmla="*/ 1470025 w 2517775"/>
              <a:gd name="connsiteY2-102" fmla="*/ 0 h 311150"/>
              <a:gd name="connsiteX3-103" fmla="*/ 2517775 w 2517775"/>
              <a:gd name="connsiteY3-104" fmla="*/ 311150 h 311150"/>
              <a:gd name="connsiteX4-105" fmla="*/ 587375 w 2517775"/>
              <a:gd name="connsiteY4-106" fmla="*/ 298450 h 311150"/>
              <a:gd name="connsiteX5-107" fmla="*/ 12065 w 2517775"/>
              <a:gd name="connsiteY5-108" fmla="*/ 135890 h 311150"/>
              <a:gd name="connsiteX0-109" fmla="*/ 0 w 2517775"/>
              <a:gd name="connsiteY0-110" fmla="*/ 114300 h 311150"/>
              <a:gd name="connsiteX1-111" fmla="*/ 1482725 w 2517775"/>
              <a:gd name="connsiteY1-112" fmla="*/ 6350 h 311150"/>
              <a:gd name="connsiteX2-113" fmla="*/ 1470025 w 2517775"/>
              <a:gd name="connsiteY2-114" fmla="*/ 0 h 311150"/>
              <a:gd name="connsiteX3-115" fmla="*/ 2517775 w 2517775"/>
              <a:gd name="connsiteY3-116" fmla="*/ 311150 h 311150"/>
              <a:gd name="connsiteX4-117" fmla="*/ 587375 w 2517775"/>
              <a:gd name="connsiteY4-118" fmla="*/ 298450 h 311150"/>
              <a:gd name="connsiteX5-119" fmla="*/ 2540 w 2517775"/>
              <a:gd name="connsiteY5-120" fmla="*/ 119221 h 31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17775" h="311150">
                <a:moveTo>
                  <a:pt x="0" y="114300"/>
                </a:moveTo>
                <a:lnTo>
                  <a:pt x="1482725" y="6350"/>
                </a:lnTo>
                <a:lnTo>
                  <a:pt x="1470025" y="0"/>
                </a:lnTo>
                <a:lnTo>
                  <a:pt x="2517775" y="311150"/>
                </a:lnTo>
                <a:lnTo>
                  <a:pt x="587375" y="298450"/>
                </a:lnTo>
                <a:lnTo>
                  <a:pt x="2540" y="119221"/>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5175" tIns="57588" rIns="115175" bIns="57588"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pic>
        <p:nvPicPr>
          <p:cNvPr id="8" name="图片 7"/>
          <p:cNvPicPr>
            <a:picLocks noChangeAspect="1"/>
          </p:cNvPicPr>
          <p:nvPr/>
        </p:nvPicPr>
        <p:blipFill>
          <a:blip r:embed="rId5"/>
          <a:stretch>
            <a:fillRect/>
          </a:stretch>
        </p:blipFill>
        <p:spPr>
          <a:xfrm>
            <a:off x="1612900" y="2218055"/>
            <a:ext cx="10579100" cy="4177665"/>
          </a:xfrm>
          <a:prstGeom prst="rect">
            <a:avLst/>
          </a:prstGeom>
        </p:spPr>
      </p:pic>
      <p:sp>
        <p:nvSpPr>
          <p:cNvPr id="22" name="文本框 21"/>
          <p:cNvSpPr txBox="1"/>
          <p:nvPr/>
        </p:nvSpPr>
        <p:spPr>
          <a:xfrm>
            <a:off x="1670050" y="1942465"/>
            <a:ext cx="10302875" cy="274955"/>
          </a:xfrm>
          <a:prstGeom prst="rect">
            <a:avLst/>
          </a:prstGeom>
          <a:noFill/>
        </p:spPr>
        <p:txBody>
          <a:bodyPr wrap="square" rtlCol="0">
            <a:noAutofit/>
          </a:bodyPr>
          <a:p>
            <a:pPr algn="ctr"/>
            <a:r>
              <a:rPr lang="zh-CN" altLang="en-US"/>
              <a:t>在</a:t>
            </a:r>
            <a:r>
              <a:rPr lang="en-US" altLang="zh-CN"/>
              <a:t>ShapeNetChairRFC</a:t>
            </a:r>
            <a:r>
              <a:rPr lang="zh-CN" altLang="en-US"/>
              <a:t>数据集（</a:t>
            </a:r>
            <a:r>
              <a:rPr lang="zh-CN" altLang="en-US" b="1"/>
              <a:t>具有随机复杂背景</a:t>
            </a:r>
            <a:r>
              <a:rPr lang="zh-CN" altLang="en-US"/>
              <a:t>）上的可视化及数据指标</a:t>
            </a:r>
            <a:r>
              <a:rPr lang="zh-CN" altLang="en-US"/>
              <a:t>比较</a:t>
            </a:r>
            <a:endParaRPr lang="zh-CN" altLang="en-US"/>
          </a:p>
        </p:txBody>
      </p:sp>
      <p:pic>
        <p:nvPicPr>
          <p:cNvPr id="23" name="图片 22" descr="21"/>
          <p:cNvPicPr>
            <a:picLocks noChangeAspect="1"/>
          </p:cNvPicPr>
          <p:nvPr/>
        </p:nvPicPr>
        <p:blipFill>
          <a:blip r:embed="rId6"/>
          <a:stretch>
            <a:fillRect/>
          </a:stretch>
        </p:blipFill>
        <p:spPr>
          <a:xfrm>
            <a:off x="90170" y="3547745"/>
            <a:ext cx="1304925" cy="1304925"/>
          </a:xfrm>
          <a:prstGeom prst="rect">
            <a:avLst/>
          </a:prstGeom>
        </p:spPr>
      </p:pic>
      <p:pic>
        <p:nvPicPr>
          <p:cNvPr id="24" name="图片 23" descr="18"/>
          <p:cNvPicPr>
            <a:picLocks noChangeAspect="1"/>
          </p:cNvPicPr>
          <p:nvPr/>
        </p:nvPicPr>
        <p:blipFill>
          <a:blip r:embed="rId7"/>
          <a:stretch>
            <a:fillRect/>
          </a:stretch>
        </p:blipFill>
        <p:spPr>
          <a:xfrm>
            <a:off x="90170" y="4938395"/>
            <a:ext cx="1304925" cy="1304925"/>
          </a:xfrm>
          <a:prstGeom prst="rect">
            <a:avLst/>
          </a:prstGeom>
        </p:spPr>
      </p:pic>
      <p:sp>
        <p:nvSpPr>
          <p:cNvPr id="25" name="文本框 24"/>
          <p:cNvSpPr txBox="1"/>
          <p:nvPr/>
        </p:nvSpPr>
        <p:spPr>
          <a:xfrm>
            <a:off x="171450" y="2299970"/>
            <a:ext cx="1352550" cy="368300"/>
          </a:xfrm>
          <a:prstGeom prst="rect">
            <a:avLst/>
          </a:prstGeom>
          <a:noFill/>
        </p:spPr>
        <p:txBody>
          <a:bodyPr wrap="square" rtlCol="0">
            <a:spAutoFit/>
          </a:bodyPr>
          <a:p>
            <a:r>
              <a:rPr lang="zh-CN" altLang="en-US"/>
              <a:t>输入</a:t>
            </a:r>
            <a:endParaRPr lang="zh-CN" altLang="en-US"/>
          </a:p>
        </p:txBody>
      </p:sp>
      <p:sp>
        <p:nvSpPr>
          <p:cNvPr id="26" name="椭圆 25"/>
          <p:cNvSpPr/>
          <p:nvPr/>
        </p:nvSpPr>
        <p:spPr>
          <a:xfrm>
            <a:off x="4207510" y="4196715"/>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27" name="椭圆 26"/>
          <p:cNvSpPr/>
          <p:nvPr/>
        </p:nvSpPr>
        <p:spPr>
          <a:xfrm>
            <a:off x="2139315" y="4196715"/>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28" name="椭圆 27"/>
          <p:cNvSpPr/>
          <p:nvPr/>
        </p:nvSpPr>
        <p:spPr>
          <a:xfrm>
            <a:off x="6391275" y="4260850"/>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29" name="椭圆 28"/>
          <p:cNvSpPr/>
          <p:nvPr/>
        </p:nvSpPr>
        <p:spPr>
          <a:xfrm>
            <a:off x="8517890" y="4260850"/>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30" name="椭圆 29"/>
          <p:cNvSpPr/>
          <p:nvPr/>
        </p:nvSpPr>
        <p:spPr>
          <a:xfrm>
            <a:off x="4623435" y="5415915"/>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32" name="椭圆 31"/>
          <p:cNvSpPr/>
          <p:nvPr/>
        </p:nvSpPr>
        <p:spPr>
          <a:xfrm>
            <a:off x="2727960" y="5480050"/>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33" name="椭圆 32"/>
          <p:cNvSpPr/>
          <p:nvPr/>
        </p:nvSpPr>
        <p:spPr>
          <a:xfrm>
            <a:off x="6891020" y="5415915"/>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
        <p:nvSpPr>
          <p:cNvPr id="34" name="椭圆 33"/>
          <p:cNvSpPr/>
          <p:nvPr/>
        </p:nvSpPr>
        <p:spPr>
          <a:xfrm>
            <a:off x="9158605" y="5480050"/>
            <a:ext cx="288290" cy="22098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withEffect">
                                  <p:stCondLst>
                                    <p:cond delay="0"/>
                                  </p:stCondLst>
                                  <p:childTnLst>
                                    <p:set>
                                      <p:cBhvr>
                                        <p:cTn id="6" dur="500"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7" presetClass="entr" presetSubtype="8" fill="hold" grpId="0" nodeType="withEffect">
                                  <p:stCondLst>
                                    <p:cond delay="0"/>
                                  </p:stCondLst>
                                  <p:childTnLst>
                                    <p:set>
                                      <p:cBhvr>
                                        <p:cTn id="10" dur="500"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927100" y="2990850"/>
            <a:ext cx="2607945" cy="1076325"/>
          </a:xfrm>
          <a:prstGeom prst="rect">
            <a:avLst/>
          </a:prstGeom>
          <a:noFill/>
        </p:spPr>
        <p:txBody>
          <a:bodyPr wrap="square" rtlCol="0" anchor="t">
            <a:spAutoFit/>
          </a:bodyPr>
          <a:lstStyle/>
          <a:p>
            <a:r>
              <a:rPr lang="en-US" altLang="zh-CN" sz="3200" b="1" dirty="0">
                <a:solidFill>
                  <a:srgbClr val="537E4E"/>
                </a:solidFill>
                <a:latin typeface="微软雅黑" panose="020B0503020204020204" charset="-122"/>
                <a:ea typeface="微软雅黑" panose="020B0503020204020204" charset="-122"/>
                <a:cs typeface="微软雅黑" panose="020B0503020204020204" charset="-122"/>
                <a:sym typeface="+mn-ea"/>
              </a:rPr>
              <a:t>     </a:t>
            </a:r>
            <a:r>
              <a:rPr lang="zh-CN" altLang="en-US" sz="3200" b="1" dirty="0">
                <a:solidFill>
                  <a:srgbClr val="537E4E"/>
                </a:solidFill>
                <a:latin typeface="微软雅黑" panose="020B0503020204020204" charset="-122"/>
                <a:ea typeface="微软雅黑" panose="020B0503020204020204" charset="-122"/>
                <a:cs typeface="微软雅黑" panose="020B0503020204020204" charset="-122"/>
                <a:sym typeface="+mn-ea"/>
              </a:rPr>
              <a:t>目录 </a:t>
            </a:r>
            <a:endParaRPr lang="en-US" altLang="zh-CN" sz="3200" b="1" dirty="0">
              <a:solidFill>
                <a:srgbClr val="537E4E"/>
              </a:solidFill>
              <a:latin typeface="微软雅黑" panose="020B0503020204020204" charset="-122"/>
              <a:ea typeface="微软雅黑" panose="020B0503020204020204" charset="-122"/>
              <a:cs typeface="微软雅黑" panose="020B0503020204020204" charset="-122"/>
              <a:sym typeface="+mn-ea"/>
            </a:endParaRPr>
          </a:p>
          <a:p>
            <a:r>
              <a:rPr lang="en-US" altLang="zh-CN" sz="3200" b="1" dirty="0">
                <a:solidFill>
                  <a:srgbClr val="537E4E"/>
                </a:solidFill>
                <a:latin typeface="微软雅黑" panose="020B0503020204020204" charset="-122"/>
                <a:ea typeface="微软雅黑" panose="020B0503020204020204" charset="-122"/>
                <a:cs typeface="微软雅黑" panose="020B0503020204020204" charset="-122"/>
                <a:sym typeface="+mn-ea"/>
              </a:rPr>
              <a:t>CONTENT</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15" name="矩形: 圆角 14"/>
          <p:cNvSpPr/>
          <p:nvPr>
            <p:custDataLst>
              <p:tags r:id="rId2"/>
            </p:custDataLst>
          </p:nvPr>
        </p:nvSpPr>
        <p:spPr>
          <a:xfrm>
            <a:off x="4119245" y="1934040"/>
            <a:ext cx="504825" cy="474980"/>
          </a:xfrm>
          <a:prstGeom prst="roundRect">
            <a:avLst>
              <a:gd name="adj" fmla="val 6274"/>
            </a:avLst>
          </a:prstGeom>
          <a:solidFill>
            <a:srgbClr val="537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 name="矩形: 圆角 14"/>
          <p:cNvSpPr/>
          <p:nvPr>
            <p:custDataLst>
              <p:tags r:id="rId3"/>
            </p:custDataLst>
          </p:nvPr>
        </p:nvSpPr>
        <p:spPr>
          <a:xfrm>
            <a:off x="4118928" y="2657305"/>
            <a:ext cx="504825" cy="504825"/>
          </a:xfrm>
          <a:prstGeom prst="roundRect">
            <a:avLst>
              <a:gd name="adj" fmla="val 6274"/>
            </a:avLst>
          </a:prstGeom>
          <a:solidFill>
            <a:srgbClr val="537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矩形: 圆角 14"/>
          <p:cNvSpPr/>
          <p:nvPr>
            <p:custDataLst>
              <p:tags r:id="rId4"/>
            </p:custDataLst>
          </p:nvPr>
        </p:nvSpPr>
        <p:spPr>
          <a:xfrm>
            <a:off x="4118928" y="3374855"/>
            <a:ext cx="504825" cy="504825"/>
          </a:xfrm>
          <a:prstGeom prst="roundRect">
            <a:avLst>
              <a:gd name="adj" fmla="val 6274"/>
            </a:avLst>
          </a:prstGeom>
          <a:solidFill>
            <a:srgbClr val="537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矩形: 圆角 14"/>
          <p:cNvSpPr/>
          <p:nvPr>
            <p:custDataLst>
              <p:tags r:id="rId5"/>
            </p:custDataLst>
          </p:nvPr>
        </p:nvSpPr>
        <p:spPr>
          <a:xfrm>
            <a:off x="4118928" y="4108915"/>
            <a:ext cx="504825" cy="504825"/>
          </a:xfrm>
          <a:prstGeom prst="roundRect">
            <a:avLst>
              <a:gd name="adj" fmla="val 6274"/>
            </a:avLst>
          </a:prstGeom>
          <a:solidFill>
            <a:srgbClr val="537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矩形: 圆角 14"/>
          <p:cNvSpPr/>
          <p:nvPr>
            <p:custDataLst>
              <p:tags r:id="rId6"/>
            </p:custDataLst>
          </p:nvPr>
        </p:nvSpPr>
        <p:spPr>
          <a:xfrm>
            <a:off x="4118928" y="4898855"/>
            <a:ext cx="504825" cy="504825"/>
          </a:xfrm>
          <a:prstGeom prst="roundRect">
            <a:avLst>
              <a:gd name="adj" fmla="val 6274"/>
            </a:avLst>
          </a:prstGeom>
          <a:solidFill>
            <a:srgbClr val="537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20" name="文本框 9"/>
          <p:cNvSpPr txBox="1"/>
          <p:nvPr>
            <p:custDataLst>
              <p:tags r:id="rId7"/>
            </p:custDataLst>
          </p:nvPr>
        </p:nvSpPr>
        <p:spPr>
          <a:xfrm>
            <a:off x="4263708" y="1916895"/>
            <a:ext cx="215900" cy="492125"/>
          </a:xfrm>
          <a:prstGeom prst="rect">
            <a:avLst/>
          </a:prstGeom>
          <a:noFill/>
          <a:ln w="9525">
            <a:noFill/>
          </a:ln>
        </p:spPr>
        <p:txBody>
          <a:bodyPr wrap="square" lIns="0" tIns="0" rIns="0" bIns="0" anchor="t">
            <a:spAutoFit/>
          </a:bodyPr>
          <a:lstStyle/>
          <a:p>
            <a:r>
              <a:rPr lang="en-US" altLang="zh-CN" sz="3200" b="1" dirty="0">
                <a:solidFill>
                  <a:schemeClr val="bg1"/>
                </a:solidFill>
                <a:latin typeface="Arial" panose="020B0604020202020204" pitchFamily="34" charset="0"/>
                <a:ea typeface="微软雅黑" panose="020B0503020204020204" charset="-122"/>
              </a:rPr>
              <a:t>1</a:t>
            </a:r>
            <a:endParaRPr lang="en-US" altLang="zh-CN" sz="3200" b="1" dirty="0">
              <a:solidFill>
                <a:schemeClr val="bg1"/>
              </a:solidFill>
              <a:latin typeface="Arial" panose="020B0604020202020204" pitchFamily="34" charset="0"/>
              <a:ea typeface="微软雅黑" panose="020B0503020204020204" charset="-122"/>
            </a:endParaRPr>
          </a:p>
        </p:txBody>
      </p:sp>
      <p:sp>
        <p:nvSpPr>
          <p:cNvPr id="13" name="文本框 9"/>
          <p:cNvSpPr txBox="1"/>
          <p:nvPr>
            <p:custDataLst>
              <p:tags r:id="rId8"/>
            </p:custDataLst>
          </p:nvPr>
        </p:nvSpPr>
        <p:spPr>
          <a:xfrm>
            <a:off x="4263708" y="2670005"/>
            <a:ext cx="215900" cy="492125"/>
          </a:xfrm>
          <a:prstGeom prst="rect">
            <a:avLst/>
          </a:prstGeom>
          <a:noFill/>
          <a:ln w="9525">
            <a:noFill/>
          </a:ln>
        </p:spPr>
        <p:txBody>
          <a:bodyPr wrap="square" lIns="0" tIns="0" rIns="0" bIns="0" anchor="t">
            <a:spAutoFit/>
          </a:bodyPr>
          <a:lstStyle/>
          <a:p>
            <a:r>
              <a:rPr lang="en-US" altLang="zh-CN" sz="3200" b="1" dirty="0">
                <a:solidFill>
                  <a:schemeClr val="bg1"/>
                </a:solidFill>
                <a:latin typeface="Arial" panose="020B0604020202020204" pitchFamily="34" charset="0"/>
                <a:ea typeface="微软雅黑" panose="020B0503020204020204" charset="-122"/>
              </a:rPr>
              <a:t>2</a:t>
            </a:r>
            <a:endParaRPr lang="en-US" altLang="zh-CN" sz="3200" b="1" dirty="0">
              <a:solidFill>
                <a:schemeClr val="bg1"/>
              </a:solidFill>
              <a:latin typeface="Arial" panose="020B0604020202020204" pitchFamily="34" charset="0"/>
              <a:ea typeface="微软雅黑" panose="020B0503020204020204" charset="-122"/>
            </a:endParaRPr>
          </a:p>
        </p:txBody>
      </p:sp>
      <p:sp>
        <p:nvSpPr>
          <p:cNvPr id="14" name="文本框 9"/>
          <p:cNvSpPr txBox="1"/>
          <p:nvPr>
            <p:custDataLst>
              <p:tags r:id="rId9"/>
            </p:custDataLst>
          </p:nvPr>
        </p:nvSpPr>
        <p:spPr>
          <a:xfrm>
            <a:off x="4263708" y="3374855"/>
            <a:ext cx="215900" cy="492125"/>
          </a:xfrm>
          <a:prstGeom prst="rect">
            <a:avLst/>
          </a:prstGeom>
          <a:noFill/>
          <a:ln w="9525">
            <a:noFill/>
          </a:ln>
        </p:spPr>
        <p:txBody>
          <a:bodyPr wrap="square" lIns="0" tIns="0" rIns="0" bIns="0" anchor="t">
            <a:spAutoFit/>
          </a:bodyPr>
          <a:lstStyle/>
          <a:p>
            <a:r>
              <a:rPr lang="en-US" altLang="zh-CN" sz="3200" b="1" dirty="0">
                <a:solidFill>
                  <a:schemeClr val="bg1"/>
                </a:solidFill>
                <a:latin typeface="Arial" panose="020B0604020202020204" pitchFamily="34" charset="0"/>
                <a:ea typeface="微软雅黑" panose="020B0503020204020204" charset="-122"/>
              </a:rPr>
              <a:t>3</a:t>
            </a:r>
            <a:endParaRPr lang="en-US" altLang="zh-CN" sz="3200" b="1" dirty="0">
              <a:solidFill>
                <a:schemeClr val="bg1"/>
              </a:solidFill>
              <a:latin typeface="Arial" panose="020B0604020202020204" pitchFamily="34" charset="0"/>
              <a:ea typeface="微软雅黑" panose="020B0503020204020204" charset="-122"/>
            </a:endParaRPr>
          </a:p>
        </p:txBody>
      </p:sp>
      <p:sp>
        <p:nvSpPr>
          <p:cNvPr id="16" name="文本框 9"/>
          <p:cNvSpPr txBox="1"/>
          <p:nvPr>
            <p:custDataLst>
              <p:tags r:id="rId10"/>
            </p:custDataLst>
          </p:nvPr>
        </p:nvSpPr>
        <p:spPr>
          <a:xfrm>
            <a:off x="4263073" y="4108915"/>
            <a:ext cx="215900" cy="492125"/>
          </a:xfrm>
          <a:prstGeom prst="rect">
            <a:avLst/>
          </a:prstGeom>
          <a:noFill/>
          <a:ln w="9525">
            <a:noFill/>
          </a:ln>
        </p:spPr>
        <p:txBody>
          <a:bodyPr wrap="square" lIns="0" tIns="0" rIns="0" bIns="0" anchor="t">
            <a:spAutoFit/>
          </a:bodyPr>
          <a:lstStyle/>
          <a:p>
            <a:r>
              <a:rPr lang="en-US" altLang="zh-CN" sz="3200" b="1" dirty="0">
                <a:solidFill>
                  <a:schemeClr val="bg1"/>
                </a:solidFill>
                <a:latin typeface="Arial" panose="020B0604020202020204" pitchFamily="34" charset="0"/>
                <a:ea typeface="微软雅黑" panose="020B0503020204020204" charset="-122"/>
              </a:rPr>
              <a:t>4</a:t>
            </a:r>
            <a:endParaRPr lang="en-US" altLang="zh-CN" sz="3200" b="1" dirty="0">
              <a:solidFill>
                <a:schemeClr val="bg1"/>
              </a:solidFill>
              <a:latin typeface="Arial" panose="020B0604020202020204" pitchFamily="34" charset="0"/>
              <a:ea typeface="微软雅黑" panose="020B0503020204020204" charset="-122"/>
            </a:endParaRPr>
          </a:p>
        </p:txBody>
      </p:sp>
      <p:sp>
        <p:nvSpPr>
          <p:cNvPr id="18" name="文本框 9"/>
          <p:cNvSpPr txBox="1"/>
          <p:nvPr>
            <p:custDataLst>
              <p:tags r:id="rId11"/>
            </p:custDataLst>
          </p:nvPr>
        </p:nvSpPr>
        <p:spPr>
          <a:xfrm>
            <a:off x="4263708" y="4911555"/>
            <a:ext cx="215900" cy="492125"/>
          </a:xfrm>
          <a:prstGeom prst="rect">
            <a:avLst/>
          </a:prstGeom>
          <a:noFill/>
          <a:ln w="9525">
            <a:noFill/>
          </a:ln>
        </p:spPr>
        <p:txBody>
          <a:bodyPr wrap="square" lIns="0" tIns="0" rIns="0" bIns="0" anchor="t">
            <a:spAutoFit/>
          </a:bodyPr>
          <a:lstStyle/>
          <a:p>
            <a:r>
              <a:rPr lang="en-US" altLang="zh-CN" sz="3200" b="1" dirty="0">
                <a:solidFill>
                  <a:schemeClr val="bg1"/>
                </a:solidFill>
                <a:latin typeface="Arial" panose="020B0604020202020204" pitchFamily="34" charset="0"/>
                <a:ea typeface="微软雅黑" panose="020B0503020204020204" charset="-122"/>
              </a:rPr>
              <a:t>5</a:t>
            </a:r>
            <a:endParaRPr lang="en-US" altLang="zh-CN" sz="3200" b="1" dirty="0">
              <a:solidFill>
                <a:schemeClr val="bg1"/>
              </a:solidFill>
              <a:latin typeface="Arial" panose="020B0604020202020204" pitchFamily="34" charset="0"/>
              <a:ea typeface="微软雅黑" panose="020B0503020204020204" charset="-122"/>
            </a:endParaRPr>
          </a:p>
        </p:txBody>
      </p:sp>
      <p:sp>
        <p:nvSpPr>
          <p:cNvPr id="30" name="文本框 29"/>
          <p:cNvSpPr txBox="1"/>
          <p:nvPr>
            <p:custDataLst>
              <p:tags r:id="rId12"/>
            </p:custDataLst>
          </p:nvPr>
        </p:nvSpPr>
        <p:spPr>
          <a:xfrm>
            <a:off x="4914075" y="3413521"/>
            <a:ext cx="2316480" cy="460375"/>
          </a:xfrm>
          <a:prstGeom prst="rect">
            <a:avLst/>
          </a:prstGeom>
          <a:noFill/>
        </p:spPr>
        <p:txBody>
          <a:bodyPr wrap="none" rtlCol="0" anchor="t">
            <a:spAutoFit/>
          </a:bodyPr>
          <a:lstStyle/>
          <a:p>
            <a:r>
              <a:rPr lang="zh-CN" altLang="en-US" sz="2400" b="1" dirty="0">
                <a:solidFill>
                  <a:schemeClr val="tx1">
                    <a:lumMod val="50000"/>
                    <a:lumOff val="50000"/>
                  </a:schemeClr>
                </a:solidFill>
                <a:latin typeface="微软雅黑" panose="020B0503020204020204" charset="-122"/>
                <a:ea typeface="微软雅黑" panose="020B0503020204020204" charset="-122"/>
                <a:sym typeface="+mn-ea"/>
              </a:rPr>
              <a:t>窗口注意力</a:t>
            </a:r>
            <a:r>
              <a:rPr lang="zh-CN" altLang="en-US" sz="2400" b="1" dirty="0">
                <a:solidFill>
                  <a:schemeClr val="tx1">
                    <a:lumMod val="50000"/>
                    <a:lumOff val="50000"/>
                  </a:schemeClr>
                </a:solidFill>
                <a:latin typeface="微软雅黑" panose="020B0503020204020204" charset="-122"/>
                <a:ea typeface="微软雅黑" panose="020B0503020204020204" charset="-122"/>
                <a:sym typeface="+mn-ea"/>
              </a:rPr>
              <a:t>机制</a:t>
            </a:r>
            <a:endParaRPr lang="zh-CN" altLang="en-US" sz="2400" b="1"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2" name="文本框 21"/>
          <p:cNvSpPr txBox="1"/>
          <p:nvPr>
            <p:custDataLst>
              <p:tags r:id="rId13"/>
            </p:custDataLst>
          </p:nvPr>
        </p:nvSpPr>
        <p:spPr>
          <a:xfrm>
            <a:off x="4887595" y="4209415"/>
            <a:ext cx="7000240" cy="460375"/>
          </a:xfrm>
          <a:prstGeom prst="rect">
            <a:avLst/>
          </a:prstGeom>
          <a:noFill/>
        </p:spPr>
        <p:txBody>
          <a:bodyPr wrap="square" rtlCol="0" anchor="t">
            <a:spAutoFit/>
          </a:bodyPr>
          <a:lstStyle/>
          <a:p>
            <a:pPr algn="l"/>
            <a:r>
              <a:rPr lang="en-US" altLang="zh-CN" sz="2400" b="1" dirty="0">
                <a:solidFill>
                  <a:schemeClr val="tx1">
                    <a:lumMod val="50000"/>
                    <a:lumOff val="50000"/>
                  </a:schemeClr>
                </a:solidFill>
                <a:latin typeface="微软雅黑" panose="020B0503020204020204" charset="-122"/>
                <a:ea typeface="微软雅黑" panose="020B0503020204020204" charset="-122"/>
                <a:sym typeface="+mn-ea"/>
              </a:rPr>
              <a:t>R3davit</a:t>
            </a:r>
            <a:r>
              <a:rPr lang="zh-CN" altLang="en-US" sz="2400" b="1" dirty="0">
                <a:solidFill>
                  <a:schemeClr val="tx1">
                    <a:lumMod val="50000"/>
                    <a:lumOff val="50000"/>
                  </a:schemeClr>
                </a:solidFill>
                <a:latin typeface="微软雅黑" panose="020B0503020204020204" charset="-122"/>
                <a:ea typeface="微软雅黑" panose="020B0503020204020204" charset="-122"/>
                <a:sym typeface="+mn-ea"/>
              </a:rPr>
              <a:t>模型</a:t>
            </a:r>
            <a:endParaRPr lang="zh-CN" altLang="en-US" sz="2400" b="1"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3" name="文本框 22"/>
          <p:cNvSpPr txBox="1"/>
          <p:nvPr>
            <p:custDataLst>
              <p:tags r:id="rId14"/>
            </p:custDataLst>
          </p:nvPr>
        </p:nvSpPr>
        <p:spPr>
          <a:xfrm>
            <a:off x="4887595" y="4964474"/>
            <a:ext cx="2316480" cy="460375"/>
          </a:xfrm>
          <a:prstGeom prst="rect">
            <a:avLst/>
          </a:prstGeom>
          <a:noFill/>
        </p:spPr>
        <p:txBody>
          <a:bodyPr wrap="none" rtlCol="0" anchor="t">
            <a:spAutoFit/>
          </a:bodyPr>
          <a:lstStyle/>
          <a:p>
            <a:r>
              <a:rPr lang="zh-CN" altLang="en-US" sz="2400" b="1" dirty="0">
                <a:solidFill>
                  <a:schemeClr val="tx1">
                    <a:lumMod val="50000"/>
                    <a:lumOff val="50000"/>
                  </a:schemeClr>
                </a:solidFill>
                <a:latin typeface="微软雅黑" panose="020B0503020204020204" charset="-122"/>
                <a:ea typeface="微软雅黑" panose="020B0503020204020204" charset="-122"/>
                <a:sym typeface="+mn-ea"/>
              </a:rPr>
              <a:t>现阶段研究成果</a:t>
            </a:r>
            <a:endParaRPr lang="zh-CN" altLang="en-US" sz="2400" b="1"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4" name="文本框 23"/>
          <p:cNvSpPr txBox="1"/>
          <p:nvPr>
            <p:custDataLst>
              <p:tags r:id="rId15"/>
            </p:custDataLst>
          </p:nvPr>
        </p:nvSpPr>
        <p:spPr>
          <a:xfrm>
            <a:off x="4887595" y="1944295"/>
            <a:ext cx="3262432" cy="461665"/>
          </a:xfrm>
          <a:prstGeom prst="rect">
            <a:avLst/>
          </a:prstGeom>
          <a:noFill/>
        </p:spPr>
        <p:txBody>
          <a:bodyPr wrap="none" rtlCol="0" anchor="t">
            <a:spAutoFit/>
          </a:bodyPr>
          <a:lstStyle/>
          <a:p>
            <a:r>
              <a:rPr lang="zh-CN" altLang="en-US" sz="2400" b="1" dirty="0">
                <a:solidFill>
                  <a:schemeClr val="tx1">
                    <a:lumMod val="50000"/>
                    <a:lumOff val="50000"/>
                  </a:schemeClr>
                </a:solidFill>
                <a:latin typeface="微软雅黑" panose="020B0503020204020204" charset="-122"/>
                <a:ea typeface="微软雅黑" panose="020B0503020204020204" charset="-122"/>
                <a:sym typeface="+mn-ea"/>
              </a:rPr>
              <a:t>课题来源、目的和意义</a:t>
            </a:r>
            <a:endParaRPr lang="zh-CN" altLang="en-US" sz="2400" dirty="0"/>
          </a:p>
        </p:txBody>
      </p:sp>
      <p:sp>
        <p:nvSpPr>
          <p:cNvPr id="25" name="文本框 24"/>
          <p:cNvSpPr txBox="1"/>
          <p:nvPr>
            <p:custDataLst>
              <p:tags r:id="rId16"/>
            </p:custDataLst>
          </p:nvPr>
        </p:nvSpPr>
        <p:spPr>
          <a:xfrm>
            <a:off x="4900605" y="2691325"/>
            <a:ext cx="1415772" cy="461665"/>
          </a:xfrm>
          <a:prstGeom prst="rect">
            <a:avLst/>
          </a:prstGeom>
          <a:noFill/>
        </p:spPr>
        <p:txBody>
          <a:bodyPr wrap="none" rtlCol="0" anchor="t">
            <a:spAutoFit/>
          </a:bodyPr>
          <a:lstStyle/>
          <a:p>
            <a:r>
              <a:rPr lang="zh-CN" altLang="en-US" sz="2400" b="1" dirty="0">
                <a:solidFill>
                  <a:schemeClr val="tx1">
                    <a:lumMod val="50000"/>
                    <a:lumOff val="50000"/>
                  </a:schemeClr>
                </a:solidFill>
                <a:latin typeface="微软雅黑" panose="020B0503020204020204" charset="-122"/>
                <a:ea typeface="微软雅黑" panose="020B0503020204020204" charset="-122"/>
                <a:sym typeface="+mn-ea"/>
              </a:rPr>
              <a:t>研究现状</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75" y="1309370"/>
            <a:ext cx="11186160" cy="583565"/>
          </a:xfrm>
          <a:prstGeom prst="rect">
            <a:avLst/>
          </a:prstGeom>
          <a:noFill/>
          <a:ln w="9525">
            <a:noFill/>
          </a:ln>
        </p:spPr>
        <p:txBody>
          <a:bodyPr wrap="square" anchor="t">
            <a:spAutoFit/>
          </a:bodyPr>
          <a:lstStyle/>
          <a:p>
            <a:pPr marR="0" defTabSz="914400">
              <a:buClrTx/>
              <a:buSzTx/>
              <a:buFontTx/>
              <a:buNone/>
              <a:defRPr/>
            </a:pPr>
            <a:r>
              <a:rPr kumimoji="0" lang="en-US" altLang="zh-CN" sz="3200" b="1" kern="1200" cap="none" spc="0" normalizeH="0" baseline="0" noProof="0" dirty="0">
                <a:solidFill>
                  <a:srgbClr val="000000"/>
                </a:solidFill>
                <a:latin typeface="微软雅黑" panose="020B0503020204020204" charset="-122"/>
                <a:ea typeface="微软雅黑" panose="020B0503020204020204" charset="-122"/>
                <a:cs typeface="+mn-cs"/>
              </a:rPr>
              <a:t>Pix3d</a:t>
            </a: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真实</a:t>
            </a: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世界数据集实验（仅显示了已经公开源码的</a:t>
            </a: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模型）</a:t>
            </a:r>
            <a:endPar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sp>
        <p:nvSpPr>
          <p:cNvPr id="31" name="任意多边形 30"/>
          <p:cNvSpPr/>
          <p:nvPr>
            <p:custDataLst>
              <p:tags r:id="rId3"/>
            </p:custDataLst>
          </p:nvPr>
        </p:nvSpPr>
        <p:spPr>
          <a:xfrm>
            <a:off x="1356995" y="1789430"/>
            <a:ext cx="4487545" cy="666115"/>
          </a:xfrm>
          <a:custGeom>
            <a:avLst/>
            <a:gdLst>
              <a:gd name="connsiteX0" fmla="*/ 1587500 w 2540000"/>
              <a:gd name="connsiteY0" fmla="*/ 0 h 355600"/>
              <a:gd name="connsiteX1" fmla="*/ 2540000 w 2540000"/>
              <a:gd name="connsiteY1" fmla="*/ 355600 h 355600"/>
              <a:gd name="connsiteX2" fmla="*/ 609600 w 2540000"/>
              <a:gd name="connsiteY2" fmla="*/ 342900 h 355600"/>
              <a:gd name="connsiteX3" fmla="*/ 0 w 2540000"/>
              <a:gd name="connsiteY3" fmla="*/ 152400 h 355600"/>
              <a:gd name="connsiteX4" fmla="*/ 1701800 w 2540000"/>
              <a:gd name="connsiteY4" fmla="*/ 25400 h 355600"/>
              <a:gd name="connsiteX5" fmla="*/ 1701800 w 2540000"/>
              <a:gd name="connsiteY5" fmla="*/ 25400 h 355600"/>
              <a:gd name="connsiteX6" fmla="*/ 1701800 w 2540000"/>
              <a:gd name="connsiteY6" fmla="*/ 25400 h 355600"/>
              <a:gd name="connsiteX0-1" fmla="*/ 1492250 w 2540000"/>
              <a:gd name="connsiteY0-2" fmla="*/ 19050 h 330200"/>
              <a:gd name="connsiteX1-3" fmla="*/ 2540000 w 2540000"/>
              <a:gd name="connsiteY1-4" fmla="*/ 330200 h 330200"/>
              <a:gd name="connsiteX2-5" fmla="*/ 609600 w 2540000"/>
              <a:gd name="connsiteY2-6" fmla="*/ 317500 h 330200"/>
              <a:gd name="connsiteX3-7" fmla="*/ 0 w 2540000"/>
              <a:gd name="connsiteY3-8" fmla="*/ 127000 h 330200"/>
              <a:gd name="connsiteX4-9" fmla="*/ 1701800 w 2540000"/>
              <a:gd name="connsiteY4-10" fmla="*/ 0 h 330200"/>
              <a:gd name="connsiteX5-11" fmla="*/ 1701800 w 2540000"/>
              <a:gd name="connsiteY5-12" fmla="*/ 0 h 330200"/>
              <a:gd name="connsiteX6-13" fmla="*/ 1701800 w 2540000"/>
              <a:gd name="connsiteY6-14" fmla="*/ 0 h 330200"/>
              <a:gd name="connsiteX0-15" fmla="*/ 1492250 w 2540000"/>
              <a:gd name="connsiteY0-16" fmla="*/ 19050 h 330200"/>
              <a:gd name="connsiteX1-17" fmla="*/ 2540000 w 2540000"/>
              <a:gd name="connsiteY1-18" fmla="*/ 330200 h 330200"/>
              <a:gd name="connsiteX2-19" fmla="*/ 609600 w 2540000"/>
              <a:gd name="connsiteY2-20" fmla="*/ 317500 h 330200"/>
              <a:gd name="connsiteX3-21" fmla="*/ 0 w 2540000"/>
              <a:gd name="connsiteY3-22" fmla="*/ 127000 h 330200"/>
              <a:gd name="connsiteX4-23" fmla="*/ 1701800 w 2540000"/>
              <a:gd name="connsiteY4-24" fmla="*/ 0 h 330200"/>
              <a:gd name="connsiteX5-25" fmla="*/ 1701800 w 2540000"/>
              <a:gd name="connsiteY5-26" fmla="*/ 0 h 330200"/>
              <a:gd name="connsiteX6-27" fmla="*/ 1504950 w 2540000"/>
              <a:gd name="connsiteY6-28" fmla="*/ 25400 h 330200"/>
              <a:gd name="connsiteX0-29" fmla="*/ 1492250 w 2540000"/>
              <a:gd name="connsiteY0-30" fmla="*/ 19050 h 330200"/>
              <a:gd name="connsiteX1-31" fmla="*/ 2540000 w 2540000"/>
              <a:gd name="connsiteY1-32" fmla="*/ 330200 h 330200"/>
              <a:gd name="connsiteX2-33" fmla="*/ 609600 w 2540000"/>
              <a:gd name="connsiteY2-34" fmla="*/ 317500 h 330200"/>
              <a:gd name="connsiteX3-35" fmla="*/ 0 w 2540000"/>
              <a:gd name="connsiteY3-36" fmla="*/ 127000 h 330200"/>
              <a:gd name="connsiteX4-37" fmla="*/ 1701800 w 2540000"/>
              <a:gd name="connsiteY4-38" fmla="*/ 0 h 330200"/>
              <a:gd name="connsiteX5-39" fmla="*/ 1504950 w 2540000"/>
              <a:gd name="connsiteY5-40" fmla="*/ 25400 h 330200"/>
              <a:gd name="connsiteX0-41" fmla="*/ 1492250 w 2540000"/>
              <a:gd name="connsiteY0-42" fmla="*/ 0 h 311150"/>
              <a:gd name="connsiteX1-43" fmla="*/ 2540000 w 2540000"/>
              <a:gd name="connsiteY1-44" fmla="*/ 311150 h 311150"/>
              <a:gd name="connsiteX2-45" fmla="*/ 609600 w 2540000"/>
              <a:gd name="connsiteY2-46" fmla="*/ 298450 h 311150"/>
              <a:gd name="connsiteX3-47" fmla="*/ 0 w 2540000"/>
              <a:gd name="connsiteY3-48" fmla="*/ 107950 h 311150"/>
              <a:gd name="connsiteX4-49" fmla="*/ 1504950 w 2540000"/>
              <a:gd name="connsiteY4-50" fmla="*/ 6350 h 311150"/>
              <a:gd name="connsiteX0-51" fmla="*/ 1479550 w 2527300"/>
              <a:gd name="connsiteY0-52" fmla="*/ 0 h 311150"/>
              <a:gd name="connsiteX1-53" fmla="*/ 2527300 w 2527300"/>
              <a:gd name="connsiteY1-54" fmla="*/ 311150 h 311150"/>
              <a:gd name="connsiteX2-55" fmla="*/ 596900 w 2527300"/>
              <a:gd name="connsiteY2-56" fmla="*/ 298450 h 311150"/>
              <a:gd name="connsiteX3-57" fmla="*/ 0 w 2527300"/>
              <a:gd name="connsiteY3-58" fmla="*/ 114300 h 311150"/>
              <a:gd name="connsiteX4-59" fmla="*/ 1492250 w 2527300"/>
              <a:gd name="connsiteY4-60" fmla="*/ 6350 h 311150"/>
              <a:gd name="connsiteX0-61" fmla="*/ 1479550 w 2527300"/>
              <a:gd name="connsiteY0-62" fmla="*/ 0 h 311150"/>
              <a:gd name="connsiteX1-63" fmla="*/ 2527300 w 2527300"/>
              <a:gd name="connsiteY1-64" fmla="*/ 311150 h 311150"/>
              <a:gd name="connsiteX2-65" fmla="*/ 596900 w 2527300"/>
              <a:gd name="connsiteY2-66" fmla="*/ 298450 h 311150"/>
              <a:gd name="connsiteX3-67" fmla="*/ 0 w 2527300"/>
              <a:gd name="connsiteY3-68" fmla="*/ 114300 h 311150"/>
              <a:gd name="connsiteX4-69" fmla="*/ 1492250 w 2527300"/>
              <a:gd name="connsiteY4-70" fmla="*/ 6350 h 311150"/>
              <a:gd name="connsiteX5-71" fmla="*/ 1479550 w 2527300"/>
              <a:gd name="connsiteY5-72" fmla="*/ 0 h 311150"/>
              <a:gd name="connsiteX0-73" fmla="*/ 0 w 2527300"/>
              <a:gd name="connsiteY0-74" fmla="*/ 114300 h 311150"/>
              <a:gd name="connsiteX1-75" fmla="*/ 1492250 w 2527300"/>
              <a:gd name="connsiteY1-76" fmla="*/ 6350 h 311150"/>
              <a:gd name="connsiteX2-77" fmla="*/ 1479550 w 2527300"/>
              <a:gd name="connsiteY2-78" fmla="*/ 0 h 311150"/>
              <a:gd name="connsiteX3-79" fmla="*/ 2527300 w 2527300"/>
              <a:gd name="connsiteY3-80" fmla="*/ 311150 h 311150"/>
              <a:gd name="connsiteX4-81" fmla="*/ 596900 w 2527300"/>
              <a:gd name="connsiteY4-82" fmla="*/ 298450 h 311150"/>
              <a:gd name="connsiteX5-83" fmla="*/ 91440 w 2527300"/>
              <a:gd name="connsiteY5-84" fmla="*/ 205740 h 311150"/>
              <a:gd name="connsiteX0-85" fmla="*/ 0 w 2527300"/>
              <a:gd name="connsiteY0-86" fmla="*/ 114300 h 311150"/>
              <a:gd name="connsiteX1-87" fmla="*/ 1492250 w 2527300"/>
              <a:gd name="connsiteY1-88" fmla="*/ 6350 h 311150"/>
              <a:gd name="connsiteX2-89" fmla="*/ 1479550 w 2527300"/>
              <a:gd name="connsiteY2-90" fmla="*/ 0 h 311150"/>
              <a:gd name="connsiteX3-91" fmla="*/ 2527300 w 2527300"/>
              <a:gd name="connsiteY3-92" fmla="*/ 311150 h 311150"/>
              <a:gd name="connsiteX4-93" fmla="*/ 596900 w 2527300"/>
              <a:gd name="connsiteY4-94" fmla="*/ 298450 h 311150"/>
              <a:gd name="connsiteX5-95" fmla="*/ 21590 w 2527300"/>
              <a:gd name="connsiteY5-96" fmla="*/ 135890 h 311150"/>
              <a:gd name="connsiteX0-97" fmla="*/ 0 w 2517775"/>
              <a:gd name="connsiteY0-98" fmla="*/ 114300 h 311150"/>
              <a:gd name="connsiteX1-99" fmla="*/ 1482725 w 2517775"/>
              <a:gd name="connsiteY1-100" fmla="*/ 6350 h 311150"/>
              <a:gd name="connsiteX2-101" fmla="*/ 1470025 w 2517775"/>
              <a:gd name="connsiteY2-102" fmla="*/ 0 h 311150"/>
              <a:gd name="connsiteX3-103" fmla="*/ 2517775 w 2517775"/>
              <a:gd name="connsiteY3-104" fmla="*/ 311150 h 311150"/>
              <a:gd name="connsiteX4-105" fmla="*/ 587375 w 2517775"/>
              <a:gd name="connsiteY4-106" fmla="*/ 298450 h 311150"/>
              <a:gd name="connsiteX5-107" fmla="*/ 12065 w 2517775"/>
              <a:gd name="connsiteY5-108" fmla="*/ 135890 h 311150"/>
              <a:gd name="connsiteX0-109" fmla="*/ 0 w 2517775"/>
              <a:gd name="connsiteY0-110" fmla="*/ 114300 h 311150"/>
              <a:gd name="connsiteX1-111" fmla="*/ 1482725 w 2517775"/>
              <a:gd name="connsiteY1-112" fmla="*/ 6350 h 311150"/>
              <a:gd name="connsiteX2-113" fmla="*/ 1470025 w 2517775"/>
              <a:gd name="connsiteY2-114" fmla="*/ 0 h 311150"/>
              <a:gd name="connsiteX3-115" fmla="*/ 2517775 w 2517775"/>
              <a:gd name="connsiteY3-116" fmla="*/ 311150 h 311150"/>
              <a:gd name="connsiteX4-117" fmla="*/ 587375 w 2517775"/>
              <a:gd name="connsiteY4-118" fmla="*/ 298450 h 311150"/>
              <a:gd name="connsiteX5-119" fmla="*/ 2540 w 2517775"/>
              <a:gd name="connsiteY5-120" fmla="*/ 119221 h 31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17775" h="311150">
                <a:moveTo>
                  <a:pt x="0" y="114300"/>
                </a:moveTo>
                <a:lnTo>
                  <a:pt x="1482725" y="6350"/>
                </a:lnTo>
                <a:lnTo>
                  <a:pt x="1470025" y="0"/>
                </a:lnTo>
                <a:lnTo>
                  <a:pt x="2517775" y="311150"/>
                </a:lnTo>
                <a:lnTo>
                  <a:pt x="587375" y="298450"/>
                </a:lnTo>
                <a:lnTo>
                  <a:pt x="2540" y="119221"/>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5175" tIns="57588" rIns="115175" bIns="57588"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3" name="任意多边形 2"/>
          <p:cNvSpPr/>
          <p:nvPr>
            <p:custDataLst>
              <p:tags r:id="rId4"/>
            </p:custDataLst>
          </p:nvPr>
        </p:nvSpPr>
        <p:spPr>
          <a:xfrm>
            <a:off x="1554480" y="1551305"/>
            <a:ext cx="4487545" cy="666115"/>
          </a:xfrm>
          <a:custGeom>
            <a:avLst/>
            <a:gdLst>
              <a:gd name="connsiteX0" fmla="*/ 1587500 w 2540000"/>
              <a:gd name="connsiteY0" fmla="*/ 0 h 355600"/>
              <a:gd name="connsiteX1" fmla="*/ 2540000 w 2540000"/>
              <a:gd name="connsiteY1" fmla="*/ 355600 h 355600"/>
              <a:gd name="connsiteX2" fmla="*/ 609600 w 2540000"/>
              <a:gd name="connsiteY2" fmla="*/ 342900 h 355600"/>
              <a:gd name="connsiteX3" fmla="*/ 0 w 2540000"/>
              <a:gd name="connsiteY3" fmla="*/ 152400 h 355600"/>
              <a:gd name="connsiteX4" fmla="*/ 1701800 w 2540000"/>
              <a:gd name="connsiteY4" fmla="*/ 25400 h 355600"/>
              <a:gd name="connsiteX5" fmla="*/ 1701800 w 2540000"/>
              <a:gd name="connsiteY5" fmla="*/ 25400 h 355600"/>
              <a:gd name="connsiteX6" fmla="*/ 1701800 w 2540000"/>
              <a:gd name="connsiteY6" fmla="*/ 25400 h 355600"/>
              <a:gd name="connsiteX0-1" fmla="*/ 1492250 w 2540000"/>
              <a:gd name="connsiteY0-2" fmla="*/ 19050 h 330200"/>
              <a:gd name="connsiteX1-3" fmla="*/ 2540000 w 2540000"/>
              <a:gd name="connsiteY1-4" fmla="*/ 330200 h 330200"/>
              <a:gd name="connsiteX2-5" fmla="*/ 609600 w 2540000"/>
              <a:gd name="connsiteY2-6" fmla="*/ 317500 h 330200"/>
              <a:gd name="connsiteX3-7" fmla="*/ 0 w 2540000"/>
              <a:gd name="connsiteY3-8" fmla="*/ 127000 h 330200"/>
              <a:gd name="connsiteX4-9" fmla="*/ 1701800 w 2540000"/>
              <a:gd name="connsiteY4-10" fmla="*/ 0 h 330200"/>
              <a:gd name="connsiteX5-11" fmla="*/ 1701800 w 2540000"/>
              <a:gd name="connsiteY5-12" fmla="*/ 0 h 330200"/>
              <a:gd name="connsiteX6-13" fmla="*/ 1701800 w 2540000"/>
              <a:gd name="connsiteY6-14" fmla="*/ 0 h 330200"/>
              <a:gd name="connsiteX0-15" fmla="*/ 1492250 w 2540000"/>
              <a:gd name="connsiteY0-16" fmla="*/ 19050 h 330200"/>
              <a:gd name="connsiteX1-17" fmla="*/ 2540000 w 2540000"/>
              <a:gd name="connsiteY1-18" fmla="*/ 330200 h 330200"/>
              <a:gd name="connsiteX2-19" fmla="*/ 609600 w 2540000"/>
              <a:gd name="connsiteY2-20" fmla="*/ 317500 h 330200"/>
              <a:gd name="connsiteX3-21" fmla="*/ 0 w 2540000"/>
              <a:gd name="connsiteY3-22" fmla="*/ 127000 h 330200"/>
              <a:gd name="connsiteX4-23" fmla="*/ 1701800 w 2540000"/>
              <a:gd name="connsiteY4-24" fmla="*/ 0 h 330200"/>
              <a:gd name="connsiteX5-25" fmla="*/ 1701800 w 2540000"/>
              <a:gd name="connsiteY5-26" fmla="*/ 0 h 330200"/>
              <a:gd name="connsiteX6-27" fmla="*/ 1504950 w 2540000"/>
              <a:gd name="connsiteY6-28" fmla="*/ 25400 h 330200"/>
              <a:gd name="connsiteX0-29" fmla="*/ 1492250 w 2540000"/>
              <a:gd name="connsiteY0-30" fmla="*/ 19050 h 330200"/>
              <a:gd name="connsiteX1-31" fmla="*/ 2540000 w 2540000"/>
              <a:gd name="connsiteY1-32" fmla="*/ 330200 h 330200"/>
              <a:gd name="connsiteX2-33" fmla="*/ 609600 w 2540000"/>
              <a:gd name="connsiteY2-34" fmla="*/ 317500 h 330200"/>
              <a:gd name="connsiteX3-35" fmla="*/ 0 w 2540000"/>
              <a:gd name="connsiteY3-36" fmla="*/ 127000 h 330200"/>
              <a:gd name="connsiteX4-37" fmla="*/ 1701800 w 2540000"/>
              <a:gd name="connsiteY4-38" fmla="*/ 0 h 330200"/>
              <a:gd name="connsiteX5-39" fmla="*/ 1504950 w 2540000"/>
              <a:gd name="connsiteY5-40" fmla="*/ 25400 h 330200"/>
              <a:gd name="connsiteX0-41" fmla="*/ 1492250 w 2540000"/>
              <a:gd name="connsiteY0-42" fmla="*/ 0 h 311150"/>
              <a:gd name="connsiteX1-43" fmla="*/ 2540000 w 2540000"/>
              <a:gd name="connsiteY1-44" fmla="*/ 311150 h 311150"/>
              <a:gd name="connsiteX2-45" fmla="*/ 609600 w 2540000"/>
              <a:gd name="connsiteY2-46" fmla="*/ 298450 h 311150"/>
              <a:gd name="connsiteX3-47" fmla="*/ 0 w 2540000"/>
              <a:gd name="connsiteY3-48" fmla="*/ 107950 h 311150"/>
              <a:gd name="connsiteX4-49" fmla="*/ 1504950 w 2540000"/>
              <a:gd name="connsiteY4-50" fmla="*/ 6350 h 311150"/>
              <a:gd name="connsiteX0-51" fmla="*/ 1479550 w 2527300"/>
              <a:gd name="connsiteY0-52" fmla="*/ 0 h 311150"/>
              <a:gd name="connsiteX1-53" fmla="*/ 2527300 w 2527300"/>
              <a:gd name="connsiteY1-54" fmla="*/ 311150 h 311150"/>
              <a:gd name="connsiteX2-55" fmla="*/ 596900 w 2527300"/>
              <a:gd name="connsiteY2-56" fmla="*/ 298450 h 311150"/>
              <a:gd name="connsiteX3-57" fmla="*/ 0 w 2527300"/>
              <a:gd name="connsiteY3-58" fmla="*/ 114300 h 311150"/>
              <a:gd name="connsiteX4-59" fmla="*/ 1492250 w 2527300"/>
              <a:gd name="connsiteY4-60" fmla="*/ 6350 h 311150"/>
              <a:gd name="connsiteX0-61" fmla="*/ 1479550 w 2527300"/>
              <a:gd name="connsiteY0-62" fmla="*/ 0 h 311150"/>
              <a:gd name="connsiteX1-63" fmla="*/ 2527300 w 2527300"/>
              <a:gd name="connsiteY1-64" fmla="*/ 311150 h 311150"/>
              <a:gd name="connsiteX2-65" fmla="*/ 596900 w 2527300"/>
              <a:gd name="connsiteY2-66" fmla="*/ 298450 h 311150"/>
              <a:gd name="connsiteX3-67" fmla="*/ 0 w 2527300"/>
              <a:gd name="connsiteY3-68" fmla="*/ 114300 h 311150"/>
              <a:gd name="connsiteX4-69" fmla="*/ 1492250 w 2527300"/>
              <a:gd name="connsiteY4-70" fmla="*/ 6350 h 311150"/>
              <a:gd name="connsiteX5-71" fmla="*/ 1479550 w 2527300"/>
              <a:gd name="connsiteY5-72" fmla="*/ 0 h 311150"/>
              <a:gd name="connsiteX0-73" fmla="*/ 0 w 2527300"/>
              <a:gd name="connsiteY0-74" fmla="*/ 114300 h 311150"/>
              <a:gd name="connsiteX1-75" fmla="*/ 1492250 w 2527300"/>
              <a:gd name="connsiteY1-76" fmla="*/ 6350 h 311150"/>
              <a:gd name="connsiteX2-77" fmla="*/ 1479550 w 2527300"/>
              <a:gd name="connsiteY2-78" fmla="*/ 0 h 311150"/>
              <a:gd name="connsiteX3-79" fmla="*/ 2527300 w 2527300"/>
              <a:gd name="connsiteY3-80" fmla="*/ 311150 h 311150"/>
              <a:gd name="connsiteX4-81" fmla="*/ 596900 w 2527300"/>
              <a:gd name="connsiteY4-82" fmla="*/ 298450 h 311150"/>
              <a:gd name="connsiteX5-83" fmla="*/ 91440 w 2527300"/>
              <a:gd name="connsiteY5-84" fmla="*/ 205740 h 311150"/>
              <a:gd name="connsiteX0-85" fmla="*/ 0 w 2527300"/>
              <a:gd name="connsiteY0-86" fmla="*/ 114300 h 311150"/>
              <a:gd name="connsiteX1-87" fmla="*/ 1492250 w 2527300"/>
              <a:gd name="connsiteY1-88" fmla="*/ 6350 h 311150"/>
              <a:gd name="connsiteX2-89" fmla="*/ 1479550 w 2527300"/>
              <a:gd name="connsiteY2-90" fmla="*/ 0 h 311150"/>
              <a:gd name="connsiteX3-91" fmla="*/ 2527300 w 2527300"/>
              <a:gd name="connsiteY3-92" fmla="*/ 311150 h 311150"/>
              <a:gd name="connsiteX4-93" fmla="*/ 596900 w 2527300"/>
              <a:gd name="connsiteY4-94" fmla="*/ 298450 h 311150"/>
              <a:gd name="connsiteX5-95" fmla="*/ 21590 w 2527300"/>
              <a:gd name="connsiteY5-96" fmla="*/ 135890 h 311150"/>
              <a:gd name="connsiteX0-97" fmla="*/ 0 w 2517775"/>
              <a:gd name="connsiteY0-98" fmla="*/ 114300 h 311150"/>
              <a:gd name="connsiteX1-99" fmla="*/ 1482725 w 2517775"/>
              <a:gd name="connsiteY1-100" fmla="*/ 6350 h 311150"/>
              <a:gd name="connsiteX2-101" fmla="*/ 1470025 w 2517775"/>
              <a:gd name="connsiteY2-102" fmla="*/ 0 h 311150"/>
              <a:gd name="connsiteX3-103" fmla="*/ 2517775 w 2517775"/>
              <a:gd name="connsiteY3-104" fmla="*/ 311150 h 311150"/>
              <a:gd name="connsiteX4-105" fmla="*/ 587375 w 2517775"/>
              <a:gd name="connsiteY4-106" fmla="*/ 298450 h 311150"/>
              <a:gd name="connsiteX5-107" fmla="*/ 12065 w 2517775"/>
              <a:gd name="connsiteY5-108" fmla="*/ 135890 h 311150"/>
              <a:gd name="connsiteX0-109" fmla="*/ 0 w 2517775"/>
              <a:gd name="connsiteY0-110" fmla="*/ 114300 h 311150"/>
              <a:gd name="connsiteX1-111" fmla="*/ 1482725 w 2517775"/>
              <a:gd name="connsiteY1-112" fmla="*/ 6350 h 311150"/>
              <a:gd name="connsiteX2-113" fmla="*/ 1470025 w 2517775"/>
              <a:gd name="connsiteY2-114" fmla="*/ 0 h 311150"/>
              <a:gd name="connsiteX3-115" fmla="*/ 2517775 w 2517775"/>
              <a:gd name="connsiteY3-116" fmla="*/ 311150 h 311150"/>
              <a:gd name="connsiteX4-117" fmla="*/ 587375 w 2517775"/>
              <a:gd name="connsiteY4-118" fmla="*/ 298450 h 311150"/>
              <a:gd name="connsiteX5-119" fmla="*/ 2540 w 2517775"/>
              <a:gd name="connsiteY5-120" fmla="*/ 119221 h 31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17775" h="311150">
                <a:moveTo>
                  <a:pt x="0" y="114300"/>
                </a:moveTo>
                <a:lnTo>
                  <a:pt x="1482725" y="6350"/>
                </a:lnTo>
                <a:lnTo>
                  <a:pt x="1470025" y="0"/>
                </a:lnTo>
                <a:lnTo>
                  <a:pt x="2517775" y="311150"/>
                </a:lnTo>
                <a:lnTo>
                  <a:pt x="587375" y="298450"/>
                </a:lnTo>
                <a:lnTo>
                  <a:pt x="2540" y="119221"/>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5175" tIns="57588" rIns="115175" bIns="57588"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4" name="任意多边形 3"/>
          <p:cNvSpPr/>
          <p:nvPr>
            <p:custDataLst>
              <p:tags r:id="rId5"/>
            </p:custDataLst>
          </p:nvPr>
        </p:nvSpPr>
        <p:spPr>
          <a:xfrm>
            <a:off x="1304925" y="2371725"/>
            <a:ext cx="4487545" cy="666115"/>
          </a:xfrm>
          <a:custGeom>
            <a:avLst/>
            <a:gdLst>
              <a:gd name="connsiteX0" fmla="*/ 1587500 w 2540000"/>
              <a:gd name="connsiteY0" fmla="*/ 0 h 355600"/>
              <a:gd name="connsiteX1" fmla="*/ 2540000 w 2540000"/>
              <a:gd name="connsiteY1" fmla="*/ 355600 h 355600"/>
              <a:gd name="connsiteX2" fmla="*/ 609600 w 2540000"/>
              <a:gd name="connsiteY2" fmla="*/ 342900 h 355600"/>
              <a:gd name="connsiteX3" fmla="*/ 0 w 2540000"/>
              <a:gd name="connsiteY3" fmla="*/ 152400 h 355600"/>
              <a:gd name="connsiteX4" fmla="*/ 1701800 w 2540000"/>
              <a:gd name="connsiteY4" fmla="*/ 25400 h 355600"/>
              <a:gd name="connsiteX5" fmla="*/ 1701800 w 2540000"/>
              <a:gd name="connsiteY5" fmla="*/ 25400 h 355600"/>
              <a:gd name="connsiteX6" fmla="*/ 1701800 w 2540000"/>
              <a:gd name="connsiteY6" fmla="*/ 25400 h 355600"/>
              <a:gd name="connsiteX0-1" fmla="*/ 1492250 w 2540000"/>
              <a:gd name="connsiteY0-2" fmla="*/ 19050 h 330200"/>
              <a:gd name="connsiteX1-3" fmla="*/ 2540000 w 2540000"/>
              <a:gd name="connsiteY1-4" fmla="*/ 330200 h 330200"/>
              <a:gd name="connsiteX2-5" fmla="*/ 609600 w 2540000"/>
              <a:gd name="connsiteY2-6" fmla="*/ 317500 h 330200"/>
              <a:gd name="connsiteX3-7" fmla="*/ 0 w 2540000"/>
              <a:gd name="connsiteY3-8" fmla="*/ 127000 h 330200"/>
              <a:gd name="connsiteX4-9" fmla="*/ 1701800 w 2540000"/>
              <a:gd name="connsiteY4-10" fmla="*/ 0 h 330200"/>
              <a:gd name="connsiteX5-11" fmla="*/ 1701800 w 2540000"/>
              <a:gd name="connsiteY5-12" fmla="*/ 0 h 330200"/>
              <a:gd name="connsiteX6-13" fmla="*/ 1701800 w 2540000"/>
              <a:gd name="connsiteY6-14" fmla="*/ 0 h 330200"/>
              <a:gd name="connsiteX0-15" fmla="*/ 1492250 w 2540000"/>
              <a:gd name="connsiteY0-16" fmla="*/ 19050 h 330200"/>
              <a:gd name="connsiteX1-17" fmla="*/ 2540000 w 2540000"/>
              <a:gd name="connsiteY1-18" fmla="*/ 330200 h 330200"/>
              <a:gd name="connsiteX2-19" fmla="*/ 609600 w 2540000"/>
              <a:gd name="connsiteY2-20" fmla="*/ 317500 h 330200"/>
              <a:gd name="connsiteX3-21" fmla="*/ 0 w 2540000"/>
              <a:gd name="connsiteY3-22" fmla="*/ 127000 h 330200"/>
              <a:gd name="connsiteX4-23" fmla="*/ 1701800 w 2540000"/>
              <a:gd name="connsiteY4-24" fmla="*/ 0 h 330200"/>
              <a:gd name="connsiteX5-25" fmla="*/ 1701800 w 2540000"/>
              <a:gd name="connsiteY5-26" fmla="*/ 0 h 330200"/>
              <a:gd name="connsiteX6-27" fmla="*/ 1504950 w 2540000"/>
              <a:gd name="connsiteY6-28" fmla="*/ 25400 h 330200"/>
              <a:gd name="connsiteX0-29" fmla="*/ 1492250 w 2540000"/>
              <a:gd name="connsiteY0-30" fmla="*/ 19050 h 330200"/>
              <a:gd name="connsiteX1-31" fmla="*/ 2540000 w 2540000"/>
              <a:gd name="connsiteY1-32" fmla="*/ 330200 h 330200"/>
              <a:gd name="connsiteX2-33" fmla="*/ 609600 w 2540000"/>
              <a:gd name="connsiteY2-34" fmla="*/ 317500 h 330200"/>
              <a:gd name="connsiteX3-35" fmla="*/ 0 w 2540000"/>
              <a:gd name="connsiteY3-36" fmla="*/ 127000 h 330200"/>
              <a:gd name="connsiteX4-37" fmla="*/ 1701800 w 2540000"/>
              <a:gd name="connsiteY4-38" fmla="*/ 0 h 330200"/>
              <a:gd name="connsiteX5-39" fmla="*/ 1504950 w 2540000"/>
              <a:gd name="connsiteY5-40" fmla="*/ 25400 h 330200"/>
              <a:gd name="connsiteX0-41" fmla="*/ 1492250 w 2540000"/>
              <a:gd name="connsiteY0-42" fmla="*/ 0 h 311150"/>
              <a:gd name="connsiteX1-43" fmla="*/ 2540000 w 2540000"/>
              <a:gd name="connsiteY1-44" fmla="*/ 311150 h 311150"/>
              <a:gd name="connsiteX2-45" fmla="*/ 609600 w 2540000"/>
              <a:gd name="connsiteY2-46" fmla="*/ 298450 h 311150"/>
              <a:gd name="connsiteX3-47" fmla="*/ 0 w 2540000"/>
              <a:gd name="connsiteY3-48" fmla="*/ 107950 h 311150"/>
              <a:gd name="connsiteX4-49" fmla="*/ 1504950 w 2540000"/>
              <a:gd name="connsiteY4-50" fmla="*/ 6350 h 311150"/>
              <a:gd name="connsiteX0-51" fmla="*/ 1479550 w 2527300"/>
              <a:gd name="connsiteY0-52" fmla="*/ 0 h 311150"/>
              <a:gd name="connsiteX1-53" fmla="*/ 2527300 w 2527300"/>
              <a:gd name="connsiteY1-54" fmla="*/ 311150 h 311150"/>
              <a:gd name="connsiteX2-55" fmla="*/ 596900 w 2527300"/>
              <a:gd name="connsiteY2-56" fmla="*/ 298450 h 311150"/>
              <a:gd name="connsiteX3-57" fmla="*/ 0 w 2527300"/>
              <a:gd name="connsiteY3-58" fmla="*/ 114300 h 311150"/>
              <a:gd name="connsiteX4-59" fmla="*/ 1492250 w 2527300"/>
              <a:gd name="connsiteY4-60" fmla="*/ 6350 h 311150"/>
              <a:gd name="connsiteX0-61" fmla="*/ 1479550 w 2527300"/>
              <a:gd name="connsiteY0-62" fmla="*/ 0 h 311150"/>
              <a:gd name="connsiteX1-63" fmla="*/ 2527300 w 2527300"/>
              <a:gd name="connsiteY1-64" fmla="*/ 311150 h 311150"/>
              <a:gd name="connsiteX2-65" fmla="*/ 596900 w 2527300"/>
              <a:gd name="connsiteY2-66" fmla="*/ 298450 h 311150"/>
              <a:gd name="connsiteX3-67" fmla="*/ 0 w 2527300"/>
              <a:gd name="connsiteY3-68" fmla="*/ 114300 h 311150"/>
              <a:gd name="connsiteX4-69" fmla="*/ 1492250 w 2527300"/>
              <a:gd name="connsiteY4-70" fmla="*/ 6350 h 311150"/>
              <a:gd name="connsiteX5-71" fmla="*/ 1479550 w 2527300"/>
              <a:gd name="connsiteY5-72" fmla="*/ 0 h 311150"/>
              <a:gd name="connsiteX0-73" fmla="*/ 0 w 2527300"/>
              <a:gd name="connsiteY0-74" fmla="*/ 114300 h 311150"/>
              <a:gd name="connsiteX1-75" fmla="*/ 1492250 w 2527300"/>
              <a:gd name="connsiteY1-76" fmla="*/ 6350 h 311150"/>
              <a:gd name="connsiteX2-77" fmla="*/ 1479550 w 2527300"/>
              <a:gd name="connsiteY2-78" fmla="*/ 0 h 311150"/>
              <a:gd name="connsiteX3-79" fmla="*/ 2527300 w 2527300"/>
              <a:gd name="connsiteY3-80" fmla="*/ 311150 h 311150"/>
              <a:gd name="connsiteX4-81" fmla="*/ 596900 w 2527300"/>
              <a:gd name="connsiteY4-82" fmla="*/ 298450 h 311150"/>
              <a:gd name="connsiteX5-83" fmla="*/ 91440 w 2527300"/>
              <a:gd name="connsiteY5-84" fmla="*/ 205740 h 311150"/>
              <a:gd name="connsiteX0-85" fmla="*/ 0 w 2527300"/>
              <a:gd name="connsiteY0-86" fmla="*/ 114300 h 311150"/>
              <a:gd name="connsiteX1-87" fmla="*/ 1492250 w 2527300"/>
              <a:gd name="connsiteY1-88" fmla="*/ 6350 h 311150"/>
              <a:gd name="connsiteX2-89" fmla="*/ 1479550 w 2527300"/>
              <a:gd name="connsiteY2-90" fmla="*/ 0 h 311150"/>
              <a:gd name="connsiteX3-91" fmla="*/ 2527300 w 2527300"/>
              <a:gd name="connsiteY3-92" fmla="*/ 311150 h 311150"/>
              <a:gd name="connsiteX4-93" fmla="*/ 596900 w 2527300"/>
              <a:gd name="connsiteY4-94" fmla="*/ 298450 h 311150"/>
              <a:gd name="connsiteX5-95" fmla="*/ 21590 w 2527300"/>
              <a:gd name="connsiteY5-96" fmla="*/ 135890 h 311150"/>
              <a:gd name="connsiteX0-97" fmla="*/ 0 w 2517775"/>
              <a:gd name="connsiteY0-98" fmla="*/ 114300 h 311150"/>
              <a:gd name="connsiteX1-99" fmla="*/ 1482725 w 2517775"/>
              <a:gd name="connsiteY1-100" fmla="*/ 6350 h 311150"/>
              <a:gd name="connsiteX2-101" fmla="*/ 1470025 w 2517775"/>
              <a:gd name="connsiteY2-102" fmla="*/ 0 h 311150"/>
              <a:gd name="connsiteX3-103" fmla="*/ 2517775 w 2517775"/>
              <a:gd name="connsiteY3-104" fmla="*/ 311150 h 311150"/>
              <a:gd name="connsiteX4-105" fmla="*/ 587375 w 2517775"/>
              <a:gd name="connsiteY4-106" fmla="*/ 298450 h 311150"/>
              <a:gd name="connsiteX5-107" fmla="*/ 12065 w 2517775"/>
              <a:gd name="connsiteY5-108" fmla="*/ 135890 h 311150"/>
              <a:gd name="connsiteX0-109" fmla="*/ 0 w 2517775"/>
              <a:gd name="connsiteY0-110" fmla="*/ 114300 h 311150"/>
              <a:gd name="connsiteX1-111" fmla="*/ 1482725 w 2517775"/>
              <a:gd name="connsiteY1-112" fmla="*/ 6350 h 311150"/>
              <a:gd name="connsiteX2-113" fmla="*/ 1470025 w 2517775"/>
              <a:gd name="connsiteY2-114" fmla="*/ 0 h 311150"/>
              <a:gd name="connsiteX3-115" fmla="*/ 2517775 w 2517775"/>
              <a:gd name="connsiteY3-116" fmla="*/ 311150 h 311150"/>
              <a:gd name="connsiteX4-117" fmla="*/ 587375 w 2517775"/>
              <a:gd name="connsiteY4-118" fmla="*/ 298450 h 311150"/>
              <a:gd name="connsiteX5-119" fmla="*/ 2540 w 2517775"/>
              <a:gd name="connsiteY5-120" fmla="*/ 119221 h 31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17775" h="311150">
                <a:moveTo>
                  <a:pt x="0" y="114300"/>
                </a:moveTo>
                <a:lnTo>
                  <a:pt x="1482725" y="6350"/>
                </a:lnTo>
                <a:lnTo>
                  <a:pt x="1470025" y="0"/>
                </a:lnTo>
                <a:lnTo>
                  <a:pt x="2517775" y="311150"/>
                </a:lnTo>
                <a:lnTo>
                  <a:pt x="587375" y="298450"/>
                </a:lnTo>
                <a:lnTo>
                  <a:pt x="2540" y="119221"/>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5175" tIns="57588" rIns="115175" bIns="57588"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p:cNvPicPr>
            <a:picLocks noChangeAspect="1"/>
          </p:cNvPicPr>
          <p:nvPr/>
        </p:nvPicPr>
        <p:blipFill>
          <a:blip r:embed="rId6"/>
          <a:stretch>
            <a:fillRect/>
          </a:stretch>
        </p:blipFill>
        <p:spPr>
          <a:xfrm>
            <a:off x="1991360" y="2853055"/>
            <a:ext cx="8731885" cy="3287395"/>
          </a:xfrm>
          <a:prstGeom prst="rect">
            <a:avLst/>
          </a:prstGeom>
        </p:spPr>
      </p:pic>
      <p:pic>
        <p:nvPicPr>
          <p:cNvPr id="7" name="图片 6" descr="0170"/>
          <p:cNvPicPr>
            <a:picLocks noChangeAspect="1"/>
          </p:cNvPicPr>
          <p:nvPr/>
        </p:nvPicPr>
        <p:blipFill>
          <a:blip r:embed="rId7"/>
          <a:stretch>
            <a:fillRect/>
          </a:stretch>
        </p:blipFill>
        <p:spPr>
          <a:xfrm>
            <a:off x="625475" y="3298190"/>
            <a:ext cx="864870" cy="1154430"/>
          </a:xfrm>
          <a:prstGeom prst="rect">
            <a:avLst/>
          </a:prstGeom>
        </p:spPr>
      </p:pic>
      <p:pic>
        <p:nvPicPr>
          <p:cNvPr id="5" name="图片 4" descr="0166"/>
          <p:cNvPicPr>
            <a:picLocks noChangeAspect="1"/>
          </p:cNvPicPr>
          <p:nvPr/>
        </p:nvPicPr>
        <p:blipFill>
          <a:blip r:embed="rId8"/>
          <a:stretch>
            <a:fillRect/>
          </a:stretch>
        </p:blipFill>
        <p:spPr>
          <a:xfrm>
            <a:off x="646430" y="4969510"/>
            <a:ext cx="843915" cy="1125855"/>
          </a:xfrm>
          <a:prstGeom prst="rect">
            <a:avLst/>
          </a:prstGeom>
        </p:spPr>
      </p:pic>
      <p:sp>
        <p:nvSpPr>
          <p:cNvPr id="9" name="文本框 8"/>
          <p:cNvSpPr txBox="1"/>
          <p:nvPr/>
        </p:nvSpPr>
        <p:spPr>
          <a:xfrm>
            <a:off x="614045" y="2793365"/>
            <a:ext cx="790575" cy="368300"/>
          </a:xfrm>
          <a:prstGeom prst="rect">
            <a:avLst/>
          </a:prstGeom>
          <a:noFill/>
        </p:spPr>
        <p:txBody>
          <a:bodyPr wrap="square" rtlCol="0">
            <a:spAutoFit/>
          </a:bodyPr>
          <a:p>
            <a:r>
              <a:rPr lang="zh-CN" altLang="en-US"/>
              <a:t>输入</a:t>
            </a:r>
            <a:endParaRPr lang="zh-CN" altLang="en-US"/>
          </a:p>
        </p:txBody>
      </p:sp>
      <p:sp>
        <p:nvSpPr>
          <p:cNvPr id="10" name="文本框 9"/>
          <p:cNvSpPr txBox="1"/>
          <p:nvPr/>
        </p:nvSpPr>
        <p:spPr>
          <a:xfrm>
            <a:off x="661670" y="2298065"/>
            <a:ext cx="9601200" cy="368300"/>
          </a:xfrm>
          <a:prstGeom prst="rect">
            <a:avLst/>
          </a:prstGeom>
          <a:noFill/>
        </p:spPr>
        <p:txBody>
          <a:bodyPr wrap="square" rtlCol="0">
            <a:spAutoFit/>
          </a:bodyPr>
          <a:p>
            <a:pPr algn="ctr"/>
            <a:r>
              <a:rPr lang="zh-CN" altLang="en-US"/>
              <a:t>在</a:t>
            </a:r>
            <a:r>
              <a:rPr lang="en-US" altLang="zh-CN"/>
              <a:t>Pix3D</a:t>
            </a:r>
            <a:r>
              <a:rPr lang="zh-CN" altLang="en-US"/>
              <a:t>数据上的可视化</a:t>
            </a:r>
            <a:r>
              <a:rPr lang="zh-CN" altLang="en-US"/>
              <a:t>比较</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withEffect">
                                  <p:stCondLst>
                                    <p:cond delay="0"/>
                                  </p:stCondLst>
                                  <p:childTnLst>
                                    <p:set>
                                      <p:cBhvr>
                                        <p:cTn id="6" dur="500"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7" presetClass="entr" presetSubtype="8" fill="hold" grpId="0" nodeType="withEffect">
                                  <p:stCondLst>
                                    <p:cond delay="0"/>
                                  </p:stCondLst>
                                  <p:childTnLst>
                                    <p:set>
                                      <p:cBhvr>
                                        <p:cTn id="10" dur="500"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7" presetClass="entr" presetSubtype="8" fill="hold" grpId="0" nodeType="withEffect">
                                  <p:stCondLst>
                                    <p:cond delay="0"/>
                                  </p:stCondLst>
                                  <p:childTnLst>
                                    <p:set>
                                      <p:cBhvr>
                                        <p:cTn id="14" dur="500"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 grpId="0" bldLvl="0" animBg="1"/>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75" y="1309370"/>
            <a:ext cx="11186160" cy="583565"/>
          </a:xfrm>
          <a:prstGeom prst="rect">
            <a:avLst/>
          </a:prstGeom>
          <a:noFill/>
          <a:ln w="9525">
            <a:noFill/>
          </a:ln>
        </p:spPr>
        <p:txBody>
          <a:bodyPr wrap="square" anchor="t">
            <a:spAutoFit/>
          </a:bodyPr>
          <a:lstStyle/>
          <a:p>
            <a:pPr marR="0" defTabSz="914400">
              <a:buClrTx/>
              <a:buSzTx/>
              <a:buFontTx/>
              <a:buNone/>
              <a:defRPr/>
            </a:pP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消融实验</a:t>
            </a:r>
            <a:endPar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sp>
        <p:nvSpPr>
          <p:cNvPr id="31" name="任意多边形 30"/>
          <p:cNvSpPr/>
          <p:nvPr>
            <p:custDataLst>
              <p:tags r:id="rId3"/>
            </p:custDataLst>
          </p:nvPr>
        </p:nvSpPr>
        <p:spPr>
          <a:xfrm>
            <a:off x="1356995" y="1789430"/>
            <a:ext cx="4487545" cy="666115"/>
          </a:xfrm>
          <a:custGeom>
            <a:avLst/>
            <a:gdLst>
              <a:gd name="connsiteX0" fmla="*/ 1587500 w 2540000"/>
              <a:gd name="connsiteY0" fmla="*/ 0 h 355600"/>
              <a:gd name="connsiteX1" fmla="*/ 2540000 w 2540000"/>
              <a:gd name="connsiteY1" fmla="*/ 355600 h 355600"/>
              <a:gd name="connsiteX2" fmla="*/ 609600 w 2540000"/>
              <a:gd name="connsiteY2" fmla="*/ 342900 h 355600"/>
              <a:gd name="connsiteX3" fmla="*/ 0 w 2540000"/>
              <a:gd name="connsiteY3" fmla="*/ 152400 h 355600"/>
              <a:gd name="connsiteX4" fmla="*/ 1701800 w 2540000"/>
              <a:gd name="connsiteY4" fmla="*/ 25400 h 355600"/>
              <a:gd name="connsiteX5" fmla="*/ 1701800 w 2540000"/>
              <a:gd name="connsiteY5" fmla="*/ 25400 h 355600"/>
              <a:gd name="connsiteX6" fmla="*/ 1701800 w 2540000"/>
              <a:gd name="connsiteY6" fmla="*/ 25400 h 355600"/>
              <a:gd name="connsiteX0-1" fmla="*/ 1492250 w 2540000"/>
              <a:gd name="connsiteY0-2" fmla="*/ 19050 h 330200"/>
              <a:gd name="connsiteX1-3" fmla="*/ 2540000 w 2540000"/>
              <a:gd name="connsiteY1-4" fmla="*/ 330200 h 330200"/>
              <a:gd name="connsiteX2-5" fmla="*/ 609600 w 2540000"/>
              <a:gd name="connsiteY2-6" fmla="*/ 317500 h 330200"/>
              <a:gd name="connsiteX3-7" fmla="*/ 0 w 2540000"/>
              <a:gd name="connsiteY3-8" fmla="*/ 127000 h 330200"/>
              <a:gd name="connsiteX4-9" fmla="*/ 1701800 w 2540000"/>
              <a:gd name="connsiteY4-10" fmla="*/ 0 h 330200"/>
              <a:gd name="connsiteX5-11" fmla="*/ 1701800 w 2540000"/>
              <a:gd name="connsiteY5-12" fmla="*/ 0 h 330200"/>
              <a:gd name="connsiteX6-13" fmla="*/ 1701800 w 2540000"/>
              <a:gd name="connsiteY6-14" fmla="*/ 0 h 330200"/>
              <a:gd name="connsiteX0-15" fmla="*/ 1492250 w 2540000"/>
              <a:gd name="connsiteY0-16" fmla="*/ 19050 h 330200"/>
              <a:gd name="connsiteX1-17" fmla="*/ 2540000 w 2540000"/>
              <a:gd name="connsiteY1-18" fmla="*/ 330200 h 330200"/>
              <a:gd name="connsiteX2-19" fmla="*/ 609600 w 2540000"/>
              <a:gd name="connsiteY2-20" fmla="*/ 317500 h 330200"/>
              <a:gd name="connsiteX3-21" fmla="*/ 0 w 2540000"/>
              <a:gd name="connsiteY3-22" fmla="*/ 127000 h 330200"/>
              <a:gd name="connsiteX4-23" fmla="*/ 1701800 w 2540000"/>
              <a:gd name="connsiteY4-24" fmla="*/ 0 h 330200"/>
              <a:gd name="connsiteX5-25" fmla="*/ 1701800 w 2540000"/>
              <a:gd name="connsiteY5-26" fmla="*/ 0 h 330200"/>
              <a:gd name="connsiteX6-27" fmla="*/ 1504950 w 2540000"/>
              <a:gd name="connsiteY6-28" fmla="*/ 25400 h 330200"/>
              <a:gd name="connsiteX0-29" fmla="*/ 1492250 w 2540000"/>
              <a:gd name="connsiteY0-30" fmla="*/ 19050 h 330200"/>
              <a:gd name="connsiteX1-31" fmla="*/ 2540000 w 2540000"/>
              <a:gd name="connsiteY1-32" fmla="*/ 330200 h 330200"/>
              <a:gd name="connsiteX2-33" fmla="*/ 609600 w 2540000"/>
              <a:gd name="connsiteY2-34" fmla="*/ 317500 h 330200"/>
              <a:gd name="connsiteX3-35" fmla="*/ 0 w 2540000"/>
              <a:gd name="connsiteY3-36" fmla="*/ 127000 h 330200"/>
              <a:gd name="connsiteX4-37" fmla="*/ 1701800 w 2540000"/>
              <a:gd name="connsiteY4-38" fmla="*/ 0 h 330200"/>
              <a:gd name="connsiteX5-39" fmla="*/ 1504950 w 2540000"/>
              <a:gd name="connsiteY5-40" fmla="*/ 25400 h 330200"/>
              <a:gd name="connsiteX0-41" fmla="*/ 1492250 w 2540000"/>
              <a:gd name="connsiteY0-42" fmla="*/ 0 h 311150"/>
              <a:gd name="connsiteX1-43" fmla="*/ 2540000 w 2540000"/>
              <a:gd name="connsiteY1-44" fmla="*/ 311150 h 311150"/>
              <a:gd name="connsiteX2-45" fmla="*/ 609600 w 2540000"/>
              <a:gd name="connsiteY2-46" fmla="*/ 298450 h 311150"/>
              <a:gd name="connsiteX3-47" fmla="*/ 0 w 2540000"/>
              <a:gd name="connsiteY3-48" fmla="*/ 107950 h 311150"/>
              <a:gd name="connsiteX4-49" fmla="*/ 1504950 w 2540000"/>
              <a:gd name="connsiteY4-50" fmla="*/ 6350 h 311150"/>
              <a:gd name="connsiteX0-51" fmla="*/ 1479550 w 2527300"/>
              <a:gd name="connsiteY0-52" fmla="*/ 0 h 311150"/>
              <a:gd name="connsiteX1-53" fmla="*/ 2527300 w 2527300"/>
              <a:gd name="connsiteY1-54" fmla="*/ 311150 h 311150"/>
              <a:gd name="connsiteX2-55" fmla="*/ 596900 w 2527300"/>
              <a:gd name="connsiteY2-56" fmla="*/ 298450 h 311150"/>
              <a:gd name="connsiteX3-57" fmla="*/ 0 w 2527300"/>
              <a:gd name="connsiteY3-58" fmla="*/ 114300 h 311150"/>
              <a:gd name="connsiteX4-59" fmla="*/ 1492250 w 2527300"/>
              <a:gd name="connsiteY4-60" fmla="*/ 6350 h 311150"/>
              <a:gd name="connsiteX0-61" fmla="*/ 1479550 w 2527300"/>
              <a:gd name="connsiteY0-62" fmla="*/ 0 h 311150"/>
              <a:gd name="connsiteX1-63" fmla="*/ 2527300 w 2527300"/>
              <a:gd name="connsiteY1-64" fmla="*/ 311150 h 311150"/>
              <a:gd name="connsiteX2-65" fmla="*/ 596900 w 2527300"/>
              <a:gd name="connsiteY2-66" fmla="*/ 298450 h 311150"/>
              <a:gd name="connsiteX3-67" fmla="*/ 0 w 2527300"/>
              <a:gd name="connsiteY3-68" fmla="*/ 114300 h 311150"/>
              <a:gd name="connsiteX4-69" fmla="*/ 1492250 w 2527300"/>
              <a:gd name="connsiteY4-70" fmla="*/ 6350 h 311150"/>
              <a:gd name="connsiteX5-71" fmla="*/ 1479550 w 2527300"/>
              <a:gd name="connsiteY5-72" fmla="*/ 0 h 311150"/>
              <a:gd name="connsiteX0-73" fmla="*/ 0 w 2527300"/>
              <a:gd name="connsiteY0-74" fmla="*/ 114300 h 311150"/>
              <a:gd name="connsiteX1-75" fmla="*/ 1492250 w 2527300"/>
              <a:gd name="connsiteY1-76" fmla="*/ 6350 h 311150"/>
              <a:gd name="connsiteX2-77" fmla="*/ 1479550 w 2527300"/>
              <a:gd name="connsiteY2-78" fmla="*/ 0 h 311150"/>
              <a:gd name="connsiteX3-79" fmla="*/ 2527300 w 2527300"/>
              <a:gd name="connsiteY3-80" fmla="*/ 311150 h 311150"/>
              <a:gd name="connsiteX4-81" fmla="*/ 596900 w 2527300"/>
              <a:gd name="connsiteY4-82" fmla="*/ 298450 h 311150"/>
              <a:gd name="connsiteX5-83" fmla="*/ 91440 w 2527300"/>
              <a:gd name="connsiteY5-84" fmla="*/ 205740 h 311150"/>
              <a:gd name="connsiteX0-85" fmla="*/ 0 w 2527300"/>
              <a:gd name="connsiteY0-86" fmla="*/ 114300 h 311150"/>
              <a:gd name="connsiteX1-87" fmla="*/ 1492250 w 2527300"/>
              <a:gd name="connsiteY1-88" fmla="*/ 6350 h 311150"/>
              <a:gd name="connsiteX2-89" fmla="*/ 1479550 w 2527300"/>
              <a:gd name="connsiteY2-90" fmla="*/ 0 h 311150"/>
              <a:gd name="connsiteX3-91" fmla="*/ 2527300 w 2527300"/>
              <a:gd name="connsiteY3-92" fmla="*/ 311150 h 311150"/>
              <a:gd name="connsiteX4-93" fmla="*/ 596900 w 2527300"/>
              <a:gd name="connsiteY4-94" fmla="*/ 298450 h 311150"/>
              <a:gd name="connsiteX5-95" fmla="*/ 21590 w 2527300"/>
              <a:gd name="connsiteY5-96" fmla="*/ 135890 h 311150"/>
              <a:gd name="connsiteX0-97" fmla="*/ 0 w 2517775"/>
              <a:gd name="connsiteY0-98" fmla="*/ 114300 h 311150"/>
              <a:gd name="connsiteX1-99" fmla="*/ 1482725 w 2517775"/>
              <a:gd name="connsiteY1-100" fmla="*/ 6350 h 311150"/>
              <a:gd name="connsiteX2-101" fmla="*/ 1470025 w 2517775"/>
              <a:gd name="connsiteY2-102" fmla="*/ 0 h 311150"/>
              <a:gd name="connsiteX3-103" fmla="*/ 2517775 w 2517775"/>
              <a:gd name="connsiteY3-104" fmla="*/ 311150 h 311150"/>
              <a:gd name="connsiteX4-105" fmla="*/ 587375 w 2517775"/>
              <a:gd name="connsiteY4-106" fmla="*/ 298450 h 311150"/>
              <a:gd name="connsiteX5-107" fmla="*/ 12065 w 2517775"/>
              <a:gd name="connsiteY5-108" fmla="*/ 135890 h 311150"/>
              <a:gd name="connsiteX0-109" fmla="*/ 0 w 2517775"/>
              <a:gd name="connsiteY0-110" fmla="*/ 114300 h 311150"/>
              <a:gd name="connsiteX1-111" fmla="*/ 1482725 w 2517775"/>
              <a:gd name="connsiteY1-112" fmla="*/ 6350 h 311150"/>
              <a:gd name="connsiteX2-113" fmla="*/ 1470025 w 2517775"/>
              <a:gd name="connsiteY2-114" fmla="*/ 0 h 311150"/>
              <a:gd name="connsiteX3-115" fmla="*/ 2517775 w 2517775"/>
              <a:gd name="connsiteY3-116" fmla="*/ 311150 h 311150"/>
              <a:gd name="connsiteX4-117" fmla="*/ 587375 w 2517775"/>
              <a:gd name="connsiteY4-118" fmla="*/ 298450 h 311150"/>
              <a:gd name="connsiteX5-119" fmla="*/ 2540 w 2517775"/>
              <a:gd name="connsiteY5-120" fmla="*/ 119221 h 31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17775" h="311150">
                <a:moveTo>
                  <a:pt x="0" y="114300"/>
                </a:moveTo>
                <a:lnTo>
                  <a:pt x="1482725" y="6350"/>
                </a:lnTo>
                <a:lnTo>
                  <a:pt x="1470025" y="0"/>
                </a:lnTo>
                <a:lnTo>
                  <a:pt x="2517775" y="311150"/>
                </a:lnTo>
                <a:lnTo>
                  <a:pt x="587375" y="298450"/>
                </a:lnTo>
                <a:lnTo>
                  <a:pt x="2540" y="119221"/>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5175" tIns="57588" rIns="115175" bIns="57588"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3" name="任意多边形 2"/>
          <p:cNvSpPr/>
          <p:nvPr>
            <p:custDataLst>
              <p:tags r:id="rId4"/>
            </p:custDataLst>
          </p:nvPr>
        </p:nvSpPr>
        <p:spPr>
          <a:xfrm>
            <a:off x="1554480" y="1551305"/>
            <a:ext cx="4487545" cy="666115"/>
          </a:xfrm>
          <a:custGeom>
            <a:avLst/>
            <a:gdLst>
              <a:gd name="connsiteX0" fmla="*/ 1587500 w 2540000"/>
              <a:gd name="connsiteY0" fmla="*/ 0 h 355600"/>
              <a:gd name="connsiteX1" fmla="*/ 2540000 w 2540000"/>
              <a:gd name="connsiteY1" fmla="*/ 355600 h 355600"/>
              <a:gd name="connsiteX2" fmla="*/ 609600 w 2540000"/>
              <a:gd name="connsiteY2" fmla="*/ 342900 h 355600"/>
              <a:gd name="connsiteX3" fmla="*/ 0 w 2540000"/>
              <a:gd name="connsiteY3" fmla="*/ 152400 h 355600"/>
              <a:gd name="connsiteX4" fmla="*/ 1701800 w 2540000"/>
              <a:gd name="connsiteY4" fmla="*/ 25400 h 355600"/>
              <a:gd name="connsiteX5" fmla="*/ 1701800 w 2540000"/>
              <a:gd name="connsiteY5" fmla="*/ 25400 h 355600"/>
              <a:gd name="connsiteX6" fmla="*/ 1701800 w 2540000"/>
              <a:gd name="connsiteY6" fmla="*/ 25400 h 355600"/>
              <a:gd name="connsiteX0-1" fmla="*/ 1492250 w 2540000"/>
              <a:gd name="connsiteY0-2" fmla="*/ 19050 h 330200"/>
              <a:gd name="connsiteX1-3" fmla="*/ 2540000 w 2540000"/>
              <a:gd name="connsiteY1-4" fmla="*/ 330200 h 330200"/>
              <a:gd name="connsiteX2-5" fmla="*/ 609600 w 2540000"/>
              <a:gd name="connsiteY2-6" fmla="*/ 317500 h 330200"/>
              <a:gd name="connsiteX3-7" fmla="*/ 0 w 2540000"/>
              <a:gd name="connsiteY3-8" fmla="*/ 127000 h 330200"/>
              <a:gd name="connsiteX4-9" fmla="*/ 1701800 w 2540000"/>
              <a:gd name="connsiteY4-10" fmla="*/ 0 h 330200"/>
              <a:gd name="connsiteX5-11" fmla="*/ 1701800 w 2540000"/>
              <a:gd name="connsiteY5-12" fmla="*/ 0 h 330200"/>
              <a:gd name="connsiteX6-13" fmla="*/ 1701800 w 2540000"/>
              <a:gd name="connsiteY6-14" fmla="*/ 0 h 330200"/>
              <a:gd name="connsiteX0-15" fmla="*/ 1492250 w 2540000"/>
              <a:gd name="connsiteY0-16" fmla="*/ 19050 h 330200"/>
              <a:gd name="connsiteX1-17" fmla="*/ 2540000 w 2540000"/>
              <a:gd name="connsiteY1-18" fmla="*/ 330200 h 330200"/>
              <a:gd name="connsiteX2-19" fmla="*/ 609600 w 2540000"/>
              <a:gd name="connsiteY2-20" fmla="*/ 317500 h 330200"/>
              <a:gd name="connsiteX3-21" fmla="*/ 0 w 2540000"/>
              <a:gd name="connsiteY3-22" fmla="*/ 127000 h 330200"/>
              <a:gd name="connsiteX4-23" fmla="*/ 1701800 w 2540000"/>
              <a:gd name="connsiteY4-24" fmla="*/ 0 h 330200"/>
              <a:gd name="connsiteX5-25" fmla="*/ 1701800 w 2540000"/>
              <a:gd name="connsiteY5-26" fmla="*/ 0 h 330200"/>
              <a:gd name="connsiteX6-27" fmla="*/ 1504950 w 2540000"/>
              <a:gd name="connsiteY6-28" fmla="*/ 25400 h 330200"/>
              <a:gd name="connsiteX0-29" fmla="*/ 1492250 w 2540000"/>
              <a:gd name="connsiteY0-30" fmla="*/ 19050 h 330200"/>
              <a:gd name="connsiteX1-31" fmla="*/ 2540000 w 2540000"/>
              <a:gd name="connsiteY1-32" fmla="*/ 330200 h 330200"/>
              <a:gd name="connsiteX2-33" fmla="*/ 609600 w 2540000"/>
              <a:gd name="connsiteY2-34" fmla="*/ 317500 h 330200"/>
              <a:gd name="connsiteX3-35" fmla="*/ 0 w 2540000"/>
              <a:gd name="connsiteY3-36" fmla="*/ 127000 h 330200"/>
              <a:gd name="connsiteX4-37" fmla="*/ 1701800 w 2540000"/>
              <a:gd name="connsiteY4-38" fmla="*/ 0 h 330200"/>
              <a:gd name="connsiteX5-39" fmla="*/ 1504950 w 2540000"/>
              <a:gd name="connsiteY5-40" fmla="*/ 25400 h 330200"/>
              <a:gd name="connsiteX0-41" fmla="*/ 1492250 w 2540000"/>
              <a:gd name="connsiteY0-42" fmla="*/ 0 h 311150"/>
              <a:gd name="connsiteX1-43" fmla="*/ 2540000 w 2540000"/>
              <a:gd name="connsiteY1-44" fmla="*/ 311150 h 311150"/>
              <a:gd name="connsiteX2-45" fmla="*/ 609600 w 2540000"/>
              <a:gd name="connsiteY2-46" fmla="*/ 298450 h 311150"/>
              <a:gd name="connsiteX3-47" fmla="*/ 0 w 2540000"/>
              <a:gd name="connsiteY3-48" fmla="*/ 107950 h 311150"/>
              <a:gd name="connsiteX4-49" fmla="*/ 1504950 w 2540000"/>
              <a:gd name="connsiteY4-50" fmla="*/ 6350 h 311150"/>
              <a:gd name="connsiteX0-51" fmla="*/ 1479550 w 2527300"/>
              <a:gd name="connsiteY0-52" fmla="*/ 0 h 311150"/>
              <a:gd name="connsiteX1-53" fmla="*/ 2527300 w 2527300"/>
              <a:gd name="connsiteY1-54" fmla="*/ 311150 h 311150"/>
              <a:gd name="connsiteX2-55" fmla="*/ 596900 w 2527300"/>
              <a:gd name="connsiteY2-56" fmla="*/ 298450 h 311150"/>
              <a:gd name="connsiteX3-57" fmla="*/ 0 w 2527300"/>
              <a:gd name="connsiteY3-58" fmla="*/ 114300 h 311150"/>
              <a:gd name="connsiteX4-59" fmla="*/ 1492250 w 2527300"/>
              <a:gd name="connsiteY4-60" fmla="*/ 6350 h 311150"/>
              <a:gd name="connsiteX0-61" fmla="*/ 1479550 w 2527300"/>
              <a:gd name="connsiteY0-62" fmla="*/ 0 h 311150"/>
              <a:gd name="connsiteX1-63" fmla="*/ 2527300 w 2527300"/>
              <a:gd name="connsiteY1-64" fmla="*/ 311150 h 311150"/>
              <a:gd name="connsiteX2-65" fmla="*/ 596900 w 2527300"/>
              <a:gd name="connsiteY2-66" fmla="*/ 298450 h 311150"/>
              <a:gd name="connsiteX3-67" fmla="*/ 0 w 2527300"/>
              <a:gd name="connsiteY3-68" fmla="*/ 114300 h 311150"/>
              <a:gd name="connsiteX4-69" fmla="*/ 1492250 w 2527300"/>
              <a:gd name="connsiteY4-70" fmla="*/ 6350 h 311150"/>
              <a:gd name="connsiteX5-71" fmla="*/ 1479550 w 2527300"/>
              <a:gd name="connsiteY5-72" fmla="*/ 0 h 311150"/>
              <a:gd name="connsiteX0-73" fmla="*/ 0 w 2527300"/>
              <a:gd name="connsiteY0-74" fmla="*/ 114300 h 311150"/>
              <a:gd name="connsiteX1-75" fmla="*/ 1492250 w 2527300"/>
              <a:gd name="connsiteY1-76" fmla="*/ 6350 h 311150"/>
              <a:gd name="connsiteX2-77" fmla="*/ 1479550 w 2527300"/>
              <a:gd name="connsiteY2-78" fmla="*/ 0 h 311150"/>
              <a:gd name="connsiteX3-79" fmla="*/ 2527300 w 2527300"/>
              <a:gd name="connsiteY3-80" fmla="*/ 311150 h 311150"/>
              <a:gd name="connsiteX4-81" fmla="*/ 596900 w 2527300"/>
              <a:gd name="connsiteY4-82" fmla="*/ 298450 h 311150"/>
              <a:gd name="connsiteX5-83" fmla="*/ 91440 w 2527300"/>
              <a:gd name="connsiteY5-84" fmla="*/ 205740 h 311150"/>
              <a:gd name="connsiteX0-85" fmla="*/ 0 w 2527300"/>
              <a:gd name="connsiteY0-86" fmla="*/ 114300 h 311150"/>
              <a:gd name="connsiteX1-87" fmla="*/ 1492250 w 2527300"/>
              <a:gd name="connsiteY1-88" fmla="*/ 6350 h 311150"/>
              <a:gd name="connsiteX2-89" fmla="*/ 1479550 w 2527300"/>
              <a:gd name="connsiteY2-90" fmla="*/ 0 h 311150"/>
              <a:gd name="connsiteX3-91" fmla="*/ 2527300 w 2527300"/>
              <a:gd name="connsiteY3-92" fmla="*/ 311150 h 311150"/>
              <a:gd name="connsiteX4-93" fmla="*/ 596900 w 2527300"/>
              <a:gd name="connsiteY4-94" fmla="*/ 298450 h 311150"/>
              <a:gd name="connsiteX5-95" fmla="*/ 21590 w 2527300"/>
              <a:gd name="connsiteY5-96" fmla="*/ 135890 h 311150"/>
              <a:gd name="connsiteX0-97" fmla="*/ 0 w 2517775"/>
              <a:gd name="connsiteY0-98" fmla="*/ 114300 h 311150"/>
              <a:gd name="connsiteX1-99" fmla="*/ 1482725 w 2517775"/>
              <a:gd name="connsiteY1-100" fmla="*/ 6350 h 311150"/>
              <a:gd name="connsiteX2-101" fmla="*/ 1470025 w 2517775"/>
              <a:gd name="connsiteY2-102" fmla="*/ 0 h 311150"/>
              <a:gd name="connsiteX3-103" fmla="*/ 2517775 w 2517775"/>
              <a:gd name="connsiteY3-104" fmla="*/ 311150 h 311150"/>
              <a:gd name="connsiteX4-105" fmla="*/ 587375 w 2517775"/>
              <a:gd name="connsiteY4-106" fmla="*/ 298450 h 311150"/>
              <a:gd name="connsiteX5-107" fmla="*/ 12065 w 2517775"/>
              <a:gd name="connsiteY5-108" fmla="*/ 135890 h 311150"/>
              <a:gd name="connsiteX0-109" fmla="*/ 0 w 2517775"/>
              <a:gd name="connsiteY0-110" fmla="*/ 114300 h 311150"/>
              <a:gd name="connsiteX1-111" fmla="*/ 1482725 w 2517775"/>
              <a:gd name="connsiteY1-112" fmla="*/ 6350 h 311150"/>
              <a:gd name="connsiteX2-113" fmla="*/ 1470025 w 2517775"/>
              <a:gd name="connsiteY2-114" fmla="*/ 0 h 311150"/>
              <a:gd name="connsiteX3-115" fmla="*/ 2517775 w 2517775"/>
              <a:gd name="connsiteY3-116" fmla="*/ 311150 h 311150"/>
              <a:gd name="connsiteX4-117" fmla="*/ 587375 w 2517775"/>
              <a:gd name="connsiteY4-118" fmla="*/ 298450 h 311150"/>
              <a:gd name="connsiteX5-119" fmla="*/ 2540 w 2517775"/>
              <a:gd name="connsiteY5-120" fmla="*/ 119221 h 31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17775" h="311150">
                <a:moveTo>
                  <a:pt x="0" y="114300"/>
                </a:moveTo>
                <a:lnTo>
                  <a:pt x="1482725" y="6350"/>
                </a:lnTo>
                <a:lnTo>
                  <a:pt x="1470025" y="0"/>
                </a:lnTo>
                <a:lnTo>
                  <a:pt x="2517775" y="311150"/>
                </a:lnTo>
                <a:lnTo>
                  <a:pt x="587375" y="298450"/>
                </a:lnTo>
                <a:lnTo>
                  <a:pt x="2540" y="119221"/>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5175" tIns="57588" rIns="115175" bIns="57588"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sp>
        <p:nvSpPr>
          <p:cNvPr id="4" name="任意多边形 3"/>
          <p:cNvSpPr/>
          <p:nvPr>
            <p:custDataLst>
              <p:tags r:id="rId5"/>
            </p:custDataLst>
          </p:nvPr>
        </p:nvSpPr>
        <p:spPr>
          <a:xfrm>
            <a:off x="1304925" y="2371725"/>
            <a:ext cx="4487545" cy="666115"/>
          </a:xfrm>
          <a:custGeom>
            <a:avLst/>
            <a:gdLst>
              <a:gd name="connsiteX0" fmla="*/ 1587500 w 2540000"/>
              <a:gd name="connsiteY0" fmla="*/ 0 h 355600"/>
              <a:gd name="connsiteX1" fmla="*/ 2540000 w 2540000"/>
              <a:gd name="connsiteY1" fmla="*/ 355600 h 355600"/>
              <a:gd name="connsiteX2" fmla="*/ 609600 w 2540000"/>
              <a:gd name="connsiteY2" fmla="*/ 342900 h 355600"/>
              <a:gd name="connsiteX3" fmla="*/ 0 w 2540000"/>
              <a:gd name="connsiteY3" fmla="*/ 152400 h 355600"/>
              <a:gd name="connsiteX4" fmla="*/ 1701800 w 2540000"/>
              <a:gd name="connsiteY4" fmla="*/ 25400 h 355600"/>
              <a:gd name="connsiteX5" fmla="*/ 1701800 w 2540000"/>
              <a:gd name="connsiteY5" fmla="*/ 25400 h 355600"/>
              <a:gd name="connsiteX6" fmla="*/ 1701800 w 2540000"/>
              <a:gd name="connsiteY6" fmla="*/ 25400 h 355600"/>
              <a:gd name="connsiteX0-1" fmla="*/ 1492250 w 2540000"/>
              <a:gd name="connsiteY0-2" fmla="*/ 19050 h 330200"/>
              <a:gd name="connsiteX1-3" fmla="*/ 2540000 w 2540000"/>
              <a:gd name="connsiteY1-4" fmla="*/ 330200 h 330200"/>
              <a:gd name="connsiteX2-5" fmla="*/ 609600 w 2540000"/>
              <a:gd name="connsiteY2-6" fmla="*/ 317500 h 330200"/>
              <a:gd name="connsiteX3-7" fmla="*/ 0 w 2540000"/>
              <a:gd name="connsiteY3-8" fmla="*/ 127000 h 330200"/>
              <a:gd name="connsiteX4-9" fmla="*/ 1701800 w 2540000"/>
              <a:gd name="connsiteY4-10" fmla="*/ 0 h 330200"/>
              <a:gd name="connsiteX5-11" fmla="*/ 1701800 w 2540000"/>
              <a:gd name="connsiteY5-12" fmla="*/ 0 h 330200"/>
              <a:gd name="connsiteX6-13" fmla="*/ 1701800 w 2540000"/>
              <a:gd name="connsiteY6-14" fmla="*/ 0 h 330200"/>
              <a:gd name="connsiteX0-15" fmla="*/ 1492250 w 2540000"/>
              <a:gd name="connsiteY0-16" fmla="*/ 19050 h 330200"/>
              <a:gd name="connsiteX1-17" fmla="*/ 2540000 w 2540000"/>
              <a:gd name="connsiteY1-18" fmla="*/ 330200 h 330200"/>
              <a:gd name="connsiteX2-19" fmla="*/ 609600 w 2540000"/>
              <a:gd name="connsiteY2-20" fmla="*/ 317500 h 330200"/>
              <a:gd name="connsiteX3-21" fmla="*/ 0 w 2540000"/>
              <a:gd name="connsiteY3-22" fmla="*/ 127000 h 330200"/>
              <a:gd name="connsiteX4-23" fmla="*/ 1701800 w 2540000"/>
              <a:gd name="connsiteY4-24" fmla="*/ 0 h 330200"/>
              <a:gd name="connsiteX5-25" fmla="*/ 1701800 w 2540000"/>
              <a:gd name="connsiteY5-26" fmla="*/ 0 h 330200"/>
              <a:gd name="connsiteX6-27" fmla="*/ 1504950 w 2540000"/>
              <a:gd name="connsiteY6-28" fmla="*/ 25400 h 330200"/>
              <a:gd name="connsiteX0-29" fmla="*/ 1492250 w 2540000"/>
              <a:gd name="connsiteY0-30" fmla="*/ 19050 h 330200"/>
              <a:gd name="connsiteX1-31" fmla="*/ 2540000 w 2540000"/>
              <a:gd name="connsiteY1-32" fmla="*/ 330200 h 330200"/>
              <a:gd name="connsiteX2-33" fmla="*/ 609600 w 2540000"/>
              <a:gd name="connsiteY2-34" fmla="*/ 317500 h 330200"/>
              <a:gd name="connsiteX3-35" fmla="*/ 0 w 2540000"/>
              <a:gd name="connsiteY3-36" fmla="*/ 127000 h 330200"/>
              <a:gd name="connsiteX4-37" fmla="*/ 1701800 w 2540000"/>
              <a:gd name="connsiteY4-38" fmla="*/ 0 h 330200"/>
              <a:gd name="connsiteX5-39" fmla="*/ 1504950 w 2540000"/>
              <a:gd name="connsiteY5-40" fmla="*/ 25400 h 330200"/>
              <a:gd name="connsiteX0-41" fmla="*/ 1492250 w 2540000"/>
              <a:gd name="connsiteY0-42" fmla="*/ 0 h 311150"/>
              <a:gd name="connsiteX1-43" fmla="*/ 2540000 w 2540000"/>
              <a:gd name="connsiteY1-44" fmla="*/ 311150 h 311150"/>
              <a:gd name="connsiteX2-45" fmla="*/ 609600 w 2540000"/>
              <a:gd name="connsiteY2-46" fmla="*/ 298450 h 311150"/>
              <a:gd name="connsiteX3-47" fmla="*/ 0 w 2540000"/>
              <a:gd name="connsiteY3-48" fmla="*/ 107950 h 311150"/>
              <a:gd name="connsiteX4-49" fmla="*/ 1504950 w 2540000"/>
              <a:gd name="connsiteY4-50" fmla="*/ 6350 h 311150"/>
              <a:gd name="connsiteX0-51" fmla="*/ 1479550 w 2527300"/>
              <a:gd name="connsiteY0-52" fmla="*/ 0 h 311150"/>
              <a:gd name="connsiteX1-53" fmla="*/ 2527300 w 2527300"/>
              <a:gd name="connsiteY1-54" fmla="*/ 311150 h 311150"/>
              <a:gd name="connsiteX2-55" fmla="*/ 596900 w 2527300"/>
              <a:gd name="connsiteY2-56" fmla="*/ 298450 h 311150"/>
              <a:gd name="connsiteX3-57" fmla="*/ 0 w 2527300"/>
              <a:gd name="connsiteY3-58" fmla="*/ 114300 h 311150"/>
              <a:gd name="connsiteX4-59" fmla="*/ 1492250 w 2527300"/>
              <a:gd name="connsiteY4-60" fmla="*/ 6350 h 311150"/>
              <a:gd name="connsiteX0-61" fmla="*/ 1479550 w 2527300"/>
              <a:gd name="connsiteY0-62" fmla="*/ 0 h 311150"/>
              <a:gd name="connsiteX1-63" fmla="*/ 2527300 w 2527300"/>
              <a:gd name="connsiteY1-64" fmla="*/ 311150 h 311150"/>
              <a:gd name="connsiteX2-65" fmla="*/ 596900 w 2527300"/>
              <a:gd name="connsiteY2-66" fmla="*/ 298450 h 311150"/>
              <a:gd name="connsiteX3-67" fmla="*/ 0 w 2527300"/>
              <a:gd name="connsiteY3-68" fmla="*/ 114300 h 311150"/>
              <a:gd name="connsiteX4-69" fmla="*/ 1492250 w 2527300"/>
              <a:gd name="connsiteY4-70" fmla="*/ 6350 h 311150"/>
              <a:gd name="connsiteX5-71" fmla="*/ 1479550 w 2527300"/>
              <a:gd name="connsiteY5-72" fmla="*/ 0 h 311150"/>
              <a:gd name="connsiteX0-73" fmla="*/ 0 w 2527300"/>
              <a:gd name="connsiteY0-74" fmla="*/ 114300 h 311150"/>
              <a:gd name="connsiteX1-75" fmla="*/ 1492250 w 2527300"/>
              <a:gd name="connsiteY1-76" fmla="*/ 6350 h 311150"/>
              <a:gd name="connsiteX2-77" fmla="*/ 1479550 w 2527300"/>
              <a:gd name="connsiteY2-78" fmla="*/ 0 h 311150"/>
              <a:gd name="connsiteX3-79" fmla="*/ 2527300 w 2527300"/>
              <a:gd name="connsiteY3-80" fmla="*/ 311150 h 311150"/>
              <a:gd name="connsiteX4-81" fmla="*/ 596900 w 2527300"/>
              <a:gd name="connsiteY4-82" fmla="*/ 298450 h 311150"/>
              <a:gd name="connsiteX5-83" fmla="*/ 91440 w 2527300"/>
              <a:gd name="connsiteY5-84" fmla="*/ 205740 h 311150"/>
              <a:gd name="connsiteX0-85" fmla="*/ 0 w 2527300"/>
              <a:gd name="connsiteY0-86" fmla="*/ 114300 h 311150"/>
              <a:gd name="connsiteX1-87" fmla="*/ 1492250 w 2527300"/>
              <a:gd name="connsiteY1-88" fmla="*/ 6350 h 311150"/>
              <a:gd name="connsiteX2-89" fmla="*/ 1479550 w 2527300"/>
              <a:gd name="connsiteY2-90" fmla="*/ 0 h 311150"/>
              <a:gd name="connsiteX3-91" fmla="*/ 2527300 w 2527300"/>
              <a:gd name="connsiteY3-92" fmla="*/ 311150 h 311150"/>
              <a:gd name="connsiteX4-93" fmla="*/ 596900 w 2527300"/>
              <a:gd name="connsiteY4-94" fmla="*/ 298450 h 311150"/>
              <a:gd name="connsiteX5-95" fmla="*/ 21590 w 2527300"/>
              <a:gd name="connsiteY5-96" fmla="*/ 135890 h 311150"/>
              <a:gd name="connsiteX0-97" fmla="*/ 0 w 2517775"/>
              <a:gd name="connsiteY0-98" fmla="*/ 114300 h 311150"/>
              <a:gd name="connsiteX1-99" fmla="*/ 1482725 w 2517775"/>
              <a:gd name="connsiteY1-100" fmla="*/ 6350 h 311150"/>
              <a:gd name="connsiteX2-101" fmla="*/ 1470025 w 2517775"/>
              <a:gd name="connsiteY2-102" fmla="*/ 0 h 311150"/>
              <a:gd name="connsiteX3-103" fmla="*/ 2517775 w 2517775"/>
              <a:gd name="connsiteY3-104" fmla="*/ 311150 h 311150"/>
              <a:gd name="connsiteX4-105" fmla="*/ 587375 w 2517775"/>
              <a:gd name="connsiteY4-106" fmla="*/ 298450 h 311150"/>
              <a:gd name="connsiteX5-107" fmla="*/ 12065 w 2517775"/>
              <a:gd name="connsiteY5-108" fmla="*/ 135890 h 311150"/>
              <a:gd name="connsiteX0-109" fmla="*/ 0 w 2517775"/>
              <a:gd name="connsiteY0-110" fmla="*/ 114300 h 311150"/>
              <a:gd name="connsiteX1-111" fmla="*/ 1482725 w 2517775"/>
              <a:gd name="connsiteY1-112" fmla="*/ 6350 h 311150"/>
              <a:gd name="connsiteX2-113" fmla="*/ 1470025 w 2517775"/>
              <a:gd name="connsiteY2-114" fmla="*/ 0 h 311150"/>
              <a:gd name="connsiteX3-115" fmla="*/ 2517775 w 2517775"/>
              <a:gd name="connsiteY3-116" fmla="*/ 311150 h 311150"/>
              <a:gd name="connsiteX4-117" fmla="*/ 587375 w 2517775"/>
              <a:gd name="connsiteY4-118" fmla="*/ 298450 h 311150"/>
              <a:gd name="connsiteX5-119" fmla="*/ 2540 w 2517775"/>
              <a:gd name="connsiteY5-120" fmla="*/ 119221 h 31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17775" h="311150">
                <a:moveTo>
                  <a:pt x="0" y="114300"/>
                </a:moveTo>
                <a:lnTo>
                  <a:pt x="1482725" y="6350"/>
                </a:lnTo>
                <a:lnTo>
                  <a:pt x="1470025" y="0"/>
                </a:lnTo>
                <a:lnTo>
                  <a:pt x="2517775" y="311150"/>
                </a:lnTo>
                <a:lnTo>
                  <a:pt x="587375" y="298450"/>
                </a:lnTo>
                <a:lnTo>
                  <a:pt x="2540" y="119221"/>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5175" tIns="57588" rIns="115175" bIns="57588"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FFFFFF"/>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pic>
        <p:nvPicPr>
          <p:cNvPr id="2" name="图片 1"/>
          <p:cNvPicPr>
            <a:picLocks noChangeAspect="1"/>
          </p:cNvPicPr>
          <p:nvPr/>
        </p:nvPicPr>
        <p:blipFill>
          <a:blip r:embed="rId6"/>
          <a:stretch>
            <a:fillRect/>
          </a:stretch>
        </p:blipFill>
        <p:spPr>
          <a:xfrm>
            <a:off x="561975" y="2061210"/>
            <a:ext cx="10897235" cy="2922270"/>
          </a:xfrm>
          <a:prstGeom prst="rect">
            <a:avLst/>
          </a:prstGeom>
        </p:spPr>
      </p:pic>
      <p:sp>
        <p:nvSpPr>
          <p:cNvPr id="8" name="文本框 7"/>
          <p:cNvSpPr txBox="1"/>
          <p:nvPr/>
        </p:nvSpPr>
        <p:spPr>
          <a:xfrm>
            <a:off x="2351405" y="4983480"/>
            <a:ext cx="6009005" cy="368300"/>
          </a:xfrm>
          <a:prstGeom prst="rect">
            <a:avLst/>
          </a:prstGeom>
          <a:noFill/>
        </p:spPr>
        <p:txBody>
          <a:bodyPr wrap="square" rtlCol="0">
            <a:spAutoFit/>
          </a:bodyPr>
          <a:p>
            <a:r>
              <a:rPr lang="zh-CN" altLang="en-US"/>
              <a:t>其中</a:t>
            </a:r>
            <a:r>
              <a:rPr lang="en-US" altLang="zh-CN"/>
              <a:t>Baseline</a:t>
            </a:r>
            <a:r>
              <a:rPr lang="zh-CN" altLang="en-US"/>
              <a:t>模型为在解码器仅保留上采样功能的</a:t>
            </a:r>
            <a:r>
              <a:rPr lang="zh-CN" altLang="en-US"/>
              <a:t>模型。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withEffect">
                                  <p:stCondLst>
                                    <p:cond delay="0"/>
                                  </p:stCondLst>
                                  <p:childTnLst>
                                    <p:set>
                                      <p:cBhvr>
                                        <p:cTn id="6" dur="500"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7" presetClass="entr" presetSubtype="8" fill="hold" grpId="0" nodeType="withEffect">
                                  <p:stCondLst>
                                    <p:cond delay="0"/>
                                  </p:stCondLst>
                                  <p:childTnLst>
                                    <p:set>
                                      <p:cBhvr>
                                        <p:cTn id="10" dur="500"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7" presetClass="entr" presetSubtype="8" fill="hold" grpId="0" nodeType="withEffect">
                                  <p:stCondLst>
                                    <p:cond delay="0"/>
                                  </p:stCondLst>
                                  <p:childTnLst>
                                    <p:set>
                                      <p:cBhvr>
                                        <p:cTn id="14" dur="500"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 grpId="0" bldLvl="0" animBg="1"/>
      <p:bldP spid="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矩形: 圆角 14"/>
          <p:cNvSpPr/>
          <p:nvPr/>
        </p:nvSpPr>
        <p:spPr>
          <a:xfrm>
            <a:off x="2351405" y="3068955"/>
            <a:ext cx="1005840" cy="946150"/>
          </a:xfrm>
          <a:prstGeom prst="roundRect">
            <a:avLst>
              <a:gd name="adj" fmla="val 6274"/>
            </a:avLst>
          </a:prstGeom>
          <a:solidFill>
            <a:srgbClr val="537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20" name="文本框 9"/>
          <p:cNvSpPr txBox="1"/>
          <p:nvPr/>
        </p:nvSpPr>
        <p:spPr>
          <a:xfrm>
            <a:off x="2713990" y="3274060"/>
            <a:ext cx="280670" cy="535305"/>
          </a:xfrm>
          <a:prstGeom prst="rect">
            <a:avLst/>
          </a:prstGeom>
          <a:noFill/>
          <a:ln w="9525">
            <a:noFill/>
          </a:ln>
        </p:spPr>
        <p:txBody>
          <a:bodyPr wrap="square" lIns="0" tIns="0" rIns="0" bIns="0" anchor="t">
            <a:noAutofit/>
          </a:bodyPr>
          <a:lstStyle/>
          <a:p>
            <a:r>
              <a:rPr lang="en-US" altLang="zh-CN" sz="3600" b="1" dirty="0">
                <a:solidFill>
                  <a:schemeClr val="bg1"/>
                </a:solidFill>
                <a:latin typeface="Arial" panose="020B0604020202020204" pitchFamily="34" charset="0"/>
                <a:ea typeface="微软雅黑" panose="020B0503020204020204" charset="-122"/>
              </a:rPr>
              <a:t>5</a:t>
            </a:r>
            <a:endParaRPr lang="en-US" altLang="zh-CN" sz="3600" b="1"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3863975" y="3102535"/>
            <a:ext cx="4094480" cy="768350"/>
          </a:xfrm>
          <a:prstGeom prst="rect">
            <a:avLst/>
          </a:prstGeom>
          <a:noFill/>
        </p:spPr>
        <p:txBody>
          <a:bodyPr wrap="none" rtlCol="0" anchor="t">
            <a:spAutoFit/>
          </a:bodyPr>
          <a:lstStyle/>
          <a:p>
            <a:pPr algn="l"/>
            <a:r>
              <a:rPr lang="zh-CN" altLang="en-US" sz="4400" b="1" dirty="0">
                <a:solidFill>
                  <a:schemeClr val="tx1">
                    <a:lumMod val="50000"/>
                    <a:lumOff val="50000"/>
                  </a:schemeClr>
                </a:solidFill>
                <a:latin typeface="微软雅黑" panose="020B0503020204020204" charset="-122"/>
                <a:ea typeface="微软雅黑" panose="020B0503020204020204" charset="-122"/>
                <a:sym typeface="+mn-ea"/>
              </a:rPr>
              <a:t>现阶段研究成果</a:t>
            </a:r>
            <a:endParaRPr lang="zh-CN" altLang="en-US" sz="4400" b="1"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04" y="1309620"/>
            <a:ext cx="6548675" cy="583565"/>
          </a:xfrm>
          <a:prstGeom prst="rect">
            <a:avLst/>
          </a:prstGeom>
          <a:noFill/>
          <a:ln w="9525">
            <a:noFill/>
          </a:ln>
        </p:spPr>
        <p:txBody>
          <a:bodyPr wrap="square" anchor="t">
            <a:spAutoFit/>
          </a:bodyPr>
          <a:lstStyle/>
          <a:p>
            <a:pPr marR="0" defTabSz="914400">
              <a:buClrTx/>
              <a:buSzTx/>
              <a:buFontTx/>
              <a:buNone/>
              <a:defRPr/>
            </a:pP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现阶段研究成果</a:t>
            </a:r>
            <a:endPar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sp>
        <p:nvSpPr>
          <p:cNvPr id="7" name="文本框 6"/>
          <p:cNvSpPr txBox="1"/>
          <p:nvPr/>
        </p:nvSpPr>
        <p:spPr>
          <a:xfrm>
            <a:off x="623570" y="2493010"/>
            <a:ext cx="11058525" cy="2861310"/>
          </a:xfrm>
          <a:prstGeom prst="rect">
            <a:avLst/>
          </a:prstGeom>
          <a:noFill/>
        </p:spPr>
        <p:txBody>
          <a:bodyPr wrap="square" rtlCol="0">
            <a:spAutoFit/>
          </a:bodyPr>
          <a:p>
            <a:r>
              <a:rPr lang="zh-CN" altLang="en-US"/>
              <a:t>1. 基于双注意力机制设计了一个体素三维重建模型，其中编码器基于双注意力机制设计，分别</a:t>
            </a:r>
            <a:r>
              <a:rPr lang="zh-CN" altLang="en-US" b="1"/>
              <a:t>利用了空间窗口注意力建立不同补丁间空间维度相关性，通道分组注意力建立不同补丁通道维度相关性</a:t>
            </a:r>
            <a:r>
              <a:rPr lang="zh-CN" altLang="en-US"/>
              <a:t>，解码器</a:t>
            </a:r>
            <a:r>
              <a:rPr lang="zh-CN" altLang="en-US" b="1"/>
              <a:t>基于选择性状态空间模型</a:t>
            </a:r>
            <a:r>
              <a:rPr lang="zh-CN" altLang="en-US"/>
              <a:t>设计以替代传统的注意力层，同时额外设计了一个</a:t>
            </a:r>
            <a:r>
              <a:rPr lang="zh-CN" altLang="en-US" b="1"/>
              <a:t>非线性增强块</a:t>
            </a:r>
            <a:r>
              <a:rPr lang="zh-CN" altLang="en-US"/>
              <a:t>增强解码器的非线性表达能力。</a:t>
            </a:r>
            <a:endParaRPr lang="zh-CN" altLang="en-US"/>
          </a:p>
          <a:p>
            <a:r>
              <a:rPr lang="zh-CN" altLang="en-US"/>
              <a:t>2. 我们同时在公开合成数据集和真实数据集进行了实验，最近的</a:t>
            </a:r>
            <a:r>
              <a:rPr lang="zh-CN" altLang="en-US" b="1"/>
              <a:t>先进工作</a:t>
            </a:r>
            <a:r>
              <a:rPr lang="zh-CN" altLang="en-US"/>
              <a:t>比较，我们在</a:t>
            </a:r>
            <a:r>
              <a:rPr lang="en-US" altLang="zh-CN"/>
              <a:t>IOU</a:t>
            </a:r>
            <a:r>
              <a:rPr lang="zh-CN" altLang="en-US"/>
              <a:t>和</a:t>
            </a:r>
            <a:r>
              <a:rPr lang="en-US" altLang="zh-CN"/>
              <a:t>F1</a:t>
            </a:r>
            <a:r>
              <a:rPr lang="zh-CN" altLang="en-US"/>
              <a:t>分数指标领先</a:t>
            </a:r>
            <a:r>
              <a:rPr lang="en-US" altLang="zh-CN"/>
              <a:t>%1</a:t>
            </a:r>
            <a:r>
              <a:rPr lang="zh-CN" altLang="en-US"/>
              <a:t>，大量的消融实验证明了我们设计的编码器，解码器的有效性和扩展性。为了使模型对真实图像重建更有鲁棒性，我们将</a:t>
            </a:r>
            <a:r>
              <a:rPr lang="en-US" altLang="zh-CN"/>
              <a:t>SUN</a:t>
            </a:r>
            <a:r>
              <a:rPr lang="zh-CN" altLang="en-US"/>
              <a:t>数据集作为背景与</a:t>
            </a:r>
            <a:r>
              <a:rPr lang="en-US" altLang="zh-CN"/>
              <a:t>ShapeNet</a:t>
            </a:r>
            <a:r>
              <a:rPr lang="zh-CN" altLang="en-US"/>
              <a:t>数据集作为前景进行图像组合生成了一个新的具有随机复杂背景的数据集</a:t>
            </a:r>
            <a:r>
              <a:rPr lang="en-US" altLang="zh-CN"/>
              <a:t>ShapeNetRFC</a:t>
            </a:r>
            <a:r>
              <a:rPr lang="zh-CN" altLang="en-US"/>
              <a:t>。</a:t>
            </a:r>
            <a:endParaRPr lang="zh-CN" altLang="en-US"/>
          </a:p>
          <a:p>
            <a:r>
              <a:rPr lang="en-US" altLang="zh-CN"/>
              <a:t>3</a:t>
            </a:r>
            <a:r>
              <a:rPr lang="zh-CN" altLang="en-US"/>
              <a:t>. 基于所提出的三维重建模型，我们设计了一个单视图三维重建系统，通过前端后端分离设计，提高了不同设备平台的用户交互体验感。</a:t>
            </a:r>
            <a:endParaRPr lang="zh-CN" altLang="en-US"/>
          </a:p>
        </p:txBody>
      </p:sp>
      <p:sp>
        <p:nvSpPr>
          <p:cNvPr id="2" name="文本框 1"/>
          <p:cNvSpPr txBox="1"/>
          <p:nvPr/>
        </p:nvSpPr>
        <p:spPr>
          <a:xfrm>
            <a:off x="695325" y="1988820"/>
            <a:ext cx="6096000" cy="368300"/>
          </a:xfrm>
          <a:prstGeom prst="rect">
            <a:avLst/>
          </a:prstGeom>
          <a:noFill/>
        </p:spPr>
        <p:txBody>
          <a:bodyPr wrap="square" rtlCol="0" anchor="t">
            <a:spAutoFit/>
          </a:bodyPr>
          <a:p>
            <a:r>
              <a:rPr lang="zh-CN" altLang="en-US" b="1"/>
              <a:t>主要工作和创新点</a:t>
            </a:r>
            <a:endParaRPr lang="zh-CN" alt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文本框 3"/>
          <p:cNvSpPr txBox="1"/>
          <p:nvPr/>
        </p:nvSpPr>
        <p:spPr>
          <a:xfrm>
            <a:off x="1006404" y="1309620"/>
            <a:ext cx="6548675" cy="583565"/>
          </a:xfrm>
          <a:prstGeom prst="rect">
            <a:avLst/>
          </a:prstGeom>
          <a:noFill/>
          <a:ln w="9525">
            <a:noFill/>
          </a:ln>
        </p:spPr>
        <p:txBody>
          <a:bodyPr wrap="square" anchor="t">
            <a:spAutoFit/>
          </a:bodyPr>
          <a:lstStyle/>
          <a:p>
            <a:pPr marR="0" defTabSz="914400">
              <a:buClrTx/>
              <a:buSzTx/>
              <a:buFontTx/>
              <a:buNone/>
              <a:defRPr/>
            </a:pPr>
            <a:r>
              <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rPr>
              <a:t>现阶段研究成果</a:t>
            </a:r>
            <a:endParaRPr kumimoji="0" lang="zh-CN" altLang="en-US" sz="32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pic>
        <p:nvPicPr>
          <p:cNvPr id="16"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sp>
        <p:nvSpPr>
          <p:cNvPr id="7" name="文本框 6"/>
          <p:cNvSpPr txBox="1"/>
          <p:nvPr/>
        </p:nvSpPr>
        <p:spPr>
          <a:xfrm>
            <a:off x="1374775" y="2168525"/>
            <a:ext cx="10539730" cy="4725670"/>
          </a:xfrm>
          <a:prstGeom prst="rect">
            <a:avLst/>
          </a:prstGeom>
          <a:noFill/>
        </p:spPr>
        <p:txBody>
          <a:bodyPr wrap="square" rtlCol="0">
            <a:spAutoFit/>
          </a:bodyPr>
          <a:p>
            <a:r>
              <a:rPr lang="zh-CN" altLang="en-US" sz="2000" b="1">
                <a:latin typeface="宋体" panose="02010600030101010101" pitchFamily="2" charset="-122"/>
                <a:cs typeface="宋体" panose="02010600030101010101" pitchFamily="2" charset="-122"/>
              </a:rPr>
              <a:t>论文</a:t>
            </a:r>
            <a:r>
              <a:rPr lang="zh-CN" altLang="en-US" sz="2000">
                <a:latin typeface="宋体" panose="02010600030101010101" pitchFamily="2" charset="-122"/>
                <a:cs typeface="宋体" panose="02010600030101010101" pitchFamily="2" charset="-122"/>
              </a:rPr>
              <a:t>：</a:t>
            </a:r>
            <a:endParaRPr lang="zh-CN" altLang="en-US" sz="2000">
              <a:latin typeface="宋体" panose="02010600030101010101" pitchFamily="2" charset="-122"/>
              <a:cs typeface="宋体" panose="02010600030101010101" pitchFamily="2" charset="-122"/>
            </a:endParaRPr>
          </a:p>
          <a:p>
            <a:r>
              <a:rPr lang="en-US" altLang="zh-CN" sz="1800">
                <a:latin typeface="宋体" panose="02010600030101010101" pitchFamily="2" charset="-122"/>
                <a:cs typeface="宋体" panose="02010600030101010101" pitchFamily="2" charset="-122"/>
              </a:rPr>
              <a:t>1</a:t>
            </a:r>
            <a:r>
              <a:rPr lang="zh-CN" altLang="en-US" sz="1800">
                <a:latin typeface="宋体" panose="02010600030101010101" pitchFamily="2" charset="-122"/>
                <a:cs typeface="宋体" panose="02010600030101010101" pitchFamily="2" charset="-122"/>
              </a:rPr>
              <a:t>、</a:t>
            </a:r>
            <a:r>
              <a:rPr lang="en-US" altLang="zh-CN" sz="1800">
                <a:solidFill>
                  <a:srgbClr val="000000"/>
                </a:solidFill>
                <a:latin typeface="宋体" panose="02010600030101010101" pitchFamily="2" charset="-122"/>
                <a:cs typeface="宋体" panose="02010600030101010101" pitchFamily="2" charset="-122"/>
                <a:sym typeface="+mn-ea"/>
              </a:rPr>
              <a:t>Li C, Xiao M, Li Z, et al. Single-view 3D reconstruction via dual attention[J]. PeerJ Computer Science, 2024, 10: e2403. doi: 10.7717/peerj-cs.2403  </a:t>
            </a:r>
            <a:endParaRPr lang="en-US" altLang="zh-CN" sz="1800">
              <a:solidFill>
                <a:srgbClr val="000000"/>
              </a:solidFill>
              <a:latin typeface="宋体" panose="02010600030101010101" pitchFamily="2" charset="-122"/>
              <a:cs typeface="宋体" panose="02010600030101010101" pitchFamily="2" charset="-122"/>
              <a:sym typeface="+mn-ea"/>
            </a:endParaRPr>
          </a:p>
          <a:p>
            <a:r>
              <a:rPr lang="zh-CN" altLang="en-US" sz="1800">
                <a:solidFill>
                  <a:srgbClr val="000000"/>
                </a:solidFill>
                <a:latin typeface="宋体" panose="02010600030101010101" pitchFamily="2" charset="-122"/>
                <a:cs typeface="宋体" panose="02010600030101010101" pitchFamily="2" charset="-122"/>
                <a:sym typeface="+mn-ea"/>
              </a:rPr>
              <a:t>（作者：</a:t>
            </a:r>
            <a:r>
              <a:rPr lang="zh-CN" altLang="en-US" sz="1800" u="sng">
                <a:solidFill>
                  <a:srgbClr val="000000"/>
                </a:solidFill>
                <a:latin typeface="宋体" panose="02010600030101010101" pitchFamily="2" charset="-122"/>
                <a:cs typeface="宋体" panose="02010600030101010101" pitchFamily="2" charset="-122"/>
                <a:sym typeface="+mn-ea"/>
              </a:rPr>
              <a:t>李承欢</a:t>
            </a:r>
            <a:r>
              <a:rPr lang="zh-CN" altLang="en-US" sz="1800">
                <a:solidFill>
                  <a:srgbClr val="000000"/>
                </a:solidFill>
                <a:latin typeface="宋体" panose="02010600030101010101" pitchFamily="2" charset="-122"/>
                <a:cs typeface="宋体" panose="02010600030101010101" pitchFamily="2" charset="-122"/>
                <a:sym typeface="+mn-ea"/>
              </a:rPr>
              <a:t>，肖美华，李泽寰等人）</a:t>
            </a:r>
            <a:r>
              <a:rPr lang="zh-CN" altLang="en-US" sz="1800" b="1">
                <a:solidFill>
                  <a:srgbClr val="000000"/>
                </a:solidFill>
                <a:latin typeface="宋体" panose="02010600030101010101" pitchFamily="2" charset="-122"/>
                <a:cs typeface="宋体" panose="02010600030101010101" pitchFamily="2" charset="-122"/>
                <a:sym typeface="+mn-ea"/>
              </a:rPr>
              <a:t>中科院</a:t>
            </a:r>
            <a:r>
              <a:rPr lang="en-US" altLang="zh-CN" sz="1800" b="1">
                <a:solidFill>
                  <a:srgbClr val="000000"/>
                </a:solidFill>
                <a:latin typeface="宋体" panose="02010600030101010101" pitchFamily="2" charset="-122"/>
                <a:cs typeface="宋体" panose="02010600030101010101" pitchFamily="2" charset="-122"/>
                <a:sym typeface="+mn-ea"/>
              </a:rPr>
              <a:t>3</a:t>
            </a:r>
            <a:r>
              <a:rPr lang="zh-CN" altLang="en-US" sz="1800" b="1">
                <a:solidFill>
                  <a:srgbClr val="000000"/>
                </a:solidFill>
                <a:latin typeface="宋体" panose="02010600030101010101" pitchFamily="2" charset="-122"/>
                <a:cs typeface="宋体" panose="02010600030101010101" pitchFamily="2" charset="-122"/>
                <a:sym typeface="+mn-ea"/>
              </a:rPr>
              <a:t>区（</a:t>
            </a:r>
            <a:r>
              <a:rPr lang="en-US" altLang="zh-CN" sz="1800" b="1">
                <a:solidFill>
                  <a:srgbClr val="000000"/>
                </a:solidFill>
                <a:latin typeface="宋体" panose="02010600030101010101" pitchFamily="2" charset="-122"/>
                <a:cs typeface="宋体" panose="02010600030101010101" pitchFamily="2" charset="-122"/>
                <a:sym typeface="+mn-ea"/>
              </a:rPr>
              <a:t>JCR 1</a:t>
            </a:r>
            <a:r>
              <a:rPr lang="zh-CN" altLang="en-US" sz="1800" b="1">
                <a:solidFill>
                  <a:srgbClr val="000000"/>
                </a:solidFill>
                <a:latin typeface="宋体" panose="02010600030101010101" pitchFamily="2" charset="-122"/>
                <a:cs typeface="宋体" panose="02010600030101010101" pitchFamily="2" charset="-122"/>
                <a:sym typeface="+mn-ea"/>
              </a:rPr>
              <a:t>区，年文章数</a:t>
            </a:r>
            <a:r>
              <a:rPr lang="en-US" altLang="zh-CN" sz="1800" b="1">
                <a:solidFill>
                  <a:srgbClr val="000000"/>
                </a:solidFill>
                <a:latin typeface="宋体" panose="02010600030101010101" pitchFamily="2" charset="-122"/>
                <a:cs typeface="宋体" panose="02010600030101010101" pitchFamily="2" charset="-122"/>
                <a:sym typeface="+mn-ea"/>
              </a:rPr>
              <a:t>500</a:t>
            </a:r>
            <a:r>
              <a:rPr lang="zh-CN" altLang="en-US" sz="1800" b="1">
                <a:solidFill>
                  <a:srgbClr val="000000"/>
                </a:solidFill>
                <a:latin typeface="宋体" panose="02010600030101010101" pitchFamily="2" charset="-122"/>
                <a:cs typeface="宋体" panose="02010600030101010101" pitchFamily="2" charset="-122"/>
                <a:sym typeface="+mn-ea"/>
              </a:rPr>
              <a:t>，</a:t>
            </a:r>
            <a:r>
              <a:rPr lang="en-US" altLang="zh-CN" sz="1800" b="1">
                <a:solidFill>
                  <a:srgbClr val="000000"/>
                </a:solidFill>
                <a:latin typeface="宋体" panose="02010600030101010101" pitchFamily="2" charset="-122"/>
                <a:cs typeface="宋体" panose="02010600030101010101" pitchFamily="2" charset="-122"/>
                <a:sym typeface="+mn-ea"/>
              </a:rPr>
              <a:t>IF 3.8</a:t>
            </a:r>
            <a:r>
              <a:rPr lang="zh-CN" altLang="en-US" sz="1800" b="1">
                <a:solidFill>
                  <a:srgbClr val="000000"/>
                </a:solidFill>
                <a:latin typeface="宋体" panose="02010600030101010101" pitchFamily="2" charset="-122"/>
                <a:cs typeface="宋体" panose="02010600030101010101" pitchFamily="2" charset="-122"/>
                <a:sym typeface="+mn-ea"/>
              </a:rPr>
              <a:t>，接收率</a:t>
            </a:r>
            <a:r>
              <a:rPr lang="en-US" altLang="zh-CN" sz="1800" b="1">
                <a:solidFill>
                  <a:srgbClr val="000000"/>
                </a:solidFill>
                <a:latin typeface="宋体" panose="02010600030101010101" pitchFamily="2" charset="-122"/>
                <a:cs typeface="宋体" panose="02010600030101010101" pitchFamily="2" charset="-122"/>
                <a:sym typeface="+mn-ea"/>
              </a:rPr>
              <a:t> 28%</a:t>
            </a:r>
            <a:r>
              <a:rPr lang="zh-CN" altLang="en-US" sz="1800" b="1">
                <a:solidFill>
                  <a:srgbClr val="000000"/>
                </a:solidFill>
                <a:latin typeface="宋体" panose="02010600030101010101" pitchFamily="2" charset="-122"/>
                <a:cs typeface="宋体" panose="02010600030101010101" pitchFamily="2" charset="-122"/>
                <a:sym typeface="+mn-ea"/>
              </a:rPr>
              <a:t>）</a:t>
            </a:r>
            <a:r>
              <a:rPr lang="zh-CN" altLang="en-US" sz="1800">
                <a:solidFill>
                  <a:srgbClr val="000000"/>
                </a:solidFill>
                <a:latin typeface="宋体" panose="02010600030101010101" pitchFamily="2" charset="-122"/>
                <a:cs typeface="宋体" panose="02010600030101010101" pitchFamily="2" charset="-122"/>
                <a:sym typeface="+mn-ea"/>
              </a:rPr>
              <a:t>论文开源代码地址</a:t>
            </a:r>
            <a:r>
              <a:rPr lang="en-US" altLang="zh-CN" sz="1800">
                <a:solidFill>
                  <a:srgbClr val="000000"/>
                </a:solidFill>
                <a:latin typeface="宋体" panose="02010600030101010101" pitchFamily="2" charset="-122"/>
                <a:cs typeface="宋体" panose="02010600030101010101" pitchFamily="2" charset="-122"/>
                <a:sym typeface="+mn-ea"/>
              </a:rPr>
              <a:t>Github:https://github.com/epicgzs1112/R3Davit</a:t>
            </a:r>
            <a:endParaRPr lang="en-US" altLang="zh-CN" sz="1800">
              <a:solidFill>
                <a:srgbClr val="000000"/>
              </a:solidFill>
              <a:latin typeface="宋体" panose="02010600030101010101" pitchFamily="2" charset="-122"/>
              <a:cs typeface="宋体" panose="02010600030101010101" pitchFamily="2" charset="-122"/>
            </a:endParaRPr>
          </a:p>
          <a:p>
            <a:endParaRPr lang="zh-CN" altLang="en-US" sz="1800">
              <a:latin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noProof="0" dirty="0">
                <a:ln>
                  <a:noFill/>
                </a:ln>
                <a:solidFill>
                  <a:srgbClr val="000000"/>
                </a:solidFill>
                <a:effectLst/>
                <a:uLnTx/>
                <a:uFillTx/>
                <a:latin typeface="宋体" panose="02010600030101010101" pitchFamily="2" charset="-122"/>
                <a:cs typeface="宋体" panose="02010600030101010101" pitchFamily="2" charset="-122"/>
                <a:sym typeface="+mn-ea"/>
              </a:rPr>
              <a:t>已授权</a:t>
            </a:r>
            <a:r>
              <a:rPr lang="zh-CN" altLang="en-US" sz="1800" b="1" dirty="0">
                <a:solidFill>
                  <a:srgbClr val="000000"/>
                </a:solidFill>
                <a:latin typeface="宋体" panose="02010600030101010101" pitchFamily="2" charset="-122"/>
                <a:cs typeface="宋体" panose="02010600030101010101" pitchFamily="2" charset="-122"/>
                <a:sym typeface="+mn-ea"/>
              </a:rPr>
              <a:t>专利</a:t>
            </a:r>
            <a:r>
              <a:rPr lang="zh-CN" altLang="zh-CN" sz="1800" noProof="0" dirty="0">
                <a:ln>
                  <a:noFill/>
                </a:ln>
                <a:solidFill>
                  <a:srgbClr val="000000"/>
                </a:solidFill>
                <a:effectLst/>
                <a:uLnTx/>
                <a:uFillTx/>
                <a:latin typeface="宋体" panose="02010600030101010101" pitchFamily="2" charset="-122"/>
                <a:cs typeface="宋体" panose="02010600030101010101" pitchFamily="2" charset="-122"/>
                <a:sym typeface="+mn-ea"/>
              </a:rPr>
              <a:t>：</a:t>
            </a:r>
            <a:endParaRPr kumimoji="0" lang="zh-CN" altLang="zh-CN" sz="1800" b="0" i="0" u="none" strike="noStrike" kern="1200" cap="none" spc="0" normalizeH="0" baseline="0" noProof="0" dirty="0">
              <a:ln>
                <a:noFill/>
              </a:ln>
              <a:solidFill>
                <a:srgbClr val="000000"/>
              </a:solidFill>
              <a:effectLst/>
              <a:uLnTx/>
              <a:uFillTx/>
              <a:latin typeface="宋体" panose="02010600030101010101" pitchFamily="2" charset="-122"/>
              <a:cs typeface="宋体" panose="02010600030101010101" pitchFamily="2" charset="-122"/>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lang="en-US" altLang="zh-CN" sz="1800" noProof="0" dirty="0">
                <a:ln>
                  <a:noFill/>
                </a:ln>
                <a:solidFill>
                  <a:srgbClr val="000000"/>
                </a:solidFill>
                <a:effectLst/>
                <a:uLnTx/>
                <a:uFillTx/>
                <a:latin typeface="宋体" panose="02010600030101010101" pitchFamily="2" charset="-122"/>
                <a:cs typeface="宋体" panose="02010600030101010101" pitchFamily="2" charset="-122"/>
                <a:sym typeface="+mn-ea"/>
              </a:rPr>
              <a:t>ZL 2023 1 1084904.2</a:t>
            </a:r>
            <a:r>
              <a:rPr lang="zh-CN" altLang="en-US" sz="1800" noProof="0" dirty="0">
                <a:ln>
                  <a:noFill/>
                </a:ln>
                <a:solidFill>
                  <a:srgbClr val="000000"/>
                </a:solidFill>
                <a:effectLst/>
                <a:uLnTx/>
                <a:uFillTx/>
                <a:latin typeface="宋体" panose="02010600030101010101" pitchFamily="2" charset="-122"/>
                <a:cs typeface="宋体" panose="02010600030101010101" pitchFamily="2" charset="-122"/>
                <a:sym typeface="+mn-ea"/>
              </a:rPr>
              <a:t>发明名称：一种三维重建方法、装置、系统以及存储介质</a:t>
            </a:r>
            <a:r>
              <a:rPr lang="en-US" altLang="zh-CN" sz="1800" noProof="0" dirty="0">
                <a:ln>
                  <a:noFill/>
                </a:ln>
                <a:solidFill>
                  <a:srgbClr val="000000"/>
                </a:solidFill>
                <a:effectLst/>
                <a:uLnTx/>
                <a:uFillTx/>
                <a:latin typeface="宋体" panose="02010600030101010101" pitchFamily="2" charset="-122"/>
                <a:cs typeface="宋体" panose="02010600030101010101" pitchFamily="2" charset="-122"/>
                <a:sym typeface="+mn-ea"/>
              </a:rPr>
              <a:t>;</a:t>
            </a:r>
            <a:r>
              <a:rPr lang="zh-CN" altLang="en-US" sz="1800" noProof="0" dirty="0">
                <a:ln>
                  <a:noFill/>
                </a:ln>
                <a:solidFill>
                  <a:srgbClr val="000000"/>
                </a:solidFill>
                <a:effectLst/>
                <a:uLnTx/>
                <a:uFillTx/>
                <a:latin typeface="宋体" panose="02010600030101010101" pitchFamily="2" charset="-122"/>
                <a:cs typeface="宋体" panose="02010600030101010101" pitchFamily="2" charset="-122"/>
                <a:sym typeface="+mn-ea"/>
              </a:rPr>
              <a:t>发明人：肖美华，</a:t>
            </a:r>
            <a:r>
              <a:rPr lang="zh-CN" altLang="en-US" sz="1800" u="sng" noProof="0" dirty="0">
                <a:ln>
                  <a:noFill/>
                </a:ln>
                <a:solidFill>
                  <a:srgbClr val="000000"/>
                </a:solidFill>
                <a:effectLst/>
                <a:uLnTx/>
                <a:uFillTx/>
                <a:latin typeface="宋体" panose="02010600030101010101" pitchFamily="2" charset="-122"/>
                <a:cs typeface="宋体" panose="02010600030101010101" pitchFamily="2" charset="-122"/>
                <a:sym typeface="+mn-ea"/>
              </a:rPr>
              <a:t>李承欢</a:t>
            </a:r>
            <a:r>
              <a:rPr lang="zh-CN" altLang="en-US" sz="1800" noProof="0" dirty="0">
                <a:ln>
                  <a:noFill/>
                </a:ln>
                <a:solidFill>
                  <a:srgbClr val="000000"/>
                </a:solidFill>
                <a:effectLst/>
                <a:uLnTx/>
                <a:uFillTx/>
                <a:latin typeface="宋体" panose="02010600030101010101" pitchFamily="2" charset="-122"/>
                <a:cs typeface="宋体" panose="02010600030101010101" pitchFamily="2" charset="-122"/>
                <a:sym typeface="+mn-ea"/>
              </a:rPr>
              <a:t>，李泽寰，徐锐涵</a:t>
            </a:r>
            <a:endParaRPr lang="zh-CN" altLang="en-US" sz="2000">
              <a:latin typeface="宋体" panose="02010600030101010101" pitchFamily="2" charset="-122"/>
              <a:cs typeface="宋体" panose="02010600030101010101" pitchFamily="2" charset="-122"/>
            </a:endParaRPr>
          </a:p>
          <a:p>
            <a:endParaRPr lang="zh-CN" altLang="en-US" sz="2000">
              <a:latin typeface="宋体" panose="02010600030101010101" pitchFamily="2" charset="-122"/>
              <a:cs typeface="宋体" panose="02010600030101010101" pitchFamily="2" charset="-122"/>
            </a:endParaRPr>
          </a:p>
          <a:p>
            <a:r>
              <a:rPr lang="zh-CN" altLang="en-US" sz="2000">
                <a:latin typeface="宋体" panose="02010600030101010101" pitchFamily="2" charset="-122"/>
                <a:cs typeface="宋体" panose="02010600030101010101" pitchFamily="2" charset="-122"/>
              </a:rPr>
              <a:t>参与项目：</a:t>
            </a:r>
            <a:endParaRPr lang="zh-CN" altLang="en-US" sz="2000">
              <a:latin typeface="宋体" panose="02010600030101010101" pitchFamily="2" charset="-122"/>
              <a:cs typeface="宋体" panose="02010600030101010101" pitchFamily="2" charset="-122"/>
            </a:endParaRPr>
          </a:p>
          <a:p>
            <a:r>
              <a:rPr lang="zh-CN" altLang="en-US" sz="1800">
                <a:latin typeface="宋体" panose="02010600030101010101" pitchFamily="2" charset="-122"/>
                <a:cs typeface="宋体" panose="02010600030101010101" pitchFamily="2" charset="-122"/>
              </a:rPr>
              <a:t>1、基于事件逻辑理论的安全协议实施安全性形式化分析与验证，国家自然科学基金(62362033)</a:t>
            </a:r>
            <a:endParaRPr lang="zh-CN" altLang="en-US" sz="1800">
              <a:latin typeface="宋体" panose="02010600030101010101" pitchFamily="2" charset="-122"/>
              <a:cs typeface="宋体" panose="02010600030101010101" pitchFamily="2" charset="-122"/>
            </a:endParaRPr>
          </a:p>
          <a:p>
            <a:r>
              <a:rPr lang="zh-CN" altLang="en-US" sz="1800">
                <a:latin typeface="宋体" panose="02010600030101010101" pitchFamily="2" charset="-122"/>
                <a:cs typeface="宋体" panose="02010600030101010101" pitchFamily="2" charset="-122"/>
              </a:rPr>
              <a:t>2、基于事件逻辑的云计算环境下数据完整性验证模型及协议研究，国家自然科学基金(61962020)</a:t>
            </a:r>
            <a:endParaRPr lang="zh-CN" altLang="en-US" sz="1800">
              <a:latin typeface="宋体" panose="02010600030101010101" pitchFamily="2" charset="-122"/>
              <a:cs typeface="宋体" panose="02010600030101010101" pitchFamily="2" charset="-122"/>
            </a:endParaRPr>
          </a:p>
          <a:p>
            <a:r>
              <a:rPr lang="zh-CN" altLang="en-US" sz="1800">
                <a:latin typeface="宋体" panose="02010600030101010101" pitchFamily="2" charset="-122"/>
                <a:cs typeface="宋体" panose="02010600030101010101" pitchFamily="2" charset="-122"/>
              </a:rPr>
              <a:t>3、基于事件逻辑理论的安全协议实施安全性形式化分析若干关键技术研究, 江西省“双千”人才项目(JXSQ2023201009)</a:t>
            </a:r>
            <a:endParaRPr lang="zh-CN" altLang="en-US" sz="1800">
              <a:latin typeface="宋体" panose="02010600030101010101" pitchFamily="2" charset="-122"/>
              <a:cs typeface="宋体" panose="02010600030101010101" pitchFamily="2" charset="-122"/>
            </a:endParaRPr>
          </a:p>
          <a:p>
            <a:endParaRPr lang="zh-CN" altLang="en-US" sz="1800">
              <a:latin typeface="宋体" panose="02010600030101010101" pitchFamily="2" charset="-122"/>
              <a:cs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7620" y="3068955"/>
            <a:ext cx="12199620" cy="1014730"/>
          </a:xfrm>
          <a:prstGeom prst="rect">
            <a:avLst/>
          </a:prstGeom>
          <a:noFill/>
        </p:spPr>
        <p:txBody>
          <a:bodyPr wrap="square" rtlCol="0" anchor="t">
            <a:spAutoFit/>
          </a:bodyPr>
          <a:lstStyle/>
          <a:p>
            <a:pPr algn="ctr"/>
            <a:r>
              <a:rPr lang="zh-CN" altLang="en-US" sz="6000" dirty="0">
                <a:solidFill>
                  <a:schemeClr val="bg2"/>
                </a:solidFill>
                <a:latin typeface="华文行楷" panose="02010800040101010101" pitchFamily="2" charset="-122"/>
                <a:ea typeface="华文行楷" panose="02010800040101010101" pitchFamily="2" charset="-122"/>
                <a:sym typeface="+mn-ea"/>
              </a:rPr>
              <a:t>感谢各位</a:t>
            </a:r>
            <a:r>
              <a:rPr lang="zh-CN" altLang="en-US" sz="6000" dirty="0">
                <a:solidFill>
                  <a:schemeClr val="bg2"/>
                </a:solidFill>
                <a:latin typeface="华文行楷" panose="02010800040101010101" pitchFamily="2" charset="-122"/>
                <a:ea typeface="华文行楷" panose="02010800040101010101" pitchFamily="2" charset="-122"/>
                <a:sym typeface="+mn-ea"/>
              </a:rPr>
              <a:t>专家、教授的聆听与指导！</a:t>
            </a:r>
            <a:endParaRPr lang="zh-CN" altLang="en-US" sz="6000" dirty="0">
              <a:solidFill>
                <a:schemeClr val="bg2"/>
              </a:solidFill>
              <a:latin typeface="华文行楷" panose="02010800040101010101" pitchFamily="2" charset="-122"/>
              <a:ea typeface="华文行楷" panose="02010800040101010101"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矩形: 圆角 14"/>
          <p:cNvSpPr/>
          <p:nvPr/>
        </p:nvSpPr>
        <p:spPr>
          <a:xfrm>
            <a:off x="2351405" y="3068955"/>
            <a:ext cx="1005840" cy="946150"/>
          </a:xfrm>
          <a:prstGeom prst="roundRect">
            <a:avLst>
              <a:gd name="adj" fmla="val 6274"/>
            </a:avLst>
          </a:prstGeom>
          <a:solidFill>
            <a:srgbClr val="537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20" name="文本框 9"/>
          <p:cNvSpPr txBox="1"/>
          <p:nvPr/>
        </p:nvSpPr>
        <p:spPr>
          <a:xfrm>
            <a:off x="2713990" y="3274060"/>
            <a:ext cx="280670" cy="535305"/>
          </a:xfrm>
          <a:prstGeom prst="rect">
            <a:avLst/>
          </a:prstGeom>
          <a:noFill/>
          <a:ln w="9525">
            <a:noFill/>
          </a:ln>
        </p:spPr>
        <p:txBody>
          <a:bodyPr wrap="square" lIns="0" tIns="0" rIns="0" bIns="0" anchor="t">
            <a:noAutofit/>
          </a:bodyPr>
          <a:lstStyle/>
          <a:p>
            <a:r>
              <a:rPr lang="en-US" altLang="zh-CN" sz="3600" b="1" dirty="0">
                <a:solidFill>
                  <a:schemeClr val="bg1"/>
                </a:solidFill>
                <a:latin typeface="Arial" panose="020B0604020202020204" pitchFamily="34" charset="0"/>
                <a:ea typeface="微软雅黑" panose="020B0503020204020204" charset="-122"/>
              </a:rPr>
              <a:t>1</a:t>
            </a:r>
            <a:endParaRPr lang="en-US" altLang="zh-CN" sz="3600" b="1"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3863975" y="3102535"/>
            <a:ext cx="5770880" cy="768350"/>
          </a:xfrm>
          <a:prstGeom prst="rect">
            <a:avLst/>
          </a:prstGeom>
          <a:noFill/>
        </p:spPr>
        <p:txBody>
          <a:bodyPr wrap="none" rtlCol="0" anchor="t">
            <a:spAutoFit/>
          </a:bodyPr>
          <a:lstStyle/>
          <a:p>
            <a:r>
              <a:rPr lang="zh-CN" altLang="en-US" sz="4400" b="1" dirty="0">
                <a:solidFill>
                  <a:schemeClr val="tx1">
                    <a:lumMod val="50000"/>
                    <a:lumOff val="50000"/>
                  </a:schemeClr>
                </a:solidFill>
                <a:latin typeface="微软雅黑" panose="020B0503020204020204" charset="-122"/>
                <a:ea typeface="微软雅黑" panose="020B0503020204020204" charset="-122"/>
                <a:sym typeface="+mn-ea"/>
              </a:rPr>
              <a:t>课题来源、目的和意义</a:t>
            </a:r>
            <a:endParaRPr lang="zh-CN" altLang="en-US" sz="4400" b="1"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1269" name="文本框 8"/>
          <p:cNvSpPr txBox="1"/>
          <p:nvPr/>
        </p:nvSpPr>
        <p:spPr>
          <a:xfrm>
            <a:off x="5488940" y="2493010"/>
            <a:ext cx="6703060" cy="4292600"/>
          </a:xfrm>
          <a:prstGeom prst="rect">
            <a:avLst/>
          </a:prstGeom>
          <a:noFill/>
          <a:ln w="9525">
            <a:noFill/>
          </a:ln>
        </p:spPr>
        <p:txBody>
          <a:bodyPr wrap="square" anchor="t">
            <a:spAutoFit/>
          </a:bodyPr>
          <a:lstStyle/>
          <a:p>
            <a:pPr indent="457200" algn="just">
              <a:lnSpc>
                <a:spcPct val="150000"/>
              </a:lnSpc>
            </a:pPr>
            <a:r>
              <a:rPr lang="zh-CN" altLang="en-US" sz="1400" dirty="0">
                <a:latin typeface="微软雅黑" panose="020B0503020204020204" charset="-122"/>
                <a:ea typeface="微软雅黑" panose="020B0503020204020204" charset="-122"/>
              </a:rPr>
              <a:t>三维重建是计算机视觉领域一个重要研究方向，是从</a:t>
            </a:r>
            <a:r>
              <a:rPr lang="en-US" altLang="zh-CN" sz="1400" dirty="0">
                <a:latin typeface="微软雅黑" panose="020B0503020204020204" charset="-122"/>
                <a:ea typeface="微软雅黑" panose="020B0503020204020204" charset="-122"/>
              </a:rPr>
              <a:t>2D</a:t>
            </a:r>
            <a:r>
              <a:rPr lang="zh-CN" altLang="en-US" sz="1400" dirty="0">
                <a:latin typeface="微软雅黑" panose="020B0503020204020204" charset="-122"/>
                <a:ea typeface="微软雅黑" panose="020B0503020204020204" charset="-122"/>
              </a:rPr>
              <a:t>的图像数据中恢复</a:t>
            </a:r>
            <a:r>
              <a:rPr lang="en-US" altLang="zh-CN" sz="1400" dirty="0">
                <a:latin typeface="微软雅黑" panose="020B0503020204020204" charset="-122"/>
                <a:ea typeface="微软雅黑" panose="020B0503020204020204" charset="-122"/>
              </a:rPr>
              <a:t>3D</a:t>
            </a:r>
            <a:r>
              <a:rPr lang="zh-CN" altLang="en-US" sz="1400" dirty="0">
                <a:latin typeface="微软雅黑" panose="020B0503020204020204" charset="-122"/>
                <a:ea typeface="微软雅黑" panose="020B0503020204020204" charset="-122"/>
              </a:rPr>
              <a:t>数据的过程，这些</a:t>
            </a:r>
            <a:r>
              <a:rPr lang="en-US" altLang="zh-CN" sz="1400" dirty="0">
                <a:latin typeface="微软雅黑" panose="020B0503020204020204" charset="-122"/>
                <a:ea typeface="微软雅黑" panose="020B0503020204020204" charset="-122"/>
              </a:rPr>
              <a:t>3D</a:t>
            </a:r>
            <a:r>
              <a:rPr lang="zh-CN" altLang="en-US" sz="1400" dirty="0">
                <a:latin typeface="微软雅黑" panose="020B0503020204020204" charset="-122"/>
                <a:ea typeface="微软雅黑" panose="020B0503020204020204" charset="-122"/>
              </a:rPr>
              <a:t>数据可以是被重建对象的几何拓扑数据，纹理颜色数据等。在虚拟现实，自动驾驶建图，增强现实等有重要意义。</a:t>
            </a:r>
            <a:endParaRPr lang="zh-CN" altLang="en-US" sz="1400" dirty="0">
              <a:latin typeface="微软雅黑" panose="020B0503020204020204" charset="-122"/>
              <a:ea typeface="微软雅黑" panose="020B0503020204020204" charset="-122"/>
            </a:endParaRPr>
          </a:p>
          <a:p>
            <a:pPr indent="457200" algn="just">
              <a:lnSpc>
                <a:spcPct val="150000"/>
              </a:lnSpc>
            </a:pPr>
            <a:r>
              <a:rPr lang="zh-CN" altLang="en-US" sz="1400" dirty="0">
                <a:latin typeface="微软雅黑" panose="020B0503020204020204" charset="-122"/>
                <a:ea typeface="微软雅黑" panose="020B0503020204020204" charset="-122"/>
              </a:rPr>
              <a:t>在本课题研究中，我们提出了基于双注意力机制设计了一个体素三维重建模型</a:t>
            </a:r>
            <a:r>
              <a:rPr lang="en-US" altLang="zh-CN" sz="1400" dirty="0">
                <a:latin typeface="微软雅黑" panose="020B0503020204020204" charset="-122"/>
                <a:ea typeface="微软雅黑" panose="020B0503020204020204" charset="-122"/>
              </a:rPr>
              <a:t>R3davit</a:t>
            </a:r>
            <a:r>
              <a:rPr lang="zh-CN" altLang="en-US" sz="1400" dirty="0">
                <a:latin typeface="微软雅黑" panose="020B0503020204020204" charset="-122"/>
                <a:ea typeface="微软雅黑" panose="020B0503020204020204" charset="-122"/>
              </a:rPr>
              <a:t>，其中编码器基于双注意力机制设计，分别利用了空间窗口注意力建立不同补丁间空间维度相关性，通道分组注意力建立不同补丁通道维度相关性，解码器基于选择性状态空间模型设计以替代传统的注意力层，同时额外设计了一个非线性增强块增强解码器的非线性表达能力。</a:t>
            </a:r>
            <a:endParaRPr lang="zh-CN" altLang="en-US" sz="1400" dirty="0">
              <a:latin typeface="微软雅黑" panose="020B0503020204020204" charset="-122"/>
              <a:ea typeface="微软雅黑" panose="020B0503020204020204" charset="-122"/>
            </a:endParaRPr>
          </a:p>
          <a:p>
            <a:pPr indent="457200" algn="just">
              <a:lnSpc>
                <a:spcPct val="150000"/>
              </a:lnSpc>
            </a:pPr>
            <a:r>
              <a:rPr lang="zh-CN" altLang="en-US" sz="1400" dirty="0">
                <a:latin typeface="微软雅黑" panose="020B0503020204020204" charset="-122"/>
                <a:ea typeface="微软雅黑" panose="020B0503020204020204" charset="-122"/>
              </a:rPr>
              <a:t>我们同时在公开合成数据集</a:t>
            </a:r>
            <a:r>
              <a:rPr lang="en-US" altLang="zh-CN" sz="1400" dirty="0">
                <a:latin typeface="微软雅黑" panose="020B0503020204020204" charset="-122"/>
                <a:ea typeface="微软雅黑" panose="020B0503020204020204" charset="-122"/>
              </a:rPr>
              <a:t>ShapeNet</a:t>
            </a:r>
            <a:r>
              <a:rPr lang="zh-CN" altLang="en-US" sz="1400" dirty="0">
                <a:latin typeface="微软雅黑" panose="020B0503020204020204" charset="-122"/>
                <a:ea typeface="微软雅黑" panose="020B0503020204020204" charset="-122"/>
              </a:rPr>
              <a:t>和真实数据集</a:t>
            </a:r>
            <a:r>
              <a:rPr lang="en-US" altLang="zh-CN" sz="1400" dirty="0">
                <a:latin typeface="微软雅黑" panose="020B0503020204020204" charset="-122"/>
                <a:ea typeface="微软雅黑" panose="020B0503020204020204" charset="-122"/>
              </a:rPr>
              <a:t>Pix3d</a:t>
            </a:r>
            <a:r>
              <a:rPr lang="zh-CN" altLang="en-US" sz="1400" dirty="0">
                <a:latin typeface="微软雅黑" panose="020B0503020204020204" charset="-122"/>
                <a:ea typeface="微软雅黑" panose="020B0503020204020204" charset="-122"/>
              </a:rPr>
              <a:t>进行了实验，</a:t>
            </a:r>
            <a:r>
              <a:rPr lang="zh-CN" altLang="en-US" sz="1400" dirty="0">
                <a:latin typeface="微软雅黑" panose="020B0503020204020204" charset="-122"/>
                <a:ea typeface="微软雅黑" panose="020B0503020204020204" charset="-122"/>
              </a:rPr>
              <a:t>与最近的先进工作比较，我们在</a:t>
            </a:r>
            <a:r>
              <a:rPr lang="en-US" altLang="zh-CN" sz="1400" dirty="0">
                <a:latin typeface="微软雅黑" panose="020B0503020204020204" charset="-122"/>
                <a:ea typeface="微软雅黑" panose="020B0503020204020204" charset="-122"/>
              </a:rPr>
              <a:t>IOU</a:t>
            </a:r>
            <a:r>
              <a:rPr lang="zh-CN" altLang="en-US" sz="1400" dirty="0">
                <a:latin typeface="微软雅黑" panose="020B0503020204020204" charset="-122"/>
                <a:ea typeface="微软雅黑" panose="020B0503020204020204" charset="-122"/>
              </a:rPr>
              <a:t>和</a:t>
            </a:r>
            <a:r>
              <a:rPr lang="en-US" altLang="zh-CN" sz="1400" dirty="0">
                <a:latin typeface="微软雅黑" panose="020B0503020204020204" charset="-122"/>
                <a:ea typeface="微软雅黑" panose="020B0503020204020204" charset="-122"/>
              </a:rPr>
              <a:t>F1</a:t>
            </a:r>
            <a:r>
              <a:rPr lang="zh-CN" altLang="en-US" sz="1400" dirty="0">
                <a:latin typeface="微软雅黑" panose="020B0503020204020204" charset="-122"/>
                <a:ea typeface="微软雅黑" panose="020B0503020204020204" charset="-122"/>
              </a:rPr>
              <a:t>分数指标领先</a:t>
            </a:r>
            <a:r>
              <a:rPr lang="en-US" altLang="zh-CN" sz="1400" dirty="0">
                <a:latin typeface="微软雅黑" panose="020B0503020204020204" charset="-122"/>
                <a:ea typeface="微软雅黑" panose="020B0503020204020204" charset="-122"/>
              </a:rPr>
              <a:t>%1</a:t>
            </a:r>
            <a:r>
              <a:rPr lang="zh-CN" altLang="en-US" sz="1400" dirty="0">
                <a:latin typeface="微软雅黑" panose="020B0503020204020204" charset="-122"/>
                <a:ea typeface="微软雅黑" panose="020B0503020204020204" charset="-122"/>
              </a:rPr>
              <a:t>，消融实验证明了我们设计的编码器，解码器的有效性。为了使模型对真实图像重建更有鲁棒性，我们将</a:t>
            </a:r>
            <a:r>
              <a:rPr lang="en-US" altLang="zh-CN" sz="1400" dirty="0">
                <a:latin typeface="微软雅黑" panose="020B0503020204020204" charset="-122"/>
                <a:ea typeface="微软雅黑" panose="020B0503020204020204" charset="-122"/>
              </a:rPr>
              <a:t>SUN</a:t>
            </a:r>
            <a:r>
              <a:rPr lang="zh-CN" altLang="en-US" sz="1400" dirty="0">
                <a:latin typeface="微软雅黑" panose="020B0503020204020204" charset="-122"/>
                <a:ea typeface="微软雅黑" panose="020B0503020204020204" charset="-122"/>
              </a:rPr>
              <a:t>数据集作为背景与</a:t>
            </a:r>
            <a:r>
              <a:rPr lang="en-US" altLang="zh-CN" sz="1400" dirty="0">
                <a:latin typeface="微软雅黑" panose="020B0503020204020204" charset="-122"/>
                <a:ea typeface="微软雅黑" panose="020B0503020204020204" charset="-122"/>
              </a:rPr>
              <a:t>ShapeNet</a:t>
            </a:r>
            <a:r>
              <a:rPr lang="zh-CN" altLang="en-US" sz="1400" dirty="0">
                <a:latin typeface="微软雅黑" panose="020B0503020204020204" charset="-122"/>
                <a:ea typeface="微软雅黑" panose="020B0503020204020204" charset="-122"/>
              </a:rPr>
              <a:t>数据集作为前景进行图像组合生成了一个新的具有随机复杂背景的数据集</a:t>
            </a:r>
            <a:r>
              <a:rPr lang="en-US" altLang="zh-CN" sz="1400" dirty="0">
                <a:latin typeface="微软雅黑" panose="020B0503020204020204" charset="-122"/>
                <a:ea typeface="微软雅黑" panose="020B0503020204020204" charset="-122"/>
              </a:rPr>
              <a:t>ShapeNetRFC</a:t>
            </a:r>
            <a:r>
              <a:rPr lang="zh-CN" altLang="en-US" sz="1400" dirty="0">
                <a:latin typeface="微软雅黑" panose="020B0503020204020204" charset="-122"/>
                <a:ea typeface="微软雅黑" panose="020B0503020204020204" charset="-122"/>
              </a:rPr>
              <a:t>。实验证明我们的模型更加</a:t>
            </a:r>
            <a:r>
              <a:rPr lang="zh-CN" altLang="en-US" sz="1400" dirty="0">
                <a:latin typeface="微软雅黑" panose="020B0503020204020204" charset="-122"/>
                <a:ea typeface="微软雅黑" panose="020B0503020204020204" charset="-122"/>
              </a:rPr>
              <a:t>鲁棒。</a:t>
            </a:r>
            <a:endParaRPr lang="zh-CN" altLang="en-US" sz="1400" dirty="0">
              <a:latin typeface="微软雅黑" panose="020B0503020204020204" charset="-122"/>
              <a:ea typeface="微软雅黑" panose="020B0503020204020204" charset="-122"/>
            </a:endParaRPr>
          </a:p>
        </p:txBody>
      </p:sp>
      <p:pic>
        <p:nvPicPr>
          <p:cNvPr id="11271"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sp>
        <p:nvSpPr>
          <p:cNvPr id="12" name="文本框 11"/>
          <p:cNvSpPr txBox="1"/>
          <p:nvPr/>
        </p:nvSpPr>
        <p:spPr>
          <a:xfrm>
            <a:off x="512461" y="1348517"/>
            <a:ext cx="10908665" cy="1337945"/>
          </a:xfrm>
          <a:prstGeom prst="rect">
            <a:avLst/>
          </a:prstGeom>
          <a:noFill/>
        </p:spPr>
        <p:txBody>
          <a:bodyPr wrap="square" rtlCol="0" anchor="t">
            <a:spAutoFit/>
          </a:bodyPr>
          <a:lstStyle/>
          <a:p>
            <a:pPr>
              <a:lnSpc>
                <a:spcPct val="150000"/>
              </a:lnSpc>
            </a:pPr>
            <a:r>
              <a:rPr lang="en-US" altLang="zh-CN" sz="1800" dirty="0">
                <a:latin typeface="微软雅黑" panose="020B0503020204020204" charset="-122"/>
                <a:ea typeface="微软雅黑" panose="020B0503020204020204" charset="-122"/>
                <a:cs typeface="微软雅黑" panose="020B0503020204020204" charset="-122"/>
              </a:rPr>
              <a:t>      </a:t>
            </a:r>
            <a:r>
              <a:rPr lang="en-US" altLang="zh-CN" sz="1800" b="1" dirty="0">
                <a:latin typeface="微软雅黑" panose="020B0503020204020204" charset="-122"/>
                <a:ea typeface="微软雅黑" panose="020B0503020204020204" charset="-122"/>
                <a:cs typeface="微软雅黑" panose="020B0503020204020204" charset="-122"/>
              </a:rPr>
              <a:t> </a:t>
            </a:r>
            <a:r>
              <a:rPr lang="zh-CN" altLang="en-US" sz="1800" b="1" dirty="0">
                <a:latin typeface="微软雅黑" panose="020B0503020204020204" charset="-122"/>
                <a:ea typeface="微软雅黑" panose="020B0503020204020204" charset="-122"/>
                <a:cs typeface="微软雅黑" panose="020B0503020204020204" charset="-122"/>
              </a:rPr>
              <a:t>课题来源</a:t>
            </a:r>
            <a:r>
              <a:rPr lang="zh-CN" altLang="en-US" sz="1800" dirty="0">
                <a:latin typeface="微软雅黑" panose="020B0503020204020204" charset="-122"/>
                <a:ea typeface="微软雅黑" panose="020B0503020204020204" charset="-122"/>
                <a:cs typeface="微软雅黑" panose="020B0503020204020204" charset="-122"/>
              </a:rPr>
              <a:t>：</a:t>
            </a:r>
            <a:r>
              <a:rPr lang="zh-CN" altLang="zh-CN" dirty="0">
                <a:solidFill>
                  <a:schemeClr val="tx1">
                    <a:lumMod val="65000"/>
                    <a:lumOff val="35000"/>
                  </a:schemeClr>
                </a:solidFill>
                <a:latin typeface="微软雅黑" panose="020B0503020204020204" charset="-122"/>
                <a:ea typeface="微软雅黑" panose="020B0503020204020204" charset="-122"/>
              </a:rPr>
              <a:t>本课题来源于国家自然科学基金（</a:t>
            </a:r>
            <a:r>
              <a:rPr lang="en-US" altLang="zh-CN" dirty="0">
                <a:solidFill>
                  <a:schemeClr val="tx1">
                    <a:lumMod val="65000"/>
                    <a:lumOff val="35000"/>
                  </a:schemeClr>
                </a:solidFill>
                <a:latin typeface="微软雅黑" panose="020B0503020204020204" charset="-122"/>
                <a:ea typeface="微软雅黑" panose="020B0503020204020204" charset="-122"/>
              </a:rPr>
              <a:t>No.61962020, No.62362033</a:t>
            </a:r>
            <a:r>
              <a:rPr lang="zh-CN" altLang="zh-CN" dirty="0">
                <a:solidFill>
                  <a:schemeClr val="tx1">
                    <a:lumMod val="65000"/>
                    <a:lumOff val="35000"/>
                  </a:schemeClr>
                </a:solidFill>
                <a:latin typeface="微软雅黑" panose="020B0503020204020204" charset="-122"/>
                <a:ea typeface="微软雅黑" panose="020B0503020204020204" charset="-122"/>
              </a:rPr>
              <a:t>）、江西省</a:t>
            </a:r>
            <a:r>
              <a:rPr lang="en-US" altLang="zh-CN" dirty="0">
                <a:solidFill>
                  <a:schemeClr val="tx1">
                    <a:lumMod val="65000"/>
                    <a:lumOff val="35000"/>
                  </a:schemeClr>
                </a:solidFill>
                <a:latin typeface="微软雅黑" panose="020B0503020204020204" charset="-122"/>
                <a:ea typeface="微软雅黑" panose="020B0503020204020204" charset="-122"/>
              </a:rPr>
              <a:t>“</a:t>
            </a:r>
            <a:r>
              <a:rPr lang="zh-CN" altLang="en-US" dirty="0">
                <a:solidFill>
                  <a:schemeClr val="tx1">
                    <a:lumMod val="65000"/>
                    <a:lumOff val="35000"/>
                  </a:schemeClr>
                </a:solidFill>
                <a:latin typeface="微软雅黑" panose="020B0503020204020204" charset="-122"/>
                <a:ea typeface="微软雅黑" panose="020B0503020204020204" charset="-122"/>
              </a:rPr>
              <a:t>双千</a:t>
            </a:r>
            <a:r>
              <a:rPr lang="en-US" altLang="zh-CN" dirty="0">
                <a:solidFill>
                  <a:schemeClr val="tx1">
                    <a:lumMod val="65000"/>
                    <a:lumOff val="35000"/>
                  </a:schemeClr>
                </a:solidFill>
                <a:latin typeface="微软雅黑" panose="020B0503020204020204" charset="-122"/>
                <a:ea typeface="微软雅黑" panose="020B0503020204020204" charset="-122"/>
              </a:rPr>
              <a:t>”</a:t>
            </a:r>
            <a:r>
              <a:rPr lang="zh-CN" altLang="en-US" dirty="0">
                <a:solidFill>
                  <a:schemeClr val="tx1">
                    <a:lumMod val="65000"/>
                    <a:lumOff val="35000"/>
                  </a:schemeClr>
                </a:solidFill>
                <a:latin typeface="微软雅黑" panose="020B0503020204020204" charset="-122"/>
                <a:ea typeface="微软雅黑" panose="020B0503020204020204" charset="-122"/>
              </a:rPr>
              <a:t>人才项目（No. JXSQ2023201009）、</a:t>
            </a:r>
            <a:r>
              <a:rPr lang="zh-CN" altLang="zh-CN" dirty="0">
                <a:solidFill>
                  <a:schemeClr val="tx1">
                    <a:lumMod val="65000"/>
                    <a:lumOff val="35000"/>
                  </a:schemeClr>
                </a:solidFill>
                <a:latin typeface="微软雅黑" panose="020B0503020204020204" charset="-122"/>
                <a:ea typeface="微软雅黑" panose="020B0503020204020204" charset="-122"/>
              </a:rPr>
              <a:t>江西省自然科学基金重点项目（</a:t>
            </a:r>
            <a:r>
              <a:rPr lang="en-US" altLang="zh-CN" dirty="0">
                <a:solidFill>
                  <a:schemeClr val="tx1">
                    <a:lumMod val="65000"/>
                    <a:lumOff val="35000"/>
                  </a:schemeClr>
                </a:solidFill>
                <a:latin typeface="微软雅黑" panose="020B0503020204020204" charset="-122"/>
                <a:ea typeface="微软雅黑" panose="020B0503020204020204" charset="-122"/>
              </a:rPr>
              <a:t>No. 20224ACB202006</a:t>
            </a:r>
            <a:r>
              <a:rPr lang="zh-CN" altLang="zh-CN" dirty="0">
                <a:solidFill>
                  <a:schemeClr val="tx1">
                    <a:lumMod val="65000"/>
                    <a:lumOff val="35000"/>
                  </a:schemeClr>
                </a:solidFill>
                <a:latin typeface="微软雅黑" panose="020B0503020204020204" charset="-122"/>
                <a:ea typeface="微软雅黑" panose="020B0503020204020204" charset="-122"/>
              </a:rPr>
              <a:t>）。</a:t>
            </a:r>
            <a:endParaRPr lang="zh-CN" altLang="zh-CN" dirty="0">
              <a:solidFill>
                <a:schemeClr val="tx1">
                  <a:lumMod val="65000"/>
                  <a:lumOff val="35000"/>
                </a:schemeClr>
              </a:solidFill>
              <a:latin typeface="微软雅黑" panose="020B0503020204020204" charset="-122"/>
              <a:ea typeface="微软雅黑" panose="020B0503020204020204" charset="-122"/>
            </a:endParaRPr>
          </a:p>
          <a:p>
            <a:pPr algn="l">
              <a:lnSpc>
                <a:spcPct val="150000"/>
              </a:lnSpc>
            </a:pPr>
            <a:endParaRPr lang="zh-CN" altLang="en-US" sz="1800"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911860" y="5877560"/>
            <a:ext cx="2961005" cy="368300"/>
          </a:xfrm>
          <a:prstGeom prst="rect">
            <a:avLst/>
          </a:prstGeom>
          <a:noFill/>
        </p:spPr>
        <p:txBody>
          <a:bodyPr wrap="square" rtlCol="0">
            <a:spAutoFit/>
          </a:bodyPr>
          <a:lstStyle/>
          <a:p>
            <a:pPr algn="just"/>
            <a:r>
              <a:rPr lang="zh-CN" dirty="0"/>
              <a:t>单视图三维重建流程</a:t>
            </a:r>
            <a:r>
              <a:rPr lang="zh-CN" dirty="0"/>
              <a:t>示意图</a:t>
            </a:r>
            <a:endParaRPr lang="zh-CN" dirty="0"/>
          </a:p>
        </p:txBody>
      </p:sp>
      <p:sp>
        <p:nvSpPr>
          <p:cNvPr id="3" name="文本框 2"/>
          <p:cNvSpPr txBox="1"/>
          <p:nvPr/>
        </p:nvSpPr>
        <p:spPr>
          <a:xfrm>
            <a:off x="5447665" y="2207895"/>
            <a:ext cx="2209800" cy="64516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cs typeface="微软雅黑" panose="020B0503020204020204" charset="-122"/>
                <a:sym typeface="+mn-ea"/>
              </a:rPr>
              <a:t>研究目的与意义</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sym typeface="+mn-ea"/>
            </a:endParaRPr>
          </a:p>
          <a:p>
            <a:endParaRPr lang="zh-CN" altLang="en-US"/>
          </a:p>
        </p:txBody>
      </p:sp>
      <p:pic>
        <p:nvPicPr>
          <p:cNvPr id="6" name="图片 5" descr="三维重建示意图"/>
          <p:cNvPicPr>
            <a:picLocks noChangeAspect="1"/>
          </p:cNvPicPr>
          <p:nvPr/>
        </p:nvPicPr>
        <p:blipFill>
          <a:blip r:embed="rId3"/>
          <a:stretch>
            <a:fillRect/>
          </a:stretch>
        </p:blipFill>
        <p:spPr>
          <a:xfrm>
            <a:off x="119380" y="2997200"/>
            <a:ext cx="5269230" cy="17976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矩形: 圆角 14"/>
          <p:cNvSpPr/>
          <p:nvPr/>
        </p:nvSpPr>
        <p:spPr>
          <a:xfrm>
            <a:off x="2351405" y="3068955"/>
            <a:ext cx="1005840" cy="946150"/>
          </a:xfrm>
          <a:prstGeom prst="roundRect">
            <a:avLst>
              <a:gd name="adj" fmla="val 6274"/>
            </a:avLst>
          </a:prstGeom>
          <a:solidFill>
            <a:srgbClr val="537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20" name="文本框 9"/>
          <p:cNvSpPr txBox="1"/>
          <p:nvPr/>
        </p:nvSpPr>
        <p:spPr>
          <a:xfrm>
            <a:off x="2713990" y="3274060"/>
            <a:ext cx="280670" cy="535305"/>
          </a:xfrm>
          <a:prstGeom prst="rect">
            <a:avLst/>
          </a:prstGeom>
          <a:noFill/>
          <a:ln w="9525">
            <a:noFill/>
          </a:ln>
        </p:spPr>
        <p:txBody>
          <a:bodyPr wrap="square" lIns="0" tIns="0" rIns="0" bIns="0" anchor="t">
            <a:noAutofit/>
          </a:bodyPr>
          <a:lstStyle/>
          <a:p>
            <a:r>
              <a:rPr lang="en-US" altLang="zh-CN" sz="3600" b="1" dirty="0">
                <a:solidFill>
                  <a:schemeClr val="bg1"/>
                </a:solidFill>
                <a:latin typeface="Arial" panose="020B0604020202020204" pitchFamily="34" charset="0"/>
                <a:ea typeface="微软雅黑" panose="020B0503020204020204" charset="-122"/>
              </a:rPr>
              <a:t>2</a:t>
            </a:r>
            <a:endParaRPr lang="en-US" altLang="zh-CN" sz="3600" b="1"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3863975" y="3102535"/>
            <a:ext cx="2418080" cy="768350"/>
          </a:xfrm>
          <a:prstGeom prst="rect">
            <a:avLst/>
          </a:prstGeom>
          <a:noFill/>
        </p:spPr>
        <p:txBody>
          <a:bodyPr wrap="none" rtlCol="0" anchor="t">
            <a:spAutoFit/>
          </a:bodyPr>
          <a:lstStyle/>
          <a:p>
            <a:pPr algn="l"/>
            <a:r>
              <a:rPr lang="zh-CN" altLang="en-US" sz="4400" b="1" dirty="0">
                <a:solidFill>
                  <a:schemeClr val="tx1">
                    <a:lumMod val="50000"/>
                    <a:lumOff val="50000"/>
                  </a:schemeClr>
                </a:solidFill>
                <a:latin typeface="微软雅黑" panose="020B0503020204020204" charset="-122"/>
                <a:ea typeface="微软雅黑" panose="020B0503020204020204" charset="-122"/>
                <a:sym typeface="+mn-ea"/>
              </a:rPr>
              <a:t>研究现状</a:t>
            </a:r>
            <a:endParaRPr lang="zh-CN" altLang="en-US" sz="4400" b="1"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4338" name="文本框 3"/>
          <p:cNvSpPr txBox="1"/>
          <p:nvPr/>
        </p:nvSpPr>
        <p:spPr>
          <a:xfrm>
            <a:off x="0" y="0"/>
            <a:ext cx="8060780" cy="1077218"/>
          </a:xfrm>
          <a:prstGeom prst="rect">
            <a:avLst/>
          </a:prstGeom>
          <a:noFill/>
          <a:ln w="9525">
            <a:noFill/>
          </a:ln>
        </p:spPr>
        <p:txBody>
          <a:bodyPr wrap="square" anchor="t">
            <a:spAutoFit/>
          </a:bodyPr>
          <a:lstStyle/>
          <a:p>
            <a:r>
              <a:rPr lang="zh-CN" altLang="en-US" sz="3200" b="1" dirty="0">
                <a:latin typeface="微软雅黑" panose="020B0503020204020204" charset="-122"/>
                <a:ea typeface="微软雅黑" panose="020B0503020204020204" charset="-122"/>
              </a:rPr>
              <a:t>研究现状</a:t>
            </a:r>
            <a:endParaRPr lang="en-US" altLang="zh-CN" sz="3200" b="1" dirty="0">
              <a:latin typeface="微软雅黑" panose="020B0503020204020204" charset="-122"/>
              <a:ea typeface="微软雅黑" panose="020B0503020204020204" charset="-122"/>
            </a:endParaRPr>
          </a:p>
          <a:p>
            <a:endParaRPr lang="zh-CN" altLang="en-US" sz="3200" b="1" dirty="0">
              <a:latin typeface="微软雅黑" panose="020B0503020204020204" charset="-122"/>
              <a:ea typeface="微软雅黑" panose="020B0503020204020204" charset="-122"/>
            </a:endParaRPr>
          </a:p>
        </p:txBody>
      </p:sp>
      <p:pic>
        <p:nvPicPr>
          <p:cNvPr id="14339" name="图片 14"/>
          <p:cNvPicPr>
            <a:picLocks noGrp="1" noChangeAspect="1"/>
          </p:cNvPicPr>
          <p:nvPr/>
        </p:nvPicPr>
        <p:blipFill>
          <a:blip r:embed="rId2"/>
          <a:stretch>
            <a:fillRect/>
          </a:stretch>
        </p:blipFill>
        <p:spPr>
          <a:xfrm>
            <a:off x="561975" y="1431925"/>
            <a:ext cx="425450" cy="423863"/>
          </a:xfrm>
          <a:prstGeom prst="rect">
            <a:avLst/>
          </a:prstGeom>
          <a:noFill/>
          <a:ln w="9525">
            <a:noFill/>
          </a:ln>
        </p:spPr>
      </p:pic>
      <p:graphicFrame>
        <p:nvGraphicFramePr>
          <p:cNvPr id="2" name="表格 1"/>
          <p:cNvGraphicFramePr/>
          <p:nvPr>
            <p:custDataLst>
              <p:tags r:id="rId3"/>
            </p:custDataLst>
          </p:nvPr>
        </p:nvGraphicFramePr>
        <p:xfrm>
          <a:off x="0" y="534670"/>
          <a:ext cx="12185015" cy="6323965"/>
        </p:xfrm>
        <a:graphic>
          <a:graphicData uri="http://schemas.openxmlformats.org/drawingml/2006/table">
            <a:tbl>
              <a:tblPr firstRow="1" bandRow="1">
                <a:tableStyleId>{5C22544A-7EE6-4342-B048-85BDC9FD1C3A}</a:tableStyleId>
              </a:tblPr>
              <a:tblGrid>
                <a:gridCol w="3797935"/>
                <a:gridCol w="2294890"/>
                <a:gridCol w="3046095"/>
                <a:gridCol w="3046095"/>
              </a:tblGrid>
              <a:tr h="612775">
                <a:tc>
                  <a:txBody>
                    <a:bodyPr/>
                    <a:p>
                      <a:pPr>
                        <a:buNone/>
                      </a:pPr>
                      <a:r>
                        <a:rPr lang="zh-CN" altLang="en-US" sz="1600">
                          <a:solidFill>
                            <a:schemeClr val="tx1"/>
                          </a:solidFill>
                          <a:latin typeface="宋体" panose="02010600030101010101" pitchFamily="2" charset="-122"/>
                          <a:ea typeface="宋体" panose="02010600030101010101" pitchFamily="2" charset="-122"/>
                        </a:rPr>
                        <a:t>发表团队</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模型名称</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发表年份</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单视图全局</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IOU</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值</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/F1</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分数</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是否公开代码</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发表期刊</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会议级别</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a:tc>
              </a:tr>
              <a:tr h="850900">
                <a:tc>
                  <a:txBody>
                    <a:bodyPr/>
                    <a:p>
                      <a:pPr>
                        <a:buNone/>
                      </a:pP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哈尔滨工业大学（</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985</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rPr>
                        <a:t>张盛平</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教授领导的鹏城国家实验室团队</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Pix2vox/2019</a:t>
                      </a:r>
                      <a:endParaRPr lang="en-US" altLang="zh-CN" sz="1600">
                        <a:solidFill>
                          <a:schemeClr val="tx1"/>
                        </a:solidFill>
                        <a:latin typeface="宋体" panose="02010600030101010101" pitchFamily="2" charset="-122"/>
                        <a:ea typeface="宋体" panose="02010600030101010101" pitchFamily="2" charset="-122"/>
                      </a:endParaRPr>
                    </a:p>
                    <a:p>
                      <a:pPr>
                        <a:buNone/>
                      </a:pPr>
                      <a:r>
                        <a:rPr lang="en-US" altLang="zh-CN" sz="1600">
                          <a:solidFill>
                            <a:schemeClr val="tx1"/>
                          </a:solidFill>
                          <a:latin typeface="宋体" panose="02010600030101010101" pitchFamily="2" charset="-122"/>
                          <a:ea typeface="宋体" panose="02010600030101010101" pitchFamily="2" charset="-122"/>
                        </a:rPr>
                        <a:t>Pix2vox++/2020</a:t>
                      </a:r>
                      <a:endParaRPr lang="en-US" altLang="zh-CN"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0.66/</a:t>
                      </a:r>
                      <a:r>
                        <a:rPr lang="zh-CN" altLang="en-US" sz="1600">
                          <a:solidFill>
                            <a:schemeClr val="tx1"/>
                          </a:solidFill>
                          <a:latin typeface="宋体" panose="02010600030101010101" pitchFamily="2" charset="-122"/>
                          <a:ea typeface="宋体" panose="02010600030101010101" pitchFamily="2" charset="-122"/>
                        </a:rPr>
                        <a:t>是</a:t>
                      </a:r>
                      <a:endParaRPr lang="en-US" altLang="zh-CN" sz="1600">
                        <a:solidFill>
                          <a:schemeClr val="tx1"/>
                        </a:solidFill>
                        <a:latin typeface="宋体" panose="02010600030101010101" pitchFamily="2" charset="-122"/>
                        <a:ea typeface="宋体" panose="02010600030101010101" pitchFamily="2" charset="-122"/>
                      </a:endParaRPr>
                    </a:p>
                    <a:p>
                      <a:pPr>
                        <a:buNone/>
                      </a:pPr>
                      <a:r>
                        <a:rPr lang="en-US" altLang="zh-CN" sz="1600">
                          <a:solidFill>
                            <a:schemeClr val="tx1"/>
                          </a:solidFill>
                          <a:latin typeface="宋体" panose="02010600030101010101" pitchFamily="2" charset="-122"/>
                          <a:ea typeface="宋体" panose="02010600030101010101" pitchFamily="2" charset="-122"/>
                        </a:rPr>
                        <a:t>0.67/0.41/</a:t>
                      </a:r>
                      <a:r>
                        <a:rPr lang="zh-CN" altLang="en-US" sz="1600">
                          <a:solidFill>
                            <a:schemeClr val="tx1"/>
                          </a:solidFill>
                          <a:latin typeface="宋体" panose="02010600030101010101" pitchFamily="2" charset="-122"/>
                          <a:ea typeface="宋体" panose="02010600030101010101" pitchFamily="2" charset="-122"/>
                        </a:rPr>
                        <a:t>是</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TPAMI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影响因子</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 20.8 CCF-A</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buNone/>
                      </a:pP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IJCV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影响因子</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 11.6 </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a:tc>
              </a:tr>
              <a:tr h="354965">
                <a:tc>
                  <a:txBody>
                    <a:bodyPr/>
                    <a:p>
                      <a:pPr>
                        <a:buNone/>
                      </a:pPr>
                      <a:r>
                        <a:rPr lang="zh-CN" altLang="en-US" sz="1600">
                          <a:solidFill>
                            <a:schemeClr val="tx1"/>
                          </a:solidFill>
                          <a:latin typeface="宋体" panose="02010600030101010101" pitchFamily="2" charset="-122"/>
                          <a:ea typeface="宋体" panose="02010600030101010101" pitchFamily="2" charset="-122"/>
                        </a:rPr>
                        <a:t>苏黎世联邦理工学院</a:t>
                      </a:r>
                      <a:r>
                        <a:rPr lang="en-US" altLang="zh-CN" sz="1600">
                          <a:solidFill>
                            <a:schemeClr val="tx1"/>
                          </a:solidFill>
                          <a:latin typeface="宋体" panose="02010600030101010101" pitchFamily="2" charset="-122"/>
                          <a:ea typeface="宋体" panose="02010600030101010101" pitchFamily="2" charset="-122"/>
                        </a:rPr>
                        <a:t>Zai Shi</a:t>
                      </a:r>
                      <a:r>
                        <a:rPr lang="zh-CN" altLang="en-US" sz="1600">
                          <a:solidFill>
                            <a:schemeClr val="tx1"/>
                          </a:solidFill>
                          <a:latin typeface="宋体" panose="02010600030101010101" pitchFamily="2" charset="-122"/>
                          <a:ea typeface="宋体" panose="02010600030101010101" pitchFamily="2" charset="-122"/>
                        </a:rPr>
                        <a:t>团队</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3D-RETR/2021</a:t>
                      </a:r>
                      <a:endParaRPr lang="en-US" altLang="zh-CN"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0.68/0.43/</a:t>
                      </a:r>
                      <a:r>
                        <a:rPr lang="zh-CN" altLang="en-US" sz="1600">
                          <a:solidFill>
                            <a:schemeClr val="tx1"/>
                          </a:solidFill>
                          <a:latin typeface="宋体" panose="02010600030101010101" pitchFamily="2" charset="-122"/>
                          <a:ea typeface="宋体" panose="02010600030101010101" pitchFamily="2" charset="-122"/>
                        </a:rPr>
                        <a:t>是</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BMVC    CCF-C</a:t>
                      </a:r>
                      <a:endParaRPr lang="en-US" altLang="zh-CN" sz="1600">
                        <a:solidFill>
                          <a:schemeClr val="tx1"/>
                        </a:solidFill>
                        <a:latin typeface="宋体" panose="02010600030101010101" pitchFamily="2" charset="-122"/>
                        <a:ea typeface="宋体" panose="02010600030101010101" pitchFamily="2" charset="-122"/>
                      </a:endParaRPr>
                    </a:p>
                  </a:txBody>
                  <a:tcPr/>
                </a:tc>
              </a:tr>
              <a:tr h="598170">
                <a:tc>
                  <a:txBody>
                    <a:bodyPr/>
                    <a:p>
                      <a:pPr>
                        <a:buNone/>
                      </a:pPr>
                      <a:r>
                        <a:rPr lang="zh-CN" altLang="en-US" sz="1600">
                          <a:solidFill>
                            <a:schemeClr val="tx1"/>
                          </a:solidFill>
                          <a:latin typeface="宋体" panose="02010600030101010101" pitchFamily="2" charset="-122"/>
                          <a:ea typeface="宋体" panose="02010600030101010101" pitchFamily="2" charset="-122"/>
                        </a:rPr>
                        <a:t>慕尼黑工业大学</a:t>
                      </a:r>
                      <a:r>
                        <a:rPr lang="en-US" altLang="zh-CN" sz="1600">
                          <a:solidFill>
                            <a:schemeClr val="tx1"/>
                          </a:solidFill>
                          <a:latin typeface="宋体" panose="02010600030101010101" pitchFamily="2" charset="-122"/>
                          <a:ea typeface="宋体" panose="02010600030101010101" pitchFamily="2" charset="-122"/>
                        </a:rPr>
                        <a:t>Farid Yagubbayli</a:t>
                      </a:r>
                      <a:r>
                        <a:rPr lang="zh-CN" altLang="en-US" sz="1600">
                          <a:solidFill>
                            <a:schemeClr val="tx1"/>
                          </a:solidFill>
                          <a:latin typeface="宋体" panose="02010600030101010101" pitchFamily="2" charset="-122"/>
                          <a:ea typeface="宋体" panose="02010600030101010101" pitchFamily="2" charset="-122"/>
                        </a:rPr>
                        <a:t>团队</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LegoFormer/2021</a:t>
                      </a:r>
                      <a:endParaRPr lang="en-US" altLang="zh-CN" sz="160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1600">
                          <a:solidFill>
                            <a:schemeClr val="tx1"/>
                          </a:solidFill>
                          <a:latin typeface="宋体" panose="02010600030101010101" pitchFamily="2" charset="-122"/>
                          <a:ea typeface="宋体" panose="02010600030101010101" pitchFamily="2" charset="-122"/>
                        </a:rPr>
                        <a:t>无</a:t>
                      </a:r>
                      <a:r>
                        <a:rPr lang="en-US" altLang="zh-CN" sz="1600">
                          <a:solidFill>
                            <a:schemeClr val="tx1"/>
                          </a:solidFill>
                          <a:latin typeface="宋体" panose="02010600030101010101" pitchFamily="2" charset="-122"/>
                          <a:ea typeface="宋体" panose="02010600030101010101" pitchFamily="2" charset="-122"/>
                        </a:rPr>
                        <a:t>/</a:t>
                      </a:r>
                      <a:r>
                        <a:rPr lang="zh-CN" altLang="en-US" sz="1600">
                          <a:solidFill>
                            <a:schemeClr val="tx1"/>
                          </a:solidFill>
                          <a:latin typeface="宋体" panose="02010600030101010101" pitchFamily="2" charset="-122"/>
                          <a:ea typeface="宋体" panose="02010600030101010101" pitchFamily="2" charset="-122"/>
                        </a:rPr>
                        <a:t>是</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1600">
                          <a:solidFill>
                            <a:schemeClr val="tx1"/>
                          </a:solidFill>
                          <a:latin typeface="宋体" panose="02010600030101010101" pitchFamily="2" charset="-122"/>
                          <a:ea typeface="宋体" panose="02010600030101010101" pitchFamily="2" charset="-122"/>
                        </a:rPr>
                        <a:t>未发表但已有</a:t>
                      </a:r>
                      <a:r>
                        <a:rPr lang="en-US" altLang="zh-CN" sz="1600">
                          <a:solidFill>
                            <a:schemeClr val="tx1"/>
                          </a:solidFill>
                          <a:latin typeface="宋体" panose="02010600030101010101" pitchFamily="2" charset="-122"/>
                          <a:ea typeface="宋体" panose="02010600030101010101" pitchFamily="2" charset="-122"/>
                        </a:rPr>
                        <a:t>39</a:t>
                      </a:r>
                      <a:r>
                        <a:rPr lang="zh-CN" altLang="en-US" sz="1600">
                          <a:solidFill>
                            <a:schemeClr val="tx1"/>
                          </a:solidFill>
                          <a:latin typeface="宋体" panose="02010600030101010101" pitchFamily="2" charset="-122"/>
                          <a:ea typeface="宋体" panose="02010600030101010101" pitchFamily="2" charset="-122"/>
                        </a:rPr>
                        <a:t>个引用</a:t>
                      </a:r>
                      <a:endParaRPr lang="zh-CN" altLang="en-US" sz="1600">
                        <a:solidFill>
                          <a:schemeClr val="tx1"/>
                        </a:solidFill>
                        <a:latin typeface="宋体" panose="02010600030101010101" pitchFamily="2" charset="-122"/>
                        <a:ea typeface="宋体" panose="02010600030101010101" pitchFamily="2" charset="-122"/>
                      </a:endParaRPr>
                    </a:p>
                  </a:txBody>
                  <a:tcPr/>
                </a:tc>
              </a:tr>
              <a:tr h="354965">
                <a:tc>
                  <a:txBody>
                    <a:bodyPr/>
                    <a:p>
                      <a:pPr>
                        <a:buNone/>
                      </a:pPr>
                      <a:r>
                        <a:rPr lang="zh-CN" altLang="en-US" sz="1600">
                          <a:solidFill>
                            <a:schemeClr val="tx1"/>
                          </a:solidFill>
                          <a:latin typeface="宋体" panose="02010600030101010101" pitchFamily="2" charset="-122"/>
                          <a:ea typeface="宋体" panose="02010600030101010101" pitchFamily="2" charset="-122"/>
                        </a:rPr>
                        <a:t>英属哥伦比亚大学王丹等</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EVolT/2021</a:t>
                      </a:r>
                      <a:endParaRPr lang="en-US" altLang="zh-CN" sz="160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1600">
                          <a:solidFill>
                            <a:schemeClr val="tx1"/>
                          </a:solidFill>
                          <a:latin typeface="宋体" panose="02010600030101010101" pitchFamily="2" charset="-122"/>
                          <a:ea typeface="宋体" panose="02010600030101010101" pitchFamily="2" charset="-122"/>
                        </a:rPr>
                        <a:t>无</a:t>
                      </a:r>
                      <a:r>
                        <a:rPr lang="en-US" altLang="zh-CN" sz="1600">
                          <a:solidFill>
                            <a:schemeClr val="tx1"/>
                          </a:solidFill>
                          <a:latin typeface="宋体" panose="02010600030101010101" pitchFamily="2" charset="-122"/>
                          <a:ea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rPr>
                        <a:t>否</a:t>
                      </a:r>
                      <a:endParaRPr lang="zh-CN" altLang="en-US" sz="1600" b="1">
                        <a:solidFill>
                          <a:srgbClr val="FF0000"/>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ICCV</a:t>
                      </a:r>
                      <a:endParaRPr lang="en-US" altLang="zh-CN" sz="1600">
                        <a:solidFill>
                          <a:schemeClr val="tx1"/>
                        </a:solidFill>
                        <a:latin typeface="宋体" panose="02010600030101010101" pitchFamily="2" charset="-122"/>
                        <a:ea typeface="宋体" panose="02010600030101010101" pitchFamily="2" charset="-122"/>
                      </a:endParaRPr>
                    </a:p>
                  </a:txBody>
                  <a:tcPr/>
                </a:tc>
              </a:tr>
              <a:tr h="600075">
                <a:tc>
                  <a:txBody>
                    <a:bodyPr/>
                    <a:p>
                      <a:pPr>
                        <a:buNone/>
                      </a:pPr>
                      <a:r>
                        <a:rPr lang="zh-CN" altLang="en-US" sz="1600">
                          <a:solidFill>
                            <a:schemeClr val="tx1"/>
                          </a:solidFill>
                          <a:latin typeface="宋体" panose="02010600030101010101" pitchFamily="2" charset="-122"/>
                          <a:ea typeface="宋体" panose="02010600030101010101" pitchFamily="2" charset="-122"/>
                        </a:rPr>
                        <a:t>韩国科学技术研究院计算科学研究中心</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3D-C2FT/2022</a:t>
                      </a:r>
                      <a:endParaRPr lang="en-US" altLang="zh-CN" sz="160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1600">
                          <a:solidFill>
                            <a:schemeClr val="tx1"/>
                          </a:solidFill>
                          <a:latin typeface="宋体" panose="02010600030101010101" pitchFamily="2" charset="-122"/>
                          <a:ea typeface="宋体" panose="02010600030101010101" pitchFamily="2" charset="-122"/>
                        </a:rPr>
                        <a:t>无</a:t>
                      </a:r>
                      <a:r>
                        <a:rPr lang="en-US" altLang="zh-CN" sz="1600">
                          <a:solidFill>
                            <a:schemeClr val="tx1"/>
                          </a:solidFill>
                          <a:latin typeface="宋体" panose="02010600030101010101" pitchFamily="2" charset="-122"/>
                          <a:ea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rPr>
                        <a:t>否</a:t>
                      </a:r>
                      <a:endParaRPr lang="zh-CN" altLang="en-US" sz="1600" b="1">
                        <a:solidFill>
                          <a:srgbClr val="FF0000"/>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ACCV    CCF-C</a:t>
                      </a:r>
                      <a:endParaRPr lang="en-US" altLang="zh-CN" sz="1600">
                        <a:solidFill>
                          <a:schemeClr val="tx1"/>
                        </a:solidFill>
                        <a:latin typeface="宋体" panose="02010600030101010101" pitchFamily="2" charset="-122"/>
                        <a:ea typeface="宋体" panose="02010600030101010101" pitchFamily="2" charset="-122"/>
                      </a:endParaRPr>
                    </a:p>
                  </a:txBody>
                  <a:tcPr/>
                </a:tc>
              </a:tr>
              <a:tr h="612140">
                <a:tc>
                  <a:txBody>
                    <a:bodyPr/>
                    <a:p>
                      <a:pPr>
                        <a:buNone/>
                      </a:pPr>
                      <a:r>
                        <a:rPr lang="zh-CN" altLang="en-US" sz="1600">
                          <a:solidFill>
                            <a:schemeClr val="tx1"/>
                          </a:solidFill>
                          <a:latin typeface="宋体" panose="02010600030101010101" pitchFamily="2" charset="-122"/>
                          <a:ea typeface="宋体" panose="02010600030101010101" pitchFamily="2" charset="-122"/>
                        </a:rPr>
                        <a:t>德克萨斯大学圣安东尼奥分校</a:t>
                      </a:r>
                      <a:r>
                        <a:rPr lang="en-US" altLang="zh-CN" sz="1600">
                          <a:solidFill>
                            <a:schemeClr val="tx1"/>
                          </a:solidFill>
                          <a:latin typeface="宋体" panose="02010600030101010101" pitchFamily="2" charset="-122"/>
                          <a:ea typeface="宋体" panose="02010600030101010101" pitchFamily="2" charset="-122"/>
                        </a:rPr>
                        <a:t>Kebin Peng</a:t>
                      </a:r>
                      <a:r>
                        <a:rPr lang="zh-CN" altLang="en-US" sz="1600">
                          <a:solidFill>
                            <a:schemeClr val="tx1"/>
                          </a:solidFill>
                          <a:latin typeface="宋体" panose="02010600030101010101" pitchFamily="2" charset="-122"/>
                          <a:ea typeface="宋体" panose="02010600030101010101" pitchFamily="2" charset="-122"/>
                        </a:rPr>
                        <a:t>团队</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TMVNet/2022</a:t>
                      </a:r>
                      <a:endParaRPr lang="en-US" altLang="zh-CN"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0.71/0.51/</a:t>
                      </a:r>
                      <a:r>
                        <a:rPr lang="zh-CN" altLang="en-US" sz="1600" b="1">
                          <a:solidFill>
                            <a:srgbClr val="FF0000"/>
                          </a:solidFill>
                          <a:latin typeface="宋体" panose="02010600030101010101" pitchFamily="2" charset="-122"/>
                          <a:ea typeface="宋体" panose="02010600030101010101" pitchFamily="2" charset="-122"/>
                        </a:rPr>
                        <a:t>否</a:t>
                      </a:r>
                      <a:endParaRPr lang="zh-CN" altLang="en-US" sz="1600" b="1">
                        <a:solidFill>
                          <a:srgbClr val="FF0000"/>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CVPR    CCF-A</a:t>
                      </a:r>
                      <a:endParaRPr lang="en-US" altLang="zh-CN" sz="1600">
                        <a:solidFill>
                          <a:schemeClr val="tx1"/>
                        </a:solidFill>
                        <a:latin typeface="宋体" panose="02010600030101010101" pitchFamily="2" charset="-122"/>
                        <a:ea typeface="宋体" panose="02010600030101010101" pitchFamily="2" charset="-122"/>
                      </a:endParaRPr>
                    </a:p>
                  </a:txBody>
                  <a:tcPr/>
                </a:tc>
              </a:tr>
              <a:tr h="598805">
                <a:tc>
                  <a:txBody>
                    <a:bodyPr/>
                    <a:p>
                      <a:pPr>
                        <a:buNone/>
                      </a:pPr>
                      <a:r>
                        <a:rPr lang="zh-CN" altLang="en-US" sz="1600">
                          <a:solidFill>
                            <a:schemeClr val="tx1"/>
                          </a:solidFill>
                          <a:latin typeface="宋体" panose="02010600030101010101" pitchFamily="2" charset="-122"/>
                          <a:ea typeface="宋体" panose="02010600030101010101" pitchFamily="2" charset="-122"/>
                        </a:rPr>
                        <a:t>北京工业大学</a:t>
                      </a:r>
                      <a:r>
                        <a:rPr lang="zh-CN" altLang="en-US" sz="1600" b="1">
                          <a:solidFill>
                            <a:schemeClr val="tx1"/>
                          </a:solidFill>
                          <a:latin typeface="宋体" panose="02010600030101010101" pitchFamily="2" charset="-122"/>
                          <a:ea typeface="宋体" panose="02010600030101010101" pitchFamily="2" charset="-122"/>
                        </a:rPr>
                        <a:t>孔德慧</a:t>
                      </a:r>
                      <a:r>
                        <a:rPr lang="zh-CN" altLang="en-US" sz="1600">
                          <a:solidFill>
                            <a:schemeClr val="tx1"/>
                          </a:solidFill>
                          <a:latin typeface="宋体" panose="02010600030101010101" pitchFamily="2" charset="-122"/>
                          <a:ea typeface="宋体" panose="02010600030101010101" pitchFamily="2" charset="-122"/>
                        </a:rPr>
                        <a:t>教授领导的团队</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DASI/2023</a:t>
                      </a:r>
                      <a:endParaRPr lang="en-US" altLang="zh-CN"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0.676/0.443/</a:t>
                      </a:r>
                      <a:r>
                        <a:rPr lang="zh-CN" altLang="en-US" sz="1600" b="1">
                          <a:solidFill>
                            <a:srgbClr val="FF0000"/>
                          </a:solidFill>
                          <a:latin typeface="宋体" panose="02010600030101010101" pitchFamily="2" charset="-122"/>
                          <a:ea typeface="宋体" panose="02010600030101010101" pitchFamily="2" charset="-122"/>
                        </a:rPr>
                        <a:t>否</a:t>
                      </a:r>
                      <a:endParaRPr lang="zh-CN" altLang="en-US" sz="1600" b="1">
                        <a:solidFill>
                          <a:srgbClr val="FF0000"/>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IEEE TOM  1</a:t>
                      </a:r>
                      <a:r>
                        <a:rPr lang="zh-CN" altLang="en-US" sz="1600">
                          <a:solidFill>
                            <a:schemeClr val="tx1"/>
                          </a:solidFill>
                          <a:latin typeface="宋体" panose="02010600030101010101" pitchFamily="2" charset="-122"/>
                          <a:ea typeface="宋体" panose="02010600030101010101" pitchFamily="2" charset="-122"/>
                        </a:rPr>
                        <a:t>区</a:t>
                      </a:r>
                      <a:r>
                        <a:rPr lang="en-US" altLang="zh-CN" sz="1600">
                          <a:solidFill>
                            <a:schemeClr val="tx1"/>
                          </a:solidFill>
                          <a:latin typeface="宋体" panose="02010600030101010101" pitchFamily="2" charset="-122"/>
                          <a:ea typeface="宋体" panose="02010600030101010101" pitchFamily="2" charset="-122"/>
                        </a:rPr>
                        <a:t>TOP</a:t>
                      </a:r>
                      <a:endParaRPr lang="en-US" altLang="zh-CN" sz="1600">
                        <a:solidFill>
                          <a:schemeClr val="tx1"/>
                        </a:solidFill>
                        <a:latin typeface="宋体" panose="02010600030101010101" pitchFamily="2" charset="-122"/>
                        <a:ea typeface="宋体" panose="02010600030101010101" pitchFamily="2" charset="-122"/>
                      </a:endParaRPr>
                    </a:p>
                  </a:txBody>
                  <a:tcPr/>
                </a:tc>
              </a:tr>
              <a:tr h="870585">
                <a:tc>
                  <a:txBody>
                    <a:bodyPr/>
                    <a:p>
                      <a:pPr>
                        <a:buNone/>
                      </a:pPr>
                      <a:r>
                        <a:rPr lang="zh-CN" altLang="en-US" sz="1600">
                          <a:solidFill>
                            <a:schemeClr val="tx1"/>
                          </a:solidFill>
                          <a:latin typeface="宋体" panose="02010600030101010101" pitchFamily="2" charset="-122"/>
                          <a:ea typeface="宋体" panose="02010600030101010101" pitchFamily="2" charset="-122"/>
                        </a:rPr>
                        <a:t>澳门科技大学创新工程学院</a:t>
                      </a:r>
                      <a:r>
                        <a:rPr lang="zh-CN" altLang="en-US" sz="1600" b="1">
                          <a:solidFill>
                            <a:schemeClr val="tx1"/>
                          </a:solidFill>
                          <a:latin typeface="宋体" panose="02010600030101010101" pitchFamily="2" charset="-122"/>
                          <a:ea typeface="宋体" panose="02010600030101010101" pitchFamily="2" charset="-122"/>
                        </a:rPr>
                        <a:t>梁延研</a:t>
                      </a:r>
                      <a:r>
                        <a:rPr lang="zh-CN" altLang="en-US" sz="1600">
                          <a:solidFill>
                            <a:schemeClr val="tx1"/>
                          </a:solidFill>
                          <a:latin typeface="宋体" panose="02010600030101010101" pitchFamily="2" charset="-122"/>
                          <a:ea typeface="宋体" panose="02010600030101010101" pitchFamily="2" charset="-122"/>
                        </a:rPr>
                        <a:t>教授团队</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GarNet/2023</a:t>
                      </a:r>
                      <a:endParaRPr lang="en-US" altLang="zh-CN" sz="1600">
                        <a:solidFill>
                          <a:schemeClr val="tx1"/>
                        </a:solidFill>
                        <a:latin typeface="宋体" panose="02010600030101010101" pitchFamily="2" charset="-122"/>
                        <a:ea typeface="宋体" panose="02010600030101010101" pitchFamily="2" charset="-122"/>
                      </a:endParaRPr>
                    </a:p>
                    <a:p>
                      <a:pPr>
                        <a:buNone/>
                      </a:pPr>
                      <a:r>
                        <a:rPr lang="en-US" altLang="zh-CN" sz="1600">
                          <a:solidFill>
                            <a:schemeClr val="tx1"/>
                          </a:solidFill>
                          <a:latin typeface="宋体" panose="02010600030101010101" pitchFamily="2" charset="-122"/>
                          <a:ea typeface="宋体" panose="02010600030101010101" pitchFamily="2" charset="-122"/>
                        </a:rPr>
                        <a:t>Umiformer/2023</a:t>
                      </a:r>
                      <a:endParaRPr lang="en-US" altLang="zh-CN" sz="1600">
                        <a:solidFill>
                          <a:schemeClr val="tx1"/>
                        </a:solidFill>
                        <a:latin typeface="宋体" panose="02010600030101010101" pitchFamily="2" charset="-122"/>
                        <a:ea typeface="宋体" panose="02010600030101010101" pitchFamily="2" charset="-122"/>
                      </a:endParaRPr>
                    </a:p>
                    <a:p>
                      <a:pPr>
                        <a:buNone/>
                      </a:pPr>
                      <a:endParaRPr lang="en-US" altLang="zh-CN" sz="160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1600">
                          <a:solidFill>
                            <a:schemeClr val="tx1"/>
                          </a:solidFill>
                          <a:latin typeface="宋体" panose="02010600030101010101" pitchFamily="2" charset="-122"/>
                          <a:ea typeface="宋体" panose="02010600030101010101" pitchFamily="2" charset="-122"/>
                          <a:sym typeface="+mn-ea"/>
                        </a:rPr>
                        <a:t>无</a:t>
                      </a:r>
                      <a:r>
                        <a:rPr lang="en-US" altLang="zh-CN" sz="1600">
                          <a:solidFill>
                            <a:schemeClr val="tx1"/>
                          </a:solidFill>
                          <a:latin typeface="宋体" panose="02010600030101010101" pitchFamily="2" charset="-122"/>
                          <a:ea typeface="宋体" panose="02010600030101010101" pitchFamily="2" charset="-122"/>
                          <a:sym typeface="+mn-ea"/>
                        </a:rPr>
                        <a:t>/</a:t>
                      </a:r>
                      <a:r>
                        <a:rPr lang="zh-CN" altLang="en-US" sz="1600">
                          <a:solidFill>
                            <a:schemeClr val="tx1"/>
                          </a:solidFill>
                          <a:latin typeface="宋体" panose="02010600030101010101" pitchFamily="2" charset="-122"/>
                          <a:ea typeface="宋体" panose="02010600030101010101" pitchFamily="2" charset="-122"/>
                          <a:sym typeface="+mn-ea"/>
                        </a:rPr>
                        <a:t>是</a:t>
                      </a:r>
                      <a:endParaRPr lang="zh-CN" altLang="en-US" sz="1600">
                        <a:solidFill>
                          <a:schemeClr val="tx1"/>
                        </a:solidFill>
                        <a:latin typeface="宋体" panose="02010600030101010101" pitchFamily="2" charset="-122"/>
                        <a:ea typeface="宋体" panose="02010600030101010101" pitchFamily="2" charset="-122"/>
                      </a:endParaRPr>
                    </a:p>
                    <a:p>
                      <a:pPr>
                        <a:buNone/>
                      </a:pPr>
                      <a:r>
                        <a:rPr lang="en-US" altLang="zh-CN" sz="1600">
                          <a:solidFill>
                            <a:schemeClr val="tx1"/>
                          </a:solidFill>
                          <a:latin typeface="宋体" panose="02010600030101010101" pitchFamily="2" charset="-122"/>
                          <a:ea typeface="宋体" panose="02010600030101010101" pitchFamily="2" charset="-122"/>
                        </a:rPr>
                        <a:t>0.7008/0.4465/</a:t>
                      </a:r>
                      <a:r>
                        <a:rPr lang="zh-CN" altLang="en-US" sz="1600">
                          <a:solidFill>
                            <a:schemeClr val="tx1"/>
                          </a:solidFill>
                          <a:latin typeface="宋体" panose="02010600030101010101" pitchFamily="2" charset="-122"/>
                          <a:ea typeface="宋体" panose="02010600030101010101" pitchFamily="2" charset="-122"/>
                        </a:rPr>
                        <a:t>是</a:t>
                      </a:r>
                      <a:endParaRPr lang="zh-CN" altLang="en-US" sz="1600">
                        <a:solidFill>
                          <a:schemeClr val="tx1"/>
                        </a:solidFill>
                        <a:latin typeface="宋体" panose="02010600030101010101" pitchFamily="2" charset="-122"/>
                        <a:ea typeface="宋体" panose="02010600030101010101" pitchFamily="2" charset="-122"/>
                      </a:endParaRPr>
                    </a:p>
                    <a:p>
                      <a:pPr>
                        <a:buNone/>
                      </a:pP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PR      </a:t>
                      </a:r>
                      <a:r>
                        <a:rPr lang="en-US" altLang="zh-CN" sz="1600">
                          <a:solidFill>
                            <a:schemeClr val="tx1"/>
                          </a:solidFill>
                          <a:latin typeface="宋体" panose="02010600030101010101" pitchFamily="2" charset="-122"/>
                          <a:ea typeface="宋体" panose="02010600030101010101" pitchFamily="2" charset="-122"/>
                          <a:sym typeface="+mn-ea"/>
                        </a:rPr>
                        <a:t>1</a:t>
                      </a:r>
                      <a:r>
                        <a:rPr lang="zh-CN" altLang="en-US" sz="1600">
                          <a:solidFill>
                            <a:schemeClr val="tx1"/>
                          </a:solidFill>
                          <a:latin typeface="宋体" panose="02010600030101010101" pitchFamily="2" charset="-122"/>
                          <a:ea typeface="宋体" panose="02010600030101010101" pitchFamily="2" charset="-122"/>
                          <a:sym typeface="+mn-ea"/>
                        </a:rPr>
                        <a:t>区</a:t>
                      </a:r>
                      <a:r>
                        <a:rPr lang="en-US" altLang="zh-CN" sz="1600">
                          <a:solidFill>
                            <a:schemeClr val="tx1"/>
                          </a:solidFill>
                          <a:latin typeface="宋体" panose="02010600030101010101" pitchFamily="2" charset="-122"/>
                          <a:ea typeface="宋体" panose="02010600030101010101" pitchFamily="2" charset="-122"/>
                          <a:sym typeface="+mn-ea"/>
                        </a:rPr>
                        <a:t>TOP</a:t>
                      </a:r>
                      <a:endParaRPr lang="en-US" altLang="zh-CN" sz="1600">
                        <a:solidFill>
                          <a:schemeClr val="tx1"/>
                        </a:solidFill>
                        <a:latin typeface="宋体" panose="02010600030101010101" pitchFamily="2" charset="-122"/>
                        <a:ea typeface="宋体" panose="02010600030101010101" pitchFamily="2" charset="-122"/>
                      </a:endParaRPr>
                    </a:p>
                    <a:p>
                      <a:pPr>
                        <a:buNone/>
                      </a:pPr>
                      <a:r>
                        <a:rPr lang="en-US" altLang="zh-CN" sz="1600">
                          <a:solidFill>
                            <a:schemeClr val="tx1"/>
                          </a:solidFill>
                          <a:latin typeface="宋体" panose="02010600030101010101" pitchFamily="2" charset="-122"/>
                          <a:ea typeface="宋体" panose="02010600030101010101" pitchFamily="2" charset="-122"/>
                        </a:rPr>
                        <a:t>ICCV    CCF-A</a:t>
                      </a:r>
                      <a:endParaRPr lang="en-US" altLang="zh-CN" sz="1600">
                        <a:solidFill>
                          <a:schemeClr val="tx1"/>
                        </a:solidFill>
                        <a:latin typeface="宋体" panose="02010600030101010101" pitchFamily="2" charset="-122"/>
                        <a:ea typeface="宋体" panose="02010600030101010101" pitchFamily="2" charset="-122"/>
                      </a:endParaRPr>
                    </a:p>
                    <a:p>
                      <a:pPr>
                        <a:buNone/>
                      </a:pPr>
                      <a:endParaRPr lang="en-US" altLang="zh-CN" sz="1600">
                        <a:solidFill>
                          <a:schemeClr val="tx1"/>
                        </a:solidFill>
                        <a:latin typeface="宋体" panose="02010600030101010101" pitchFamily="2" charset="-122"/>
                        <a:ea typeface="宋体" panose="02010600030101010101" pitchFamily="2" charset="-122"/>
                        <a:sym typeface="+mn-ea"/>
                      </a:endParaRPr>
                    </a:p>
                  </a:txBody>
                  <a:tcPr/>
                </a:tc>
              </a:tr>
              <a:tr h="870585">
                <a:tc>
                  <a:txBody>
                    <a:bodyPr/>
                    <a:p>
                      <a:pPr>
                        <a:buNone/>
                      </a:pPr>
                      <a:r>
                        <a:rPr lang="zh-CN" altLang="en-US" sz="1600">
                          <a:solidFill>
                            <a:schemeClr val="tx1"/>
                          </a:solidFill>
                          <a:latin typeface="宋体" panose="02010600030101010101" pitchFamily="2" charset="-122"/>
                          <a:ea typeface="宋体" panose="02010600030101010101" pitchFamily="2" charset="-122"/>
                        </a:rPr>
                        <a:t>华东交通大学信息与软件工程学院</a:t>
                      </a:r>
                      <a:r>
                        <a:rPr lang="zh-CN" altLang="en-US" sz="1600" b="1">
                          <a:solidFill>
                            <a:schemeClr val="tx1"/>
                          </a:solidFill>
                          <a:latin typeface="宋体" panose="02010600030101010101" pitchFamily="2" charset="-122"/>
                          <a:ea typeface="宋体" panose="02010600030101010101" pitchFamily="2" charset="-122"/>
                        </a:rPr>
                        <a:t>肖美华教授</a:t>
                      </a:r>
                      <a:r>
                        <a:rPr lang="zh-CN" altLang="en-US" sz="1600">
                          <a:solidFill>
                            <a:schemeClr val="tx1"/>
                          </a:solidFill>
                          <a:latin typeface="宋体" panose="02010600030101010101" pitchFamily="2" charset="-122"/>
                          <a:ea typeface="宋体" panose="02010600030101010101" pitchFamily="2" charset="-122"/>
                        </a:rPr>
                        <a:t>领导的团队</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R3davit/2024</a:t>
                      </a:r>
                      <a:endParaRPr lang="en-US" altLang="zh-CN"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0.</a:t>
                      </a:r>
                      <a:r>
                        <a:rPr lang="en-US" altLang="zh-CN" sz="1600" b="1">
                          <a:solidFill>
                            <a:schemeClr val="tx1"/>
                          </a:solidFill>
                          <a:latin typeface="宋体" panose="02010600030101010101" pitchFamily="2" charset="-122"/>
                          <a:ea typeface="宋体" panose="02010600030101010101" pitchFamily="2" charset="-122"/>
                        </a:rPr>
                        <a:t>7116</a:t>
                      </a:r>
                      <a:r>
                        <a:rPr lang="en-US" altLang="zh-CN" sz="1600">
                          <a:solidFill>
                            <a:schemeClr val="tx1"/>
                          </a:solidFill>
                          <a:latin typeface="宋体" panose="02010600030101010101" pitchFamily="2" charset="-122"/>
                          <a:ea typeface="宋体" panose="02010600030101010101" pitchFamily="2" charset="-122"/>
                        </a:rPr>
                        <a:t>/0.</a:t>
                      </a:r>
                      <a:r>
                        <a:rPr lang="en-US" altLang="zh-CN" sz="1600" b="1">
                          <a:solidFill>
                            <a:schemeClr val="tx1"/>
                          </a:solidFill>
                          <a:latin typeface="宋体" panose="02010600030101010101" pitchFamily="2" charset="-122"/>
                          <a:ea typeface="宋体" panose="02010600030101010101" pitchFamily="2" charset="-122"/>
                        </a:rPr>
                        <a:t>4677</a:t>
                      </a:r>
                      <a:r>
                        <a:rPr lang="en-US" altLang="zh-CN" sz="1600">
                          <a:solidFill>
                            <a:schemeClr val="tx1"/>
                          </a:solidFill>
                          <a:latin typeface="宋体" panose="02010600030101010101" pitchFamily="2" charset="-122"/>
                          <a:ea typeface="宋体" panose="02010600030101010101" pitchFamily="2" charset="-122"/>
                        </a:rPr>
                        <a:t>/</a:t>
                      </a:r>
                      <a:r>
                        <a:rPr lang="zh-CN" altLang="en-US" sz="1600">
                          <a:solidFill>
                            <a:schemeClr val="tx1"/>
                          </a:solidFill>
                          <a:latin typeface="宋体" panose="02010600030101010101" pitchFamily="2" charset="-122"/>
                          <a:ea typeface="宋体" panose="02010600030101010101" pitchFamily="2" charset="-122"/>
                        </a:rPr>
                        <a:t>是</a:t>
                      </a:r>
                      <a:endParaRPr lang="zh-CN" altLang="en-US" sz="1600">
                        <a:solidFill>
                          <a:schemeClr val="tx1"/>
                        </a:solidFill>
                        <a:latin typeface="宋体" panose="02010600030101010101" pitchFamily="2" charset="-122"/>
                        <a:ea typeface="宋体" panose="02010600030101010101" pitchFamily="2" charset="-122"/>
                      </a:endParaRPr>
                    </a:p>
                  </a:txBody>
                  <a:tcPr/>
                </a:tc>
                <a:tc>
                  <a:txBody>
                    <a:bodyPr/>
                    <a:p>
                      <a:pPr>
                        <a:buNone/>
                      </a:pPr>
                      <a:r>
                        <a:rPr lang="en-US" altLang="zh-CN" sz="1600">
                          <a:solidFill>
                            <a:schemeClr val="tx1"/>
                          </a:solidFill>
                          <a:latin typeface="宋体" panose="02010600030101010101" pitchFamily="2" charset="-122"/>
                          <a:ea typeface="宋体" panose="02010600030101010101" pitchFamily="2" charset="-122"/>
                        </a:rPr>
                        <a:t>Peerj Computer Science </a:t>
                      </a:r>
                      <a:r>
                        <a:rPr lang="zh-CN" altLang="en-US" sz="1600">
                          <a:solidFill>
                            <a:schemeClr val="tx1"/>
                          </a:solidFill>
                          <a:latin typeface="宋体" panose="02010600030101010101" pitchFamily="2" charset="-122"/>
                          <a:ea typeface="宋体" panose="02010600030101010101" pitchFamily="2" charset="-122"/>
                        </a:rPr>
                        <a:t>中科院</a:t>
                      </a:r>
                      <a:r>
                        <a:rPr lang="en-US" altLang="zh-CN" sz="1600">
                          <a:solidFill>
                            <a:schemeClr val="tx1"/>
                          </a:solidFill>
                          <a:latin typeface="宋体" panose="02010600030101010101" pitchFamily="2" charset="-122"/>
                          <a:ea typeface="宋体" panose="02010600030101010101" pitchFamily="2" charset="-122"/>
                        </a:rPr>
                        <a:t>3</a:t>
                      </a:r>
                      <a:r>
                        <a:rPr lang="zh-CN" altLang="en-US" sz="1600">
                          <a:solidFill>
                            <a:schemeClr val="tx1"/>
                          </a:solidFill>
                          <a:latin typeface="宋体" panose="02010600030101010101" pitchFamily="2" charset="-122"/>
                          <a:ea typeface="宋体" panose="02010600030101010101" pitchFamily="2" charset="-122"/>
                        </a:rPr>
                        <a:t>区（</a:t>
                      </a:r>
                      <a:r>
                        <a:rPr lang="en-US" altLang="zh-CN" sz="1600">
                          <a:solidFill>
                            <a:schemeClr val="tx1"/>
                          </a:solidFill>
                          <a:latin typeface="宋体" panose="02010600030101010101" pitchFamily="2" charset="-122"/>
                          <a:ea typeface="宋体" panose="02010600030101010101" pitchFamily="2" charset="-122"/>
                        </a:rPr>
                        <a:t>JCR 1</a:t>
                      </a:r>
                      <a:r>
                        <a:rPr lang="zh-CN" altLang="en-US" sz="1600">
                          <a:solidFill>
                            <a:schemeClr val="tx1"/>
                          </a:solidFill>
                          <a:latin typeface="宋体" panose="02010600030101010101" pitchFamily="2" charset="-122"/>
                          <a:ea typeface="宋体" panose="02010600030101010101" pitchFamily="2" charset="-122"/>
                        </a:rPr>
                        <a:t>区，年文章数</a:t>
                      </a:r>
                      <a:r>
                        <a:rPr lang="en-US" altLang="zh-CN" sz="1600">
                          <a:solidFill>
                            <a:schemeClr val="tx1"/>
                          </a:solidFill>
                          <a:latin typeface="宋体" panose="02010600030101010101" pitchFamily="2" charset="-122"/>
                          <a:ea typeface="宋体" panose="02010600030101010101" pitchFamily="2" charset="-122"/>
                        </a:rPr>
                        <a:t>500</a:t>
                      </a:r>
                      <a:r>
                        <a:rPr lang="zh-CN" altLang="en-US" sz="1600">
                          <a:solidFill>
                            <a:schemeClr val="tx1"/>
                          </a:solidFill>
                          <a:latin typeface="宋体" panose="02010600030101010101" pitchFamily="2" charset="-122"/>
                          <a:ea typeface="宋体" panose="02010600030101010101" pitchFamily="2" charset="-122"/>
                        </a:rPr>
                        <a:t>，</a:t>
                      </a:r>
                      <a:r>
                        <a:rPr lang="en-US" altLang="zh-CN" sz="1600">
                          <a:solidFill>
                            <a:schemeClr val="tx1"/>
                          </a:solidFill>
                          <a:latin typeface="宋体" panose="02010600030101010101" pitchFamily="2" charset="-122"/>
                          <a:ea typeface="宋体" panose="02010600030101010101" pitchFamily="2" charset="-122"/>
                        </a:rPr>
                        <a:t>IF 3.8,</a:t>
                      </a:r>
                      <a:r>
                        <a:rPr lang="zh-CN" altLang="en-US" sz="1600">
                          <a:solidFill>
                            <a:schemeClr val="tx1"/>
                          </a:solidFill>
                          <a:latin typeface="宋体" panose="02010600030101010101" pitchFamily="2" charset="-122"/>
                          <a:ea typeface="宋体" panose="02010600030101010101" pitchFamily="2" charset="-122"/>
                        </a:rPr>
                        <a:t>接收率</a:t>
                      </a:r>
                      <a:r>
                        <a:rPr lang="en-US" altLang="zh-CN" sz="1600">
                          <a:solidFill>
                            <a:schemeClr val="tx1"/>
                          </a:solidFill>
                          <a:latin typeface="宋体" panose="02010600030101010101" pitchFamily="2" charset="-122"/>
                          <a:ea typeface="宋体" panose="02010600030101010101" pitchFamily="2" charset="-122"/>
                        </a:rPr>
                        <a:t> 28%</a:t>
                      </a:r>
                      <a:r>
                        <a:rPr lang="zh-CN" altLang="en-US" sz="1600">
                          <a:solidFill>
                            <a:schemeClr val="tx1"/>
                          </a:solidFill>
                          <a:latin typeface="宋体" panose="02010600030101010101" pitchFamily="2" charset="-122"/>
                          <a:ea typeface="宋体" panose="02010600030101010101" pitchFamily="2" charset="-122"/>
                        </a:rPr>
                        <a:t>）</a:t>
                      </a:r>
                      <a:endParaRPr lang="zh-CN" altLang="en-US" sz="1600">
                        <a:solidFill>
                          <a:schemeClr val="tx1"/>
                        </a:solidFill>
                        <a:latin typeface="宋体" panose="02010600030101010101" pitchFamily="2" charset="-122"/>
                        <a:ea typeface="宋体" panose="02010600030101010101" pitchFamily="2" charset="-122"/>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矩形: 圆角 14"/>
          <p:cNvSpPr/>
          <p:nvPr/>
        </p:nvSpPr>
        <p:spPr>
          <a:xfrm>
            <a:off x="2351405" y="3068955"/>
            <a:ext cx="1005840" cy="946150"/>
          </a:xfrm>
          <a:prstGeom prst="roundRect">
            <a:avLst>
              <a:gd name="adj" fmla="val 6274"/>
            </a:avLst>
          </a:prstGeom>
          <a:solidFill>
            <a:srgbClr val="537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20" name="文本框 9"/>
          <p:cNvSpPr txBox="1"/>
          <p:nvPr/>
        </p:nvSpPr>
        <p:spPr>
          <a:xfrm>
            <a:off x="2713990" y="3274060"/>
            <a:ext cx="280670" cy="535305"/>
          </a:xfrm>
          <a:prstGeom prst="rect">
            <a:avLst/>
          </a:prstGeom>
          <a:noFill/>
          <a:ln w="9525">
            <a:noFill/>
          </a:ln>
        </p:spPr>
        <p:txBody>
          <a:bodyPr wrap="square" lIns="0" tIns="0" rIns="0" bIns="0" anchor="t">
            <a:noAutofit/>
          </a:bodyPr>
          <a:lstStyle/>
          <a:p>
            <a:r>
              <a:rPr lang="en-US" altLang="zh-CN" sz="3600" b="1" dirty="0">
                <a:solidFill>
                  <a:schemeClr val="bg1"/>
                </a:solidFill>
                <a:latin typeface="Arial" panose="020B0604020202020204" pitchFamily="34" charset="0"/>
                <a:ea typeface="微软雅黑" panose="020B0503020204020204" charset="-122"/>
              </a:rPr>
              <a:t>3</a:t>
            </a:r>
            <a:endParaRPr lang="en-US" altLang="zh-CN" sz="3600" b="1"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3863975" y="3102535"/>
            <a:ext cx="4094480" cy="768350"/>
          </a:xfrm>
          <a:prstGeom prst="rect">
            <a:avLst/>
          </a:prstGeom>
          <a:noFill/>
        </p:spPr>
        <p:txBody>
          <a:bodyPr wrap="none" rtlCol="0" anchor="t">
            <a:spAutoFit/>
          </a:bodyPr>
          <a:lstStyle/>
          <a:p>
            <a:pPr algn="l"/>
            <a:r>
              <a:rPr lang="zh-CN" altLang="en-US" sz="4400" b="1" dirty="0">
                <a:solidFill>
                  <a:schemeClr val="tx1">
                    <a:lumMod val="50000"/>
                    <a:lumOff val="50000"/>
                  </a:schemeClr>
                </a:solidFill>
                <a:latin typeface="微软雅黑" panose="020B0503020204020204" charset="-122"/>
                <a:ea typeface="微软雅黑" panose="020B0503020204020204" charset="-122"/>
                <a:sym typeface="+mn-ea"/>
              </a:rPr>
              <a:t>窗口注意力</a:t>
            </a:r>
            <a:r>
              <a:rPr lang="zh-CN" altLang="en-US" sz="4400" b="1" dirty="0">
                <a:solidFill>
                  <a:schemeClr val="tx1">
                    <a:lumMod val="50000"/>
                    <a:lumOff val="50000"/>
                  </a:schemeClr>
                </a:solidFill>
                <a:latin typeface="微软雅黑" panose="020B0503020204020204" charset="-122"/>
                <a:ea typeface="微软雅黑" panose="020B0503020204020204" charset="-122"/>
                <a:sym typeface="+mn-ea"/>
              </a:rPr>
              <a:t>机制</a:t>
            </a:r>
            <a:endParaRPr lang="zh-CN" altLang="en-US" sz="4400" b="1"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905" y="189230"/>
            <a:ext cx="12190095" cy="6630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5" name="矩形: 圆角 14"/>
          <p:cNvSpPr/>
          <p:nvPr/>
        </p:nvSpPr>
        <p:spPr>
          <a:xfrm>
            <a:off x="2351405" y="3068955"/>
            <a:ext cx="1005840" cy="946150"/>
          </a:xfrm>
          <a:prstGeom prst="roundRect">
            <a:avLst>
              <a:gd name="adj" fmla="val 6274"/>
            </a:avLst>
          </a:prstGeom>
          <a:solidFill>
            <a:srgbClr val="537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20" name="文本框 9"/>
          <p:cNvSpPr txBox="1"/>
          <p:nvPr/>
        </p:nvSpPr>
        <p:spPr>
          <a:xfrm>
            <a:off x="2713990" y="3274060"/>
            <a:ext cx="280670" cy="535305"/>
          </a:xfrm>
          <a:prstGeom prst="rect">
            <a:avLst/>
          </a:prstGeom>
          <a:noFill/>
          <a:ln w="9525">
            <a:noFill/>
          </a:ln>
        </p:spPr>
        <p:txBody>
          <a:bodyPr wrap="square" lIns="0" tIns="0" rIns="0" bIns="0" anchor="t">
            <a:noAutofit/>
          </a:bodyPr>
          <a:lstStyle/>
          <a:p>
            <a:r>
              <a:rPr lang="en-US" altLang="zh-CN" sz="3600" b="1" dirty="0">
                <a:solidFill>
                  <a:schemeClr val="bg1"/>
                </a:solidFill>
                <a:latin typeface="Arial" panose="020B0604020202020204" pitchFamily="34" charset="0"/>
                <a:ea typeface="微软雅黑" panose="020B0503020204020204" charset="-122"/>
              </a:rPr>
              <a:t>4</a:t>
            </a:r>
            <a:endParaRPr lang="en-US" altLang="zh-CN" sz="3600" b="1"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3863975" y="3102535"/>
            <a:ext cx="3448050" cy="768350"/>
          </a:xfrm>
          <a:prstGeom prst="rect">
            <a:avLst/>
          </a:prstGeom>
          <a:noFill/>
        </p:spPr>
        <p:txBody>
          <a:bodyPr wrap="none" rtlCol="0" anchor="t">
            <a:spAutoFit/>
          </a:bodyPr>
          <a:lstStyle/>
          <a:p>
            <a:pPr algn="l"/>
            <a:r>
              <a:rPr lang="en-US" altLang="zh-CN" sz="4400" b="1" dirty="0">
                <a:solidFill>
                  <a:schemeClr val="tx1">
                    <a:lumMod val="50000"/>
                    <a:lumOff val="50000"/>
                  </a:schemeClr>
                </a:solidFill>
                <a:latin typeface="微软雅黑" panose="020B0503020204020204" charset="-122"/>
                <a:ea typeface="微软雅黑" panose="020B0503020204020204" charset="-122"/>
                <a:sym typeface="+mn-ea"/>
              </a:rPr>
              <a:t>R3davit</a:t>
            </a:r>
            <a:r>
              <a:rPr lang="zh-CN" altLang="en-US" sz="4400" b="1" dirty="0">
                <a:solidFill>
                  <a:schemeClr val="tx1">
                    <a:lumMod val="50000"/>
                    <a:lumOff val="50000"/>
                  </a:schemeClr>
                </a:solidFill>
                <a:latin typeface="微软雅黑" panose="020B0503020204020204" charset="-122"/>
                <a:ea typeface="微软雅黑" panose="020B0503020204020204" charset="-122"/>
                <a:sym typeface="+mn-ea"/>
              </a:rPr>
              <a:t>模型</a:t>
            </a:r>
            <a:endParaRPr lang="zh-CN" altLang="en-US" sz="4400" b="1"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tags/tag1.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10.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11.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12.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13.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14.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15.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16.xml><?xml version="1.0" encoding="utf-8"?>
<p:tagLst xmlns:p="http://schemas.openxmlformats.org/presentationml/2006/main">
  <p:tag name="TABLE_ENDDRAG_ORIGIN_RECT" val="959*497"/>
  <p:tag name="TABLE_ENDDRAG_RECT" val="0*42*959*497"/>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PP_MARK_KEY" val="396b65ac-aa12-49a0-9228-70581a306377"/>
  <p:tag name="COMMONDATA" val="eyJoZGlkIjoiMzAxZGVkYzZlZDA1ZWIyMmRmOTc4MmFkZDNkZTIzZjIifQ=="/>
</p:tagLst>
</file>

<file path=ppt/tags/tag3.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4.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5.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6.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7.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8.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ags/tag9.xml><?xml version="1.0" encoding="utf-8"?>
<p:tagLst xmlns:p="http://schemas.openxmlformats.org/presentationml/2006/main">
  <p:tag name="KSO_WM_DIAGRAM_VIRTUALLY_FRAME" val="{&quot;height&quot;:276.2168503937008,&quot;left&quot;:324.32503937007874,&quot;top&quot;:150.93661417322835,&quot;width&quot;:611.7249606299213}"/>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3867</Words>
  <Application>WPS 演示</Application>
  <PresentationFormat>宽屏</PresentationFormat>
  <Paragraphs>330</Paragraphs>
  <Slides>25</Slides>
  <Notes>18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25</vt:i4>
      </vt:variant>
    </vt:vector>
  </HeadingPairs>
  <TitlesOfParts>
    <vt:vector size="46" baseType="lpstr">
      <vt:lpstr>Arial</vt:lpstr>
      <vt:lpstr>宋体</vt:lpstr>
      <vt:lpstr>Wingdings</vt:lpstr>
      <vt:lpstr>华文行楷</vt:lpstr>
      <vt:lpstr>微软雅黑</vt:lpstr>
      <vt:lpstr>Times New Roman</vt:lpstr>
      <vt:lpstr>Arial Unicode MS</vt:lpstr>
      <vt:lpstr>Calibri</vt:lpstr>
      <vt:lpstr>罗西钢笔行楷</vt:lpstr>
      <vt:lpstr>Times New Roman</vt:lpstr>
      <vt:lpstr>楷体</vt:lpstr>
      <vt:lpstr>Consolas</vt:lpstr>
      <vt:lpstr>AdvOT1ef757c0</vt:lpstr>
      <vt:lpstr>Segoe Print</vt:lpstr>
      <vt:lpstr>1_默认设计模板</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JXY</dc:creator>
  <cp:lastModifiedBy>lch</cp:lastModifiedBy>
  <cp:revision>604</cp:revision>
  <dcterms:created xsi:type="dcterms:W3CDTF">2020-02-24T16:54:00Z</dcterms:created>
  <dcterms:modified xsi:type="dcterms:W3CDTF">2025-01-01T12:23:31Z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5F0AAA5BE1E041E2857A2423385532DA_13</vt:lpwstr>
  </property>
</Properties>
</file>