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7" r:id="rId5"/>
    <p:sldId id="280" r:id="rId6"/>
    <p:sldId id="258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69FB-34A2-3C3E-53A8-1D273001B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DDF52-F7CA-B00C-1D88-40DFEBE63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47EB-7AB4-B9B5-089A-66B3F3C6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630F-86B3-4F34-829F-F9BA6F508F52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73BA-01C1-39B0-A54D-AEE5A5A0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3D57-8407-AFDA-2F0A-56DC8E4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29-AE58-4630-B464-58343ED7E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01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19F3-B9AF-B852-0F06-E710EA46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F54DC-AE3C-8FB1-E04D-51AF76E79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1DBE1-B32A-28F7-6775-B94796E3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630F-86B3-4F34-829F-F9BA6F508F52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2BCC-083A-3A36-C478-42024BF8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714A-CF80-D628-F33E-7CC08C90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29-AE58-4630-B464-58343ED7E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57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3B78F-921D-5F22-5DFA-60409526E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D46E6-78FF-7600-563B-DB426BC64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67B5-9FDE-502B-11FF-9030ED9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630F-86B3-4F34-829F-F9BA6F508F52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E80C6-9937-E8D2-308D-A7F74212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60B9-F1A1-BBD1-B440-0E15F5ED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29-AE58-4630-B464-58343ED7E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77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581A-152B-5FAC-5373-07FC9F05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62F6-F582-997A-78AF-D426203B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EAA1-C635-C931-C137-E446B9D9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630F-86B3-4F34-829F-F9BA6F508F52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3B24-F811-66C5-A98F-F61B417F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8AF80-7589-5658-DBAA-F4EE5162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29-AE58-4630-B464-58343ED7E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48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64A0-20AF-FFBB-446A-6E868BB3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77259-E203-72BF-733C-24090C7E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FE92-5955-F9E2-C958-E9016BAE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630F-86B3-4F34-829F-F9BA6F508F52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5731-D609-1B1A-0EFB-3D0A6D25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B8BE-EBD7-F444-2A9B-5147772C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29-AE58-4630-B464-58343ED7E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408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9A46-6AB6-1935-CEDD-C9764F05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5505D-4E3C-47C9-4B25-B7E2B1667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5F6-8F7F-28D4-A370-9B525C7AA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E3113-9E79-CDFB-D447-60906F41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630F-86B3-4F34-829F-F9BA6F508F52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C2FC7-776A-1C68-B640-4EA3A561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D6BB-472C-3DF8-DA64-280B316D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29-AE58-4630-B464-58343ED7E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6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006C-18B9-9C0E-D332-5E6CC883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FB4AC-EA88-5CE3-EBB7-B7D544A76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43B49-2D2F-A727-2FF2-D137F9E6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5CF89-1D07-357F-3D5D-FD9B7497A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D600-A75D-C30B-E9FF-A2DA05234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8B22A-26FA-8C7A-EE37-91E66FA0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630F-86B3-4F34-829F-F9BA6F508F52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062C9-D163-5AC0-09B2-9675DC63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4C172-AF84-FC1B-F143-631CE748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29-AE58-4630-B464-58343ED7E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82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C918-D1F5-9DED-44B9-35A0999D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541F9-903E-82E7-BA21-D68BE24B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630F-86B3-4F34-829F-F9BA6F508F52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7C443-F79B-316C-8EBD-4642FE3B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1A5A2-6FB7-D68B-6A70-BF922E1F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29-AE58-4630-B464-58343ED7E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12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5989B-405B-3518-038E-89903F3F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630F-86B3-4F34-829F-F9BA6F508F52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94934-F88B-F3E4-193A-902E1AEC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86B0D-8CC3-75AB-641B-F972C1CE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29-AE58-4630-B464-58343ED7E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50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9445-DA08-1BB7-9E03-3415E82D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788C-6CC8-5676-1F13-3117F8D26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E9A2D-07A1-42B5-2CFD-886DD1C6E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8271C-CE3C-E14F-EAF0-49CDEC52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630F-86B3-4F34-829F-F9BA6F508F52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0BF91-704C-D5F9-B652-B116043A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3FBD8-BC59-6C2F-218D-8B80AE6C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29-AE58-4630-B464-58343ED7E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8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0F6A-5D3A-AAA3-1919-20B2CE7F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63933-79CD-57DD-A4B9-7C03F3140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23A56-F85C-98BB-A6A6-66044055B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552AA-D501-3FA2-4163-9CD66C11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630F-86B3-4F34-829F-F9BA6F508F52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2F151-FCCB-136C-DA35-E99C61D0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1C2D8-4AEE-440B-9BB5-7E86DE2F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29-AE58-4630-B464-58343ED7E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12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00581-BB64-4667-B542-00DF1BF1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59A27-B18E-B273-901A-D87A35304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864BB-A280-BBBC-F630-DC7E32283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630F-86B3-4F34-829F-F9BA6F508F52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E2161-8993-EEA9-B37D-654098FC5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D8CF2-C872-656B-143C-032362112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0929-AE58-4630-B464-58343ED7E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7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56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12" Type="http://schemas.openxmlformats.org/officeDocument/2006/relationships/image" Target="../media/image187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1.png"/><Relationship Id="rId11" Type="http://schemas.openxmlformats.org/officeDocument/2006/relationships/image" Target="../media/image186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51D8-EE5C-1841-E941-669F1B73D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Matrix Decomposition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F6E55-48BD-022F-8BE2-7415CAB6F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ED, SVD and PCA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126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6E7E-4FB0-99D1-6535-F14E5E48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Covariance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D67A5-61C3-34DF-FA93-80462028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12" y="1818012"/>
            <a:ext cx="7448550" cy="1000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628E1B-EA30-9AE6-ED9A-8BCCCB83753B}"/>
                  </a:ext>
                </a:extLst>
              </p:cNvPr>
              <p:cNvSpPr txBox="1"/>
              <p:nvPr/>
            </p:nvSpPr>
            <p:spPr>
              <a:xfrm>
                <a:off x="1922753" y="3002802"/>
                <a:ext cx="188711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CA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CA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628E1B-EA30-9AE6-ED9A-8BCCCB83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753" y="3002802"/>
                <a:ext cx="1887116" cy="374270"/>
              </a:xfrm>
              <a:prstGeom prst="rect">
                <a:avLst/>
              </a:prstGeom>
              <a:blipFill>
                <a:blip r:embed="rId3"/>
                <a:stretch>
                  <a:fillRect l="-2581" t="-819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2EB86CC-61AB-2D76-318C-447D656F502D}"/>
              </a:ext>
            </a:extLst>
          </p:cNvPr>
          <p:cNvSpPr txBox="1"/>
          <p:nvPr/>
        </p:nvSpPr>
        <p:spPr>
          <a:xfrm>
            <a:off x="831960" y="2947019"/>
            <a:ext cx="92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Proof</a:t>
            </a:r>
            <a:r>
              <a:rPr lang="en-CA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C4FDC8-8C08-BD74-76C3-7387E335B72D}"/>
                  </a:ext>
                </a:extLst>
              </p:cNvPr>
              <p:cNvSpPr txBox="1"/>
              <p:nvPr/>
            </p:nvSpPr>
            <p:spPr>
              <a:xfrm>
                <a:off x="698173" y="4606759"/>
                <a:ext cx="212103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C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C4FDC8-8C08-BD74-76C3-7387E335B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3" y="4606759"/>
                <a:ext cx="2121032" cy="404983"/>
              </a:xfrm>
              <a:prstGeom prst="rect">
                <a:avLst/>
              </a:prstGeom>
              <a:blipFill>
                <a:blip r:embed="rId4"/>
                <a:stretch>
                  <a:fillRect r="-25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FB01A9-7928-4DFD-7F0A-E6D3A94AD856}"/>
                  </a:ext>
                </a:extLst>
              </p:cNvPr>
              <p:cNvSpPr txBox="1"/>
              <p:nvPr/>
            </p:nvSpPr>
            <p:spPr>
              <a:xfrm>
                <a:off x="2674491" y="4622115"/>
                <a:ext cx="1079303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C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CA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FB01A9-7928-4DFD-7F0A-E6D3A94AD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491" y="4622115"/>
                <a:ext cx="1079303" cy="374270"/>
              </a:xfrm>
              <a:prstGeom prst="rect">
                <a:avLst/>
              </a:prstGeom>
              <a:blipFill>
                <a:blip r:embed="rId5"/>
                <a:stretch>
                  <a:fillRect t="-4839" r="-107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9E4FEE-1512-BB0D-6A64-C8BD001D7C0F}"/>
                  </a:ext>
                </a:extLst>
              </p:cNvPr>
              <p:cNvSpPr txBox="1"/>
              <p:nvPr/>
            </p:nvSpPr>
            <p:spPr>
              <a:xfrm>
                <a:off x="3753794" y="4606758"/>
                <a:ext cx="156832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9E4FEE-1512-BB0D-6A64-C8BD001D7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94" y="4606758"/>
                <a:ext cx="1568320" cy="374270"/>
              </a:xfrm>
              <a:prstGeom prst="rect">
                <a:avLst/>
              </a:prstGeom>
              <a:blipFill>
                <a:blip r:embed="rId6"/>
                <a:stretch>
                  <a:fillRect t="-4918" r="-5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A34449-4B4D-DF11-D31A-F2B9B959E34C}"/>
                  </a:ext>
                </a:extLst>
              </p:cNvPr>
              <p:cNvSpPr txBox="1"/>
              <p:nvPr/>
            </p:nvSpPr>
            <p:spPr>
              <a:xfrm>
                <a:off x="5211892" y="4604547"/>
                <a:ext cx="165799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A34449-4B4D-DF11-D31A-F2B9B959E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892" y="4604547"/>
                <a:ext cx="1657996" cy="374270"/>
              </a:xfrm>
              <a:prstGeom prst="rect">
                <a:avLst/>
              </a:prstGeom>
              <a:blipFill>
                <a:blip r:embed="rId7"/>
                <a:stretch>
                  <a:fillRect t="-4839" r="-18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C4D8E1-C292-CE15-A4CA-819BCCB70CAF}"/>
                  </a:ext>
                </a:extLst>
              </p:cNvPr>
              <p:cNvSpPr txBox="1"/>
              <p:nvPr/>
            </p:nvSpPr>
            <p:spPr>
              <a:xfrm>
                <a:off x="6669990" y="4608257"/>
                <a:ext cx="165799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C4D8E1-C292-CE15-A4CA-819BCCB7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990" y="4608257"/>
                <a:ext cx="1657996" cy="374270"/>
              </a:xfrm>
              <a:prstGeom prst="rect">
                <a:avLst/>
              </a:prstGeom>
              <a:blipFill>
                <a:blip r:embed="rId8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A23368-C86D-D232-F223-F3E3C0FEF0B5}"/>
                  </a:ext>
                </a:extLst>
              </p:cNvPr>
              <p:cNvSpPr txBox="1"/>
              <p:nvPr/>
            </p:nvSpPr>
            <p:spPr>
              <a:xfrm>
                <a:off x="8139351" y="4610468"/>
                <a:ext cx="1657997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A23368-C86D-D232-F223-F3E3C0FEF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351" y="4610468"/>
                <a:ext cx="1657997" cy="374270"/>
              </a:xfrm>
              <a:prstGeom prst="rect">
                <a:avLst/>
              </a:prstGeom>
              <a:blipFill>
                <a:blip r:embed="rId9"/>
                <a:stretch>
                  <a:fillRect t="-48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9CBD12-ADBB-EDD5-18A1-5DF05DEFBA7B}"/>
                  </a:ext>
                </a:extLst>
              </p:cNvPr>
              <p:cNvSpPr txBox="1"/>
              <p:nvPr/>
            </p:nvSpPr>
            <p:spPr>
              <a:xfrm>
                <a:off x="9675862" y="4607016"/>
                <a:ext cx="10124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9CBD12-ADBB-EDD5-18A1-5DF05DEFB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862" y="4607016"/>
                <a:ext cx="101249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064414-A228-16FA-D479-839EF82D1224}"/>
                  </a:ext>
                </a:extLst>
              </p:cNvPr>
              <p:cNvSpPr txBox="1"/>
              <p:nvPr/>
            </p:nvSpPr>
            <p:spPr>
              <a:xfrm>
                <a:off x="2866311" y="3630303"/>
                <a:ext cx="145545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C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064414-A228-16FA-D479-839EF82D1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311" y="3630303"/>
                <a:ext cx="1455454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4F7CAE-AED7-CEAE-2BF6-051111D7288D}"/>
                  </a:ext>
                </a:extLst>
              </p:cNvPr>
              <p:cNvSpPr txBox="1"/>
              <p:nvPr/>
            </p:nvSpPr>
            <p:spPr>
              <a:xfrm>
                <a:off x="4883894" y="3646268"/>
                <a:ext cx="2313992" cy="373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CA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CA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4F7CAE-AED7-CEAE-2BF6-051111D72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894" y="3646268"/>
                <a:ext cx="2313992" cy="373051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D4772B-2349-2D39-8681-43B400993DFE}"/>
                  </a:ext>
                </a:extLst>
              </p:cNvPr>
              <p:cNvSpPr txBox="1"/>
              <p:nvPr/>
            </p:nvSpPr>
            <p:spPr>
              <a:xfrm>
                <a:off x="3744942" y="3564356"/>
                <a:ext cx="1644521" cy="509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CA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CA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D4772B-2349-2D39-8681-43B400993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42" y="3564356"/>
                <a:ext cx="1644521" cy="5095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0CABDE-02D7-4087-A36B-650647119500}"/>
                  </a:ext>
                </a:extLst>
              </p:cNvPr>
              <p:cNvSpPr txBox="1"/>
              <p:nvPr/>
            </p:nvSpPr>
            <p:spPr>
              <a:xfrm>
                <a:off x="6669990" y="3657366"/>
                <a:ext cx="15698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0CABDE-02D7-4087-A36B-65064711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990" y="3657366"/>
                <a:ext cx="15698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D38E7C1C-A813-E451-EB2C-75430BC6FB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76798" y="1747734"/>
            <a:ext cx="3077002" cy="14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C51E-FE8F-640D-4412-84EFAD40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 Optimization: 1D Projection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AECFDA-6293-C5AC-314A-068B8FD9C1A6}"/>
                  </a:ext>
                </a:extLst>
              </p:cNvPr>
              <p:cNvSpPr txBox="1"/>
              <p:nvPr/>
            </p:nvSpPr>
            <p:spPr>
              <a:xfrm>
                <a:off x="838199" y="1684326"/>
                <a:ext cx="96680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Let’s consider a 1D projection where X is a random variable:         X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C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CA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𝑢𝑍</m:t>
                    </m:r>
                  </m:oMath>
                </a14:m>
                <a:r>
                  <a:rPr lang="en-CA" dirty="0"/>
                  <a:t>                </a:t>
                </a:r>
                <a:r>
                  <a:rPr lang="en-CA" i="1" dirty="0"/>
                  <a:t>Z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AECFDA-6293-C5AC-314A-068B8FD9C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84326"/>
                <a:ext cx="9668069" cy="369332"/>
              </a:xfrm>
              <a:prstGeom prst="rect">
                <a:avLst/>
              </a:prstGeom>
              <a:blipFill>
                <a:blip r:embed="rId2"/>
                <a:stretch>
                  <a:fillRect l="-504" t="-11475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BB86C8-0682-DE1E-FD50-5CC866A7E9BC}"/>
                  </a:ext>
                </a:extLst>
              </p:cNvPr>
              <p:cNvSpPr txBox="1"/>
              <p:nvPr/>
            </p:nvSpPr>
            <p:spPr>
              <a:xfrm>
                <a:off x="4590660" y="3856424"/>
                <a:ext cx="1842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What is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CA" dirty="0"/>
                  <a:t>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BB86C8-0682-DE1E-FD50-5CC866A7E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660" y="3856424"/>
                <a:ext cx="1842749" cy="369332"/>
              </a:xfrm>
              <a:prstGeom prst="rect">
                <a:avLst/>
              </a:prstGeom>
              <a:blipFill>
                <a:blip r:embed="rId3"/>
                <a:stretch>
                  <a:fillRect l="-2649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1C9BC5-E3E5-FD88-C3CB-1E94CAFB0C8B}"/>
                  </a:ext>
                </a:extLst>
              </p:cNvPr>
              <p:cNvSpPr txBox="1"/>
              <p:nvPr/>
            </p:nvSpPr>
            <p:spPr>
              <a:xfrm>
                <a:off x="2429850" y="4619677"/>
                <a:ext cx="21763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1C9BC5-E3E5-FD88-C3CB-1E94CAFB0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850" y="4619677"/>
                <a:ext cx="21763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49FF2C-AF23-81ED-7A95-A3BE97965A79}"/>
                  </a:ext>
                </a:extLst>
              </p:cNvPr>
              <p:cNvSpPr txBox="1"/>
              <p:nvPr/>
            </p:nvSpPr>
            <p:spPr>
              <a:xfrm>
                <a:off x="4215883" y="4612041"/>
                <a:ext cx="1821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49FF2C-AF23-81ED-7A95-A3BE97965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883" y="4612041"/>
                <a:ext cx="18218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7BDEBE-0729-6FA7-E0EF-4358DC03FE0D}"/>
                  </a:ext>
                </a:extLst>
              </p:cNvPr>
              <p:cNvSpPr txBox="1"/>
              <p:nvPr/>
            </p:nvSpPr>
            <p:spPr>
              <a:xfrm>
                <a:off x="5980923" y="4619677"/>
                <a:ext cx="16048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7BDEBE-0729-6FA7-E0EF-4358DC03F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23" y="4619677"/>
                <a:ext cx="1604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81F5DB-9029-3E4F-84DD-BFCAA00F2564}"/>
                  </a:ext>
                </a:extLst>
              </p:cNvPr>
              <p:cNvSpPr txBox="1"/>
              <p:nvPr/>
            </p:nvSpPr>
            <p:spPr>
              <a:xfrm>
                <a:off x="7469155" y="4627313"/>
                <a:ext cx="13715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81F5DB-9029-3E4F-84DD-BFCAA00F2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55" y="4627313"/>
                <a:ext cx="13715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D1D364-F923-6481-290B-C3A0B2DA8160}"/>
                  </a:ext>
                </a:extLst>
              </p:cNvPr>
              <p:cNvSpPr txBox="1"/>
              <p:nvPr/>
            </p:nvSpPr>
            <p:spPr>
              <a:xfrm>
                <a:off x="4709627" y="2422990"/>
                <a:ext cx="18964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What is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CA" dirty="0"/>
                  <a:t>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D1D364-F923-6481-290B-C3A0B2DA8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627" y="2422990"/>
                <a:ext cx="1896446" cy="369332"/>
              </a:xfrm>
              <a:prstGeom prst="rect">
                <a:avLst/>
              </a:prstGeom>
              <a:blipFill>
                <a:blip r:embed="rId8"/>
                <a:stretch>
                  <a:fillRect l="-2894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5F636C-D3CE-4A08-B88D-FC876331A6FD}"/>
                  </a:ext>
                </a:extLst>
              </p:cNvPr>
              <p:cNvSpPr txBox="1"/>
              <p:nvPr/>
            </p:nvSpPr>
            <p:spPr>
              <a:xfrm>
                <a:off x="2687216" y="3158613"/>
                <a:ext cx="739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5F636C-D3CE-4A08-B88D-FC876331A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216" y="3158613"/>
                <a:ext cx="7394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D21390-D5A7-DBDE-3B79-54AE1D506768}"/>
                  </a:ext>
                </a:extLst>
              </p:cNvPr>
              <p:cNvSpPr txBox="1"/>
              <p:nvPr/>
            </p:nvSpPr>
            <p:spPr>
              <a:xfrm>
                <a:off x="2985796" y="3152001"/>
                <a:ext cx="18964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D21390-D5A7-DBDE-3B79-54AE1D50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796" y="3152001"/>
                <a:ext cx="18964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638613-10D4-F33B-FB0D-FDE8F56675D4}"/>
                  </a:ext>
                </a:extLst>
              </p:cNvPr>
              <p:cNvSpPr txBox="1"/>
              <p:nvPr/>
            </p:nvSpPr>
            <p:spPr>
              <a:xfrm>
                <a:off x="4438261" y="3152001"/>
                <a:ext cx="12339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638613-10D4-F33B-FB0D-FDE8F5667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61" y="3152001"/>
                <a:ext cx="123397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3D9A423-4410-25AF-625C-31843E8ED0CC}"/>
                  </a:ext>
                </a:extLst>
              </p:cNvPr>
              <p:cNvSpPr txBox="1"/>
              <p:nvPr/>
            </p:nvSpPr>
            <p:spPr>
              <a:xfrm>
                <a:off x="5443637" y="3158613"/>
                <a:ext cx="1446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3D9A423-4410-25AF-625C-31843E8E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637" y="3158613"/>
                <a:ext cx="144624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302329-A5A2-8FB9-2688-72A526A7E541}"/>
                  </a:ext>
                </a:extLst>
              </p:cNvPr>
              <p:cNvSpPr txBox="1"/>
              <p:nvPr/>
            </p:nvSpPr>
            <p:spPr>
              <a:xfrm>
                <a:off x="6754588" y="2419578"/>
                <a:ext cx="3499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(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CA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2">
                        <a:lumMod val="25000"/>
                      </a:schemeClr>
                    </a:solidFill>
                  </a:rPr>
                  <a:t>= 0 </a:t>
                </a:r>
                <a:r>
                  <a:rPr lang="en-CA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CA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302329-A5A2-8FB9-2688-72A526A7E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88" y="2419578"/>
                <a:ext cx="3499755" cy="369332"/>
              </a:xfrm>
              <a:prstGeom prst="rect">
                <a:avLst/>
              </a:prstGeom>
              <a:blipFill>
                <a:blip r:embed="rId13"/>
                <a:stretch>
                  <a:fillRect l="-1394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B7CD18D3-FCFC-8528-6953-22E98E5DDC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4071" y="5367658"/>
            <a:ext cx="3048162" cy="135089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4A5A89-E732-9C45-924F-20628742C267}"/>
              </a:ext>
            </a:extLst>
          </p:cNvPr>
          <p:cNvCxnSpPr/>
          <p:nvPr/>
        </p:nvCxnSpPr>
        <p:spPr>
          <a:xfrm>
            <a:off x="4147316" y="4981373"/>
            <a:ext cx="0" cy="38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B8DF66D-BC34-A597-816D-D20C60F69AB9}"/>
                  </a:ext>
                </a:extLst>
              </p:cNvPr>
              <p:cNvSpPr txBox="1"/>
              <p:nvPr/>
            </p:nvSpPr>
            <p:spPr>
              <a:xfrm>
                <a:off x="7758404" y="5858437"/>
                <a:ext cx="26265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∴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B8DF66D-BC34-A597-816D-D20C60F69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404" y="5858437"/>
                <a:ext cx="262656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F968EA6-CCA1-FD59-CBBB-6E81C2F8EB03}"/>
              </a:ext>
            </a:extLst>
          </p:cNvPr>
          <p:cNvSpPr/>
          <p:nvPr/>
        </p:nvSpPr>
        <p:spPr>
          <a:xfrm>
            <a:off x="7968343" y="5663682"/>
            <a:ext cx="2286000" cy="8291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3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  <p:bldP spid="14" grpId="0"/>
      <p:bldP spid="16" grpId="0"/>
      <p:bldP spid="20" grpId="0"/>
      <p:bldP spid="23" grpId="0"/>
      <p:bldP spid="25" grpId="0"/>
      <p:bldP spid="27" grpId="0"/>
      <p:bldP spid="29" grpId="0"/>
      <p:bldP spid="31" grpId="0"/>
      <p:bldP spid="3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2649-774B-63DE-1AB4-A5911A0B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 Optimization: 1D Projection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AEAF6B-4CE5-DCC6-B82F-466FE6829DDE}"/>
                  </a:ext>
                </a:extLst>
              </p:cNvPr>
              <p:cNvSpPr txBox="1"/>
              <p:nvPr/>
            </p:nvSpPr>
            <p:spPr>
              <a:xfrm>
                <a:off x="2330321" y="2906287"/>
                <a:ext cx="6097554" cy="526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ax</m:t>
                          </m:r>
                        </m:e>
                        <m:lim>
                          <m:sSubSup>
                            <m:sSub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. 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AEAF6B-4CE5-DCC6-B82F-466FE682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321" y="2906287"/>
                <a:ext cx="6097554" cy="526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74B26B-8666-4172-EFB8-F8179E551B03}"/>
                  </a:ext>
                </a:extLst>
              </p:cNvPr>
              <p:cNvSpPr txBox="1"/>
              <p:nvPr/>
            </p:nvSpPr>
            <p:spPr>
              <a:xfrm>
                <a:off x="3135085" y="1740456"/>
                <a:ext cx="470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We want to find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CA" dirty="0"/>
                  <a:t> is maximal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74B26B-8666-4172-EFB8-F8179E55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85" y="1740456"/>
                <a:ext cx="4705071" cy="369332"/>
              </a:xfrm>
              <a:prstGeom prst="rect">
                <a:avLst/>
              </a:prstGeom>
              <a:blipFill>
                <a:blip r:embed="rId3"/>
                <a:stretch>
                  <a:fillRect l="-1036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EFE7EB-A7DE-DD0D-FCF8-F6F5F1146805}"/>
                  </a:ext>
                </a:extLst>
              </p:cNvPr>
              <p:cNvSpPr txBox="1"/>
              <p:nvPr/>
            </p:nvSpPr>
            <p:spPr>
              <a:xfrm>
                <a:off x="4511405" y="2377195"/>
                <a:ext cx="19524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EFE7EB-A7DE-DD0D-FCF8-F6F5F1146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405" y="2377195"/>
                <a:ext cx="1952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6C5C205-CFF0-1BAD-3BE9-28369E2FA4FC}"/>
              </a:ext>
            </a:extLst>
          </p:cNvPr>
          <p:cNvSpPr/>
          <p:nvPr/>
        </p:nvSpPr>
        <p:spPr>
          <a:xfrm>
            <a:off x="3135085" y="1690688"/>
            <a:ext cx="4618654" cy="5267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AD56DEE-90C8-65F6-6760-BEED5EB9FFA2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H="1" flipV="1">
            <a:off x="3135085" y="1954061"/>
            <a:ext cx="1376320" cy="1371325"/>
          </a:xfrm>
          <a:prstGeom prst="bentConnector3">
            <a:avLst>
              <a:gd name="adj1" fmla="val -16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DB1829-E2FF-B593-C219-8F868F9CCDE3}"/>
                  </a:ext>
                </a:extLst>
              </p:cNvPr>
              <p:cNvSpPr txBox="1"/>
              <p:nvPr/>
            </p:nvSpPr>
            <p:spPr>
              <a:xfrm>
                <a:off x="6463835" y="3013934"/>
                <a:ext cx="685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DB1829-E2FF-B593-C219-8F868F9CC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35" y="3013934"/>
                <a:ext cx="6858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C7835B-51EF-43ED-15AF-FA7F9F77F233}"/>
                  </a:ext>
                </a:extLst>
              </p:cNvPr>
              <p:cNvSpPr txBox="1"/>
              <p:nvPr/>
            </p:nvSpPr>
            <p:spPr>
              <a:xfrm>
                <a:off x="7513474" y="2906287"/>
                <a:ext cx="1719165" cy="526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ax</m:t>
                          </m:r>
                        </m:e>
                        <m:lim>
                          <m:sSubSup>
                            <m:sSub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. 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≤1</m:t>
                          </m:r>
                        </m:lim>
                      </m:limLow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C7835B-51EF-43ED-15AF-FA7F9F77F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474" y="2906287"/>
                <a:ext cx="1719165" cy="526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D52EC2-37C1-47F8-3E56-311ADF1BC2C7}"/>
                  </a:ext>
                </a:extLst>
              </p:cNvPr>
              <p:cNvSpPr txBox="1"/>
              <p:nvPr/>
            </p:nvSpPr>
            <p:spPr>
              <a:xfrm>
                <a:off x="1742602" y="3962126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 − 1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D52EC2-37C1-47F8-3E56-311ADF1B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602" y="3962126"/>
                <a:ext cx="6097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F012C5-C895-44FD-4525-F4201666ECD9}"/>
                  </a:ext>
                </a:extLst>
              </p:cNvPr>
              <p:cNvSpPr txBox="1"/>
              <p:nvPr/>
            </p:nvSpPr>
            <p:spPr>
              <a:xfrm>
                <a:off x="613489" y="4797980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F012C5-C895-44FD-4525-F4201666E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89" y="4797980"/>
                <a:ext cx="60975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4DC5E1-9F7B-A707-CB16-C6F0814A8BC2}"/>
                  </a:ext>
                </a:extLst>
              </p:cNvPr>
              <p:cNvSpPr txBox="1"/>
              <p:nvPr/>
            </p:nvSpPr>
            <p:spPr>
              <a:xfrm>
                <a:off x="4593103" y="4833299"/>
                <a:ext cx="1306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⇒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4DC5E1-9F7B-A707-CB16-C6F0814A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103" y="4833299"/>
                <a:ext cx="13061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51A8FA-D280-7BBF-E874-843126F77748}"/>
                  </a:ext>
                </a:extLst>
              </p:cNvPr>
              <p:cNvSpPr txBox="1"/>
              <p:nvPr/>
            </p:nvSpPr>
            <p:spPr>
              <a:xfrm>
                <a:off x="5899279" y="4828642"/>
                <a:ext cx="21841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 − 2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51A8FA-D280-7BBF-E874-843126F77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279" y="4828642"/>
                <a:ext cx="21841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B7C75-C1D4-94FC-882E-E39D83192071}"/>
                  </a:ext>
                </a:extLst>
              </p:cNvPr>
              <p:cNvSpPr txBox="1"/>
              <p:nvPr/>
            </p:nvSpPr>
            <p:spPr>
              <a:xfrm>
                <a:off x="4511405" y="5140061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1B7C75-C1D4-94FC-882E-E39D83192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405" y="5140061"/>
                <a:ext cx="6097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023411-B7D6-3C56-50D0-DA363EC7EBF1}"/>
                  </a:ext>
                </a:extLst>
              </p:cNvPr>
              <p:cNvSpPr txBox="1"/>
              <p:nvPr/>
            </p:nvSpPr>
            <p:spPr>
              <a:xfrm>
                <a:off x="7877368" y="5135404"/>
                <a:ext cx="18124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⇒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023411-B7D6-3C56-50D0-DA363EC7E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368" y="5135404"/>
                <a:ext cx="181247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13D68C-EBAB-423C-FFD2-13CD32FF80A4}"/>
                  </a:ext>
                </a:extLst>
              </p:cNvPr>
              <p:cNvSpPr txBox="1"/>
              <p:nvPr/>
            </p:nvSpPr>
            <p:spPr>
              <a:xfrm>
                <a:off x="9063242" y="5140061"/>
                <a:ext cx="23489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/>
                  <a:t> is an eigenvector!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13D68C-EBAB-423C-FFD2-13CD32FF8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242" y="5140061"/>
                <a:ext cx="2348927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F92315-E9A0-1FC2-9756-E362DC81E96F}"/>
                  </a:ext>
                </a:extLst>
              </p:cNvPr>
              <p:cNvSpPr txBox="1"/>
              <p:nvPr/>
            </p:nvSpPr>
            <p:spPr>
              <a:xfrm>
                <a:off x="279918" y="5679566"/>
                <a:ext cx="43673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But, since </a:t>
                </a:r>
                <a14:m>
                  <m:oMath xmlns:m="http://schemas.openxmlformats.org/officeDocument/2006/math">
                    <m:r>
                      <a:rPr lang="en-CA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CA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CA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CA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p>
                    <m:r>
                      <a:rPr lang="en-CA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CA" dirty="0"/>
                  <a:t>we have D eigenvectors</a:t>
                </a:r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! 	</a:t>
                </a:r>
              </a:p>
              <a:p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F92315-E9A0-1FC2-9756-E362DC81E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8" y="5679566"/>
                <a:ext cx="4367372" cy="923330"/>
              </a:xfrm>
              <a:prstGeom prst="rect">
                <a:avLst/>
              </a:prstGeom>
              <a:blipFill>
                <a:blip r:embed="rId14"/>
                <a:stretch>
                  <a:fillRect l="-1257" t="-39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F26DF9BA-79FF-BE92-F52D-83291656FF6C}"/>
              </a:ext>
            </a:extLst>
          </p:cNvPr>
          <p:cNvSpPr txBox="1"/>
          <p:nvPr/>
        </p:nvSpPr>
        <p:spPr>
          <a:xfrm>
            <a:off x="4511405" y="5666808"/>
            <a:ext cx="2899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one do we choose!?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AB3890-AC27-FF44-5712-FA938F1F1A43}"/>
                  </a:ext>
                </a:extLst>
              </p:cNvPr>
              <p:cNvSpPr txBox="1"/>
              <p:nvPr/>
            </p:nvSpPr>
            <p:spPr>
              <a:xfrm>
                <a:off x="6096000" y="5683784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CA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AB3890-AC27-FF44-5712-FA938F1F1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83784"/>
                <a:ext cx="609755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823091-AC0D-92EB-DF4B-E821695A884C}"/>
                  </a:ext>
                </a:extLst>
              </p:cNvPr>
              <p:cNvSpPr txBox="1"/>
              <p:nvPr/>
            </p:nvSpPr>
            <p:spPr>
              <a:xfrm>
                <a:off x="1938635" y="6297234"/>
                <a:ext cx="8327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∴</m:t>
                    </m:r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 is maximized by eigenvector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 that corresponds to the largest eigenvalue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CA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823091-AC0D-92EB-DF4B-E821695A8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35" y="6297234"/>
                <a:ext cx="8327664" cy="369332"/>
              </a:xfrm>
              <a:prstGeom prst="rect">
                <a:avLst/>
              </a:prstGeom>
              <a:blipFill>
                <a:blip r:embed="rId1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D49969-D7FD-1092-1956-11733E176334}"/>
              </a:ext>
            </a:extLst>
          </p:cNvPr>
          <p:cNvCxnSpPr/>
          <p:nvPr/>
        </p:nvCxnSpPr>
        <p:spPr>
          <a:xfrm>
            <a:off x="7660433" y="5402424"/>
            <a:ext cx="1875453" cy="3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5ABF264-ABFE-9F1E-A0F4-61D645B1497B}"/>
              </a:ext>
            </a:extLst>
          </p:cNvPr>
          <p:cNvSpPr txBox="1"/>
          <p:nvPr/>
        </p:nvSpPr>
        <p:spPr>
          <a:xfrm>
            <a:off x="8939172" y="1765750"/>
            <a:ext cx="2654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Since our goal in PCA is to </a:t>
            </a:r>
          </a:p>
          <a:p>
            <a:r>
              <a:rPr lang="en-CA" dirty="0"/>
              <a:t>maximize the variance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1940FCF-8A36-57BB-B7F4-C9651A575DF0}"/>
              </a:ext>
            </a:extLst>
          </p:cNvPr>
          <p:cNvSpPr/>
          <p:nvPr/>
        </p:nvSpPr>
        <p:spPr>
          <a:xfrm>
            <a:off x="8767567" y="1457137"/>
            <a:ext cx="2939142" cy="1318603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4B89A2-8CA8-A5D0-BDF5-E2BD69B3A558}"/>
              </a:ext>
            </a:extLst>
          </p:cNvPr>
          <p:cNvCxnSpPr>
            <a:cxnSpLocks/>
            <a:stCxn id="55" idx="2"/>
            <a:endCxn id="10" idx="3"/>
          </p:cNvCxnSpPr>
          <p:nvPr/>
        </p:nvCxnSpPr>
        <p:spPr>
          <a:xfrm flipH="1" flipV="1">
            <a:off x="7753739" y="1954062"/>
            <a:ext cx="1013828" cy="16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3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/>
      <p:bldP spid="20" grpId="0"/>
      <p:bldP spid="22" grpId="0"/>
      <p:bldP spid="24" grpId="0"/>
      <p:bldP spid="26" grpId="0"/>
      <p:bldP spid="28" grpId="0"/>
      <p:bldP spid="30" grpId="0"/>
      <p:bldP spid="33" grpId="0"/>
      <p:bldP spid="34" grpId="0"/>
      <p:bldP spid="36" grpId="0"/>
      <p:bldP spid="38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EA25F0-1A16-12AB-2233-47D2673542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Constraint Optimization: d-D </a:t>
                </a:r>
                <a:r>
                  <a:rPr lang="en-CA" sz="4000" dirty="0">
                    <a:latin typeface="Calibri Light (Headings)"/>
                  </a:rPr>
                  <a:t>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4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CA" sz="4000" b="0" i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CA" sz="40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CA" sz="4000" dirty="0">
                    <a:latin typeface="Calibri Light (Headings)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EA25F0-1A16-12AB-2233-47D267354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17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E5AB9A-4419-A986-7871-5A968501A107}"/>
                  </a:ext>
                </a:extLst>
              </p:cNvPr>
              <p:cNvSpPr txBox="1"/>
              <p:nvPr/>
            </p:nvSpPr>
            <p:spPr>
              <a:xfrm>
                <a:off x="634483" y="1367522"/>
                <a:ext cx="11150080" cy="38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Let’s now consider a </a:t>
                </a:r>
                <a:r>
                  <a:rPr lang="en-CA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d-dimensional</a:t>
                </a:r>
                <a:r>
                  <a:rPr lang="en-CA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projection where X is a random vector:         X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C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CA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CA" dirty="0"/>
                  <a:t>        </a:t>
                </a:r>
                <a:r>
                  <a:rPr lang="en-CA" i="1" dirty="0"/>
                  <a:t>Z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CA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  <m:sup>
                        <m: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E5AB9A-4419-A986-7871-5A968501A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3" y="1367522"/>
                <a:ext cx="11150080" cy="386068"/>
              </a:xfrm>
              <a:prstGeom prst="rect">
                <a:avLst/>
              </a:prstGeom>
              <a:blipFill>
                <a:blip r:embed="rId3"/>
                <a:stretch>
                  <a:fillRect l="-437" t="-6250" b="-234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277D77-5A20-D3AD-BA02-DBFC47545FDD}"/>
                  </a:ext>
                </a:extLst>
              </p:cNvPr>
              <p:cNvSpPr txBox="1"/>
              <p:nvPr/>
            </p:nvSpPr>
            <p:spPr>
              <a:xfrm>
                <a:off x="4373724" y="2180645"/>
                <a:ext cx="15418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What is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CA" dirty="0"/>
                  <a:t>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277D77-5A20-D3AD-BA02-DBFC47545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24" y="2180645"/>
                <a:ext cx="1541883" cy="369332"/>
              </a:xfrm>
              <a:prstGeom prst="rect">
                <a:avLst/>
              </a:prstGeom>
              <a:blipFill>
                <a:blip r:embed="rId4"/>
                <a:stretch>
                  <a:fillRect l="-3162" t="-10000" r="-791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EEB063-45C0-A146-8D3F-AA5D48C37330}"/>
                  </a:ext>
                </a:extLst>
              </p:cNvPr>
              <p:cNvSpPr txBox="1"/>
              <p:nvPr/>
            </p:nvSpPr>
            <p:spPr>
              <a:xfrm>
                <a:off x="6417129" y="2180645"/>
                <a:ext cx="3538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(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CA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2">
                        <a:lumMod val="25000"/>
                      </a:schemeClr>
                    </a:solidFill>
                  </a:rPr>
                  <a:t>= 0 </a:t>
                </a:r>
                <a:r>
                  <a:rPr lang="en-CA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CA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EEB063-45C0-A146-8D3F-AA5D48C37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129" y="2180645"/>
                <a:ext cx="3538634" cy="369332"/>
              </a:xfrm>
              <a:prstGeom prst="rect">
                <a:avLst/>
              </a:prstGeom>
              <a:blipFill>
                <a:blip r:embed="rId5"/>
                <a:stretch>
                  <a:fillRect l="-1552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9ABE82-8AB7-CB99-250D-4CCAE0C8F9DF}"/>
                  </a:ext>
                </a:extLst>
              </p:cNvPr>
              <p:cNvSpPr txBox="1"/>
              <p:nvPr/>
            </p:nvSpPr>
            <p:spPr>
              <a:xfrm>
                <a:off x="2162370" y="2792366"/>
                <a:ext cx="6097554" cy="408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9ABE82-8AB7-CB99-250D-4CCAE0C8F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370" y="2792366"/>
                <a:ext cx="6097554" cy="4083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6236F5-8877-023C-E11F-86C54E2485C6}"/>
                  </a:ext>
                </a:extLst>
              </p:cNvPr>
              <p:cNvSpPr txBox="1"/>
              <p:nvPr/>
            </p:nvSpPr>
            <p:spPr>
              <a:xfrm>
                <a:off x="4336400" y="3757517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What is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CA" dirty="0"/>
                  <a:t>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6236F5-8877-023C-E11F-86C54E248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00" y="3757517"/>
                <a:ext cx="6097554" cy="369332"/>
              </a:xfrm>
              <a:prstGeom prst="rect">
                <a:avLst/>
              </a:prstGeom>
              <a:blipFill>
                <a:blip r:embed="rId7"/>
                <a:stretch>
                  <a:fillRect l="-799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1339B9-9930-38EF-5B0B-04C6DF8DDACF}"/>
                  </a:ext>
                </a:extLst>
              </p:cNvPr>
              <p:cNvSpPr txBox="1"/>
              <p:nvPr/>
            </p:nvSpPr>
            <p:spPr>
              <a:xfrm>
                <a:off x="2316322" y="4436793"/>
                <a:ext cx="6097554" cy="387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𝛴</m:t>
                        </m:r>
                      </m:e>
                      <m:sub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[</m:t>
                    </m:r>
                    <m:sSup>
                      <m:sSup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]=</m:t>
                    </m:r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[</m:t>
                    </m:r>
                    <m:sSup>
                      <m:sSupPr>
                        <m:ctrlP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CA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CA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sup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𝑋</m:t>
                    </m:r>
                    <m:sSup>
                      <m:sSupPr>
                        <m:ctrlP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b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]=</m:t>
                    </m:r>
                    <m:sSup>
                      <m:sSupPr>
                        <m:ctrlP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CA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CA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sup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𝑋</m:t>
                    </m:r>
                    <m:sSup>
                      <m:sSupPr>
                        <m:ctrlP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]</m:t>
                    </m:r>
                    <m:sSub>
                      <m:sSubPr>
                        <m:ctrlP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b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CA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CA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sup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𝛴</m:t>
                        </m:r>
                      </m:e>
                      <m:sub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CA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b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CA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1339B9-9930-38EF-5B0B-04C6DF8DD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22" y="4436793"/>
                <a:ext cx="6097554" cy="387414"/>
              </a:xfrm>
              <a:prstGeom prst="rect">
                <a:avLst/>
              </a:prstGeom>
              <a:blipFill>
                <a:blip r:embed="rId8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AAE6B2-5490-E50B-3F95-73CB39B6B30B}"/>
                  </a:ext>
                </a:extLst>
              </p:cNvPr>
              <p:cNvSpPr txBox="1"/>
              <p:nvPr/>
            </p:nvSpPr>
            <p:spPr>
              <a:xfrm>
                <a:off x="2320990" y="5134151"/>
                <a:ext cx="6097554" cy="407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AAE6B2-5490-E50B-3F95-73CB39B6B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90" y="5134151"/>
                <a:ext cx="6097554" cy="4076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227516E2-7CA1-53F3-B127-078F5110A2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0543" y="5073698"/>
            <a:ext cx="2045798" cy="134304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5DFCED-D2D4-D597-E2F6-76B44012510D}"/>
              </a:ext>
            </a:extLst>
          </p:cNvPr>
          <p:cNvCxnSpPr/>
          <p:nvPr/>
        </p:nvCxnSpPr>
        <p:spPr>
          <a:xfrm flipH="1">
            <a:off x="7203233" y="5337957"/>
            <a:ext cx="1887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6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640E-76CD-A80E-CF92-062F92A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 Optimization: PCA is not unique!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C75EA6-3544-2ECE-51E2-10046E94CA77}"/>
                  </a:ext>
                </a:extLst>
              </p:cNvPr>
              <p:cNvSpPr txBox="1"/>
              <p:nvPr/>
            </p:nvSpPr>
            <p:spPr>
              <a:xfrm>
                <a:off x="838200" y="2016854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dirty="0"/>
                  <a:t> be any rotation matrix (</a:t>
                </a:r>
                <a14:m>
                  <m:oMath xmlns:m="http://schemas.openxmlformats.org/officeDocument/2006/math">
                    <m:r>
                      <a:rPr lang="en-CA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dirty="0"/>
                  <a:t> is orthogonal)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C75EA6-3544-2ECE-51E2-10046E94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6854"/>
                <a:ext cx="6097554" cy="369332"/>
              </a:xfrm>
              <a:prstGeom prst="rect">
                <a:avLst/>
              </a:prstGeom>
              <a:blipFill>
                <a:blip r:embed="rId2"/>
                <a:stretch>
                  <a:fillRect l="-900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C94E54-16D7-126A-4EF1-A72B7DFC362E}"/>
                  </a:ext>
                </a:extLst>
              </p:cNvPr>
              <p:cNvSpPr txBox="1"/>
              <p:nvPr/>
            </p:nvSpPr>
            <p:spPr>
              <a:xfrm>
                <a:off x="838200" y="2672726"/>
                <a:ext cx="3146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is a solution, so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C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C94E54-16D7-126A-4EF1-A72B7DFC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72726"/>
                <a:ext cx="3146571" cy="369332"/>
              </a:xfrm>
              <a:prstGeom prst="rect">
                <a:avLst/>
              </a:prstGeom>
              <a:blipFill>
                <a:blip r:embed="rId3"/>
                <a:stretch>
                  <a:fillRect l="-1744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0511763-C99B-191B-90C2-F8D220326B1E}"/>
              </a:ext>
            </a:extLst>
          </p:cNvPr>
          <p:cNvSpPr txBox="1"/>
          <p:nvPr/>
        </p:nvSpPr>
        <p:spPr>
          <a:xfrm>
            <a:off x="4049485" y="2626559"/>
            <a:ext cx="945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Proof: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8856B-B16C-999C-3E5F-FE87FE08FFFF}"/>
                  </a:ext>
                </a:extLst>
              </p:cNvPr>
              <p:cNvSpPr txBox="1"/>
              <p:nvPr/>
            </p:nvSpPr>
            <p:spPr>
              <a:xfrm>
                <a:off x="5189764" y="2669294"/>
                <a:ext cx="1730050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CA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C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8856B-B16C-999C-3E5F-FE87FE08F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64" y="2669294"/>
                <a:ext cx="1730050" cy="376193"/>
              </a:xfrm>
              <a:prstGeom prst="rect">
                <a:avLst/>
              </a:prstGeom>
              <a:blipFill>
                <a:blip r:embed="rId4"/>
                <a:stretch>
                  <a:fillRect l="-2817" t="-8065" b="-25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83D0AC-3208-0B59-75FB-2734D85D447D}"/>
                  </a:ext>
                </a:extLst>
              </p:cNvPr>
              <p:cNvSpPr txBox="1"/>
              <p:nvPr/>
            </p:nvSpPr>
            <p:spPr>
              <a:xfrm>
                <a:off x="1473690" y="3839451"/>
                <a:ext cx="6097554" cy="435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83D0AC-3208-0B59-75FB-2734D85D4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90" y="3839451"/>
                <a:ext cx="6097554" cy="435568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709B97-0604-C60D-FFAA-515EBB86E936}"/>
                  </a:ext>
                </a:extLst>
              </p:cNvPr>
              <p:cNvSpPr txBox="1"/>
              <p:nvPr/>
            </p:nvSpPr>
            <p:spPr>
              <a:xfrm>
                <a:off x="7120266" y="3869138"/>
                <a:ext cx="3183840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CA" dirty="0"/>
                  <a:t> is semi-orthogonal too!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709B97-0604-C60D-FFAA-515EBB86E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66" y="3869138"/>
                <a:ext cx="3183840" cy="376193"/>
              </a:xfrm>
              <a:prstGeom prst="rect">
                <a:avLst/>
              </a:prstGeom>
              <a:blipFill>
                <a:blip r:embed="rId6"/>
                <a:stretch>
                  <a:fillRect t="-8197" b="-278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0ABE5-8869-2837-912D-EC2E9A8E8502}"/>
                  </a:ext>
                </a:extLst>
              </p:cNvPr>
              <p:cNvSpPr txBox="1"/>
              <p:nvPr/>
            </p:nvSpPr>
            <p:spPr>
              <a:xfrm>
                <a:off x="838200" y="1491742"/>
                <a:ext cx="609755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PCA searches for a semi-orthogonal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𝐷𝑥𝑑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0ABE5-8869-2837-912D-EC2E9A8E8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91742"/>
                <a:ext cx="6097554" cy="374270"/>
              </a:xfrm>
              <a:prstGeom prst="rect">
                <a:avLst/>
              </a:prstGeom>
              <a:blipFill>
                <a:blip r:embed="rId7"/>
                <a:stretch>
                  <a:fillRect l="-900" t="-819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77F3FF-989C-44DF-8350-2A0F2476DD63}"/>
                  </a:ext>
                </a:extLst>
              </p:cNvPr>
              <p:cNvSpPr txBox="1"/>
              <p:nvPr/>
            </p:nvSpPr>
            <p:spPr>
              <a:xfrm>
                <a:off x="6054789" y="3890843"/>
                <a:ext cx="11313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77F3FF-989C-44DF-8350-2A0F2476D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789" y="3890843"/>
                <a:ext cx="113133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B1EAC-2FA5-6EF5-777B-423B1506AC8A}"/>
                  </a:ext>
                </a:extLst>
              </p:cNvPr>
              <p:cNvSpPr txBox="1"/>
              <p:nvPr/>
            </p:nvSpPr>
            <p:spPr>
              <a:xfrm>
                <a:off x="2370522" y="4759112"/>
                <a:ext cx="1516455" cy="504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B1EAC-2FA5-6EF5-777B-423B1506A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522" y="4759112"/>
                <a:ext cx="1516455" cy="504369"/>
              </a:xfrm>
              <a:prstGeom prst="rect">
                <a:avLst/>
              </a:prstGeom>
              <a:blipFill>
                <a:blip r:embed="rId9"/>
                <a:stretch>
                  <a:fillRect r="-144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84A35C-E38C-2364-B708-0EB27C02239B}"/>
                  </a:ext>
                </a:extLst>
              </p:cNvPr>
              <p:cNvSpPr txBox="1"/>
              <p:nvPr/>
            </p:nvSpPr>
            <p:spPr>
              <a:xfrm>
                <a:off x="3548039" y="4809477"/>
                <a:ext cx="2652226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84A35C-E38C-2364-B708-0EB27C02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039" y="4809477"/>
                <a:ext cx="2652226" cy="4036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621F88-FF11-45D3-08A6-2020EAAB7739}"/>
                  </a:ext>
                </a:extLst>
              </p:cNvPr>
              <p:cNvSpPr txBox="1"/>
              <p:nvPr/>
            </p:nvSpPr>
            <p:spPr>
              <a:xfrm>
                <a:off x="5702169" y="4802750"/>
                <a:ext cx="2435290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621F88-FF11-45D3-08A6-2020EAAB7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169" y="4802750"/>
                <a:ext cx="2435290" cy="4036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2A33DE-F1C2-C057-E1E6-D45165EF6C1B}"/>
                  </a:ext>
                </a:extLst>
              </p:cNvPr>
              <p:cNvSpPr txBox="1"/>
              <p:nvPr/>
            </p:nvSpPr>
            <p:spPr>
              <a:xfrm>
                <a:off x="7377782" y="4779789"/>
                <a:ext cx="2722478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2A33DE-F1C2-C057-E1E6-D45165EF6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782" y="4779789"/>
                <a:ext cx="2722478" cy="4036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514CE3A-8E4E-89AC-365E-56CE9BDB6645}"/>
              </a:ext>
            </a:extLst>
          </p:cNvPr>
          <p:cNvSpPr txBox="1"/>
          <p:nvPr/>
        </p:nvSpPr>
        <p:spPr>
          <a:xfrm>
            <a:off x="7858171" y="5688196"/>
            <a:ext cx="23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Same objective values!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1D68AB-ED5B-35D8-7FD9-6E7D26765044}"/>
              </a:ext>
            </a:extLst>
          </p:cNvPr>
          <p:cNvSpPr/>
          <p:nvPr/>
        </p:nvSpPr>
        <p:spPr>
          <a:xfrm>
            <a:off x="7735078" y="5551714"/>
            <a:ext cx="2435289" cy="727788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C7197A-5E32-2AA7-0CEB-87D9BC003189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8948057" y="5198270"/>
            <a:ext cx="4666" cy="35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978AF2-9147-38D5-8CA2-CFFAC2990414}"/>
              </a:ext>
            </a:extLst>
          </p:cNvPr>
          <p:cNvCxnSpPr>
            <a:stCxn id="28" idx="2"/>
          </p:cNvCxnSpPr>
          <p:nvPr/>
        </p:nvCxnSpPr>
        <p:spPr>
          <a:xfrm flipH="1" flipV="1">
            <a:off x="3886977" y="5213114"/>
            <a:ext cx="3848101" cy="70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FAF7A1-5FFE-F47C-04B4-D220F9D3C824}"/>
                  </a:ext>
                </a:extLst>
              </p:cNvPr>
              <p:cNvSpPr txBox="1"/>
              <p:nvPr/>
            </p:nvSpPr>
            <p:spPr>
              <a:xfrm>
                <a:off x="9473943" y="4791914"/>
                <a:ext cx="1252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FAF7A1-5FFE-F47C-04B4-D220F9D3C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943" y="4791914"/>
                <a:ext cx="12526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3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  <p:bldP spid="27" grpId="0"/>
      <p:bldP spid="28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9F1860-68D3-3970-2921-FE7DAF2200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Constraint Optimization: d-D </a:t>
                </a:r>
                <a:r>
                  <a:rPr lang="en-CA" sz="4000" dirty="0">
                    <a:latin typeface="Calibri Light (Headings)"/>
                  </a:rPr>
                  <a:t>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4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CA" sz="4000" b="0" i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CA" sz="40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CA" sz="4000" dirty="0">
                    <a:latin typeface="Calibri Light (Headings)"/>
                  </a:rPr>
                  <a:t>)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9F1860-68D3-3970-2921-FE7DAF220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17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A7F16B-6C77-A1B6-7CF6-4EBE043B7ACE}"/>
                  </a:ext>
                </a:extLst>
              </p:cNvPr>
              <p:cNvSpPr txBox="1"/>
              <p:nvPr/>
            </p:nvSpPr>
            <p:spPr>
              <a:xfrm>
                <a:off x="-832757" y="1473962"/>
                <a:ext cx="6097554" cy="433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A7F16B-6C77-A1B6-7CF6-4EBE043B7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757" y="1473962"/>
                <a:ext cx="6097554" cy="433452"/>
              </a:xfrm>
              <a:prstGeom prst="rect">
                <a:avLst/>
              </a:prstGeom>
              <a:blipFill>
                <a:blip r:embed="rId3"/>
                <a:stretch>
                  <a:fillRect t="-97183" b="-1591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8FEA1-7CA7-E608-C4DD-94D69810E2AB}"/>
                  </a:ext>
                </a:extLst>
              </p:cNvPr>
              <p:cNvSpPr txBox="1"/>
              <p:nvPr/>
            </p:nvSpPr>
            <p:spPr>
              <a:xfrm>
                <a:off x="2890157" y="2649945"/>
                <a:ext cx="6097554" cy="569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.  </m:t>
                              </m:r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𝑇𝑟</m:t>
                                  </m:r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en-C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}               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8FEA1-7CA7-E608-C4DD-94D69810E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157" y="2649945"/>
                <a:ext cx="6097554" cy="569067"/>
              </a:xfrm>
              <a:prstGeom prst="rect">
                <a:avLst/>
              </a:prstGeom>
              <a:blipFill>
                <a:blip r:embed="rId4"/>
                <a:stretch>
                  <a:fillRect t="-148387" b="-2193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B69A5E-D157-98F7-41B0-95BA9E141763}"/>
                  </a:ext>
                </a:extLst>
              </p:cNvPr>
              <p:cNvSpPr txBox="1"/>
              <p:nvPr/>
            </p:nvSpPr>
            <p:spPr>
              <a:xfrm>
                <a:off x="951723" y="2037986"/>
                <a:ext cx="6580584" cy="379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PCA searches for a semi-orthogonal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A" dirty="0"/>
                  <a:t> which solves: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B69A5E-D157-98F7-41B0-95BA9E141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23" y="2037986"/>
                <a:ext cx="6580584" cy="379591"/>
              </a:xfrm>
              <a:prstGeom prst="rect">
                <a:avLst/>
              </a:prstGeom>
              <a:blipFill>
                <a:blip r:embed="rId5"/>
                <a:stretch>
                  <a:fillRect l="-741" t="-4762" b="-238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3ED55F-C083-3619-4ABB-3BE29491529B}"/>
                  </a:ext>
                </a:extLst>
              </p:cNvPr>
              <p:cNvSpPr txBox="1"/>
              <p:nvPr/>
            </p:nvSpPr>
            <p:spPr>
              <a:xfrm>
                <a:off x="186613" y="3429000"/>
                <a:ext cx="6512766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 − &lt;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 ,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3ED55F-C083-3619-4ABB-3BE294915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3" y="3429000"/>
                <a:ext cx="6512766" cy="4036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940B0C-0426-A625-7E4E-E377437FF397}"/>
                  </a:ext>
                </a:extLst>
              </p:cNvPr>
              <p:cNvSpPr txBox="1"/>
              <p:nvPr/>
            </p:nvSpPr>
            <p:spPr>
              <a:xfrm>
                <a:off x="4730621" y="3408944"/>
                <a:ext cx="6512766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940B0C-0426-A625-7E4E-E377437F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621" y="3408944"/>
                <a:ext cx="6512766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FDA8E6-CA13-4E92-89F6-BA9B15DBE424}"/>
                  </a:ext>
                </a:extLst>
              </p:cNvPr>
              <p:cNvSpPr txBox="1"/>
              <p:nvPr/>
            </p:nvSpPr>
            <p:spPr>
              <a:xfrm>
                <a:off x="354563" y="4032720"/>
                <a:ext cx="2631233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FDA8E6-CA13-4E92-89F6-BA9B15DBE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3" y="4032720"/>
                <a:ext cx="2631233" cy="395429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278596-321B-0167-E4E6-D269B3AA2178}"/>
                  </a:ext>
                </a:extLst>
              </p:cNvPr>
              <p:cNvSpPr txBox="1"/>
              <p:nvPr/>
            </p:nvSpPr>
            <p:spPr>
              <a:xfrm>
                <a:off x="186613" y="4659394"/>
                <a:ext cx="26312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 − 2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278596-321B-0167-E4E6-D269B3AA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3" y="4659394"/>
                <a:ext cx="26312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73E6D6-6B61-E588-2068-B7D9506925C8}"/>
                  </a:ext>
                </a:extLst>
              </p:cNvPr>
              <p:cNvSpPr txBox="1"/>
              <p:nvPr/>
            </p:nvSpPr>
            <p:spPr>
              <a:xfrm>
                <a:off x="1082353" y="5254906"/>
                <a:ext cx="4478693" cy="380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    ⇒   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73E6D6-6B61-E588-2068-B7D950692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53" y="5254906"/>
                <a:ext cx="4478693" cy="380425"/>
              </a:xfrm>
              <a:prstGeom prst="rect">
                <a:avLst/>
              </a:prstGeom>
              <a:blipFill>
                <a:blip r:embed="rId1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A4C781-BA88-71A6-4964-1F06796FE395}"/>
                  </a:ext>
                </a:extLst>
              </p:cNvPr>
              <p:cNvSpPr txBox="1"/>
              <p:nvPr/>
            </p:nvSpPr>
            <p:spPr>
              <a:xfrm>
                <a:off x="5561046" y="5265999"/>
                <a:ext cx="3503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Problem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CA" dirty="0"/>
                  <a:t> may not be diagonal! 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A4C781-BA88-71A6-4964-1F06796FE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046" y="5265999"/>
                <a:ext cx="3503331" cy="369332"/>
              </a:xfrm>
              <a:prstGeom prst="rect">
                <a:avLst/>
              </a:prstGeom>
              <a:blipFill>
                <a:blip r:embed="rId11"/>
                <a:stretch>
                  <a:fillRect l="-1391" t="-10000" r="-1043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668BF8-B9D3-F9B8-877B-4DE5A19D39EB}"/>
                  </a:ext>
                </a:extLst>
              </p:cNvPr>
              <p:cNvSpPr txBox="1"/>
              <p:nvPr/>
            </p:nvSpPr>
            <p:spPr>
              <a:xfrm>
                <a:off x="5561047" y="5635331"/>
                <a:ext cx="2425958" cy="930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Solution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𝛬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CA" dirty="0"/>
              </a:p>
              <a:p>
                <a:endParaRPr lang="en-CA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CA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668BF8-B9D3-F9B8-877B-4DE5A19D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047" y="5635331"/>
                <a:ext cx="2425958" cy="930191"/>
              </a:xfrm>
              <a:prstGeom prst="rect">
                <a:avLst/>
              </a:prstGeom>
              <a:blipFill>
                <a:blip r:embed="rId12"/>
                <a:stretch>
                  <a:fillRect l="-2010" t="-26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D6E64-435B-20B1-6106-8D382B24227B}"/>
                  </a:ext>
                </a:extLst>
              </p:cNvPr>
              <p:cNvSpPr txBox="1"/>
              <p:nvPr/>
            </p:nvSpPr>
            <p:spPr>
              <a:xfrm>
                <a:off x="507803" y="6273575"/>
                <a:ext cx="11176393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There is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CA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1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𝜦</m:t>
                            </m:r>
                          </m:e>
                        </m:acc>
                      </m:e>
                      <m:sub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 from the infinite number of solutions that is diagonal since we can set 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𝜦</m:t>
                        </m:r>
                      </m:e>
                      <m:sub>
                        <m:r>
                          <a:rPr lang="en-CA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CA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is diagonal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D6E64-435B-20B1-6106-8D382B242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03" y="6273575"/>
                <a:ext cx="11176393" cy="377026"/>
              </a:xfrm>
              <a:prstGeom prst="rect">
                <a:avLst/>
              </a:prstGeom>
              <a:blipFill>
                <a:blip r:embed="rId13"/>
                <a:stretch>
                  <a:fillRect l="-436" t="-8065" b="-25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C40EBD-0A0D-BDBA-EF34-827F157A3F5E}"/>
              </a:ext>
            </a:extLst>
          </p:cNvPr>
          <p:cNvCxnSpPr/>
          <p:nvPr/>
        </p:nvCxnSpPr>
        <p:spPr>
          <a:xfrm flipH="1" flipV="1">
            <a:off x="7557796" y="5990253"/>
            <a:ext cx="3331028" cy="35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B252D7-D294-12FE-0B93-C37B1D938263}"/>
                  </a:ext>
                </a:extLst>
              </p:cNvPr>
              <p:cNvSpPr txBox="1"/>
              <p:nvPr/>
            </p:nvSpPr>
            <p:spPr>
              <a:xfrm>
                <a:off x="7987004" y="5678660"/>
                <a:ext cx="38318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1400" dirty="0"/>
                  <a:t>(Let </a:t>
                </a:r>
                <a14:m>
                  <m:oMath xmlns:m="http://schemas.openxmlformats.org/officeDocument/2006/math">
                    <m:r>
                      <a:rPr lang="en-CA" sz="14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sz="1400" dirty="0"/>
                  <a:t> be any rotation matrix) 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B252D7-D294-12FE-0B93-C37B1D938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004" y="5678660"/>
                <a:ext cx="3831830" cy="307777"/>
              </a:xfrm>
              <a:prstGeom prst="rect">
                <a:avLst/>
              </a:prstGeom>
              <a:blipFill>
                <a:blip r:embed="rId14"/>
                <a:stretch>
                  <a:fillRect l="-477" t="-4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2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  <p:bldP spid="25" grpId="0"/>
      <p:bldP spid="26" grpId="0"/>
      <p:bldP spid="27" grpId="0"/>
      <p:bldP spid="28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B29D31-8C70-B1BC-C7D7-516052E200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CA" dirty="0"/>
                  <a:t>Constraint Optimization: d-D </a:t>
                </a:r>
                <a:r>
                  <a:rPr lang="en-CA" sz="4000" dirty="0">
                    <a:latin typeface="Calibri Light (Headings)"/>
                  </a:rPr>
                  <a:t>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4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CA" sz="4000" b="0" i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CA" sz="40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CA" sz="4000" dirty="0">
                    <a:latin typeface="Calibri Light (Headings)"/>
                  </a:rPr>
                  <a:t>)</a:t>
                </a:r>
                <a:br>
                  <a:rPr lang="en-CA" sz="4000" dirty="0">
                    <a:latin typeface="Calibri Light (Headings)"/>
                  </a:rPr>
                </a:br>
                <a:r>
                  <a:rPr lang="en-CA" sz="4000" dirty="0">
                    <a:latin typeface="Calibri Light (Headings)"/>
                  </a:rPr>
                  <a:t>Conclusion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B29D31-8C70-B1BC-C7D7-516052E20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61" t="-11521" r="-1855" b="-170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2EA03A-BCAD-D887-6365-2FB8D4EFE05A}"/>
                  </a:ext>
                </a:extLst>
              </p:cNvPr>
              <p:cNvSpPr txBox="1"/>
              <p:nvPr/>
            </p:nvSpPr>
            <p:spPr>
              <a:xfrm>
                <a:off x="2187251" y="3558456"/>
                <a:ext cx="1635190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2EA03A-BCAD-D887-6365-2FB8D4EFE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51" y="3558456"/>
                <a:ext cx="1635190" cy="403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88BFCF-5D3A-1673-6199-303FEE220516}"/>
                  </a:ext>
                </a:extLst>
              </p:cNvPr>
              <p:cNvSpPr txBox="1"/>
              <p:nvPr/>
            </p:nvSpPr>
            <p:spPr>
              <a:xfrm>
                <a:off x="3655268" y="3561375"/>
                <a:ext cx="1971091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88BFCF-5D3A-1673-6199-303FEE220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268" y="3561375"/>
                <a:ext cx="1971091" cy="4036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85ADCF-2A23-0689-FADD-D8AE1D824E91}"/>
                  </a:ext>
                </a:extLst>
              </p:cNvPr>
              <p:cNvSpPr txBox="1"/>
              <p:nvPr/>
            </p:nvSpPr>
            <p:spPr>
              <a:xfrm>
                <a:off x="5497674" y="3578528"/>
                <a:ext cx="1196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85ADCF-2A23-0689-FADD-D8AE1D82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674" y="3578528"/>
                <a:ext cx="11966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856231-6C1F-A800-A10E-FAFDEEB8573A}"/>
                  </a:ext>
                </a:extLst>
              </p:cNvPr>
              <p:cNvSpPr txBox="1"/>
              <p:nvPr/>
            </p:nvSpPr>
            <p:spPr>
              <a:xfrm>
                <a:off x="6787245" y="3321820"/>
                <a:ext cx="1765818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CA" i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856231-6C1F-A800-A10E-FAFDEEB8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245" y="3321820"/>
                <a:ext cx="1765818" cy="876907"/>
              </a:xfrm>
              <a:prstGeom prst="rect">
                <a:avLst/>
              </a:prstGeom>
              <a:blipFill>
                <a:blip r:embed="rId6"/>
                <a:stretch>
                  <a:fillRect r="-9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9ACEDC-34BB-38E5-983E-9E5B671A7AEB}"/>
                  </a:ext>
                </a:extLst>
              </p:cNvPr>
              <p:cNvSpPr txBox="1"/>
              <p:nvPr/>
            </p:nvSpPr>
            <p:spPr>
              <a:xfrm>
                <a:off x="1163994" y="2046305"/>
                <a:ext cx="93142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CA" dirty="0"/>
                  <a:t> are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dirty="0"/>
                  <a:t> with the corresponding eigenvalues on the diagonal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9ACEDC-34BB-38E5-983E-9E5B671A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94" y="2046305"/>
                <a:ext cx="9314284" cy="369332"/>
              </a:xfrm>
              <a:prstGeom prst="rect">
                <a:avLst/>
              </a:prstGeom>
              <a:blipFill>
                <a:blip r:embed="rId7"/>
                <a:stretch>
                  <a:fillRect l="-458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3A55B5-FEB0-E8EF-1092-F42F04398A28}"/>
              </a:ext>
            </a:extLst>
          </p:cNvPr>
          <p:cNvCxnSpPr>
            <a:cxnSpLocks/>
          </p:cNvCxnSpPr>
          <p:nvPr/>
        </p:nvCxnSpPr>
        <p:spPr>
          <a:xfrm>
            <a:off x="3247053" y="2332653"/>
            <a:ext cx="0" cy="134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9EE469-67F8-7F16-F9EC-79F360F53FA0}"/>
              </a:ext>
            </a:extLst>
          </p:cNvPr>
          <p:cNvCxnSpPr>
            <a:cxnSpLocks/>
          </p:cNvCxnSpPr>
          <p:nvPr/>
        </p:nvCxnSpPr>
        <p:spPr>
          <a:xfrm>
            <a:off x="3247053" y="2920482"/>
            <a:ext cx="1875453" cy="669846"/>
          </a:xfrm>
          <a:prstGeom prst="bentConnector3">
            <a:avLst>
              <a:gd name="adj1" fmla="val 100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E78F16-F479-14E6-F98C-5459D0BCDE64}"/>
                  </a:ext>
                </a:extLst>
              </p:cNvPr>
              <p:cNvSpPr txBox="1"/>
              <p:nvPr/>
            </p:nvSpPr>
            <p:spPr>
              <a:xfrm>
                <a:off x="29935" y="4600067"/>
                <a:ext cx="12036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∴ </m:t>
                    </m:r>
                  </m:oMath>
                </a14:m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The objective is maximized by setting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 with the top d eigenvectors </a:t>
                </a:r>
              </a:p>
              <a:p>
                <a:pPr algn="ctr"/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corresponding to the largest eigenvalues!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E78F16-F479-14E6-F98C-5459D0BCD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5" y="4600067"/>
                <a:ext cx="12036490" cy="646331"/>
              </a:xfrm>
              <a:prstGeom prst="rect">
                <a:avLst/>
              </a:prstGeom>
              <a:blipFill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926EA55-C19D-51CC-91A0-5E4A4ECEAE66}"/>
              </a:ext>
            </a:extLst>
          </p:cNvPr>
          <p:cNvSpPr txBox="1"/>
          <p:nvPr/>
        </p:nvSpPr>
        <p:spPr>
          <a:xfrm>
            <a:off x="3906016" y="5898605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** PCA is the optimal linear autoencoder</a:t>
            </a:r>
          </a:p>
        </p:txBody>
      </p:sp>
    </p:spTree>
    <p:extLst>
      <p:ext uri="{BB962C8B-B14F-4D97-AF65-F5344CB8AC3E}">
        <p14:creationId xmlns:p14="http://schemas.microsoft.com/office/powerpoint/2010/main" val="236511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5" grpId="0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F391-D9DB-D466-C3CE-026E0A60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8267F-A0F8-8E4E-6503-128190589C9D}"/>
              </a:ext>
            </a:extLst>
          </p:cNvPr>
          <p:cNvSpPr txBox="1"/>
          <p:nvPr/>
        </p:nvSpPr>
        <p:spPr>
          <a:xfrm>
            <a:off x="838200" y="1506022"/>
            <a:ext cx="535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 just solved the statistical PCA optimization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BB804-7387-638F-38BC-99E225FCBF95}"/>
              </a:ext>
            </a:extLst>
          </p:cNvPr>
          <p:cNvSpPr txBox="1"/>
          <p:nvPr/>
        </p:nvSpPr>
        <p:spPr>
          <a:xfrm>
            <a:off x="838200" y="1978090"/>
            <a:ext cx="837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Geometric PCA solves PCA from a different viewpoint: minimize the reconstruction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032117-B5DC-5C4D-EC04-4DC04AD42831}"/>
                  </a:ext>
                </a:extLst>
              </p:cNvPr>
              <p:cNvSpPr txBox="1"/>
              <p:nvPr/>
            </p:nvSpPr>
            <p:spPr>
              <a:xfrm>
                <a:off x="838200" y="2462253"/>
                <a:ext cx="8803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CA" dirty="0"/>
                  <a:t> is optimal for both constraint optimization problems, thus they are equivalent: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032117-B5DC-5C4D-EC04-4DC04AD4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62253"/>
                <a:ext cx="8803692" cy="369332"/>
              </a:xfrm>
              <a:prstGeom prst="rect">
                <a:avLst/>
              </a:prstGeom>
              <a:blipFill>
                <a:blip r:embed="rId2"/>
                <a:stretch>
                  <a:fillRect l="-623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84221-CEFF-ACCA-9E1F-B2D778162191}"/>
                  </a:ext>
                </a:extLst>
              </p:cNvPr>
              <p:cNvSpPr txBox="1"/>
              <p:nvPr/>
            </p:nvSpPr>
            <p:spPr>
              <a:xfrm>
                <a:off x="2955472" y="3429000"/>
                <a:ext cx="6097554" cy="1668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CA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</m:e>
                        <m:lim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.  </m:t>
                          </m:r>
                          <m:sSup>
                            <m:sSupPr>
                              <m:ctrlP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CA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lim>
                      </m:limLow>
                      <m:sSup>
                        <m:sSupPr>
                          <m:ctrlP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𝑉𝑎𝑟</m:t>
                              </m:r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𝑍</m:t>
                              </m:r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)=</m:t>
                              </m:r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𝑇𝑟</m:t>
                              </m:r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{</m:t>
                              </m:r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e>
                        <m:sup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𝛴</m:t>
                          </m:r>
                        </m:e>
                        <m:sub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en-CA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CA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⇔ </m:t>
                      </m:r>
                    </m:oMath>
                  </m:oMathPara>
                </a14:m>
                <a:endParaRPr lang="en-CA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e>
                        <m:lim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.  </m:t>
                          </m:r>
                          <m:sSup>
                            <m:sSupPr>
                              <m:ctrlP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CA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lim>
                      </m:limLow>
                      <m:sSubSup>
                        <m:sSubSupPr>
                          <m:ctrlP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CA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CA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𝑍</m:t>
                              </m:r>
                            </m:e>
                          </m:d>
                        </m:e>
                        <m:sub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sub>
                        <m:sup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A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84221-CEFF-ACCA-9E1F-B2D778162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72" y="3429000"/>
                <a:ext cx="6097554" cy="1668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818095B-E612-7A45-A206-6ACC8E8E6D3B}"/>
              </a:ext>
            </a:extLst>
          </p:cNvPr>
          <p:cNvSpPr txBox="1"/>
          <p:nvPr/>
        </p:nvSpPr>
        <p:spPr>
          <a:xfrm>
            <a:off x="8813142" y="4790206"/>
            <a:ext cx="1756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400" b="0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Sans Pro" panose="020F0502020204030204" pitchFamily="34" charset="0"/>
              </a:rPr>
              <a:t>Frobenius</a:t>
            </a:r>
            <a:r>
              <a:rPr lang="en-CA" sz="1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urce Sans Pro" panose="020F0502020204030204" pitchFamily="34" charset="0"/>
              </a:rPr>
              <a:t> Norm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336D37-796E-3E09-B4E7-D0B471326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119" y="5097983"/>
            <a:ext cx="1571625" cy="6858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95DFB0B-D49A-FDCB-3692-F6BD3E537FFD}"/>
              </a:ext>
            </a:extLst>
          </p:cNvPr>
          <p:cNvSpPr/>
          <p:nvPr/>
        </p:nvSpPr>
        <p:spPr>
          <a:xfrm>
            <a:off x="8360229" y="4683967"/>
            <a:ext cx="2323322" cy="12036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FF5173-C90F-95F7-C51B-C1242EAC96BF}"/>
              </a:ext>
            </a:extLst>
          </p:cNvPr>
          <p:cNvCxnSpPr>
            <a:cxnSpLocks/>
          </p:cNvCxnSpPr>
          <p:nvPr/>
        </p:nvCxnSpPr>
        <p:spPr>
          <a:xfrm flipH="1" flipV="1">
            <a:off x="7182617" y="4790206"/>
            <a:ext cx="1221695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3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667D-DF9A-321C-C1B7-1B5CCDFE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PCA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0D29E2-669B-17EF-FE8A-A20372484834}"/>
                  </a:ext>
                </a:extLst>
              </p:cNvPr>
              <p:cNvSpPr txBox="1"/>
              <p:nvPr/>
            </p:nvSpPr>
            <p:spPr>
              <a:xfrm>
                <a:off x="838200" y="1780743"/>
                <a:ext cx="3425890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1800" b="1" dirty="0">
                    <a:solidFill>
                      <a:schemeClr val="bg2">
                        <a:lumMod val="25000"/>
                      </a:schemeClr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Encode</a:t>
                </a:r>
                <a:r>
                  <a:rPr lang="en-CA" sz="1800" dirty="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0D29E2-669B-17EF-FE8A-A20372484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0743"/>
                <a:ext cx="3425890" cy="391261"/>
              </a:xfrm>
              <a:prstGeom prst="rect">
                <a:avLst/>
              </a:prstGeom>
              <a:blipFill>
                <a:blip r:embed="rId2"/>
                <a:stretch>
                  <a:fillRect l="-1604" t="-1563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1B97C1-5BCD-C46E-0873-E26DBF8360FB}"/>
                  </a:ext>
                </a:extLst>
              </p:cNvPr>
              <p:cNvSpPr txBox="1"/>
              <p:nvPr/>
            </p:nvSpPr>
            <p:spPr>
              <a:xfrm>
                <a:off x="838200" y="2564381"/>
                <a:ext cx="321517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Decode</a:t>
                </a:r>
                <a:r>
                  <a:rPr lang="en-CA" dirty="0"/>
                  <a:t>: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1B97C1-5BCD-C46E-0873-E26DBF836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64381"/>
                <a:ext cx="3215176" cy="374270"/>
              </a:xfrm>
              <a:prstGeom prst="rect">
                <a:avLst/>
              </a:prstGeom>
              <a:blipFill>
                <a:blip r:embed="rId3"/>
                <a:stretch>
                  <a:fillRect l="-1708" t="-819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408011-061E-96F3-8A9B-1A8155556DF5}"/>
                  </a:ext>
                </a:extLst>
              </p:cNvPr>
              <p:cNvSpPr txBox="1"/>
              <p:nvPr/>
            </p:nvSpPr>
            <p:spPr>
              <a:xfrm>
                <a:off x="838200" y="3331028"/>
                <a:ext cx="3715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Reconstruction error</a:t>
                </a:r>
                <a:r>
                  <a:rPr lang="en-CA" dirty="0"/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̃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408011-061E-96F3-8A9B-1A815555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31028"/>
                <a:ext cx="3715889" cy="369332"/>
              </a:xfrm>
              <a:prstGeom prst="rect">
                <a:avLst/>
              </a:prstGeom>
              <a:blipFill>
                <a:blip r:embed="rId4"/>
                <a:stretch>
                  <a:fillRect l="-1478" t="-8197" r="-9360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DC8B5BC-617C-CBC1-CC74-6FD2DA7173FF}"/>
              </a:ext>
            </a:extLst>
          </p:cNvPr>
          <p:cNvSpPr txBox="1"/>
          <p:nvPr/>
        </p:nvSpPr>
        <p:spPr>
          <a:xfrm>
            <a:off x="3816220" y="4758612"/>
            <a:ext cx="2609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 PCA we are minimizing </a:t>
            </a:r>
          </a:p>
          <a:p>
            <a:r>
              <a:rPr lang="en-CA" dirty="0"/>
              <a:t>the reconstruction error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F671D9-B628-0A5C-2AB8-421B5757C023}"/>
              </a:ext>
            </a:extLst>
          </p:cNvPr>
          <p:cNvSpPr/>
          <p:nvPr/>
        </p:nvSpPr>
        <p:spPr>
          <a:xfrm>
            <a:off x="3710764" y="4591919"/>
            <a:ext cx="2715209" cy="979715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FC85C7-698B-8B93-AA13-BFDED29C278A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3700360"/>
            <a:ext cx="439289" cy="89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0F8B08-6799-3B91-AB2F-18C205381F83}"/>
                  </a:ext>
                </a:extLst>
              </p:cNvPr>
              <p:cNvSpPr txBox="1"/>
              <p:nvPr/>
            </p:nvSpPr>
            <p:spPr>
              <a:xfrm>
                <a:off x="951724" y="6185098"/>
                <a:ext cx="298812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1400" b="0" dirty="0">
                    <a:solidFill>
                      <a:schemeClr val="bg2">
                        <a:lumMod val="25000"/>
                      </a:schemeClr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sz="14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CA" sz="14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CA" sz="1400" kern="100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are</a:t>
                </a:r>
                <a:r>
                  <a:rPr lang="en-CA" sz="14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random vectors</a:t>
                </a:r>
                <a:endParaRPr lang="en-CA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0F8B08-6799-3B91-AB2F-18C205381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24" y="6185098"/>
                <a:ext cx="2988128" cy="307777"/>
              </a:xfrm>
              <a:prstGeom prst="rect">
                <a:avLst/>
              </a:prstGeom>
              <a:blipFill>
                <a:blip r:embed="rId5"/>
                <a:stretch>
                  <a:fillRect l="-612" t="-4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61F129-58BA-C738-3F5C-D085DB8C64A9}"/>
                  </a:ext>
                </a:extLst>
              </p:cNvPr>
              <p:cNvSpPr txBox="1"/>
              <p:nvPr/>
            </p:nvSpPr>
            <p:spPr>
              <a:xfrm>
                <a:off x="5844046" y="2435214"/>
                <a:ext cx="6097554" cy="1535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𝛴</m:t>
                          </m:r>
                        </m:e>
                        <m:sub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CA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</m:e>
                              <m:e/>
                              <m:e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</m:e>
                              <m:e/>
                              <m:e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 −   </m:t>
                                    </m:r>
                                    <m: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 −   </m:t>
                                    </m:r>
                                    <m: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CA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𝑈</m:t>
                      </m:r>
                      <m:r>
                        <a:rPr lang="en-CA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𝛬</m:t>
                      </m:r>
                      <m:sSup>
                        <m:sSupPr>
                          <m:ctrlP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CA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𝑈</m:t>
                      </m:r>
                      <m:r>
                        <a:rPr lang="en-CA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CA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61F129-58BA-C738-3F5C-D085DB8C6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46" y="2435214"/>
                <a:ext cx="6097554" cy="1535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5CF6804-E723-C669-0500-9C674EA7287C}"/>
              </a:ext>
            </a:extLst>
          </p:cNvPr>
          <p:cNvSpPr txBox="1"/>
          <p:nvPr/>
        </p:nvSpPr>
        <p:spPr>
          <a:xfrm>
            <a:off x="7745918" y="1780743"/>
            <a:ext cx="20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Eigendecomposition</a:t>
            </a:r>
            <a:endParaRPr lang="en-CA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1A86FA-7223-4692-167B-137A29E38810}"/>
              </a:ext>
            </a:extLst>
          </p:cNvPr>
          <p:cNvSpPr/>
          <p:nvPr/>
        </p:nvSpPr>
        <p:spPr>
          <a:xfrm>
            <a:off x="5844045" y="1690688"/>
            <a:ext cx="5896947" cy="2548516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897DEB-6037-B277-E8D1-F48C7FAB153B}"/>
                  </a:ext>
                </a:extLst>
              </p:cNvPr>
              <p:cNvSpPr txBox="1"/>
              <p:nvPr/>
            </p:nvSpPr>
            <p:spPr>
              <a:xfrm>
                <a:off x="7585788" y="4907902"/>
                <a:ext cx="3443828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CA" dirty="0"/>
                  <a:t> is the </a:t>
                </a:r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standard deviation </a:t>
                </a:r>
                <a:r>
                  <a:rPr lang="en-CA" dirty="0"/>
                  <a:t>of the </a:t>
                </a:r>
              </a:p>
              <a:p>
                <a:r>
                  <a:rPr lang="en-CA" dirty="0"/>
                  <a:t>projected points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CA" dirty="0"/>
                  <a:t> PC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897DEB-6037-B277-E8D1-F48C7FAB1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788" y="4907902"/>
                <a:ext cx="3443828" cy="651269"/>
              </a:xfrm>
              <a:prstGeom prst="rect">
                <a:avLst/>
              </a:prstGeom>
              <a:blipFill>
                <a:blip r:embed="rId7"/>
                <a:stretch>
                  <a:fillRect l="-1416" t="-4673" r="-708" b="-140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A44E5E99-4301-CD4C-932C-AC56E5402636}"/>
              </a:ext>
            </a:extLst>
          </p:cNvPr>
          <p:cNvSpPr/>
          <p:nvPr/>
        </p:nvSpPr>
        <p:spPr>
          <a:xfrm>
            <a:off x="7221893" y="4715610"/>
            <a:ext cx="3881535" cy="979715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1208D8-E8DE-0EE4-D6E1-807628E80F9D}"/>
              </a:ext>
            </a:extLst>
          </p:cNvPr>
          <p:cNvCxnSpPr>
            <a:stCxn id="20" idx="7"/>
          </p:cNvCxnSpPr>
          <p:nvPr/>
        </p:nvCxnSpPr>
        <p:spPr>
          <a:xfrm flipH="1" flipV="1">
            <a:off x="9395927" y="3429000"/>
            <a:ext cx="1139063" cy="143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10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6787-9788-5FB1-A012-16EE192A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Singular Value Decomposition (SVD)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2D0E0-7B81-BC66-2863-75E4D03318B8}"/>
              </a:ext>
            </a:extLst>
          </p:cNvPr>
          <p:cNvSpPr txBox="1"/>
          <p:nvPr/>
        </p:nvSpPr>
        <p:spPr>
          <a:xfrm>
            <a:off x="510126" y="1800808"/>
            <a:ext cx="108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Any matrix can be decomposed using SVD, this is the reason SVD is a very important decomposition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DF5690-23CC-E897-2162-E318BD78ED04}"/>
                  </a:ext>
                </a:extLst>
              </p:cNvPr>
              <p:cNvSpPr txBox="1"/>
              <p:nvPr/>
            </p:nvSpPr>
            <p:spPr>
              <a:xfrm>
                <a:off x="510126" y="2280260"/>
                <a:ext cx="111274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When </a:t>
                </a:r>
                <a14:m>
                  <m:oMath xmlns:m="http://schemas.openxmlformats.org/officeDocument/2006/math">
                    <m:r>
                      <a:rPr lang="en-CA" sz="1800" b="1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CA" sz="1800" b="1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1800" b="1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en-CA" dirty="0"/>
                  <a:t> (dimension is larger than the number of samples), it is more efficient to compute the </a:t>
                </a:r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top d singular </a:t>
                </a:r>
              </a:p>
              <a:p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      vectors of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r>
                  <a:rPr lang="en-CA" dirty="0"/>
                  <a:t>than the </a:t>
                </a:r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top d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DF5690-23CC-E897-2162-E318BD78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26" y="2280260"/>
                <a:ext cx="11127405" cy="646331"/>
              </a:xfrm>
              <a:prstGeom prst="rect">
                <a:avLst/>
              </a:prstGeom>
              <a:blipFill>
                <a:blip r:embed="rId2"/>
                <a:stretch>
                  <a:fillRect l="-384"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6E41501-4A33-5510-4465-6C24FF1742B7}"/>
              </a:ext>
            </a:extLst>
          </p:cNvPr>
          <p:cNvSpPr txBox="1"/>
          <p:nvPr/>
        </p:nvSpPr>
        <p:spPr>
          <a:xfrm>
            <a:off x="4673081" y="3146831"/>
            <a:ext cx="191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Example use case: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5A80D-5133-E906-FD1F-E1EF819A8A7E}"/>
              </a:ext>
            </a:extLst>
          </p:cNvPr>
          <p:cNvSpPr/>
          <p:nvPr/>
        </p:nvSpPr>
        <p:spPr>
          <a:xfrm>
            <a:off x="4506469" y="3676261"/>
            <a:ext cx="2298441" cy="16981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6C1FC-0F2C-1BC4-0F6A-B92644CE9EAD}"/>
              </a:ext>
            </a:extLst>
          </p:cNvPr>
          <p:cNvSpPr txBox="1"/>
          <p:nvPr/>
        </p:nvSpPr>
        <p:spPr>
          <a:xfrm>
            <a:off x="5216734" y="4340681"/>
            <a:ext cx="8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4963D-6B9F-0FC5-905A-12154C9FA985}"/>
              </a:ext>
            </a:extLst>
          </p:cNvPr>
          <p:cNvSpPr txBox="1"/>
          <p:nvPr/>
        </p:nvSpPr>
        <p:spPr>
          <a:xfrm>
            <a:off x="5330516" y="536525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8C4F19-84F6-CC1A-1151-2B1B7B5204D2}"/>
              </a:ext>
            </a:extLst>
          </p:cNvPr>
          <p:cNvSpPr txBox="1"/>
          <p:nvPr/>
        </p:nvSpPr>
        <p:spPr>
          <a:xfrm rot="16200000">
            <a:off x="3926502" y="4271397"/>
            <a:ext cx="790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1000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C3EFAA-ED72-A44E-C16E-8859DA367C19}"/>
                  </a:ext>
                </a:extLst>
              </p:cNvPr>
              <p:cNvSpPr txBox="1"/>
              <p:nvPr/>
            </p:nvSpPr>
            <p:spPr>
              <a:xfrm>
                <a:off x="7536801" y="3596681"/>
                <a:ext cx="3118757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500,000,000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×500,000,000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C3EFAA-ED72-A44E-C16E-8859DA367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801" y="3596681"/>
                <a:ext cx="3118757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0EADC9-2597-B735-597F-AA073EB7F07E}"/>
                  </a:ext>
                </a:extLst>
              </p:cNvPr>
              <p:cNvSpPr txBox="1"/>
              <p:nvPr/>
            </p:nvSpPr>
            <p:spPr>
              <a:xfrm>
                <a:off x="7406174" y="4629764"/>
                <a:ext cx="44807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We can’t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dirty="0"/>
                  <a:t> in memory nor decompose </a:t>
                </a:r>
              </a:p>
              <a:p>
                <a:r>
                  <a:rPr lang="en-CA" dirty="0"/>
                  <a:t>it into eigenvectors and eigenvalues!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0EADC9-2597-B735-597F-AA073EB7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174" y="4629764"/>
                <a:ext cx="4480714" cy="646331"/>
              </a:xfrm>
              <a:prstGeom prst="rect">
                <a:avLst/>
              </a:prstGeom>
              <a:blipFill>
                <a:blip r:embed="rId4"/>
                <a:stretch>
                  <a:fillRect l="-1224" t="-4673" r="-136" b="-13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5E423F8C-EBBB-FF49-AC23-FA63609CC086}"/>
              </a:ext>
            </a:extLst>
          </p:cNvPr>
          <p:cNvSpPr/>
          <p:nvPr/>
        </p:nvSpPr>
        <p:spPr>
          <a:xfrm>
            <a:off x="7256572" y="4340681"/>
            <a:ext cx="4602324" cy="1178461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E6969E-2BCC-C1C2-DF6B-6D89072D349B}"/>
              </a:ext>
            </a:extLst>
          </p:cNvPr>
          <p:cNvCxnSpPr>
            <a:cxnSpLocks/>
          </p:cNvCxnSpPr>
          <p:nvPr/>
        </p:nvCxnSpPr>
        <p:spPr>
          <a:xfrm>
            <a:off x="9404091" y="3849919"/>
            <a:ext cx="0" cy="49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58D1AA-931B-F383-1425-6A64D2205570}"/>
                  </a:ext>
                </a:extLst>
              </p:cNvPr>
              <p:cNvSpPr txBox="1"/>
              <p:nvPr/>
            </p:nvSpPr>
            <p:spPr>
              <a:xfrm>
                <a:off x="7154245" y="3168051"/>
                <a:ext cx="4322095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1,000,000 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𝑝𝑖𝑥𝑒𝑙𝑠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×500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𝑖𝑚𝑎𝑔𝑒𝑠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58D1AA-931B-F383-1425-6A64D220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245" y="3168051"/>
                <a:ext cx="4322095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89F783D-6709-37AB-0F9A-1212ECDFD6E4}"/>
              </a:ext>
            </a:extLst>
          </p:cNvPr>
          <p:cNvSpPr txBox="1"/>
          <p:nvPr/>
        </p:nvSpPr>
        <p:spPr>
          <a:xfrm>
            <a:off x="1017037" y="6102220"/>
            <a:ext cx="30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But, we only have 500 images!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8DD5A-76D2-BBBD-AD03-E6027A41E026}"/>
              </a:ext>
            </a:extLst>
          </p:cNvPr>
          <p:cNvSpPr txBox="1"/>
          <p:nvPr/>
        </p:nvSpPr>
        <p:spPr>
          <a:xfrm>
            <a:off x="4488023" y="6102220"/>
            <a:ext cx="7259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We can still perform PCA by bypassing the covariance matrix using </a:t>
            </a:r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dual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6A5C0-5B29-FAC7-E7D8-10BF64C055FB}"/>
                  </a:ext>
                </a:extLst>
              </p:cNvPr>
              <p:cNvSpPr txBox="1"/>
              <p:nvPr/>
            </p:nvSpPr>
            <p:spPr>
              <a:xfrm>
                <a:off x="3830994" y="6102220"/>
                <a:ext cx="8420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6A5C0-5B29-FAC7-E7D8-10BF64C05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994" y="6102220"/>
                <a:ext cx="8420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51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20" grpId="0"/>
      <p:bldP spid="2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1C35-F645-1B52-D196-D8CAFED1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D7B70-FD7D-8F8A-88CB-8E602FCC950E}"/>
              </a:ext>
            </a:extLst>
          </p:cNvPr>
          <p:cNvSpPr txBox="1"/>
          <p:nvPr/>
        </p:nvSpPr>
        <p:spPr>
          <a:xfrm>
            <a:off x="838200" y="1881060"/>
            <a:ext cx="98822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600" indent="0">
              <a:buNone/>
            </a:pPr>
            <a:r>
              <a:rPr lang="en-CA" sz="1400" b="0" i="0" u="none" strike="noStrike" baseline="0" dirty="0">
                <a:highlight>
                  <a:srgbClr val="FFFFFF"/>
                </a:highlight>
              </a:rPr>
              <a:t>Training a lot of parameters using a scarce data set can lead to overfitting and poor generalization.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3509C-0857-930B-59A8-9B4544E2169E}"/>
              </a:ext>
            </a:extLst>
          </p:cNvPr>
          <p:cNvSpPr txBox="1"/>
          <p:nvPr/>
        </p:nvSpPr>
        <p:spPr>
          <a:xfrm>
            <a:off x="838200" y="151172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600"/>
            <a:r>
              <a:rPr lang="en-CA" b="0" i="0" u="none" strike="noStrike" baseline="0" dirty="0">
                <a:highlight>
                  <a:srgbClr val="FFFFFF"/>
                </a:highlight>
              </a:rPr>
              <a:t>A few reasons we require dimensionality reduction: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A4206-A838-F046-3428-5AD05F0B2D24}"/>
              </a:ext>
            </a:extLst>
          </p:cNvPr>
          <p:cNvSpPr txBox="1"/>
          <p:nvPr/>
        </p:nvSpPr>
        <p:spPr>
          <a:xfrm>
            <a:off x="838200" y="2136576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600" indent="0">
              <a:buNone/>
            </a:pPr>
            <a:r>
              <a:rPr lang="en-CA" sz="1400" b="0" i="0" u="none" strike="noStrike" baseline="0" dirty="0">
                <a:highlight>
                  <a:srgbClr val="FFFFFF"/>
                </a:highlight>
              </a:rPr>
              <a:t>High dimensionality also means very large training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DC36F9-E3D0-8E96-4E4E-385205857329}"/>
              </a:ext>
            </a:extLst>
          </p:cNvPr>
          <p:cNvSpPr txBox="1"/>
          <p:nvPr/>
        </p:nvSpPr>
        <p:spPr>
          <a:xfrm>
            <a:off x="838201" y="2431157"/>
            <a:ext cx="1051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600" indent="0">
              <a:buNone/>
            </a:pPr>
            <a:r>
              <a:rPr lang="en-CA" sz="1400" b="0" i="0" u="none" strike="noStrike" baseline="0" dirty="0">
                <a:highlight>
                  <a:srgbClr val="FFFFFF"/>
                </a:highlight>
              </a:rPr>
              <a:t>It is often true that despite residing in high dimensional space, feature space has a low dimensional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55721-AD43-5A09-25FD-F5D3A06EB5AD}"/>
              </a:ext>
            </a:extLst>
          </p:cNvPr>
          <p:cNvSpPr txBox="1"/>
          <p:nvPr/>
        </p:nvSpPr>
        <p:spPr>
          <a:xfrm>
            <a:off x="838200" y="302766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600"/>
            <a:r>
              <a:rPr lang="en-CA" sz="1800" b="0" i="0" u="none" strike="noStrike" baseline="0" dirty="0">
                <a:highlight>
                  <a:srgbClr val="FFFFFF"/>
                </a:highlight>
              </a:rPr>
              <a:t>What is SVD and ED?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6423BC-D7AC-F392-0813-AECAEB9D6939}"/>
              </a:ext>
            </a:extLst>
          </p:cNvPr>
          <p:cNvSpPr txBox="1"/>
          <p:nvPr/>
        </p:nvSpPr>
        <p:spPr>
          <a:xfrm>
            <a:off x="838199" y="3429642"/>
            <a:ext cx="12092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600" indent="0">
              <a:buNone/>
            </a:pPr>
            <a:r>
              <a:rPr lang="en-CA" sz="1400" b="0" i="0" u="none" strike="noStrike" baseline="0" dirty="0">
                <a:highlight>
                  <a:srgbClr val="FFFFFF"/>
                </a:highlight>
              </a:rPr>
              <a:t>Both SVD and ED are matrix factorization methods that allow you to reduce the dimensionality of a matrix while retaining most of its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1C1E05-5FD8-084B-4803-6CE29785AFA0}"/>
              </a:ext>
            </a:extLst>
          </p:cNvPr>
          <p:cNvSpPr txBox="1"/>
          <p:nvPr/>
        </p:nvSpPr>
        <p:spPr>
          <a:xfrm>
            <a:off x="838199" y="3715372"/>
            <a:ext cx="111088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600" indent="0">
              <a:buNone/>
            </a:pPr>
            <a:r>
              <a:rPr lang="en-CA" sz="1400" b="0" i="0" u="none" strike="noStrike" baseline="0" dirty="0">
                <a:highlight>
                  <a:srgbClr val="FFFFFF"/>
                </a:highlight>
              </a:rPr>
              <a:t>Both can be used to approximate a matrix with a lower-rank matrix that has a smaller size or for removing noise from the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C71F7F-2693-BA19-8535-0A83B77D026C}"/>
              </a:ext>
            </a:extLst>
          </p:cNvPr>
          <p:cNvSpPr txBox="1"/>
          <p:nvPr/>
        </p:nvSpPr>
        <p:spPr>
          <a:xfrm>
            <a:off x="838199" y="3962203"/>
            <a:ext cx="6862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600" indent="0">
              <a:buNone/>
            </a:pPr>
            <a:r>
              <a:rPr lang="en-CA" sz="1400" b="0" i="0" u="none" strike="noStrike" baseline="0" dirty="0">
                <a:highlight>
                  <a:srgbClr val="FFFFFF"/>
                </a:highlight>
              </a:rPr>
              <a:t>Any matrix can be decomposed using SVD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4AE19-21A2-A90F-5B6E-E4D1B9403B8C}"/>
              </a:ext>
            </a:extLst>
          </p:cNvPr>
          <p:cNvSpPr txBox="1"/>
          <p:nvPr/>
        </p:nvSpPr>
        <p:spPr>
          <a:xfrm>
            <a:off x="838199" y="4269980"/>
            <a:ext cx="6862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600" indent="0">
              <a:buNone/>
            </a:pPr>
            <a:r>
              <a:rPr lang="en-CA" sz="1400" b="0" i="0" u="none" strike="noStrike" baseline="0" dirty="0">
                <a:highlight>
                  <a:srgbClr val="FFFFFF"/>
                </a:highlight>
              </a:rPr>
              <a:t>However, ED can only exist for square matrices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2CEE70-8631-6C04-D408-F10FE1B44B22}"/>
              </a:ext>
            </a:extLst>
          </p:cNvPr>
          <p:cNvSpPr txBox="1"/>
          <p:nvPr/>
        </p:nvSpPr>
        <p:spPr>
          <a:xfrm>
            <a:off x="838199" y="4863136"/>
            <a:ext cx="6862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600"/>
            <a:r>
              <a:rPr lang="en-CA" sz="1800" b="0" i="0" u="none" strike="noStrike" baseline="0" dirty="0">
                <a:highlight>
                  <a:srgbClr val="FFFFFF"/>
                </a:highlight>
              </a:rPr>
              <a:t>What is PCA?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B467EB-DADF-5761-B3A4-3044ACE58C21}"/>
              </a:ext>
            </a:extLst>
          </p:cNvPr>
          <p:cNvSpPr txBox="1"/>
          <p:nvPr/>
        </p:nvSpPr>
        <p:spPr>
          <a:xfrm>
            <a:off x="838199" y="5261989"/>
            <a:ext cx="6862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600" indent="0">
              <a:buNone/>
            </a:pPr>
            <a:r>
              <a:rPr lang="en-CA" sz="1400" b="0" i="0" u="none" strike="noStrike" baseline="0" dirty="0">
                <a:highlight>
                  <a:srgbClr val="FFFFFF"/>
                </a:highlight>
              </a:rPr>
              <a:t>PCA utilizes ED or SVD to transform high-dimensional data into a lower-dimensional space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2F05A3-50D6-AD77-01CF-6E22A962F434}"/>
              </a:ext>
            </a:extLst>
          </p:cNvPr>
          <p:cNvSpPr txBox="1"/>
          <p:nvPr/>
        </p:nvSpPr>
        <p:spPr>
          <a:xfrm>
            <a:off x="838199" y="5563140"/>
            <a:ext cx="6862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600" indent="0">
              <a:buNone/>
            </a:pPr>
            <a:r>
              <a:rPr lang="en-CA" sz="1400" b="0" i="0" u="none" strike="noStrike" baseline="0" dirty="0">
                <a:highlight>
                  <a:srgbClr val="FFFFFF"/>
                </a:highlight>
              </a:rPr>
              <a:t>It helps in compressing data, removing noise, and identifying dominant features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D0C95A-E427-E135-DF95-9DC36E534A33}"/>
              </a:ext>
            </a:extLst>
          </p:cNvPr>
          <p:cNvSpPr txBox="1"/>
          <p:nvPr/>
        </p:nvSpPr>
        <p:spPr>
          <a:xfrm>
            <a:off x="838199" y="5830673"/>
            <a:ext cx="6862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600" indent="0">
              <a:buNone/>
            </a:pPr>
            <a:r>
              <a:rPr lang="en-CA" sz="1400" b="0" i="0" u="none" strike="noStrike" baseline="0" dirty="0">
                <a:highlight>
                  <a:srgbClr val="FFFFFF"/>
                </a:highlight>
              </a:rPr>
              <a:t>It can also be used for ranking, regression and clustering</a:t>
            </a:r>
          </a:p>
        </p:txBody>
      </p:sp>
    </p:spTree>
    <p:extLst>
      <p:ext uri="{BB962C8B-B14F-4D97-AF65-F5344CB8AC3E}">
        <p14:creationId xmlns:p14="http://schemas.microsoft.com/office/powerpoint/2010/main" val="3067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3E30-ADC2-5C93-2036-C4CF1CAF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Singular Value Decomposition (SVD)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116FFF-1CEB-5489-B3AB-466EF97A5698}"/>
                  </a:ext>
                </a:extLst>
              </p:cNvPr>
              <p:cNvSpPr txBox="1"/>
              <p:nvPr/>
            </p:nvSpPr>
            <p:spPr>
              <a:xfrm>
                <a:off x="5486401" y="1901752"/>
                <a:ext cx="22603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CA" sz="2000" i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CA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116FFF-1CEB-5489-B3AB-466EF97A5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1" y="1901752"/>
                <a:ext cx="226034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211C74-FE5A-4E3F-8D70-6C5B9FE88ED3}"/>
                  </a:ext>
                </a:extLst>
              </p:cNvPr>
              <p:cNvSpPr txBox="1"/>
              <p:nvPr/>
            </p:nvSpPr>
            <p:spPr>
              <a:xfrm>
                <a:off x="1138333" y="1798483"/>
                <a:ext cx="4264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The SVD of a matrix,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CA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A" dirty="0"/>
                  <a:t>    is: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211C74-FE5A-4E3F-8D70-6C5B9FE88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33" y="1798483"/>
                <a:ext cx="4264089" cy="369332"/>
              </a:xfrm>
              <a:prstGeom prst="rect">
                <a:avLst/>
              </a:prstGeom>
              <a:blipFill>
                <a:blip r:embed="rId3"/>
                <a:stretch>
                  <a:fillRect l="-1288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9D03072-6044-470A-6252-878C91AAD37D}"/>
              </a:ext>
            </a:extLst>
          </p:cNvPr>
          <p:cNvSpPr/>
          <p:nvPr/>
        </p:nvSpPr>
        <p:spPr>
          <a:xfrm>
            <a:off x="5822300" y="1724460"/>
            <a:ext cx="1539551" cy="6904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FCFF58-797D-3CDC-C89F-51E26E41D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23" y="3843727"/>
            <a:ext cx="5839116" cy="1675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71E253-88FF-485E-F1B0-3632C6B20A81}"/>
                  </a:ext>
                </a:extLst>
              </p:cNvPr>
              <p:cNvSpPr txBox="1"/>
              <p:nvPr/>
            </p:nvSpPr>
            <p:spPr>
              <a:xfrm>
                <a:off x="2639396" y="3244334"/>
                <a:ext cx="12619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CA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CA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71E253-88FF-485E-F1B0-3632C6B2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396" y="3244334"/>
                <a:ext cx="12619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621565-5538-AA69-ECD6-E4E3EE78B1C9}"/>
              </a:ext>
            </a:extLst>
          </p:cNvPr>
          <p:cNvCxnSpPr>
            <a:cxnSpLocks/>
          </p:cNvCxnSpPr>
          <p:nvPr/>
        </p:nvCxnSpPr>
        <p:spPr>
          <a:xfrm>
            <a:off x="6616571" y="3088433"/>
            <a:ext cx="0" cy="2920481"/>
          </a:xfrm>
          <a:prstGeom prst="line">
            <a:avLst/>
          </a:prstGeom>
          <a:ln w="101600">
            <a:gradFill>
              <a:gsLst>
                <a:gs pos="12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CBF7E8F-A5D3-2393-EF98-2B94DD07C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848" y="3843727"/>
            <a:ext cx="4577191" cy="19434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4CB91C-46C3-DAF7-300C-89BF6497117A}"/>
                  </a:ext>
                </a:extLst>
              </p:cNvPr>
              <p:cNvSpPr txBox="1"/>
              <p:nvPr/>
            </p:nvSpPr>
            <p:spPr>
              <a:xfrm>
                <a:off x="8927064" y="3244334"/>
                <a:ext cx="14112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CA" b="1" i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CA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CA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4CB91C-46C3-DAF7-300C-89BF6497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064" y="3244334"/>
                <a:ext cx="14112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24C178-BFC7-56E3-D413-8D6BEB872EDE}"/>
                  </a:ext>
                </a:extLst>
              </p:cNvPr>
              <p:cNvSpPr txBox="1"/>
              <p:nvPr/>
            </p:nvSpPr>
            <p:spPr>
              <a:xfrm>
                <a:off x="8314247" y="1724460"/>
                <a:ext cx="300691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     </a:t>
                </a:r>
                <a:r>
                  <a:rPr lang="en-CA" sz="1400" i="1" dirty="0"/>
                  <a:t>Note: </a:t>
                </a:r>
                <a14:m>
                  <m:oMath xmlns:m="http://schemas.openxmlformats.org/officeDocument/2006/math">
                    <m:r>
                      <a:rPr lang="en-CA" sz="1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CA" sz="1400" i="1" dirty="0"/>
                  <a:t> is not the covariance! </a:t>
                </a:r>
              </a:p>
              <a:p>
                <a14:m>
                  <m:oMath xmlns:m="http://schemas.openxmlformats.org/officeDocument/2006/math">
                    <m:r>
                      <a:rPr lang="en-CA" sz="1400" b="1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CA" sz="1400" dirty="0"/>
                  <a:t> contains the singular values of </a:t>
                </a:r>
                <a14:m>
                  <m:oMath xmlns:m="http://schemas.openxmlformats.org/officeDocument/2006/math">
                    <m:r>
                      <a:rPr lang="en-CA" sz="1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1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1400" i="1" dirty="0">
                  <a:latin typeface="Cambria Math" panose="02040503050406030204" pitchFamily="18" charset="0"/>
                </a:endParaRPr>
              </a:p>
              <a:p>
                <a:r>
                  <a:rPr lang="en-CA" sz="1400" dirty="0"/>
                  <a:t>Columns of </a:t>
                </a:r>
                <a14:m>
                  <m:oMath xmlns:m="http://schemas.openxmlformats.org/officeDocument/2006/math">
                    <m:r>
                      <a:rPr lang="en-CA" sz="1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CA" sz="1400" dirty="0"/>
                  <a:t> and </a:t>
                </a:r>
                <a14:m>
                  <m:oMath xmlns:m="http://schemas.openxmlformats.org/officeDocument/2006/math">
                    <m:r>
                      <a:rPr lang="en-CA" sz="1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CA" sz="1400" dirty="0"/>
                  <a:t> are called the left </a:t>
                </a:r>
              </a:p>
              <a:p>
                <a:r>
                  <a:rPr lang="en-CA" sz="1400" dirty="0"/>
                  <a:t>and right singular vectors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24C178-BFC7-56E3-D413-8D6BEB872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247" y="1724460"/>
                <a:ext cx="3006913" cy="954107"/>
              </a:xfrm>
              <a:prstGeom prst="rect">
                <a:avLst/>
              </a:prstGeom>
              <a:blipFill>
                <a:blip r:embed="rId8"/>
                <a:stretch>
                  <a:fillRect l="-609" t="-1282" b="-5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70CCA5-6414-0405-D7A3-5081287C727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361851" y="2069693"/>
            <a:ext cx="730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04C653D-2D4C-6D82-1452-603BDA334038}"/>
              </a:ext>
            </a:extLst>
          </p:cNvPr>
          <p:cNvSpPr/>
          <p:nvPr/>
        </p:nvSpPr>
        <p:spPr>
          <a:xfrm>
            <a:off x="8092614" y="1493926"/>
            <a:ext cx="3142873" cy="1454548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132DBE-2CFA-EF5F-FACF-B52E87E4BBE3}"/>
                  </a:ext>
                </a:extLst>
              </p:cNvPr>
              <p:cNvSpPr txBox="1"/>
              <p:nvPr/>
            </p:nvSpPr>
            <p:spPr>
              <a:xfrm>
                <a:off x="2375566" y="6008914"/>
                <a:ext cx="10870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132DBE-2CFA-EF5F-FACF-B52E87E4B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566" y="6008914"/>
                <a:ext cx="10870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7F412E-A22D-4C9B-6905-690D4CAB474A}"/>
                  </a:ext>
                </a:extLst>
              </p:cNvPr>
              <p:cNvSpPr txBox="1"/>
              <p:nvPr/>
            </p:nvSpPr>
            <p:spPr>
              <a:xfrm>
                <a:off x="8545675" y="6017278"/>
                <a:ext cx="10870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7F412E-A22D-4C9B-6905-690D4CAB4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675" y="6017278"/>
                <a:ext cx="108701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6F37A2-098F-5708-2680-08E3BEA16478}"/>
                  </a:ext>
                </a:extLst>
              </p:cNvPr>
              <p:cNvSpPr txBox="1"/>
              <p:nvPr/>
            </p:nvSpPr>
            <p:spPr>
              <a:xfrm>
                <a:off x="10727602" y="6023890"/>
                <a:ext cx="10537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6F37A2-098F-5708-2680-08E3BEA16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602" y="6023890"/>
                <a:ext cx="10537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9A8067-3B3B-7DB5-D77D-A404D567967E}"/>
                  </a:ext>
                </a:extLst>
              </p:cNvPr>
              <p:cNvSpPr txBox="1"/>
              <p:nvPr/>
            </p:nvSpPr>
            <p:spPr>
              <a:xfrm>
                <a:off x="5177726" y="6008914"/>
                <a:ext cx="10537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9A8067-3B3B-7DB5-D77D-A404D567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26" y="6008914"/>
                <a:ext cx="105371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37BB1220-65D8-5497-C509-CF186CB200C0}"/>
              </a:ext>
            </a:extLst>
          </p:cNvPr>
          <p:cNvSpPr/>
          <p:nvPr/>
        </p:nvSpPr>
        <p:spPr>
          <a:xfrm>
            <a:off x="5144430" y="5934269"/>
            <a:ext cx="1087013" cy="558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942FAB-6FDA-A1C3-17CA-4FAE425755C7}"/>
              </a:ext>
            </a:extLst>
          </p:cNvPr>
          <p:cNvSpPr/>
          <p:nvPr/>
        </p:nvSpPr>
        <p:spPr>
          <a:xfrm>
            <a:off x="2375568" y="5914277"/>
            <a:ext cx="1087013" cy="558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E857A1A-5B87-9ADC-9F2A-5FAFE19E10BB}"/>
              </a:ext>
            </a:extLst>
          </p:cNvPr>
          <p:cNvSpPr/>
          <p:nvPr/>
        </p:nvSpPr>
        <p:spPr>
          <a:xfrm>
            <a:off x="8545675" y="5914277"/>
            <a:ext cx="1087013" cy="558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A16611-2649-4643-8602-790D165CB6F1}"/>
              </a:ext>
            </a:extLst>
          </p:cNvPr>
          <p:cNvSpPr/>
          <p:nvPr/>
        </p:nvSpPr>
        <p:spPr>
          <a:xfrm>
            <a:off x="10694306" y="5934269"/>
            <a:ext cx="1087013" cy="558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3F6C5E-8956-16E6-F1AD-20641FC914E0}"/>
              </a:ext>
            </a:extLst>
          </p:cNvPr>
          <p:cNvCxnSpPr>
            <a:endCxn id="48" idx="0"/>
          </p:cNvCxnSpPr>
          <p:nvPr/>
        </p:nvCxnSpPr>
        <p:spPr>
          <a:xfrm>
            <a:off x="2919073" y="5519399"/>
            <a:ext cx="2" cy="39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325FA3-66BF-365D-135F-22A442E54596}"/>
              </a:ext>
            </a:extLst>
          </p:cNvPr>
          <p:cNvCxnSpPr/>
          <p:nvPr/>
        </p:nvCxnSpPr>
        <p:spPr>
          <a:xfrm>
            <a:off x="5704584" y="5519399"/>
            <a:ext cx="2" cy="39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4BE02C-F4CC-6CC2-5A4D-DBE45C558E29}"/>
              </a:ext>
            </a:extLst>
          </p:cNvPr>
          <p:cNvCxnSpPr>
            <a:cxnSpLocks/>
          </p:cNvCxnSpPr>
          <p:nvPr/>
        </p:nvCxnSpPr>
        <p:spPr>
          <a:xfrm>
            <a:off x="9068195" y="5787217"/>
            <a:ext cx="0" cy="15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E9E825-2200-9512-11F2-0C6497299AEF}"/>
              </a:ext>
            </a:extLst>
          </p:cNvPr>
          <p:cNvCxnSpPr>
            <a:cxnSpLocks/>
          </p:cNvCxnSpPr>
          <p:nvPr/>
        </p:nvCxnSpPr>
        <p:spPr>
          <a:xfrm>
            <a:off x="11235487" y="5737320"/>
            <a:ext cx="0" cy="1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972B00-FFCB-4D56-D4A7-17D88E17E8D9}"/>
                  </a:ext>
                </a:extLst>
              </p:cNvPr>
              <p:cNvSpPr txBox="1"/>
              <p:nvPr/>
            </p:nvSpPr>
            <p:spPr>
              <a:xfrm>
                <a:off x="5090672" y="2520642"/>
                <a:ext cx="332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/>
                  <a:t>where </a:t>
                </a:r>
                <a14:m>
                  <m:oMath xmlns:m="http://schemas.openxmlformats.org/officeDocument/2006/math">
                    <m:r>
                      <a:rPr lang="en-CA" sz="160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CA" sz="1600" dirty="0"/>
                  <a:t> and </a:t>
                </a:r>
                <a14:m>
                  <m:oMath xmlns:m="http://schemas.openxmlformats.org/officeDocument/2006/math">
                    <m:r>
                      <a:rPr lang="en-CA" sz="16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1600" dirty="0"/>
                  <a:t>are orthogonal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CA" sz="1600" dirty="0"/>
                  <a:t> is diagonal and always non-negative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972B00-FFCB-4D56-D4A7-17D88E17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672" y="2520642"/>
                <a:ext cx="3323859" cy="584775"/>
              </a:xfrm>
              <a:prstGeom prst="rect">
                <a:avLst/>
              </a:prstGeom>
              <a:blipFill>
                <a:blip r:embed="rId13"/>
                <a:stretch>
                  <a:fillRect l="-917" t="-3125"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5D15425-92D0-5589-4F4B-79AB87EDAB08}"/>
                  </a:ext>
                </a:extLst>
              </p:cNvPr>
              <p:cNvSpPr txBox="1"/>
              <p:nvPr/>
            </p:nvSpPr>
            <p:spPr>
              <a:xfrm>
                <a:off x="1507765" y="2472425"/>
                <a:ext cx="28226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1200" dirty="0"/>
                  <a:t>The rank of the matrix </a:t>
                </a:r>
                <a14:m>
                  <m:oMath xmlns:m="http://schemas.openxmlformats.org/officeDocument/2006/math">
                    <m:r>
                      <a:rPr lang="en-CA" sz="12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sz="1200" dirty="0"/>
                  <a:t> is determined </a:t>
                </a:r>
              </a:p>
              <a:p>
                <a:r>
                  <a:rPr lang="en-CA" sz="1200" dirty="0"/>
                  <a:t>by the number of non-zero singular values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5D15425-92D0-5589-4F4B-79AB87EDA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5" y="2472425"/>
                <a:ext cx="2822615" cy="461665"/>
              </a:xfrm>
              <a:prstGeom prst="rect">
                <a:avLst/>
              </a:prstGeom>
              <a:blipFill>
                <a:blip r:embed="rId14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0BCFF953-19C4-8169-233D-B833387995FB}"/>
              </a:ext>
            </a:extLst>
          </p:cNvPr>
          <p:cNvSpPr/>
          <p:nvPr/>
        </p:nvSpPr>
        <p:spPr>
          <a:xfrm>
            <a:off x="1323689" y="2386987"/>
            <a:ext cx="2997640" cy="690465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B6B65D-03EF-3EAD-A921-BB9E5C579A46}"/>
              </a:ext>
            </a:extLst>
          </p:cNvPr>
          <p:cNvCxnSpPr>
            <a:cxnSpLocks/>
            <a:stCxn id="63" idx="5"/>
          </p:cNvCxnSpPr>
          <p:nvPr/>
        </p:nvCxnSpPr>
        <p:spPr>
          <a:xfrm>
            <a:off x="3882335" y="2976336"/>
            <a:ext cx="250142" cy="110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60" grpId="0"/>
      <p:bldP spid="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F235-62AF-5724-3F20-6483C63B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Singular Value Decomposition (SVD)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9EAA53-FED2-CBAA-0DA2-4ECE23AB0651}"/>
                  </a:ext>
                </a:extLst>
              </p:cNvPr>
              <p:cNvSpPr txBox="1"/>
              <p:nvPr/>
            </p:nvSpPr>
            <p:spPr>
              <a:xfrm>
                <a:off x="838200" y="1872734"/>
                <a:ext cx="7597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CA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A" dirty="0"/>
                  <a:t>  ; 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CA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A" dirty="0"/>
                  <a:t>     Has the following properties: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9EAA53-FED2-CBAA-0DA2-4ECE23AB0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72734"/>
                <a:ext cx="7597451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FFD415-0F05-F68E-D5A8-483E18B54115}"/>
                  </a:ext>
                </a:extLst>
              </p:cNvPr>
              <p:cNvSpPr txBox="1"/>
              <p:nvPr/>
            </p:nvSpPr>
            <p:spPr>
              <a:xfrm>
                <a:off x="1398037" y="2741991"/>
                <a:ext cx="331244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  are the eigenvectors of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𝑿𝑿</m:t>
                        </m:r>
                      </m:e>
                      <m:sup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endParaRPr lang="en-CA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FFD415-0F05-F68E-D5A8-483E18B5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37" y="2741991"/>
                <a:ext cx="3312445" cy="374270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F85F9F-382B-CFB1-8DAB-617D1B1DC8B2}"/>
                  </a:ext>
                </a:extLst>
              </p:cNvPr>
              <p:cNvSpPr txBox="1"/>
              <p:nvPr/>
            </p:nvSpPr>
            <p:spPr>
              <a:xfrm>
                <a:off x="1398037" y="3377346"/>
                <a:ext cx="609755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CA" dirty="0"/>
                  <a:t>  are the eigenvectors of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CA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F85F9F-382B-CFB1-8DAB-617D1B1D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37" y="3377346"/>
                <a:ext cx="6097554" cy="374270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tar: 8 Points 7">
            <a:extLst>
              <a:ext uri="{FF2B5EF4-FFF2-40B4-BE49-F238E27FC236}">
                <a16:creationId xmlns:a16="http://schemas.microsoft.com/office/drawing/2014/main" id="{28FF1A94-388A-FFA9-074F-BFA246F4AA64}"/>
              </a:ext>
            </a:extLst>
          </p:cNvPr>
          <p:cNvSpPr/>
          <p:nvPr/>
        </p:nvSpPr>
        <p:spPr>
          <a:xfrm>
            <a:off x="838200" y="2741991"/>
            <a:ext cx="369116" cy="36933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381000">
              <a:schemeClr val="accent2">
                <a:lumMod val="60000"/>
                <a:lumOff val="40000"/>
                <a:alpha val="16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9" name="Star: 8 Points 8">
            <a:extLst>
              <a:ext uri="{FF2B5EF4-FFF2-40B4-BE49-F238E27FC236}">
                <a16:creationId xmlns:a16="http://schemas.microsoft.com/office/drawing/2014/main" id="{BF7F3D4E-83AB-87ED-2370-658A922F2514}"/>
              </a:ext>
            </a:extLst>
          </p:cNvPr>
          <p:cNvSpPr/>
          <p:nvPr/>
        </p:nvSpPr>
        <p:spPr>
          <a:xfrm>
            <a:off x="838200" y="3429000"/>
            <a:ext cx="369116" cy="36933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381000">
              <a:schemeClr val="accent2">
                <a:lumMod val="60000"/>
                <a:lumOff val="40000"/>
                <a:alpha val="16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10B17-8746-0303-4050-739CF53394E1}"/>
              </a:ext>
            </a:extLst>
          </p:cNvPr>
          <p:cNvSpPr txBox="1"/>
          <p:nvPr/>
        </p:nvSpPr>
        <p:spPr>
          <a:xfrm>
            <a:off x="6503437" y="2748166"/>
            <a:ext cx="216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Proof of           : </a:t>
            </a:r>
          </a:p>
        </p:txBody>
      </p:sp>
      <p:sp>
        <p:nvSpPr>
          <p:cNvPr id="11" name="Star: 8 Points 10">
            <a:extLst>
              <a:ext uri="{FF2B5EF4-FFF2-40B4-BE49-F238E27FC236}">
                <a16:creationId xmlns:a16="http://schemas.microsoft.com/office/drawing/2014/main" id="{DDD18298-563D-990B-97FE-2EED671C84B5}"/>
              </a:ext>
            </a:extLst>
          </p:cNvPr>
          <p:cNvSpPr/>
          <p:nvPr/>
        </p:nvSpPr>
        <p:spPr>
          <a:xfrm>
            <a:off x="7761987" y="2794332"/>
            <a:ext cx="369116" cy="36933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381000">
              <a:schemeClr val="accent2">
                <a:lumMod val="60000"/>
                <a:lumOff val="40000"/>
                <a:alpha val="16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572CB8-EF2D-E97D-C13E-22296D0222DD}"/>
                  </a:ext>
                </a:extLst>
              </p:cNvPr>
              <p:cNvSpPr txBox="1"/>
              <p:nvPr/>
            </p:nvSpPr>
            <p:spPr>
              <a:xfrm>
                <a:off x="5542079" y="3402032"/>
                <a:ext cx="25775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572CB8-EF2D-E97D-C13E-22296D022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079" y="3402032"/>
                <a:ext cx="25775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C9AD59-8A98-8CB7-AE65-579504A8EA6A}"/>
                  </a:ext>
                </a:extLst>
              </p:cNvPr>
              <p:cNvSpPr txBox="1"/>
              <p:nvPr/>
            </p:nvSpPr>
            <p:spPr>
              <a:xfrm>
                <a:off x="7881287" y="3419570"/>
                <a:ext cx="15792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C9AD59-8A98-8CB7-AE65-579504A8E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87" y="3419570"/>
                <a:ext cx="1579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AD02D-727E-6C1C-0074-986250317329}"/>
                  </a:ext>
                </a:extLst>
              </p:cNvPr>
              <p:cNvSpPr txBox="1"/>
              <p:nvPr/>
            </p:nvSpPr>
            <p:spPr>
              <a:xfrm>
                <a:off x="9106067" y="3429000"/>
                <a:ext cx="136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AD02D-727E-6C1C-0074-986250317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067" y="3429000"/>
                <a:ext cx="13646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CCCDE1E-269B-C448-5A25-6B089FDA62EA}"/>
              </a:ext>
            </a:extLst>
          </p:cNvPr>
          <p:cNvSpPr txBox="1"/>
          <p:nvPr/>
        </p:nvSpPr>
        <p:spPr>
          <a:xfrm>
            <a:off x="6503437" y="4128126"/>
            <a:ext cx="216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Proof of           : </a:t>
            </a:r>
          </a:p>
        </p:txBody>
      </p:sp>
      <p:sp>
        <p:nvSpPr>
          <p:cNvPr id="21" name="Star: 8 Points 20">
            <a:extLst>
              <a:ext uri="{FF2B5EF4-FFF2-40B4-BE49-F238E27FC236}">
                <a16:creationId xmlns:a16="http://schemas.microsoft.com/office/drawing/2014/main" id="{555F215B-77F2-FDFD-AC05-373FBA71D115}"/>
              </a:ext>
            </a:extLst>
          </p:cNvPr>
          <p:cNvSpPr/>
          <p:nvPr/>
        </p:nvSpPr>
        <p:spPr>
          <a:xfrm>
            <a:off x="7761987" y="4202565"/>
            <a:ext cx="369116" cy="36933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381000">
              <a:schemeClr val="accent2">
                <a:lumMod val="60000"/>
                <a:lumOff val="40000"/>
                <a:alpha val="16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469F35-1C80-F88B-75D7-9814BD42AB07}"/>
                  </a:ext>
                </a:extLst>
              </p:cNvPr>
              <p:cNvSpPr txBox="1"/>
              <p:nvPr/>
            </p:nvSpPr>
            <p:spPr>
              <a:xfrm>
                <a:off x="4832510" y="4929016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469F35-1C80-F88B-75D7-9814BD42A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10" y="4929016"/>
                <a:ext cx="609755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7220CEA-EFB6-63BB-0807-F1D4F668EF38}"/>
                  </a:ext>
                </a:extLst>
              </p:cNvPr>
              <p:cNvSpPr txBox="1"/>
              <p:nvPr/>
            </p:nvSpPr>
            <p:spPr>
              <a:xfrm>
                <a:off x="5707905" y="5675215"/>
                <a:ext cx="3758514" cy="373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CA" i="1" kern="100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(w</a:t>
                </a:r>
                <a:r>
                  <a:rPr lang="en-CA" sz="1800" i="1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here the eigenvalues </a:t>
                </a:r>
                <a:r>
                  <a:rPr lang="en-CA" i="1" kern="100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180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CA" sz="180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CA" sz="1800" i="1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CA" sz="180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CA" sz="1800" i="1" kern="10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1800" i="1" kern="10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1800" i="1" kern="10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CA" sz="180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1800" i="1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7220CEA-EFB6-63BB-0807-F1D4F668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05" y="5675215"/>
                <a:ext cx="3758514" cy="373692"/>
              </a:xfrm>
              <a:prstGeom prst="rect">
                <a:avLst/>
              </a:prstGeom>
              <a:blipFill>
                <a:blip r:embed="rId9"/>
                <a:stretch>
                  <a:fillRect l="-1297" t="-819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BC3312-F018-A9BE-230A-211EF1F5906E}"/>
                  </a:ext>
                </a:extLst>
              </p:cNvPr>
              <p:cNvSpPr txBox="1"/>
              <p:nvPr/>
            </p:nvSpPr>
            <p:spPr>
              <a:xfrm>
                <a:off x="1398037" y="4153502"/>
                <a:ext cx="4014495" cy="373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CA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i</m:t>
                            </m:r>
                          </m:sub>
                        </m:sSub>
                      </m:e>
                      <m:sup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(</m:t>
                    </m:r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𝑋</m:t>
                    </m:r>
                    <m:sSup>
                      <m:sSupPr>
                        <m:ctrlP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)= </m:t>
                    </m:r>
                    <m:sSub>
                      <m:sSubPr>
                        <m:ctrlP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(</m:t>
                    </m:r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𝑜𝑓</m:t>
                    </m:r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 </a:t>
                </a:r>
                <a:endParaRPr lang="en-CA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BC3312-F018-A9BE-230A-211EF1F59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37" y="4153502"/>
                <a:ext cx="4014495" cy="373628"/>
              </a:xfrm>
              <a:prstGeom prst="rect">
                <a:avLst/>
              </a:prstGeom>
              <a:blipFill>
                <a:blip r:embed="rId10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tar: 8 Points 28">
            <a:extLst>
              <a:ext uri="{FF2B5EF4-FFF2-40B4-BE49-F238E27FC236}">
                <a16:creationId xmlns:a16="http://schemas.microsoft.com/office/drawing/2014/main" id="{226DE0E0-EA3B-0BDB-ED8C-32615301B330}"/>
              </a:ext>
            </a:extLst>
          </p:cNvPr>
          <p:cNvSpPr/>
          <p:nvPr/>
        </p:nvSpPr>
        <p:spPr>
          <a:xfrm>
            <a:off x="838200" y="4128126"/>
            <a:ext cx="369116" cy="36933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381000">
              <a:schemeClr val="accent2">
                <a:lumMod val="60000"/>
                <a:lumOff val="40000"/>
                <a:alpha val="16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C55AF-FA11-EF2D-1283-9BBD362325EC}"/>
              </a:ext>
            </a:extLst>
          </p:cNvPr>
          <p:cNvSpPr/>
          <p:nvPr/>
        </p:nvSpPr>
        <p:spPr>
          <a:xfrm>
            <a:off x="5327780" y="2631233"/>
            <a:ext cx="5010538" cy="35456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84E1F0-E48F-75EB-2787-9207FD82C516}"/>
                  </a:ext>
                </a:extLst>
              </p:cNvPr>
              <p:cNvSpPr txBox="1"/>
              <p:nvPr/>
            </p:nvSpPr>
            <p:spPr>
              <a:xfrm>
                <a:off x="1010040" y="5249329"/>
                <a:ext cx="3230724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CA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CA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CA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84E1F0-E48F-75EB-2787-9207FD82C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0" y="5249329"/>
                <a:ext cx="3230724" cy="6127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D7390FF6-8EB3-3551-9F5E-93C5657AD99A}"/>
              </a:ext>
            </a:extLst>
          </p:cNvPr>
          <p:cNvSpPr/>
          <p:nvPr/>
        </p:nvSpPr>
        <p:spPr>
          <a:xfrm>
            <a:off x="1903445" y="5298348"/>
            <a:ext cx="494522" cy="4959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9DB96A-9EFB-D305-9CCC-5B03F0C1F4BF}"/>
              </a:ext>
            </a:extLst>
          </p:cNvPr>
          <p:cNvSpPr/>
          <p:nvPr/>
        </p:nvSpPr>
        <p:spPr>
          <a:xfrm>
            <a:off x="4059595" y="2678676"/>
            <a:ext cx="494522" cy="4959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69050D2-365A-C788-3FFA-F8E735DF2636}"/>
              </a:ext>
            </a:extLst>
          </p:cNvPr>
          <p:cNvCxnSpPr>
            <a:cxnSpLocks/>
            <a:stCxn id="33" idx="0"/>
            <a:endCxn id="34" idx="3"/>
          </p:cNvCxnSpPr>
          <p:nvPr/>
        </p:nvCxnSpPr>
        <p:spPr>
          <a:xfrm rot="5400000" flipH="1" flipV="1">
            <a:off x="2166566" y="2910798"/>
            <a:ext cx="2371691" cy="2403411"/>
          </a:xfrm>
          <a:prstGeom prst="bentConnector4">
            <a:avLst>
              <a:gd name="adj1" fmla="val 17626"/>
              <a:gd name="adj2" fmla="val 11999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BF1E41-E888-510F-97B2-64FBF2293978}"/>
                  </a:ext>
                </a:extLst>
              </p:cNvPr>
              <p:cNvSpPr txBox="1"/>
              <p:nvPr/>
            </p:nvSpPr>
            <p:spPr>
              <a:xfrm>
                <a:off x="718457" y="6176865"/>
                <a:ext cx="10123714" cy="92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The top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CA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CA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(the top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left singular vectors of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),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CA" dirty="0"/>
              </a:p>
              <a:p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BF1E41-E888-510F-97B2-64FBF2293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" y="6176865"/>
                <a:ext cx="10123714" cy="929550"/>
              </a:xfrm>
              <a:prstGeom prst="rect">
                <a:avLst/>
              </a:prstGeom>
              <a:blipFill>
                <a:blip r:embed="rId12"/>
                <a:stretch>
                  <a:fillRect l="-542" t="-26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8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5" grpId="0"/>
      <p:bldP spid="17" grpId="0"/>
      <p:bldP spid="19" grpId="0"/>
      <p:bldP spid="20" grpId="0"/>
      <p:bldP spid="23" grpId="0"/>
      <p:bldP spid="26" grpId="0"/>
      <p:bldP spid="28" grpId="0"/>
      <p:bldP spid="32" grpId="0"/>
      <p:bldP spid="33" grpId="0" animBg="1"/>
      <p:bldP spid="34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D7B9-8708-00B3-6E22-4809AD72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Dual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80277B-0CEE-C159-992B-87AA539E77D8}"/>
                  </a:ext>
                </a:extLst>
              </p:cNvPr>
              <p:cNvSpPr txBox="1"/>
              <p:nvPr/>
            </p:nvSpPr>
            <p:spPr>
              <a:xfrm>
                <a:off x="838200" y="1614197"/>
                <a:ext cx="7974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Instead of computing the covariance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CA" dirty="0"/>
                  <a:t>  to get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CA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CA" dirty="0"/>
                  <a:t> , we can get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CA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 using </a:t>
                </a:r>
                <a:r>
                  <a:rPr lang="en-CA" dirty="0"/>
                  <a:t>SVD!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80277B-0CEE-C159-992B-87AA539E7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4197"/>
                <a:ext cx="7974875" cy="369332"/>
              </a:xfrm>
              <a:prstGeom prst="rect">
                <a:avLst/>
              </a:prstGeom>
              <a:blipFill>
                <a:blip r:embed="rId2"/>
                <a:stretch>
                  <a:fillRect l="-535" t="-10000" r="-382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7465C3-C120-7813-17C8-DDFC5A0E114E}"/>
                  </a:ext>
                </a:extLst>
              </p:cNvPr>
              <p:cNvSpPr txBox="1"/>
              <p:nvPr/>
            </p:nvSpPr>
            <p:spPr>
              <a:xfrm>
                <a:off x="838200" y="2248678"/>
                <a:ext cx="974824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As a reminder,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CA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CA" dirty="0"/>
                  <a:t> when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CA" b="1" i="1" dirty="0">
                    <a:solidFill>
                      <a:schemeClr val="bg2">
                        <a:lumMod val="25000"/>
                      </a:schemeClr>
                    </a:solidFill>
                  </a:rPr>
                  <a:t> &gt;&gt;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CA" b="1" i="1" dirty="0">
                    <a:solidFill>
                      <a:schemeClr val="bg2">
                        <a:lumMod val="25000"/>
                      </a:schemeClr>
                    </a:solidFill>
                  </a:rPr>
                  <a:t>  </a:t>
                </a:r>
                <a:r>
                  <a:rPr lang="en-CA" dirty="0"/>
                  <a:t>, it’s more efficient to decompose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A" dirty="0"/>
                  <a:t> instead of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7465C3-C120-7813-17C8-DDFC5A0E1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48678"/>
                <a:ext cx="9748246" cy="374270"/>
              </a:xfrm>
              <a:prstGeom prst="rect">
                <a:avLst/>
              </a:prstGeom>
              <a:blipFill>
                <a:blip r:embed="rId3"/>
                <a:stretch>
                  <a:fillRect l="-438" t="-819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C317A7-049D-339D-2B71-93A7C67ABF42}"/>
                  </a:ext>
                </a:extLst>
              </p:cNvPr>
              <p:cNvSpPr txBox="1"/>
              <p:nvPr/>
            </p:nvSpPr>
            <p:spPr>
              <a:xfrm>
                <a:off x="4700296" y="2996272"/>
                <a:ext cx="60975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2000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20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CA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A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CA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0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A" sz="20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C317A7-049D-339D-2B71-93A7C67AB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296" y="2996272"/>
                <a:ext cx="609755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1DA9AD-3A3D-9B11-9BE9-50FC63B7FE51}"/>
                  </a:ext>
                </a:extLst>
              </p:cNvPr>
              <p:cNvSpPr txBox="1"/>
              <p:nvPr/>
            </p:nvSpPr>
            <p:spPr>
              <a:xfrm>
                <a:off x="1315616" y="3937518"/>
                <a:ext cx="236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We now know </a:t>
                </a:r>
                <a14:m>
                  <m:oMath xmlns:m="http://schemas.openxmlformats.org/officeDocument/2006/math">
                    <m:r>
                      <a:rPr lang="en-CA" sz="18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1DA9AD-3A3D-9B11-9BE9-50FC63B7F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616" y="3937518"/>
                <a:ext cx="2366610" cy="369332"/>
              </a:xfrm>
              <a:prstGeom prst="rect">
                <a:avLst/>
              </a:prstGeom>
              <a:blipFill>
                <a:blip r:embed="rId5"/>
                <a:stretch>
                  <a:fillRect l="-2320" t="-9836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F4830D-4E1A-0067-1AD7-AA8783DE01E4}"/>
                  </a:ext>
                </a:extLst>
              </p:cNvPr>
              <p:cNvSpPr txBox="1"/>
              <p:nvPr/>
            </p:nvSpPr>
            <p:spPr>
              <a:xfrm>
                <a:off x="4049486" y="3915461"/>
                <a:ext cx="7962501" cy="39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Problem: </a:t>
                </a:r>
                <a:r>
                  <a:rPr lang="en-CA" dirty="0"/>
                  <a:t>But how do we compute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CA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  <m:sup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A" dirty="0"/>
                  <a:t> without deriving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CA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CA" b="1" dirty="0"/>
                  <a:t> </a:t>
                </a:r>
                <a:r>
                  <a:rPr lang="en-CA" dirty="0"/>
                  <a:t>explicitly?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F4830D-4E1A-0067-1AD7-AA8783DE0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6" y="3915461"/>
                <a:ext cx="7962501" cy="391389"/>
              </a:xfrm>
              <a:prstGeom prst="rect">
                <a:avLst/>
              </a:prstGeom>
              <a:blipFill>
                <a:blip r:embed="rId6"/>
                <a:stretch>
                  <a:fillRect l="-613" t="-1538" r="-766" b="-230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D102D8-9AC3-3C84-6753-F58081460479}"/>
                  </a:ext>
                </a:extLst>
              </p:cNvPr>
              <p:cNvSpPr txBox="1"/>
              <p:nvPr/>
            </p:nvSpPr>
            <p:spPr>
              <a:xfrm>
                <a:off x="4071257" y="4393545"/>
                <a:ext cx="2872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Solution </a:t>
                </a:r>
                <a:r>
                  <a:rPr lang="en-CA" dirty="0"/>
                  <a:t>: Use the SVD of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A" dirty="0"/>
                  <a:t> 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D102D8-9AC3-3C84-6753-F580814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57" y="4393545"/>
                <a:ext cx="2872902" cy="369332"/>
              </a:xfrm>
              <a:prstGeom prst="rect">
                <a:avLst/>
              </a:prstGeom>
              <a:blipFill>
                <a:blip r:embed="rId7"/>
                <a:stretch>
                  <a:fillRect l="-1911" t="-10000" r="-1274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6EAF55-34BC-3E21-B473-A05FD4005368}"/>
                  </a:ext>
                </a:extLst>
              </p:cNvPr>
              <p:cNvSpPr txBox="1"/>
              <p:nvPr/>
            </p:nvSpPr>
            <p:spPr>
              <a:xfrm>
                <a:off x="7259216" y="4377013"/>
                <a:ext cx="1122006" cy="380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6EAF55-34BC-3E21-B473-A05FD4005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16" y="4377013"/>
                <a:ext cx="1122006" cy="380425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59094-6C03-FE82-014B-5F8DAA4B4461}"/>
                  </a:ext>
                </a:extLst>
              </p:cNvPr>
              <p:cNvSpPr txBox="1"/>
              <p:nvPr/>
            </p:nvSpPr>
            <p:spPr>
              <a:xfrm>
                <a:off x="8198931" y="4361356"/>
                <a:ext cx="1483567" cy="380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59094-6C03-FE82-014B-5F8DAA4B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931" y="4361356"/>
                <a:ext cx="1483567" cy="380425"/>
              </a:xfrm>
              <a:prstGeom prst="rect">
                <a:avLst/>
              </a:prstGeom>
              <a:blipFill>
                <a:blip r:embed="rId9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7280A0-1F45-8A19-38B9-C7FF62F59571}"/>
                  </a:ext>
                </a:extLst>
              </p:cNvPr>
              <p:cNvSpPr txBox="1"/>
              <p:nvPr/>
            </p:nvSpPr>
            <p:spPr>
              <a:xfrm>
                <a:off x="9216923" y="4345699"/>
                <a:ext cx="1405290" cy="391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CA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sSubSup>
                        <m:sSubSupPr>
                          <m:ctrlPr>
                            <a:rPr lang="en-CA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CA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  <m:sup>
                          <m:r>
                            <a:rPr lang="en-CA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7280A0-1F45-8A19-38B9-C7FF62F59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923" y="4345699"/>
                <a:ext cx="1405290" cy="391389"/>
              </a:xfrm>
              <a:prstGeom prst="rect">
                <a:avLst/>
              </a:prstGeom>
              <a:blipFill>
                <a:blip r:embed="rId10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DDA580-B421-056C-6D8E-9D237E7CF783}"/>
                  </a:ext>
                </a:extLst>
              </p:cNvPr>
              <p:cNvSpPr txBox="1"/>
              <p:nvPr/>
            </p:nvSpPr>
            <p:spPr>
              <a:xfrm>
                <a:off x="2843160" y="4773095"/>
                <a:ext cx="6097554" cy="1314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CA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CA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Σ</m:t>
                      </m:r>
                      <m:sSup>
                        <m:sSupPr>
                          <m:ctrlP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e>
                        <m:sub>
                          <m:r>
                            <a:rPr lang="en-CA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en-CA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𝑋</m:t>
                      </m:r>
                      <m:sSub>
                        <m:sSubPr>
                          <m:ctrlPr>
                            <a:rPr lang="en-CA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CA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CA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kern="10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b="1" i="1" kern="1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𝑼</m:t>
                          </m:r>
                        </m:e>
                        <m:sub>
                          <m:r>
                            <a:rPr lang="en-CA" b="1" i="1" kern="1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𝒅</m:t>
                          </m:r>
                        </m:sub>
                      </m:sSub>
                      <m:r>
                        <a:rPr lang="en-CA" b="1" i="1" kern="1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b="1" i="1" kern="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𝑿</m:t>
                      </m:r>
                      <m:sSub>
                        <m:sSubPr>
                          <m:ctrlPr>
                            <a:rPr lang="en-CA" sz="1800" b="1" i="1" kern="1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1800" b="1" i="1" kern="1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CA" sz="1800" b="1" i="1" kern="1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𝒅</m:t>
                          </m:r>
                        </m:sub>
                      </m:sSub>
                      <m:sSubSup>
                        <m:sSubSupPr>
                          <m:ctrlPr>
                            <a:rPr lang="en-CA" sz="1800" b="1" i="1" kern="1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1800" b="1" i="1" kern="1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𝜮</m:t>
                          </m:r>
                        </m:e>
                        <m:sub>
                          <m:r>
                            <a:rPr lang="en-CA" sz="1800" b="1" i="1" kern="1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𝒅</m:t>
                          </m:r>
                        </m:sub>
                        <m:sup>
                          <m:r>
                            <a:rPr lang="en-CA" sz="1800" b="1" i="1" kern="1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CA" sz="1800" b="1" i="1" kern="10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CA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DDA580-B421-056C-6D8E-9D237E7CF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160" y="4773095"/>
                <a:ext cx="6097554" cy="13142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60DA9E-BE4A-8EF9-0D06-6B26FD4D79FA}"/>
                  </a:ext>
                </a:extLst>
              </p:cNvPr>
              <p:cNvSpPr txBox="1"/>
              <p:nvPr/>
            </p:nvSpPr>
            <p:spPr>
              <a:xfrm>
                <a:off x="7728349" y="5585897"/>
                <a:ext cx="19430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/>
                  <a:t>Crucially,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16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Σ</m:t>
                        </m:r>
                      </m:e>
                      <m:sub>
                        <m:r>
                          <a:rPr lang="en-CA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CA" sz="1600" dirty="0"/>
                  <a:t> is now </a:t>
                </a:r>
              </a:p>
              <a:p>
                <a:r>
                  <a:rPr lang="en-CA" sz="1600" dirty="0"/>
                  <a:t>square and invertible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60DA9E-BE4A-8EF9-0D06-6B26FD4D7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49" y="5585897"/>
                <a:ext cx="1943096" cy="584775"/>
              </a:xfrm>
              <a:prstGeom prst="rect">
                <a:avLst/>
              </a:prstGeom>
              <a:blipFill>
                <a:blip r:embed="rId12"/>
                <a:stretch>
                  <a:fillRect l="-1881" t="-3125" r="-313"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5B6093B2-F860-C89D-5A82-326F45C3C865}"/>
              </a:ext>
            </a:extLst>
          </p:cNvPr>
          <p:cNvSpPr/>
          <p:nvPr/>
        </p:nvSpPr>
        <p:spPr>
          <a:xfrm>
            <a:off x="7622211" y="5420867"/>
            <a:ext cx="2155372" cy="895739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054C1A-AF7D-824D-42F2-11FD821F1C51}"/>
              </a:ext>
            </a:extLst>
          </p:cNvPr>
          <p:cNvCxnSpPr>
            <a:stCxn id="21" idx="2"/>
          </p:cNvCxnSpPr>
          <p:nvPr/>
        </p:nvCxnSpPr>
        <p:spPr>
          <a:xfrm flipH="1" flipV="1">
            <a:off x="6606073" y="5868736"/>
            <a:ext cx="1016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22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11" grpId="0"/>
      <p:bldP spid="13" grpId="0"/>
      <p:bldP spid="15" grpId="0"/>
      <p:bldP spid="17" grpId="0"/>
      <p:bldP spid="19" grpId="0"/>
      <p:bldP spid="20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CE64-4C40-1BB7-94C9-9343BC7B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Dual PCA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67E540-34CE-CA36-66D9-F40B7F1D3754}"/>
                  </a:ext>
                </a:extLst>
              </p:cNvPr>
              <p:cNvSpPr txBox="1"/>
              <p:nvPr/>
            </p:nvSpPr>
            <p:spPr>
              <a:xfrm>
                <a:off x="7287208" y="2475240"/>
                <a:ext cx="28295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18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80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CA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1800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18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CA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8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A" sz="1800" dirty="0"/>
                  <a:t>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CA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800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A" sz="1800" dirty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67E540-34CE-CA36-66D9-F40B7F1D3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208" y="2475240"/>
                <a:ext cx="28295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680CEA-3102-1870-D10A-A585272696B9}"/>
                  </a:ext>
                </a:extLst>
              </p:cNvPr>
              <p:cNvSpPr txBox="1"/>
              <p:nvPr/>
            </p:nvSpPr>
            <p:spPr>
              <a:xfrm>
                <a:off x="7455159" y="2927340"/>
                <a:ext cx="2362978" cy="37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kern="10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b="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b>
                        <m:r>
                          <a:rPr lang="en-CA" b="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en-CA" b="0" i="1" kern="10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CA" b="0" i="1" kern="10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𝑋</m:t>
                    </m:r>
                    <m:sSub>
                      <m:sSubPr>
                        <m:ctrlPr>
                          <a:rPr lang="en-CA" sz="180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1800" b="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CA" sz="1800" b="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CA" sz="180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CA" sz="1800" b="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𝛴</m:t>
                        </m:r>
                      </m:e>
                      <m:sub>
                        <m:r>
                          <a:rPr lang="en-CA" sz="1800" b="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n-CA" sz="1800" b="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680CEA-3102-1870-D10A-A58527269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59" y="2927340"/>
                <a:ext cx="2362978" cy="379719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93F795A-02F0-7516-238C-BB4F9D9E9246}"/>
              </a:ext>
            </a:extLst>
          </p:cNvPr>
          <p:cNvSpPr txBox="1"/>
          <p:nvPr/>
        </p:nvSpPr>
        <p:spPr>
          <a:xfrm>
            <a:off x="838200" y="1891059"/>
            <a:ext cx="9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Encode: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FD370-2CCB-B25D-A488-0400A38EC6AB}"/>
              </a:ext>
            </a:extLst>
          </p:cNvPr>
          <p:cNvSpPr txBox="1"/>
          <p:nvPr/>
        </p:nvSpPr>
        <p:spPr>
          <a:xfrm>
            <a:off x="838200" y="2844572"/>
            <a:ext cx="994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Decode: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AA26A0-FDA3-58DB-CD9D-F0988D1B742E}"/>
                  </a:ext>
                </a:extLst>
              </p:cNvPr>
              <p:cNvSpPr txBox="1"/>
              <p:nvPr/>
            </p:nvSpPr>
            <p:spPr>
              <a:xfrm>
                <a:off x="2297663" y="1918536"/>
                <a:ext cx="2255676" cy="380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A" b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CA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CA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CA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AA26A0-FDA3-58DB-CD9D-F0988D1B7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63" y="1918536"/>
                <a:ext cx="2255676" cy="380425"/>
              </a:xfrm>
              <a:prstGeom prst="rect">
                <a:avLst/>
              </a:prstGeom>
              <a:blipFill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5E52E-657F-B0A5-403A-09CB25374E53}"/>
                  </a:ext>
                </a:extLst>
              </p:cNvPr>
              <p:cNvSpPr txBox="1"/>
              <p:nvPr/>
            </p:nvSpPr>
            <p:spPr>
              <a:xfrm>
                <a:off x="2249914" y="2832178"/>
                <a:ext cx="3357783" cy="37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 kern="10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b="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b>
                        <m:r>
                          <a:rPr lang="en-CA" b="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en-CA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A" b="0" i="1" kern="10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CA" b="0" i="1" kern="10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𝑋</m:t>
                    </m:r>
                    <m:sSub>
                      <m:sSubPr>
                        <m:ctrlPr>
                          <a:rPr lang="en-CA" sz="180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1800" b="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CA" sz="1800" b="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CA" sz="180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CA" sz="1800" b="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𝛴</m:t>
                        </m:r>
                      </m:e>
                      <m:sub>
                        <m:r>
                          <a:rPr lang="en-CA" sz="1800" b="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n-CA" sz="1800" b="0" i="1" kern="10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CA" b="0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5E52E-657F-B0A5-403A-09CB25374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14" y="2832178"/>
                <a:ext cx="3357783" cy="379719"/>
              </a:xfrm>
              <a:prstGeom prst="rect">
                <a:avLst/>
              </a:prstGeom>
              <a:blipFill>
                <a:blip r:embed="rId5"/>
                <a:stretch>
                  <a:fillRect t="-3226" b="-16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2B91251-BF84-78CF-A6EC-8AF728B62F0C}"/>
              </a:ext>
            </a:extLst>
          </p:cNvPr>
          <p:cNvSpPr txBox="1"/>
          <p:nvPr/>
        </p:nvSpPr>
        <p:spPr>
          <a:xfrm>
            <a:off x="838200" y="3766619"/>
            <a:ext cx="6746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Reconstruction error: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906F1D-1A8D-8B03-AA2D-62D74ADCE872}"/>
                  </a:ext>
                </a:extLst>
              </p:cNvPr>
              <p:cNvSpPr txBox="1"/>
              <p:nvPr/>
            </p:nvSpPr>
            <p:spPr>
              <a:xfrm>
                <a:off x="3531638" y="3749756"/>
                <a:ext cx="15955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̃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906F1D-1A8D-8B03-AA2D-62D74AD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38" y="3749756"/>
                <a:ext cx="1595534" cy="369332"/>
              </a:xfrm>
              <a:prstGeom prst="rect">
                <a:avLst/>
              </a:prstGeom>
              <a:blipFill>
                <a:blip r:embed="rId6"/>
                <a:stretch>
                  <a:fillRect r="-19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D26C2F-A54A-8353-1530-6FAAB4C6C97B}"/>
                  </a:ext>
                </a:extLst>
              </p:cNvPr>
              <p:cNvSpPr txBox="1"/>
              <p:nvPr/>
            </p:nvSpPr>
            <p:spPr>
              <a:xfrm>
                <a:off x="838200" y="6185098"/>
                <a:ext cx="23248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1400" b="0" dirty="0">
                    <a:solidFill>
                      <a:schemeClr val="bg2">
                        <a:lumMod val="25000"/>
                      </a:schemeClr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sz="14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CA" sz="14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CA" sz="1400" kern="100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are</a:t>
                </a:r>
                <a:r>
                  <a:rPr lang="en-CA" sz="14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random vectors</a:t>
                </a:r>
                <a:endParaRPr lang="en-CA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D26C2F-A54A-8353-1530-6FAAB4C6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185098"/>
                <a:ext cx="2324878" cy="307777"/>
              </a:xfrm>
              <a:prstGeom prst="rect">
                <a:avLst/>
              </a:prstGeom>
              <a:blipFill>
                <a:blip r:embed="rId7"/>
                <a:stretch>
                  <a:fillRect l="-787" t="-4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6F50C162-E42E-C25F-BD46-A53EC78390F7}"/>
              </a:ext>
            </a:extLst>
          </p:cNvPr>
          <p:cNvSpPr/>
          <p:nvPr/>
        </p:nvSpPr>
        <p:spPr>
          <a:xfrm>
            <a:off x="7221894" y="1918536"/>
            <a:ext cx="3247053" cy="15104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2CA8E0-0DC8-ABFF-8539-C1D3BD47C529}"/>
                  </a:ext>
                </a:extLst>
              </p:cNvPr>
              <p:cNvSpPr txBox="1"/>
              <p:nvPr/>
            </p:nvSpPr>
            <p:spPr>
              <a:xfrm>
                <a:off x="838199" y="4836281"/>
                <a:ext cx="10881049" cy="774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solidFill>
                      <a:schemeClr val="bg2">
                        <a:lumMod val="25000"/>
                      </a:schemeClr>
                    </a:solidFill>
                  </a:rPr>
                  <a:t>Advantage</a:t>
                </a:r>
                <a:r>
                  <a:rPr lang="en-CA" dirty="0"/>
                  <a:t>:       There is no need to compute nor decompose the giant covariance matrix: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CA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</a:p>
              <a:p>
                <a:r>
                  <a:rPr lang="en-CA" dirty="0"/>
                  <a:t>	          We only decompose a much smaller matrix: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b="1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CA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CA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CA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A" dirty="0"/>
                  <a:t> 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2CA8E0-0DC8-ABFF-8539-C1D3BD47C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836281"/>
                <a:ext cx="10881049" cy="774379"/>
              </a:xfrm>
              <a:prstGeom prst="rect">
                <a:avLst/>
              </a:prstGeom>
              <a:blipFill>
                <a:blip r:embed="rId8"/>
                <a:stretch>
                  <a:fillRect l="-448" b="-110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8BE2EC-5872-82C2-7D55-084B94E81683}"/>
                  </a:ext>
                </a:extLst>
              </p:cNvPr>
              <p:cNvSpPr txBox="1"/>
              <p:nvPr/>
            </p:nvSpPr>
            <p:spPr>
              <a:xfrm>
                <a:off x="7290707" y="2021686"/>
                <a:ext cx="2826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i="1" dirty="0"/>
                  <a:t>Use </a:t>
                </a:r>
                <a:r>
                  <a:rPr lang="en-CA" b="1" i="1" dirty="0">
                    <a:solidFill>
                      <a:schemeClr val="bg2">
                        <a:lumMod val="25000"/>
                      </a:schemeClr>
                    </a:solidFill>
                  </a:rPr>
                  <a:t>Dual PCA </a:t>
                </a:r>
                <a:r>
                  <a:rPr lang="en-CA" i="1" dirty="0"/>
                  <a:t>when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CA" b="1" i="1" dirty="0">
                    <a:solidFill>
                      <a:schemeClr val="bg2">
                        <a:lumMod val="25000"/>
                      </a:schemeClr>
                    </a:solidFill>
                  </a:rPr>
                  <a:t> &gt;&gt;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CA" b="1" i="1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endParaRPr lang="en-CA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8BE2EC-5872-82C2-7D55-084B94E81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707" y="2021686"/>
                <a:ext cx="2826010" cy="369332"/>
              </a:xfrm>
              <a:prstGeom prst="rect">
                <a:avLst/>
              </a:prstGeom>
              <a:blipFill>
                <a:blip r:embed="rId9"/>
                <a:stretch>
                  <a:fillRect l="-1940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C6DE638-273D-6BE3-542E-53D71E894CA0}"/>
              </a:ext>
            </a:extLst>
          </p:cNvPr>
          <p:cNvSpPr txBox="1"/>
          <p:nvPr/>
        </p:nvSpPr>
        <p:spPr>
          <a:xfrm>
            <a:off x="4479432" y="1807628"/>
            <a:ext cx="2708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Note: reconstruction/decode still depends on D and will still be impractical if D is very large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A09ACC-A293-279D-EB9C-9EAF6AABE455}"/>
              </a:ext>
            </a:extLst>
          </p:cNvPr>
          <p:cNvSpPr/>
          <p:nvPr/>
        </p:nvSpPr>
        <p:spPr>
          <a:xfrm>
            <a:off x="4264090" y="1558329"/>
            <a:ext cx="2845837" cy="1166210"/>
          </a:xfrm>
          <a:prstGeom prst="ellipse">
            <a:avLst/>
          </a:prstGeom>
          <a:noFill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E15F65-09DC-18E1-3E77-22C68C79EFE3}"/>
              </a:ext>
            </a:extLst>
          </p:cNvPr>
          <p:cNvCxnSpPr>
            <a:stCxn id="25" idx="3"/>
          </p:cNvCxnSpPr>
          <p:nvPr/>
        </p:nvCxnSpPr>
        <p:spPr>
          <a:xfrm flipH="1">
            <a:off x="3676261" y="2553751"/>
            <a:ext cx="1004592" cy="27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9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A209-6C74-6467-BC28-66A3A620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Benchmark: Autoencoders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EC4AA-22C1-B805-9593-E5E39BC9D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273970"/>
            <a:ext cx="5157787" cy="823912"/>
          </a:xfrm>
        </p:spPr>
        <p:txBody>
          <a:bodyPr/>
          <a:lstStyle/>
          <a:p>
            <a:r>
              <a:rPr lang="en-CA" dirty="0"/>
              <a:t>Autoencoders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ED8CE8-65C2-70E5-744E-539A8C151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278732"/>
            <a:ext cx="5183188" cy="823912"/>
          </a:xfrm>
        </p:spPr>
        <p:txBody>
          <a:bodyPr/>
          <a:lstStyle/>
          <a:p>
            <a:r>
              <a:rPr lang="en-CA" dirty="0"/>
              <a:t>PCA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42B99D-373E-1D22-16A0-A0D89ABA0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882524"/>
            <a:ext cx="3911502" cy="19594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93946D-BB76-697E-44CA-00707007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917" y="3538133"/>
            <a:ext cx="4564208" cy="2985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34A3E3-6784-F085-CCF1-7CCC1A77E007}"/>
              </a:ext>
            </a:extLst>
          </p:cNvPr>
          <p:cNvSpPr txBox="1"/>
          <p:nvPr/>
        </p:nvSpPr>
        <p:spPr>
          <a:xfrm>
            <a:off x="504896" y="2099122"/>
            <a:ext cx="53021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highlight>
                  <a:srgbClr val="FFFFFF"/>
                </a:highlight>
              </a:rPr>
              <a:t>they a</a:t>
            </a:r>
            <a:r>
              <a:rPr lang="en-CA" sz="1400" b="0" i="0" u="none" strike="noStrike" baseline="0" dirty="0">
                <a:highlight>
                  <a:srgbClr val="FFFFFF"/>
                </a:highlight>
              </a:rPr>
              <a:t>re neural networks that can be used to reduce data into low dimensional latent space by stacking multiple non-linear layers, are trained using back propagation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96493-8D99-7F54-A266-8284F79E6802}"/>
              </a:ext>
            </a:extLst>
          </p:cNvPr>
          <p:cNvSpPr txBox="1"/>
          <p:nvPr/>
        </p:nvSpPr>
        <p:spPr>
          <a:xfrm>
            <a:off x="504896" y="2877118"/>
            <a:ext cx="6875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0" i="0" u="none" strike="noStrike" baseline="0" dirty="0">
                <a:highlight>
                  <a:srgbClr val="FFFFFF"/>
                </a:highlight>
              </a:rPr>
              <a:t>capable of modeling complex non-linear 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85017-A3AC-4601-C539-F2F165CEF1EE}"/>
              </a:ext>
            </a:extLst>
          </p:cNvPr>
          <p:cNvSpPr txBox="1"/>
          <p:nvPr/>
        </p:nvSpPr>
        <p:spPr>
          <a:xfrm>
            <a:off x="504896" y="3272291"/>
            <a:ext cx="51831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0" i="0" u="none" strike="noStrike" baseline="0" dirty="0" err="1">
                <a:highlight>
                  <a:srgbClr val="FFFFFF"/>
                </a:highlight>
              </a:rPr>
              <a:t>autoencoded</a:t>
            </a:r>
            <a:r>
              <a:rPr lang="en-CA" sz="1400" b="0" i="0" u="none" strike="noStrike" baseline="0" dirty="0">
                <a:highlight>
                  <a:srgbClr val="FFFFFF"/>
                </a:highlight>
              </a:rPr>
              <a:t> features might have correlations since they are just </a:t>
            </a:r>
          </a:p>
          <a:p>
            <a:r>
              <a:rPr lang="en-CA" sz="1400" b="0" i="0" u="none" strike="noStrike" baseline="0" dirty="0">
                <a:highlight>
                  <a:srgbClr val="FFFFFF"/>
                </a:highlight>
              </a:rPr>
              <a:t>       trained for accurate reconstruction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B60F4-D996-92F7-BAA5-05671D7FCEE1}"/>
              </a:ext>
            </a:extLst>
          </p:cNvPr>
          <p:cNvSpPr txBox="1"/>
          <p:nvPr/>
        </p:nvSpPr>
        <p:spPr>
          <a:xfrm>
            <a:off x="504896" y="3782687"/>
            <a:ext cx="4564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0" i="0" u="none" strike="noStrike" baseline="0" dirty="0">
                <a:highlight>
                  <a:srgbClr val="FFFFFF"/>
                </a:highlight>
              </a:rPr>
              <a:t>prone to overfitting due to high number of parameters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766FF-C6F1-DBE0-B670-4403ADD0BFDB}"/>
              </a:ext>
            </a:extLst>
          </p:cNvPr>
          <p:cNvSpPr txBox="1"/>
          <p:nvPr/>
        </p:nvSpPr>
        <p:spPr>
          <a:xfrm>
            <a:off x="504896" y="4198049"/>
            <a:ext cx="5689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highlight>
                  <a:srgbClr val="FFFFFF"/>
                </a:highlight>
              </a:rPr>
              <a:t>i</a:t>
            </a:r>
            <a:r>
              <a:rPr lang="en-CA" sz="1400" b="0" i="0" u="none" strike="noStrike" baseline="0" dirty="0">
                <a:highlight>
                  <a:srgbClr val="FFFFFF"/>
                </a:highlight>
              </a:rPr>
              <a:t>f there is non-linearity or curvature in low dim structure than autoencoders can encode more information using less dimensions</a:t>
            </a:r>
            <a:endParaRPr lang="en-CA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C8504-7FB3-4747-542B-2DF6CD95EA83}"/>
              </a:ext>
            </a:extLst>
          </p:cNvPr>
          <p:cNvSpPr txBox="1"/>
          <p:nvPr/>
        </p:nvSpPr>
        <p:spPr>
          <a:xfrm>
            <a:off x="5997574" y="2102644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0" i="0" u="none" strike="noStrike" baseline="0" dirty="0">
                <a:highlight>
                  <a:srgbClr val="FFFFFF"/>
                </a:highlight>
              </a:rPr>
              <a:t>features are entirely linearly uncorrelated since features are projections onto orthogonal basis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95DC5D-49FC-95EC-2BD4-E805936ADFDB}"/>
              </a:ext>
            </a:extLst>
          </p:cNvPr>
          <p:cNvSpPr txBox="1"/>
          <p:nvPr/>
        </p:nvSpPr>
        <p:spPr>
          <a:xfrm>
            <a:off x="5997574" y="2586475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0" i="0" u="none" strike="noStrike" baseline="0" dirty="0">
                <a:highlight>
                  <a:srgbClr val="FFFFFF"/>
                </a:highlight>
              </a:rPr>
              <a:t>faster and computationally cheaper than autoencoders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28A6FE-11AA-B367-360D-CE6133578A70}"/>
              </a:ext>
            </a:extLst>
          </p:cNvPr>
          <p:cNvSpPr txBox="1"/>
          <p:nvPr/>
        </p:nvSpPr>
        <p:spPr>
          <a:xfrm>
            <a:off x="5997574" y="2916507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highlight>
                  <a:srgbClr val="FFFFFF"/>
                </a:highlight>
              </a:rPr>
              <a:t>i</a:t>
            </a:r>
            <a:r>
              <a:rPr lang="en-CA" sz="1400" b="0" i="0" u="none" strike="noStrike" baseline="0" dirty="0">
                <a:highlight>
                  <a:srgbClr val="FFFFFF"/>
                </a:highlight>
              </a:rPr>
              <a:t>n case of a curved surface two dimensional PCA is not able to account for all the variance and thus loses information</a:t>
            </a:r>
            <a:endParaRPr lang="en-CA" sz="14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475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4" grpId="0"/>
      <p:bldP spid="11" grpId="0"/>
      <p:bldP spid="14" grpId="0"/>
      <p:bldP spid="16" grpId="0"/>
      <p:bldP spid="18" grpId="0"/>
      <p:bldP spid="22" grpId="0"/>
      <p:bldP spid="24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CABB-F54F-FEE2-07F2-C96A5E83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F80E-0B4E-AE0D-3621-F4C137F5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CA" dirty="0"/>
              <a:t>Muaz, U. (2019, July 25). </a:t>
            </a:r>
            <a:r>
              <a:rPr lang="en-CA" i="1" dirty="0"/>
              <a:t>Autoencoders vs PCA: When to use ?</a:t>
            </a:r>
            <a:r>
              <a:rPr lang="en-CA" dirty="0"/>
              <a:t> </a:t>
            </a:r>
            <a:r>
              <a:rPr lang="en-CA" dirty="0" err="1"/>
              <a:t>Towardsdatascience</a:t>
            </a:r>
            <a:r>
              <a:rPr lang="en-CA" dirty="0"/>
              <a:t>. https://towardsdatascience.com/autoencoders-vs-pca-when-to-use-which-73de063f5d7</a:t>
            </a:r>
          </a:p>
          <a:p>
            <a:r>
              <a:rPr lang="en-CA" dirty="0" err="1"/>
              <a:t>Ghodsi</a:t>
            </a:r>
            <a:r>
              <a:rPr lang="en-CA" dirty="0"/>
              <a:t>, A. (2006, September 25). </a:t>
            </a:r>
            <a:r>
              <a:rPr lang="en-CA" i="1" dirty="0"/>
              <a:t>Data Visualization</a:t>
            </a:r>
            <a:r>
              <a:rPr lang="en-CA" dirty="0"/>
              <a:t> [Lecture Notes]. https://www.math.uwaterloo.ca/~aghodsib/courses/f06stat890/notes/lec6.pdf</a:t>
            </a:r>
          </a:p>
          <a:p>
            <a:r>
              <a:rPr lang="en-CA" dirty="0" err="1"/>
              <a:t>Reris</a:t>
            </a:r>
            <a:r>
              <a:rPr lang="en-CA" dirty="0"/>
              <a:t>, R., &amp; Brooks, J. P. (2015). Principal Component Analysis and Optimization: A Tutorial. </a:t>
            </a:r>
            <a:r>
              <a:rPr lang="en-CA" i="1" dirty="0"/>
              <a:t>STATISTICAL SCIENCES AND OPERATIONS RESEARCH PUBLICATIONS</a:t>
            </a:r>
            <a:r>
              <a:rPr lang="en-CA" dirty="0"/>
              <a:t>. https://doi.org/http://dx.doi.org/10.1287/ics.2015.0016</a:t>
            </a:r>
          </a:p>
          <a:p>
            <a:r>
              <a:rPr lang="en-CA" dirty="0" err="1"/>
              <a:t>Wasnik</a:t>
            </a:r>
            <a:r>
              <a:rPr lang="en-CA" dirty="0"/>
              <a:t>, A. (2020, November 30). </a:t>
            </a:r>
            <a:r>
              <a:rPr lang="en-CA" i="1" dirty="0"/>
              <a:t>Singular Value Decomposition (SVD) in Python</a:t>
            </a:r>
            <a:r>
              <a:rPr lang="en-CA" dirty="0"/>
              <a:t>. </a:t>
            </a:r>
            <a:r>
              <a:rPr lang="en-CA" dirty="0" err="1"/>
              <a:t>Askpython</a:t>
            </a:r>
            <a:r>
              <a:rPr lang="en-CA" dirty="0"/>
              <a:t>. https://www.askpython.com/python/examples/singular-value-decomposition </a:t>
            </a:r>
          </a:p>
          <a:p>
            <a:r>
              <a:rPr lang="en-CA" dirty="0"/>
              <a:t>Sun, Y. (2015). </a:t>
            </a:r>
            <a:r>
              <a:rPr lang="en-CA" i="1" dirty="0"/>
              <a:t>Decomposition methods for semidefinite optimization</a:t>
            </a:r>
            <a:r>
              <a:rPr lang="en-CA" dirty="0"/>
              <a:t> [Doctoral dissertation, University of California]. https://escholarship.org/content/qt1cv6981p/qt1cv6981p_noSplash_9015c5957e695ec3e19d1f510eb59e46.pdf </a:t>
            </a:r>
          </a:p>
          <a:p>
            <a:r>
              <a:rPr lang="en-CA" b="0" i="0" dirty="0">
                <a:solidFill>
                  <a:srgbClr val="161719"/>
                </a:solidFill>
                <a:effectLst/>
                <a:latin typeface="inter"/>
              </a:rPr>
              <a:t>Gowri, P., </a:t>
            </a:r>
            <a:r>
              <a:rPr lang="en-CA" b="0" i="0" dirty="0" err="1">
                <a:solidFill>
                  <a:srgbClr val="161719"/>
                </a:solidFill>
                <a:effectLst/>
                <a:latin typeface="inter"/>
              </a:rPr>
              <a:t>Senbaga</a:t>
            </a:r>
            <a:r>
              <a:rPr lang="en-CA" b="0" i="0" dirty="0">
                <a:solidFill>
                  <a:srgbClr val="161719"/>
                </a:solidFill>
                <a:effectLst/>
                <a:latin typeface="inter"/>
              </a:rPr>
              <a:t> Priya, K., Hari Prasath, R., &amp; Pavithra, S. (2019). Image Compression Using Singular Value Decomposition. </a:t>
            </a:r>
            <a:r>
              <a:rPr lang="en-CA" b="0" i="1" dirty="0">
                <a:solidFill>
                  <a:srgbClr val="161719"/>
                </a:solidFill>
                <a:effectLst/>
                <a:latin typeface="inter"/>
              </a:rPr>
              <a:t>International Journal of Mathematics Trends and Technology (IJMTT)</a:t>
            </a:r>
            <a:r>
              <a:rPr lang="en-CA" b="0" i="0" dirty="0">
                <a:solidFill>
                  <a:srgbClr val="161719"/>
                </a:solidFill>
                <a:effectLst/>
                <a:latin typeface="inter"/>
              </a:rPr>
              <a:t>, </a:t>
            </a:r>
            <a:r>
              <a:rPr lang="en-CA" b="0" i="1" dirty="0">
                <a:solidFill>
                  <a:srgbClr val="161719"/>
                </a:solidFill>
                <a:effectLst/>
                <a:latin typeface="inter"/>
              </a:rPr>
              <a:t>65</a:t>
            </a:r>
            <a:r>
              <a:rPr lang="en-CA" b="0" i="0" dirty="0">
                <a:solidFill>
                  <a:srgbClr val="161719"/>
                </a:solidFill>
                <a:effectLst/>
                <a:latin typeface="inter"/>
              </a:rPr>
              <a:t>(8). </a:t>
            </a:r>
            <a:r>
              <a:rPr lang="en-CA" dirty="0">
                <a:solidFill>
                  <a:srgbClr val="161719"/>
                </a:solidFill>
                <a:latin typeface="inter"/>
              </a:rPr>
              <a:t>http://www.ijmttjournal.org/Volume-65/Issue-8/IJMTT-V65I8P507.pdf</a:t>
            </a:r>
            <a:endParaRPr lang="en-CA" b="0" i="0" dirty="0">
              <a:solidFill>
                <a:srgbClr val="161719"/>
              </a:solidFill>
              <a:effectLst/>
              <a:latin typeface="inter"/>
            </a:endParaRPr>
          </a:p>
          <a:p>
            <a:r>
              <a:rPr lang="fr-FR" b="0" i="0" dirty="0">
                <a:solidFill>
                  <a:srgbClr val="161719"/>
                </a:solidFill>
                <a:effectLst/>
                <a:latin typeface="inter"/>
              </a:rPr>
              <a:t>Lu, J. (2022). </a:t>
            </a:r>
            <a:r>
              <a:rPr lang="fr-FR" b="0" i="1" dirty="0">
                <a:solidFill>
                  <a:srgbClr val="161719"/>
                </a:solidFill>
                <a:effectLst/>
                <a:latin typeface="inter"/>
              </a:rPr>
              <a:t>Matrix </a:t>
            </a:r>
            <a:r>
              <a:rPr lang="fr-FR" b="0" i="1" dirty="0" err="1">
                <a:solidFill>
                  <a:srgbClr val="161719"/>
                </a:solidFill>
                <a:effectLst/>
                <a:latin typeface="inter"/>
              </a:rPr>
              <a:t>Decomposition</a:t>
            </a:r>
            <a:r>
              <a:rPr lang="fr-FR" b="0" i="1" dirty="0">
                <a:solidFill>
                  <a:srgbClr val="161719"/>
                </a:solidFill>
                <a:effectLst/>
                <a:latin typeface="inter"/>
              </a:rPr>
              <a:t> and Applications </a:t>
            </a:r>
          </a:p>
          <a:p>
            <a:r>
              <a:rPr lang="en-CA" dirty="0"/>
              <a:t>Rekha, M. (2019, September 9). </a:t>
            </a:r>
            <a:r>
              <a:rPr lang="en-CA" i="1" dirty="0"/>
              <a:t>Eigen Decomposition and PCA</a:t>
            </a:r>
            <a:r>
              <a:rPr lang="en-CA" dirty="0"/>
              <a:t>. </a:t>
            </a:r>
            <a:r>
              <a:rPr lang="en-CA" dirty="0" err="1"/>
              <a:t>Blog.Clairvoyantsoft</a:t>
            </a:r>
            <a:r>
              <a:rPr lang="en-CA" dirty="0"/>
              <a:t>. https://blog.clairvoyantsoft.com/eigen-decomposition-and-pca-c50f4ca15501</a:t>
            </a:r>
          </a:p>
          <a:p>
            <a:r>
              <a:rPr lang="en-CA" b="0" i="0" dirty="0">
                <a:solidFill>
                  <a:srgbClr val="161719"/>
                </a:solidFill>
                <a:effectLst/>
                <a:latin typeface="inter"/>
              </a:rPr>
              <a:t>Hof, P. (2020). </a:t>
            </a:r>
            <a:r>
              <a:rPr lang="en-CA" b="0" i="0" dirty="0" err="1">
                <a:solidFill>
                  <a:srgbClr val="161719"/>
                </a:solidFill>
                <a:effectLst/>
                <a:latin typeface="inter"/>
              </a:rPr>
              <a:t>Eigendecomposition</a:t>
            </a:r>
            <a:r>
              <a:rPr lang="en-CA" b="0" i="0" dirty="0">
                <a:solidFill>
                  <a:srgbClr val="161719"/>
                </a:solidFill>
                <a:effectLst/>
                <a:latin typeface="inter"/>
              </a:rPr>
              <a:t> and PCA.</a:t>
            </a:r>
          </a:p>
          <a:p>
            <a:r>
              <a:rPr lang="en-CA" b="0" i="0" dirty="0">
                <a:solidFill>
                  <a:srgbClr val="161719"/>
                </a:solidFill>
                <a:effectLst/>
                <a:latin typeface="inter"/>
              </a:rPr>
              <a:t>Yair, O. (2022). </a:t>
            </a:r>
            <a:r>
              <a:rPr lang="en-CA" b="0" i="1" dirty="0">
                <a:solidFill>
                  <a:srgbClr val="161719"/>
                </a:solidFill>
                <a:effectLst/>
                <a:latin typeface="inter"/>
              </a:rPr>
              <a:t>Dimensionality Reduction - Principal Component Analysis</a:t>
            </a:r>
            <a:r>
              <a:rPr lang="en-CA" b="0" i="0" dirty="0">
                <a:solidFill>
                  <a:srgbClr val="161719"/>
                </a:solidFill>
                <a:effectLst/>
                <a:latin typeface="inter"/>
              </a:rPr>
              <a:t> [Lecture].</a:t>
            </a:r>
          </a:p>
          <a:p>
            <a:r>
              <a:rPr lang="en-CA" dirty="0"/>
              <a:t>[Mike X Cohen]. (2017, October 1). </a:t>
            </a:r>
            <a:r>
              <a:rPr lang="en-CA" i="1" dirty="0" err="1"/>
              <a:t>Eigendecomposition</a:t>
            </a:r>
            <a:r>
              <a:rPr lang="en-CA" i="1" dirty="0"/>
              <a:t> and PCA</a:t>
            </a:r>
            <a:r>
              <a:rPr lang="en-CA" dirty="0"/>
              <a:t> [Video]. YouTube. https://www.youtube.com/watch?v=-1iULsGndG8</a:t>
            </a:r>
          </a:p>
          <a:p>
            <a:r>
              <a:rPr lang="en-CA" dirty="0"/>
              <a:t>[Steve Brunton]. (2020, February 7). </a:t>
            </a:r>
            <a:r>
              <a:rPr lang="en-CA" i="1" dirty="0"/>
              <a:t>Principal Component Analysis (PCA) 1 [Python]</a:t>
            </a:r>
            <a:r>
              <a:rPr lang="en-CA" dirty="0"/>
              <a:t> [Video]. YouTube. https://www.youtube.com/watch?v=Oi4SJqJIL2E</a:t>
            </a:r>
          </a:p>
          <a:p>
            <a:r>
              <a:rPr lang="en-CA" dirty="0"/>
              <a:t>[Steve Brunton]. (2020, February 7). </a:t>
            </a:r>
            <a:r>
              <a:rPr lang="en-CA" i="1" dirty="0"/>
              <a:t>Principal Component Analysis (PCA) 2 [Python]</a:t>
            </a:r>
            <a:r>
              <a:rPr lang="en-CA" dirty="0"/>
              <a:t> [Video]. YouTube. https://www.youtube.com/watch?v=fu7uXxZMzC8</a:t>
            </a:r>
          </a:p>
          <a:p>
            <a:r>
              <a:rPr lang="en-CA" dirty="0"/>
              <a:t>[MIT </a:t>
            </a:r>
            <a:r>
              <a:rPr lang="en-CA" dirty="0" err="1"/>
              <a:t>OpenCourseWare</a:t>
            </a:r>
            <a:r>
              <a:rPr lang="en-CA" dirty="0"/>
              <a:t>]. (2016, May 6). </a:t>
            </a:r>
            <a:r>
              <a:rPr lang="en-CA" i="1" dirty="0"/>
              <a:t>Singular Value Decomposition (the SVD)</a:t>
            </a:r>
            <a:r>
              <a:rPr lang="en-CA" dirty="0"/>
              <a:t> [Video]. YouTube. https://www.youtube.com/watch?v=mBcLRGuAFUk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450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83D5-E852-1B67-AA8F-73CFB0FC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65" y="113455"/>
            <a:ext cx="10515600" cy="1325563"/>
          </a:xfrm>
        </p:spPr>
        <p:txBody>
          <a:bodyPr/>
          <a:lstStyle/>
          <a:p>
            <a:r>
              <a:rPr lang="en-CA" dirty="0"/>
              <a:t>2D Rotation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A4CBF-6BBB-8680-EC07-669DC300CEAF}"/>
              </a:ext>
            </a:extLst>
          </p:cNvPr>
          <p:cNvSpPr txBox="1"/>
          <p:nvPr/>
        </p:nvSpPr>
        <p:spPr>
          <a:xfrm>
            <a:off x="805343" y="1661021"/>
            <a:ext cx="541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would you represent a point in the standard basis,</a:t>
            </a:r>
            <a:endParaRPr lang="en-C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CE7B88-A81D-8FFB-67B8-852FFF2C7FF0}"/>
                  </a:ext>
                </a:extLst>
              </p:cNvPr>
              <p:cNvSpPr txBox="1"/>
              <p:nvPr/>
            </p:nvSpPr>
            <p:spPr>
              <a:xfrm>
                <a:off x="6096000" y="1563032"/>
                <a:ext cx="216508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CA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CA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CA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CA" sz="18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 </m:t>
                    </m:r>
                    <m:r>
                      <a:rPr lang="en-CA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CA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CA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CA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dirty="0"/>
                  <a:t>     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CE7B88-A81D-8FFB-67B8-852FFF2C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63032"/>
                <a:ext cx="2165080" cy="554254"/>
              </a:xfrm>
              <a:prstGeom prst="rect">
                <a:avLst/>
              </a:prstGeom>
              <a:blipFill>
                <a:blip r:embed="rId2"/>
                <a:stretch>
                  <a:fillRect r="-1408" b="-10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B0006-AED3-DA89-4832-522C4758093C}"/>
                  </a:ext>
                </a:extLst>
              </p:cNvPr>
              <p:cNvSpPr txBox="1"/>
              <p:nvPr/>
            </p:nvSpPr>
            <p:spPr>
              <a:xfrm>
                <a:off x="906011" y="2416029"/>
                <a:ext cx="1066509" cy="553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3B0006-AED3-DA89-4832-522C47580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1" y="2416029"/>
                <a:ext cx="1066509" cy="553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8746D-FFC0-9E34-A17D-ED3C30FB376F}"/>
                  </a:ext>
                </a:extLst>
              </p:cNvPr>
              <p:cNvSpPr txBox="1"/>
              <p:nvPr/>
            </p:nvSpPr>
            <p:spPr>
              <a:xfrm>
                <a:off x="1853967" y="2508137"/>
                <a:ext cx="1370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=ⅈ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𝑗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8746D-FFC0-9E34-A17D-ED3C30FB3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967" y="2508137"/>
                <a:ext cx="137063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A8E2B-9292-737A-6924-98B473006C24}"/>
                  </a:ext>
                </a:extLst>
              </p:cNvPr>
              <p:cNvSpPr txBox="1"/>
              <p:nvPr/>
            </p:nvSpPr>
            <p:spPr>
              <a:xfrm>
                <a:off x="3079053" y="2219910"/>
                <a:ext cx="289111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CA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A8E2B-9292-737A-6924-98B473006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053" y="2219910"/>
                <a:ext cx="2891112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2DF831-C2A1-A24C-6466-B63467513359}"/>
                  </a:ext>
                </a:extLst>
              </p:cNvPr>
              <p:cNvSpPr txBox="1"/>
              <p:nvPr/>
            </p:nvSpPr>
            <p:spPr>
              <a:xfrm>
                <a:off x="5861407" y="2521595"/>
                <a:ext cx="693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𝐼𝑥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2DF831-C2A1-A24C-6466-B6346751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407" y="2521595"/>
                <a:ext cx="6933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FFDBB-C0A9-5EB3-09C1-90D836A96AB6}"/>
                  </a:ext>
                </a:extLst>
              </p:cNvPr>
              <p:cNvSpPr txBox="1"/>
              <p:nvPr/>
            </p:nvSpPr>
            <p:spPr>
              <a:xfrm>
                <a:off x="906011" y="3699545"/>
                <a:ext cx="8373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How would you represent the same point in a different orthonormal basis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)  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FFDBB-C0A9-5EB3-09C1-90D836A9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1" y="3699545"/>
                <a:ext cx="8373511" cy="369332"/>
              </a:xfrm>
              <a:prstGeom prst="rect">
                <a:avLst/>
              </a:prstGeom>
              <a:blipFill>
                <a:blip r:embed="rId7"/>
                <a:stretch>
                  <a:fillRect l="-655" t="-10000" r="-655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99BAA7-BD7A-86E6-27DD-A25196E903E8}"/>
                  </a:ext>
                </a:extLst>
              </p:cNvPr>
              <p:cNvSpPr txBox="1"/>
              <p:nvPr/>
            </p:nvSpPr>
            <p:spPr>
              <a:xfrm>
                <a:off x="989901" y="4337404"/>
                <a:ext cx="1066510" cy="553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99BAA7-BD7A-86E6-27DD-A25196E9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01" y="4337404"/>
                <a:ext cx="1066510" cy="5535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E36661-2B0F-920F-9602-8A7F021B4121}"/>
                  </a:ext>
                </a:extLst>
              </p:cNvPr>
              <p:cNvSpPr txBox="1"/>
              <p:nvPr/>
            </p:nvSpPr>
            <p:spPr>
              <a:xfrm>
                <a:off x="1853967" y="4429512"/>
                <a:ext cx="1648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E36661-2B0F-920F-9602-8A7F021B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967" y="4429512"/>
                <a:ext cx="16484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C0886C-AF97-AAAE-F4AD-54F4AF3A6603}"/>
                  </a:ext>
                </a:extLst>
              </p:cNvPr>
              <p:cNvSpPr txBox="1"/>
              <p:nvPr/>
            </p:nvSpPr>
            <p:spPr>
              <a:xfrm>
                <a:off x="3333375" y="4144773"/>
                <a:ext cx="2366866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CA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𝑈𝑧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C0886C-AF97-AAAE-F4AD-54F4AF3A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375" y="4144773"/>
                <a:ext cx="2366866" cy="9727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5758AB-D680-2165-F8E1-C840B868FEB5}"/>
                  </a:ext>
                </a:extLst>
              </p:cNvPr>
              <p:cNvSpPr txBox="1"/>
              <p:nvPr/>
            </p:nvSpPr>
            <p:spPr>
              <a:xfrm>
                <a:off x="5861407" y="4448101"/>
                <a:ext cx="1567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⇒       </m:t>
                      </m:r>
                      <m:r>
                        <a:rPr lang="en-CA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𝑈𝑧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5758AB-D680-2165-F8E1-C840B868F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407" y="4448101"/>
                <a:ext cx="156780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5C9F7E-4462-73BA-18F1-17F9F2DECC20}"/>
                  </a:ext>
                </a:extLst>
              </p:cNvPr>
              <p:cNvSpPr txBox="1"/>
              <p:nvPr/>
            </p:nvSpPr>
            <p:spPr>
              <a:xfrm>
                <a:off x="6342077" y="3270151"/>
                <a:ext cx="3582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effectLst/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CA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CA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CA" sz="1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&gt; =0</m:t>
                    </m:r>
                  </m:oMath>
                </a14:m>
                <a:r>
                  <a:rPr lang="en-CA" sz="1400" dirty="0"/>
                  <a:t>  and also</a:t>
                </a:r>
                <a14:m>
                  <m:oMath xmlns:m="http://schemas.openxmlformats.org/officeDocument/2006/math">
                    <m:r>
                      <a:rPr lang="en-CA" sz="1400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CA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1400" i="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1400" dirty="0"/>
                  <a:t> ;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CA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1400" i="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5C9F7E-4462-73BA-18F1-17F9F2DEC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077" y="3270151"/>
                <a:ext cx="3582776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2EA2F09-DE77-8803-198F-81E9A9CFA5CD}"/>
              </a:ext>
            </a:extLst>
          </p:cNvPr>
          <p:cNvCxnSpPr>
            <a:endCxn id="15" idx="1"/>
          </p:cNvCxnSpPr>
          <p:nvPr/>
        </p:nvCxnSpPr>
        <p:spPr>
          <a:xfrm rot="5400000" flipH="1" flipV="1">
            <a:off x="6091198" y="3540946"/>
            <a:ext cx="367784" cy="133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18449F-C2E8-9C98-D3A8-AB43008E0C32}"/>
              </a:ext>
            </a:extLst>
          </p:cNvPr>
          <p:cNvSpPr txBox="1"/>
          <p:nvPr/>
        </p:nvSpPr>
        <p:spPr>
          <a:xfrm>
            <a:off x="906011" y="5251588"/>
            <a:ext cx="403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 know x and U, but how do we find z?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59B3D3-0782-BE2A-6941-493840405903}"/>
                  </a:ext>
                </a:extLst>
              </p:cNvPr>
              <p:cNvSpPr txBox="1"/>
              <p:nvPr/>
            </p:nvSpPr>
            <p:spPr>
              <a:xfrm>
                <a:off x="906011" y="5830349"/>
                <a:ext cx="2427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U is orthogonal </a:t>
                </a:r>
                <a14:m>
                  <m:oMath xmlns:m="http://schemas.openxmlformats.org/officeDocument/2006/math">
                    <m:r>
                      <a:rPr lang="en-CA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CA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    </m:t>
                    </m:r>
                    <m:r>
                      <a:rPr lang="en-CA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CA" dirty="0"/>
                  <a:t>  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59B3D3-0782-BE2A-6941-493840405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1" y="5830349"/>
                <a:ext cx="2427364" cy="369332"/>
              </a:xfrm>
              <a:prstGeom prst="rect">
                <a:avLst/>
              </a:prstGeom>
              <a:blipFill>
                <a:blip r:embed="rId13"/>
                <a:stretch>
                  <a:fillRect l="-2261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0C70C4-F640-BD48-7D39-7046C1694EC6}"/>
                  </a:ext>
                </a:extLst>
              </p:cNvPr>
              <p:cNvSpPr txBox="1"/>
              <p:nvPr/>
            </p:nvSpPr>
            <p:spPr>
              <a:xfrm>
                <a:off x="3607417" y="5838923"/>
                <a:ext cx="1221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0C70C4-F640-BD48-7D39-7046C1694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417" y="5838923"/>
                <a:ext cx="122123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72977FF-D5AA-8982-43EC-4C85E10929C8}"/>
                  </a:ext>
                </a:extLst>
              </p:cNvPr>
              <p:cNvSpPr txBox="1"/>
              <p:nvPr/>
            </p:nvSpPr>
            <p:spPr>
              <a:xfrm>
                <a:off x="5428927" y="5838923"/>
                <a:ext cx="1585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∴</m:t>
                      </m:r>
                      <m:r>
                        <a:rPr lang="en-CA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</m:t>
                      </m:r>
                      <m:r>
                        <a:rPr lang="en-CA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CA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p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72977FF-D5AA-8982-43EC-4C85E1092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927" y="5838923"/>
                <a:ext cx="158581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50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AB37-2F4C-A081-E0BA-7E03525B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783C81-CB3F-259D-117A-0FEDFDECF95F}"/>
                  </a:ext>
                </a:extLst>
              </p:cNvPr>
              <p:cNvSpPr txBox="1"/>
              <p:nvPr/>
            </p:nvSpPr>
            <p:spPr>
              <a:xfrm>
                <a:off x="699796" y="1333856"/>
                <a:ext cx="890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Multiplying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CA" dirty="0"/>
                  <a:t>with an orthogonal matrix </a:t>
                </a:r>
                <a14:m>
                  <m:oMath xmlns:m="http://schemas.openxmlformats.org/officeDocument/2006/math">
                    <m:r>
                      <a:rPr lang="en-CA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𝑈</m:t>
                    </m:r>
                  </m:oMath>
                </a14:m>
                <a:r>
                  <a:rPr lang="en-CA" dirty="0"/>
                  <a:t> produces a rotation (change of basis = rotation)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783C81-CB3F-259D-117A-0FEDFDECF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6" y="1333856"/>
                <a:ext cx="8903656" cy="369332"/>
              </a:xfrm>
              <a:prstGeom prst="rect">
                <a:avLst/>
              </a:prstGeom>
              <a:blipFill>
                <a:blip r:embed="rId2"/>
                <a:stretch>
                  <a:fillRect l="-479" t="-10000" r="-205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7DE1661A-838A-6092-2C46-011BBD12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96" y="2375414"/>
            <a:ext cx="10544175" cy="328612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CF4E285-E709-F40B-EDA0-1FA3DA3D5322}"/>
              </a:ext>
            </a:extLst>
          </p:cNvPr>
          <p:cNvSpPr/>
          <p:nvPr/>
        </p:nvSpPr>
        <p:spPr>
          <a:xfrm>
            <a:off x="4693298" y="5661539"/>
            <a:ext cx="1847461" cy="1000518"/>
          </a:xfrm>
          <a:prstGeom prst="rightArrow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9BCCD-DE3D-1FA2-DBD6-A6227FBE1A3C}"/>
              </a:ext>
            </a:extLst>
          </p:cNvPr>
          <p:cNvSpPr txBox="1"/>
          <p:nvPr/>
        </p:nvSpPr>
        <p:spPr>
          <a:xfrm>
            <a:off x="5011080" y="5846205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Encode</a:t>
            </a:r>
            <a:r>
              <a:rPr lang="en-CA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112209-628A-B947-9F36-F03114490BC8}"/>
                  </a:ext>
                </a:extLst>
              </p:cNvPr>
              <p:cNvSpPr txBox="1"/>
              <p:nvPr/>
            </p:nvSpPr>
            <p:spPr>
              <a:xfrm>
                <a:off x="4840838" y="6053435"/>
                <a:ext cx="1243304" cy="385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en-CA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e>
                        <m:sup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p>
                      <m:r>
                        <a:rPr lang="en-CA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112209-628A-B947-9F36-F03114490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838" y="6053435"/>
                <a:ext cx="1243304" cy="385362"/>
              </a:xfrm>
              <a:prstGeom prst="rect">
                <a:avLst/>
              </a:prstGeom>
              <a:blipFill>
                <a:blip r:embed="rId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0D4DC0F3-5606-ECDD-5410-364BC062D249}"/>
              </a:ext>
            </a:extLst>
          </p:cNvPr>
          <p:cNvSpPr/>
          <p:nvPr/>
        </p:nvSpPr>
        <p:spPr>
          <a:xfrm>
            <a:off x="7765321" y="5661539"/>
            <a:ext cx="1847461" cy="1000518"/>
          </a:xfrm>
          <a:prstGeom prst="rightArrow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F9498-BCBF-DB83-1D06-E558AD945982}"/>
              </a:ext>
            </a:extLst>
          </p:cNvPr>
          <p:cNvSpPr txBox="1"/>
          <p:nvPr/>
        </p:nvSpPr>
        <p:spPr>
          <a:xfrm>
            <a:off x="8068647" y="5846205"/>
            <a:ext cx="935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Decode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0D2D2B-5421-B42B-0194-C862A163A112}"/>
                  </a:ext>
                </a:extLst>
              </p:cNvPr>
              <p:cNvSpPr txBox="1"/>
              <p:nvPr/>
            </p:nvSpPr>
            <p:spPr>
              <a:xfrm>
                <a:off x="8007997" y="6084088"/>
                <a:ext cx="10566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CA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𝑍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0D2D2B-5421-B42B-0194-C862A163A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997" y="6084088"/>
                <a:ext cx="10566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4DDB681-3941-B0E0-1E44-08C8233DD50B}"/>
              </a:ext>
            </a:extLst>
          </p:cNvPr>
          <p:cNvSpPr txBox="1"/>
          <p:nvPr/>
        </p:nvSpPr>
        <p:spPr>
          <a:xfrm>
            <a:off x="699796" y="1655877"/>
            <a:ext cx="9143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PCA we aim to reduce the dimensionality after the encoding by removing the axis that has the smallest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FCF3A-6358-4232-16DB-E3ADDD1730BD}"/>
                  </a:ext>
                </a:extLst>
              </p:cNvPr>
              <p:cNvSpPr txBox="1"/>
              <p:nvPr/>
            </p:nvSpPr>
            <p:spPr>
              <a:xfrm>
                <a:off x="3604768" y="5977132"/>
                <a:ext cx="12712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FCF3A-6358-4232-16DB-E3ADDD173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768" y="5977132"/>
                <a:ext cx="12712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6A2B21-4191-95F3-52EC-29ECA4D7DF5F}"/>
                  </a:ext>
                </a:extLst>
              </p:cNvPr>
              <p:cNvSpPr txBox="1"/>
              <p:nvPr/>
            </p:nvSpPr>
            <p:spPr>
              <a:xfrm>
                <a:off x="9307364" y="5980228"/>
                <a:ext cx="13925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6A2B21-4191-95F3-52EC-29ECA4D7D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364" y="5980228"/>
                <a:ext cx="13925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7ACB7C-6B81-541D-5BBE-1415EE1209BD}"/>
                  </a:ext>
                </a:extLst>
              </p:cNvPr>
              <p:cNvSpPr txBox="1"/>
              <p:nvPr/>
            </p:nvSpPr>
            <p:spPr>
              <a:xfrm>
                <a:off x="6723793" y="5971995"/>
                <a:ext cx="711459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7ACB7C-6B81-541D-5BBE-1415EE120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793" y="5971995"/>
                <a:ext cx="711459" cy="374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92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A70A64-9784-FACE-D6E5-08D0ED99C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2490787"/>
            <a:ext cx="6467475" cy="1876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50711-FB8A-EA24-278E-C4F1AEA1FBAD}"/>
                  </a:ext>
                </a:extLst>
              </p:cNvPr>
              <p:cNvSpPr txBox="1"/>
              <p:nvPr/>
            </p:nvSpPr>
            <p:spPr>
              <a:xfrm>
                <a:off x="2808710" y="3156467"/>
                <a:ext cx="3662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50711-FB8A-EA24-278E-C4F1AEA1F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710" y="3156467"/>
                <a:ext cx="3662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07FEA0-1650-7BF7-5BD7-E270271ADE37}"/>
                  </a:ext>
                </a:extLst>
              </p:cNvPr>
              <p:cNvSpPr txBox="1"/>
              <p:nvPr/>
            </p:nvSpPr>
            <p:spPr>
              <a:xfrm>
                <a:off x="9017066" y="3151529"/>
                <a:ext cx="37322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07FEA0-1650-7BF7-5BD7-E270271AD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66" y="3151529"/>
                <a:ext cx="373224" cy="374270"/>
              </a:xfrm>
              <a:prstGeom prst="rect">
                <a:avLst/>
              </a:prstGeom>
              <a:blipFill>
                <a:blip r:embed="rId4"/>
                <a:stretch>
                  <a:fillRect t="-4918" r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9">
            <a:extLst>
              <a:ext uri="{FF2B5EF4-FFF2-40B4-BE49-F238E27FC236}">
                <a16:creationId xmlns:a16="http://schemas.microsoft.com/office/drawing/2014/main" id="{DF89AE5C-6128-BD3B-9472-AFCDBB98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70958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8180-56C5-EB6A-5F7B-ED4D9055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Eigendecomposition</a:t>
            </a:r>
            <a:r>
              <a:rPr lang="en-CA" dirty="0"/>
              <a:t> of a symmetric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C81A05-E538-5A7C-9867-D7E096B87A55}"/>
                  </a:ext>
                </a:extLst>
              </p:cNvPr>
              <p:cNvSpPr txBox="1"/>
              <p:nvPr/>
            </p:nvSpPr>
            <p:spPr>
              <a:xfrm>
                <a:off x="838200" y="2350581"/>
                <a:ext cx="6045822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an eigenvector of S with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CA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C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,    if:</a:t>
                </a:r>
                <a:endParaRPr lang="en-CA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C81A05-E538-5A7C-9867-D7E096B87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0581"/>
                <a:ext cx="6045822" cy="651269"/>
              </a:xfrm>
              <a:prstGeom prst="rect">
                <a:avLst/>
              </a:prstGeom>
              <a:blipFill>
                <a:blip r:embed="rId2"/>
                <a:stretch>
                  <a:fillRect l="-706" t="-47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5B494C-1F03-D391-1032-80CE05D0535F}"/>
                  </a:ext>
                </a:extLst>
              </p:cNvPr>
              <p:cNvSpPr txBox="1"/>
              <p:nvPr/>
            </p:nvSpPr>
            <p:spPr>
              <a:xfrm>
                <a:off x="6884022" y="2344019"/>
                <a:ext cx="13736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5B494C-1F03-D391-1032-80CE05D05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022" y="2344019"/>
                <a:ext cx="1373697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E8F0449-CF9C-3603-1373-02BBEDB51030}"/>
              </a:ext>
            </a:extLst>
          </p:cNvPr>
          <p:cNvSpPr txBox="1"/>
          <p:nvPr/>
        </p:nvSpPr>
        <p:spPr>
          <a:xfrm>
            <a:off x="950054" y="171779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u="sng" dirty="0"/>
              <a:t>A few important facts/reminders:</a:t>
            </a:r>
            <a:r>
              <a:rPr lang="en-CA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C570BB-5859-54B9-1A98-0F0A10F4C38E}"/>
                  </a:ext>
                </a:extLst>
              </p:cNvPr>
              <p:cNvSpPr txBox="1"/>
              <p:nvPr/>
            </p:nvSpPr>
            <p:spPr>
              <a:xfrm>
                <a:off x="1117133" y="3532336"/>
                <a:ext cx="2010947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C570BB-5859-54B9-1A98-0F0A10F4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133" y="3532336"/>
                <a:ext cx="2010947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F526A3-BA94-5900-83DC-9BC4A1CB9A80}"/>
                  </a:ext>
                </a:extLst>
              </p:cNvPr>
              <p:cNvSpPr txBox="1"/>
              <p:nvPr/>
            </p:nvSpPr>
            <p:spPr>
              <a:xfrm>
                <a:off x="2690769" y="3151484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F526A3-BA94-5900-83DC-9BC4A1CB9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69" y="3151484"/>
                <a:ext cx="60946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9220A4A-480F-77AF-3DC0-7D822D4A98C0}"/>
              </a:ext>
            </a:extLst>
          </p:cNvPr>
          <p:cNvSpPr txBox="1"/>
          <p:nvPr/>
        </p:nvSpPr>
        <p:spPr>
          <a:xfrm>
            <a:off x="838200" y="3089011"/>
            <a:ext cx="857145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kern="1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C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ll eigenvectors of a symmetric matrix are orthogonal (if the eigenvalues are different):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7E83D5-9364-C9F7-981C-56AE04CFAA1C}"/>
                  </a:ext>
                </a:extLst>
              </p:cNvPr>
              <p:cNvSpPr txBox="1"/>
              <p:nvPr/>
            </p:nvSpPr>
            <p:spPr>
              <a:xfrm>
                <a:off x="4062526" y="3514960"/>
                <a:ext cx="1777452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effectLst/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CA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CA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&gt; =0</m:t>
                    </m:r>
                  </m:oMath>
                </a14:m>
                <a:r>
                  <a:rPr lang="en-CA" sz="1800" dirty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7E83D5-9364-C9F7-981C-56AE04CF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526" y="3514960"/>
                <a:ext cx="1777452" cy="391646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CE3549-542A-DDB3-5458-701BBA4A5A62}"/>
                  </a:ext>
                </a:extLst>
              </p:cNvPr>
              <p:cNvSpPr txBox="1"/>
              <p:nvPr/>
            </p:nvSpPr>
            <p:spPr>
              <a:xfrm>
                <a:off x="3297065" y="3535166"/>
                <a:ext cx="3334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⇒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CE3549-542A-DDB3-5458-701BBA4A5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65" y="3535166"/>
                <a:ext cx="333463" cy="369332"/>
              </a:xfrm>
              <a:prstGeom prst="rect">
                <a:avLst/>
              </a:prstGeom>
              <a:blipFill>
                <a:blip r:embed="rId7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CF5438D-0BB9-EA26-921F-E9DE49BB05F8}"/>
              </a:ext>
            </a:extLst>
          </p:cNvPr>
          <p:cNvSpPr txBox="1"/>
          <p:nvPr/>
        </p:nvSpPr>
        <p:spPr>
          <a:xfrm>
            <a:off x="838200" y="4653364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-serif-pro"/>
              </a:rPr>
              <a:t>Eigendecomposition</a:t>
            </a:r>
            <a:r>
              <a:rPr lang="en-CA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CA" b="0" i="0" dirty="0">
                <a:effectLst/>
                <a:latin typeface="source-serif-pro"/>
              </a:rPr>
              <a:t>is the process of decomposing (or factorizing) a matrix into </a:t>
            </a:r>
            <a:r>
              <a:rPr lang="en-CA" b="1" i="0" dirty="0">
                <a:solidFill>
                  <a:srgbClr val="292929"/>
                </a:solidFill>
                <a:effectLst/>
                <a:latin typeface="source-serif-pro"/>
              </a:rPr>
              <a:t>eigenvalues</a:t>
            </a:r>
            <a:r>
              <a:rPr lang="en-CA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CA" b="0" i="0" dirty="0">
                <a:effectLst/>
                <a:latin typeface="source-serif-pro"/>
              </a:rPr>
              <a:t>and</a:t>
            </a:r>
            <a:r>
              <a:rPr lang="en-CA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CA" b="1" i="0" dirty="0">
                <a:solidFill>
                  <a:srgbClr val="292929"/>
                </a:solidFill>
                <a:effectLst/>
                <a:latin typeface="source-serif-pro"/>
              </a:rPr>
              <a:t>eigenvectors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4FF052-4CBD-6312-06AA-767576A8D22D}"/>
              </a:ext>
            </a:extLst>
          </p:cNvPr>
          <p:cNvSpPr txBox="1"/>
          <p:nvPr/>
        </p:nvSpPr>
        <p:spPr>
          <a:xfrm>
            <a:off x="838199" y="5268916"/>
            <a:ext cx="7008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bg2">
                    <a:lumMod val="25000"/>
                  </a:schemeClr>
                </a:solidFill>
              </a:rPr>
              <a:t>Reminder: </a:t>
            </a:r>
            <a:r>
              <a:rPr lang="en-CA" dirty="0" err="1"/>
              <a:t>Eigendecomposition</a:t>
            </a:r>
            <a:r>
              <a:rPr lang="en-CA" dirty="0"/>
              <a:t> can only exist for square matrices!</a:t>
            </a:r>
          </a:p>
        </p:txBody>
      </p:sp>
    </p:spTree>
    <p:extLst>
      <p:ext uri="{BB962C8B-B14F-4D97-AF65-F5344CB8AC3E}">
        <p14:creationId xmlns:p14="http://schemas.microsoft.com/office/powerpoint/2010/main" val="41995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  <p:bldP spid="14" grpId="0"/>
      <p:bldP spid="16" grpId="0"/>
      <p:bldP spid="20" grpId="0"/>
      <p:bldP spid="2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7457-9A20-FDC4-1482-B8FBB883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Eigendecomposition</a:t>
            </a:r>
            <a:r>
              <a:rPr lang="en-CA" dirty="0"/>
              <a:t> of a symmetric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38F0E7-8EED-A9EE-C3F4-06F6BDE95E04}"/>
                  </a:ext>
                </a:extLst>
              </p:cNvPr>
              <p:cNvSpPr txBox="1"/>
              <p:nvPr/>
            </p:nvSpPr>
            <p:spPr>
              <a:xfrm>
                <a:off x="1143000" y="3268228"/>
                <a:ext cx="6094602" cy="87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38F0E7-8EED-A9EE-C3F4-06F6BDE95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268228"/>
                <a:ext cx="6094602" cy="8772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BEECD-EAF2-11D9-6C79-A8069FD50D30}"/>
                  </a:ext>
                </a:extLst>
              </p:cNvPr>
              <p:cNvSpPr txBox="1"/>
              <p:nvPr/>
            </p:nvSpPr>
            <p:spPr>
              <a:xfrm>
                <a:off x="463492" y="1835877"/>
                <a:ext cx="6094602" cy="1040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/>
                                    </m:d>
                                  </m:e>
                                </m:d>
                              </m:e>
                              <m:e/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/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/>
                                    </m:d>
                                  </m:e>
                                </m:d>
                              </m:e>
                              <m:e/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/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/>
                                    </m:d>
                                  </m:e>
                                </m:d>
                              </m:e>
                              <m:e/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/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CA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CA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CA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/>
                                    </m:d>
                                  </m:e>
                                </m:d>
                              </m:e>
                              <m:e/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/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BEECD-EAF2-11D9-6C79-A8069FD50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92" y="1835877"/>
                <a:ext cx="6094602" cy="1040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7F2457-88D2-C12F-66B9-3ABB304E2BD8}"/>
                  </a:ext>
                </a:extLst>
              </p:cNvPr>
              <p:cNvSpPr txBox="1"/>
              <p:nvPr/>
            </p:nvSpPr>
            <p:spPr>
              <a:xfrm>
                <a:off x="2721179" y="4433862"/>
                <a:ext cx="1734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𝑆𝑈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𝛬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7F2457-88D2-C12F-66B9-3ABB304E2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179" y="4433862"/>
                <a:ext cx="17344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3FE881-54B5-0095-FE0A-327054AC40E5}"/>
                  </a:ext>
                </a:extLst>
              </p:cNvPr>
              <p:cNvSpPr txBox="1"/>
              <p:nvPr/>
            </p:nvSpPr>
            <p:spPr>
              <a:xfrm>
                <a:off x="1408302" y="5107506"/>
                <a:ext cx="6094602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1600" dirty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CA" sz="1600" dirty="0">
                    <a:solidFill>
                      <a:schemeClr val="tx1"/>
                    </a:solidFill>
                  </a:rPr>
                  <a:t> is orthogonal 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CA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C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CA" sz="1600" dirty="0">
                    <a:solidFill>
                      <a:schemeClr val="tx1"/>
                    </a:solidFill>
                  </a:rPr>
                  <a:t> )  :</a:t>
                </a:r>
              </a:p>
              <a:p>
                <a:r>
                  <a:rPr lang="en-CA" dirty="0"/>
                  <a:t>            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3FE881-54B5-0095-FE0A-327054AC4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02" y="5107506"/>
                <a:ext cx="6094602" cy="615553"/>
              </a:xfrm>
              <a:prstGeom prst="rect">
                <a:avLst/>
              </a:prstGeom>
              <a:blipFill>
                <a:blip r:embed="rId5"/>
                <a:stretch>
                  <a:fillRect l="-500" t="-29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52BD2A-6414-EDE0-A2AC-677E478487B9}"/>
                  </a:ext>
                </a:extLst>
              </p:cNvPr>
              <p:cNvSpPr txBox="1"/>
              <p:nvPr/>
            </p:nvSpPr>
            <p:spPr>
              <a:xfrm>
                <a:off x="731939" y="5749212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52BD2A-6414-EDE0-A2AC-677E47848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39" y="5749212"/>
                <a:ext cx="60946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4BD888FA-6680-F55B-7D48-DB50FC1D09C9}"/>
              </a:ext>
            </a:extLst>
          </p:cNvPr>
          <p:cNvSpPr/>
          <p:nvPr/>
        </p:nvSpPr>
        <p:spPr>
          <a:xfrm>
            <a:off x="5827902" y="1937857"/>
            <a:ext cx="5965271" cy="4555018"/>
          </a:xfrm>
          <a:prstGeom prst="rect">
            <a:avLst/>
          </a:prstGeom>
          <a:solidFill>
            <a:schemeClr val="accent1">
              <a:alpha val="14000"/>
            </a:schemeClr>
          </a:solidFill>
          <a:effectLst>
            <a:glow>
              <a:schemeClr val="accent4"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clear">
            <a:bevelT prst="relaxedInset"/>
            <a:bevelB w="114300" prst="artDeco"/>
          </a:sp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008DF3-1583-A41D-CF35-6DA88CD4102F}"/>
                  </a:ext>
                </a:extLst>
              </p:cNvPr>
              <p:cNvSpPr txBox="1"/>
              <p:nvPr/>
            </p:nvSpPr>
            <p:spPr>
              <a:xfrm>
                <a:off x="8958567" y="2637100"/>
                <a:ext cx="1796993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008DF3-1583-A41D-CF35-6DA88CD41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567" y="2637100"/>
                <a:ext cx="1796993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110BB1-ED7D-3372-E3D6-20507063DE2B}"/>
                  </a:ext>
                </a:extLst>
              </p:cNvPr>
              <p:cNvSpPr txBox="1"/>
              <p:nvPr/>
            </p:nvSpPr>
            <p:spPr>
              <a:xfrm>
                <a:off x="5698571" y="4371721"/>
                <a:ext cx="6094602" cy="1003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/>
                                    </m:d>
                                  </m:e>
                                </m:d>
                              </m:e>
                              <m:e/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/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/>
                                    </m:d>
                                  </m:e>
                                </m:d>
                              </m:e>
                              <m:e/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CA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/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   </m:t>
                                    </m:r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   </m:t>
                                    </m:r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CA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110BB1-ED7D-3372-E3D6-20507063D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571" y="4371721"/>
                <a:ext cx="6094602" cy="10031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1B2AB9D-03E8-2845-1B42-D288BAA7A684}"/>
              </a:ext>
            </a:extLst>
          </p:cNvPr>
          <p:cNvSpPr txBox="1"/>
          <p:nvPr/>
        </p:nvSpPr>
        <p:spPr>
          <a:xfrm>
            <a:off x="6015663" y="220213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EA89FE-395F-7FB4-451E-CD74924C8CC7}"/>
                  </a:ext>
                </a:extLst>
              </p:cNvPr>
              <p:cNvSpPr txBox="1"/>
              <p:nvPr/>
            </p:nvSpPr>
            <p:spPr>
              <a:xfrm>
                <a:off x="4098721" y="3548294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EA89FE-395F-7FB4-451E-CD74924C8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721" y="3548294"/>
                <a:ext cx="60946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CFD907-556A-53D5-C143-D33A6C0AAE35}"/>
              </a:ext>
            </a:extLst>
          </p:cNvPr>
          <p:cNvCxnSpPr>
            <a:cxnSpLocks/>
          </p:cNvCxnSpPr>
          <p:nvPr/>
        </p:nvCxnSpPr>
        <p:spPr>
          <a:xfrm flipV="1">
            <a:off x="6745461" y="3037523"/>
            <a:ext cx="4000821" cy="379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80E71C-CB55-AFB9-0815-1BBCB494EFCE}"/>
              </a:ext>
            </a:extLst>
          </p:cNvPr>
          <p:cNvSpPr txBox="1"/>
          <p:nvPr/>
        </p:nvSpPr>
        <p:spPr>
          <a:xfrm>
            <a:off x="6745855" y="2642038"/>
            <a:ext cx="2457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Eigendecomposition</a:t>
            </a:r>
            <a:r>
              <a:rPr lang="en-CA" dirty="0"/>
              <a:t>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A574E-8B59-B5A5-B4D9-B0A20B801E1D}"/>
                  </a:ext>
                </a:extLst>
              </p:cNvPr>
              <p:cNvSpPr txBox="1"/>
              <p:nvPr/>
            </p:nvSpPr>
            <p:spPr>
              <a:xfrm>
                <a:off x="7873532" y="5982158"/>
                <a:ext cx="23197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 ≥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≥⋯≥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A574E-8B59-B5A5-B4D9-B0A20B801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532" y="5982158"/>
                <a:ext cx="23197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626506EF-A34D-4C2E-C908-5BED4E1C2B65}"/>
              </a:ext>
            </a:extLst>
          </p:cNvPr>
          <p:cNvSpPr txBox="1"/>
          <p:nvPr/>
        </p:nvSpPr>
        <p:spPr>
          <a:xfrm>
            <a:off x="6618914" y="5647429"/>
            <a:ext cx="4627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PCA we always assume sorted eigenvalues: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8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2" grpId="0"/>
      <p:bldP spid="16" grpId="0"/>
      <p:bldP spid="17" grpId="0" animBg="1"/>
      <p:bldP spid="19" grpId="0"/>
      <p:bldP spid="21" grpId="0"/>
      <p:bldP spid="27" grpId="0"/>
      <p:bldP spid="31" grpId="0"/>
      <p:bldP spid="35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5171-1CCA-EC6A-A7B6-D04A657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Covariance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17C3C1-1F07-85DB-CD61-7D0DEE113378}"/>
                  </a:ext>
                </a:extLst>
              </p:cNvPr>
              <p:cNvSpPr txBox="1"/>
              <p:nvPr/>
            </p:nvSpPr>
            <p:spPr>
              <a:xfrm>
                <a:off x="6465471" y="1915010"/>
                <a:ext cx="2016698" cy="353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6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16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6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sz="16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17C3C1-1F07-85DB-CD61-7D0DEE113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471" y="1915010"/>
                <a:ext cx="2016698" cy="353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006BF4-92F0-DEC9-F1FF-F1CB6864E9C4}"/>
              </a:ext>
            </a:extLst>
          </p:cNvPr>
          <p:cNvSpPr txBox="1"/>
          <p:nvPr/>
        </p:nvSpPr>
        <p:spPr>
          <a:xfrm>
            <a:off x="559837" y="1567885"/>
            <a:ext cx="11252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 </a:t>
            </a:r>
            <a:r>
              <a:rPr lang="en-CA" sz="1800" b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covariance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matrix is </a:t>
            </a:r>
            <a:r>
              <a:rPr lang="en-CA" sz="1800" b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symmetric positive semi-definite 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since it is symmetric and all its eigenvalues are non-negative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37E11F-AA0C-8BEF-AA0B-88EE681D28AF}"/>
                  </a:ext>
                </a:extLst>
              </p:cNvPr>
              <p:cNvSpPr txBox="1"/>
              <p:nvPr/>
            </p:nvSpPr>
            <p:spPr>
              <a:xfrm>
                <a:off x="1501629" y="2864148"/>
                <a:ext cx="3310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CA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CA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37E11F-AA0C-8BEF-AA0B-88EE681D2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29" y="2864148"/>
                <a:ext cx="3310855" cy="369332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530AA0-6004-B80E-8D8C-013B8AD910A8}"/>
                  </a:ext>
                </a:extLst>
              </p:cNvPr>
              <p:cNvSpPr txBox="1"/>
              <p:nvPr/>
            </p:nvSpPr>
            <p:spPr>
              <a:xfrm>
                <a:off x="1593908" y="3565105"/>
                <a:ext cx="2872880" cy="373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CA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CA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CA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530AA0-6004-B80E-8D8C-013B8AD9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908" y="3565105"/>
                <a:ext cx="2872880" cy="373051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tar: 8 Points 12">
            <a:extLst>
              <a:ext uri="{FF2B5EF4-FFF2-40B4-BE49-F238E27FC236}">
                <a16:creationId xmlns:a16="http://schemas.microsoft.com/office/drawing/2014/main" id="{E094BA07-F327-150A-7596-01ADD88F6F0F}"/>
              </a:ext>
            </a:extLst>
          </p:cNvPr>
          <p:cNvSpPr/>
          <p:nvPr/>
        </p:nvSpPr>
        <p:spPr>
          <a:xfrm>
            <a:off x="1132513" y="2868927"/>
            <a:ext cx="369116" cy="369332"/>
          </a:xfrm>
          <a:prstGeom prst="star8">
            <a:avLst/>
          </a:prstGeom>
          <a:effectLst>
            <a:glow rad="381000">
              <a:schemeClr val="accent1">
                <a:lumMod val="60000"/>
                <a:lumOff val="40000"/>
                <a:alpha val="16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4" name="Star: 8 Points 13">
            <a:extLst>
              <a:ext uri="{FF2B5EF4-FFF2-40B4-BE49-F238E27FC236}">
                <a16:creationId xmlns:a16="http://schemas.microsoft.com/office/drawing/2014/main" id="{1D134A90-87AC-B609-6D17-0FEEF3BD9A60}"/>
              </a:ext>
            </a:extLst>
          </p:cNvPr>
          <p:cNvSpPr/>
          <p:nvPr/>
        </p:nvSpPr>
        <p:spPr>
          <a:xfrm>
            <a:off x="1132513" y="3565105"/>
            <a:ext cx="369116" cy="369332"/>
          </a:xfrm>
          <a:prstGeom prst="star8">
            <a:avLst/>
          </a:prstGeom>
          <a:effectLst>
            <a:glow rad="381000">
              <a:schemeClr val="accent1">
                <a:lumMod val="60000"/>
                <a:lumOff val="40000"/>
                <a:alpha val="1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AC026C-1F1B-D7A4-8D7A-C259307D458C}"/>
                  </a:ext>
                </a:extLst>
              </p:cNvPr>
              <p:cNvSpPr txBox="1"/>
              <p:nvPr/>
            </p:nvSpPr>
            <p:spPr>
              <a:xfrm>
                <a:off x="5256246" y="2639826"/>
                <a:ext cx="6097554" cy="824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en-CA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AC026C-1F1B-D7A4-8D7A-C259307D4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246" y="2639826"/>
                <a:ext cx="6097554" cy="824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7A2612-F28E-F048-F088-4F8BC1B4C00F}"/>
                  </a:ext>
                </a:extLst>
              </p:cNvPr>
              <p:cNvSpPr txBox="1"/>
              <p:nvPr/>
            </p:nvSpPr>
            <p:spPr>
              <a:xfrm>
                <a:off x="4957894" y="2864148"/>
                <a:ext cx="2515926" cy="374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CA" sz="1800" kern="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CA" sz="1800" kern="1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is a random vector </a:t>
                </a:r>
                <a:r>
                  <a:rPr lang="en-CA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</a:t>
                </a:r>
                <a:endParaRPr lang="en-CA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7A2612-F28E-F048-F088-4F8BC1B4C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94" y="2864148"/>
                <a:ext cx="2515926" cy="374846"/>
              </a:xfrm>
              <a:prstGeom prst="rect">
                <a:avLst/>
              </a:prstGeom>
              <a:blipFill>
                <a:blip r:embed="rId6"/>
                <a:stretch>
                  <a:fillRect l="-1937" t="-819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228626D-691D-C403-9BD9-053E917FAA04}"/>
              </a:ext>
            </a:extLst>
          </p:cNvPr>
          <p:cNvSpPr txBox="1"/>
          <p:nvPr/>
        </p:nvSpPr>
        <p:spPr>
          <a:xfrm>
            <a:off x="1306286" y="4749282"/>
            <a:ext cx="242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 will first prove using</a:t>
            </a:r>
          </a:p>
        </p:txBody>
      </p:sp>
      <p:sp>
        <p:nvSpPr>
          <p:cNvPr id="20" name="Star: 8 Points 19">
            <a:extLst>
              <a:ext uri="{FF2B5EF4-FFF2-40B4-BE49-F238E27FC236}">
                <a16:creationId xmlns:a16="http://schemas.microsoft.com/office/drawing/2014/main" id="{84314A56-AF75-3D76-B01E-D3CF7D7D44B4}"/>
              </a:ext>
            </a:extLst>
          </p:cNvPr>
          <p:cNvSpPr/>
          <p:nvPr/>
        </p:nvSpPr>
        <p:spPr>
          <a:xfrm>
            <a:off x="3778117" y="4753001"/>
            <a:ext cx="369116" cy="369332"/>
          </a:xfrm>
          <a:prstGeom prst="star8">
            <a:avLst/>
          </a:prstGeom>
          <a:effectLst>
            <a:glow rad="381000">
              <a:schemeClr val="accent1">
                <a:lumMod val="60000"/>
                <a:lumOff val="40000"/>
                <a:alpha val="16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4B5D5-5180-028E-8463-5885C5A9291C}"/>
              </a:ext>
            </a:extLst>
          </p:cNvPr>
          <p:cNvSpPr txBox="1"/>
          <p:nvPr/>
        </p:nvSpPr>
        <p:spPr>
          <a:xfrm>
            <a:off x="4191348" y="4764993"/>
            <a:ext cx="6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that: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76E919-1724-AC5B-91B2-41995C83ED06}"/>
              </a:ext>
            </a:extLst>
          </p:cNvPr>
          <p:cNvSpPr/>
          <p:nvPr/>
        </p:nvSpPr>
        <p:spPr>
          <a:xfrm>
            <a:off x="1354686" y="5426799"/>
            <a:ext cx="5484653" cy="7371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F7700E-06DA-2C94-EC5D-3D1D71DC9970}"/>
                  </a:ext>
                </a:extLst>
              </p:cNvPr>
              <p:cNvSpPr txBox="1"/>
              <p:nvPr/>
            </p:nvSpPr>
            <p:spPr>
              <a:xfrm>
                <a:off x="4147233" y="1891137"/>
                <a:ext cx="9846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1600" dirty="0"/>
                  <a:t> ≽ 0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F7700E-06DA-2C94-EC5D-3D1D71DC9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233" y="1891137"/>
                <a:ext cx="984604" cy="338554"/>
              </a:xfrm>
              <a:prstGeom prst="rect">
                <a:avLst/>
              </a:prstGeom>
              <a:blipFill>
                <a:blip r:embed="rId7"/>
                <a:stretch>
                  <a:fillRect t="-8929" b="-2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8CEF308-35D8-A1F3-1FE1-33ED91F49887}"/>
              </a:ext>
            </a:extLst>
          </p:cNvPr>
          <p:cNvSpPr txBox="1"/>
          <p:nvPr/>
        </p:nvSpPr>
        <p:spPr>
          <a:xfrm>
            <a:off x="1354686" y="556040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eigenvalues of the </a:t>
            </a:r>
            <a:r>
              <a:rPr lang="en-CA" sz="1800" b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covariance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matrix are non-negative 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6F1675-E6C9-8175-39D5-3DE4C83CBA33}"/>
              </a:ext>
            </a:extLst>
          </p:cNvPr>
          <p:cNvSpPr txBox="1"/>
          <p:nvPr/>
        </p:nvSpPr>
        <p:spPr>
          <a:xfrm>
            <a:off x="4957894" y="3778579"/>
            <a:ext cx="276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(a </a:t>
            </a:r>
            <a:r>
              <a:rPr lang="en-CA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multivariate random variable)</a:t>
            </a:r>
            <a:endParaRPr lang="en-CA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69E1C9-0B9A-B76D-1828-689EA1BF9BAE}"/>
              </a:ext>
            </a:extLst>
          </p:cNvPr>
          <p:cNvCxnSpPr>
            <a:stCxn id="18" idx="2"/>
          </p:cNvCxnSpPr>
          <p:nvPr/>
        </p:nvCxnSpPr>
        <p:spPr>
          <a:xfrm>
            <a:off x="6215857" y="3238994"/>
            <a:ext cx="7661" cy="53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2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2" grpId="0"/>
      <p:bldP spid="13" grpId="0" animBg="1"/>
      <p:bldP spid="14" grpId="0" animBg="1"/>
      <p:bldP spid="16" grpId="0"/>
      <p:bldP spid="18" grpId="0"/>
      <p:bldP spid="19" grpId="0"/>
      <p:bldP spid="20" grpId="0" animBg="1"/>
      <p:bldP spid="24" grpId="0"/>
      <p:bldP spid="27" grpId="0" animBg="1"/>
      <p:bldP spid="33" grpId="0"/>
      <p:bldP spid="35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FD7C-2AB7-84D3-002E-96E155F4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Covariance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019A6-6730-62D2-6418-8CBFDDB25A6A}"/>
              </a:ext>
            </a:extLst>
          </p:cNvPr>
          <p:cNvSpPr txBox="1"/>
          <p:nvPr/>
        </p:nvSpPr>
        <p:spPr>
          <a:xfrm>
            <a:off x="2883474" y="2527816"/>
            <a:ext cx="945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Proof: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DE2AE-334A-08FF-4BE0-E04A3C52E2AD}"/>
                  </a:ext>
                </a:extLst>
              </p:cNvPr>
              <p:cNvSpPr txBox="1"/>
              <p:nvPr/>
            </p:nvSpPr>
            <p:spPr>
              <a:xfrm>
                <a:off x="3984951" y="2593124"/>
                <a:ext cx="34919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(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CA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2">
                        <a:lumMod val="25000"/>
                      </a:schemeClr>
                    </a:solidFill>
                  </a:rPr>
                  <a:t>= 0 </a:t>
                </a:r>
                <a:r>
                  <a:rPr lang="en-CA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CA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DE2AE-334A-08FF-4BE0-E04A3C52E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51" y="2593124"/>
                <a:ext cx="3491981" cy="369332"/>
              </a:xfrm>
              <a:prstGeom prst="rect">
                <a:avLst/>
              </a:prstGeom>
              <a:blipFill>
                <a:blip r:embed="rId2"/>
                <a:stretch>
                  <a:fillRect l="-1571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C5BB08-9EE2-2306-14CA-D5CD670DF668}"/>
                  </a:ext>
                </a:extLst>
              </p:cNvPr>
              <p:cNvSpPr txBox="1"/>
              <p:nvPr/>
            </p:nvSpPr>
            <p:spPr>
              <a:xfrm>
                <a:off x="2499050" y="3175758"/>
                <a:ext cx="1767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C5BB08-9EE2-2306-14CA-D5CD670DF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050" y="3175758"/>
                <a:ext cx="17677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2CC0DB-B0E7-CE52-CCD1-18607D229448}"/>
                  </a:ext>
                </a:extLst>
              </p:cNvPr>
              <p:cNvSpPr txBox="1"/>
              <p:nvPr/>
            </p:nvSpPr>
            <p:spPr>
              <a:xfrm>
                <a:off x="3997391" y="3192344"/>
                <a:ext cx="4446813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⇒              </m:t>
                      </m:r>
                      <m:sSup>
                        <m:sSupPr>
                          <m:ctrlPr>
                            <a:rPr lang="en-CA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sup>
                          <m: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CA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C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endParaRPr lang="en-CA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2CC0DB-B0E7-CE52-CCD1-18607D22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391" y="3192344"/>
                <a:ext cx="4446813" cy="669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2DBE49-BEB8-8107-3DEE-CDE3F572DCCB}"/>
                  </a:ext>
                </a:extLst>
              </p:cNvPr>
              <p:cNvSpPr txBox="1"/>
              <p:nvPr/>
            </p:nvSpPr>
            <p:spPr>
              <a:xfrm>
                <a:off x="962803" y="4414233"/>
                <a:ext cx="1636356" cy="393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sup>
                          <m: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2DBE49-BEB8-8107-3DEE-CDE3F572D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03" y="4414233"/>
                <a:ext cx="1636356" cy="393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166D79-2B87-1ED2-11A4-B9B08A781AE8}"/>
              </a:ext>
            </a:extLst>
          </p:cNvPr>
          <p:cNvCxnSpPr>
            <a:cxnSpLocks/>
          </p:cNvCxnSpPr>
          <p:nvPr/>
        </p:nvCxnSpPr>
        <p:spPr>
          <a:xfrm flipH="1" flipV="1">
            <a:off x="6878216" y="2925784"/>
            <a:ext cx="598716" cy="35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A9A0B3-26B0-519A-A595-B18DAB65A45A}"/>
              </a:ext>
            </a:extLst>
          </p:cNvPr>
          <p:cNvCxnSpPr>
            <a:cxnSpLocks/>
          </p:cNvCxnSpPr>
          <p:nvPr/>
        </p:nvCxnSpPr>
        <p:spPr>
          <a:xfrm flipV="1">
            <a:off x="3466322" y="2925784"/>
            <a:ext cx="2130879" cy="151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2A3B6F-BC20-83F3-73F3-76C63132AD05}"/>
                  </a:ext>
                </a:extLst>
              </p:cNvPr>
              <p:cNvSpPr txBox="1"/>
              <p:nvPr/>
            </p:nvSpPr>
            <p:spPr>
              <a:xfrm>
                <a:off x="5471627" y="4486961"/>
                <a:ext cx="2005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CA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CA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CA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CA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2A3B6F-BC20-83F3-73F3-76C63132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27" y="4486961"/>
                <a:ext cx="200530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ECFB20-2604-3545-3394-C6B5962674CD}"/>
                  </a:ext>
                </a:extLst>
              </p:cNvPr>
              <p:cNvSpPr txBox="1"/>
              <p:nvPr/>
            </p:nvSpPr>
            <p:spPr>
              <a:xfrm>
                <a:off x="3907194" y="4472638"/>
                <a:ext cx="2036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  <m:sup>
                            <m:r>
                              <a:rPr lang="en-CA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CA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ECFB20-2604-3545-3394-C6B596267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194" y="4472638"/>
                <a:ext cx="2036406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105CE1-EE4A-CA09-9664-9114CDA565BF}"/>
                  </a:ext>
                </a:extLst>
              </p:cNvPr>
              <p:cNvSpPr txBox="1"/>
              <p:nvPr/>
            </p:nvSpPr>
            <p:spPr>
              <a:xfrm>
                <a:off x="2310494" y="4438407"/>
                <a:ext cx="17630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sup>
                          <m: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105CE1-EE4A-CA09-9664-9114CDA56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494" y="4438407"/>
                <a:ext cx="17630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83F49D-3D96-378B-ECC3-32E1906CC96E}"/>
                  </a:ext>
                </a:extLst>
              </p:cNvPr>
              <p:cNvSpPr txBox="1"/>
              <p:nvPr/>
            </p:nvSpPr>
            <p:spPr>
              <a:xfrm>
                <a:off x="2275503" y="5570731"/>
                <a:ext cx="66433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∴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83F49D-3D96-378B-ECC3-32E1906C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503" y="5570731"/>
                <a:ext cx="6643396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1373196F-48B0-B1EF-9C5A-D7F706381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7169" y="4760447"/>
            <a:ext cx="547590" cy="54200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2C6AB9C-F05E-B3CB-B34A-DF6078F723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1550765"/>
            <a:ext cx="5734050" cy="9239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3E4576A-D1B9-2BB9-BECE-9D2A0C83E6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76798" y="1747734"/>
            <a:ext cx="3077002" cy="14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8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22" grpId="0"/>
      <p:bldP spid="24" grpId="0"/>
      <p:bldP spid="26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2516</Words>
  <Application>Microsoft Office PowerPoint</Application>
  <PresentationFormat>Widescreen</PresentationFormat>
  <Paragraphs>319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</vt:lpstr>
      <vt:lpstr>Calibri</vt:lpstr>
      <vt:lpstr>Calibri Light</vt:lpstr>
      <vt:lpstr>Calibri Light (Headings)</vt:lpstr>
      <vt:lpstr>Cambria Math</vt:lpstr>
      <vt:lpstr>inter</vt:lpstr>
      <vt:lpstr>Source Sans Pro</vt:lpstr>
      <vt:lpstr>source-serif-pro</vt:lpstr>
      <vt:lpstr>Office Theme</vt:lpstr>
      <vt:lpstr>Matrix Decomposition Algorithms</vt:lpstr>
      <vt:lpstr>Introduction</vt:lpstr>
      <vt:lpstr>2D Rotation</vt:lpstr>
      <vt:lpstr>Principal Component Analysis (PCA)</vt:lpstr>
      <vt:lpstr>Principal Component Analysis (PCA)</vt:lpstr>
      <vt:lpstr>Eigendecomposition of a symmetric matrix</vt:lpstr>
      <vt:lpstr>Eigendecomposition of a symmetric matrix</vt:lpstr>
      <vt:lpstr>Covariance Matrix</vt:lpstr>
      <vt:lpstr>Covariance Matrix</vt:lpstr>
      <vt:lpstr>Covariance Matrix</vt:lpstr>
      <vt:lpstr>Constraint Optimization: 1D Projection </vt:lpstr>
      <vt:lpstr>Constraint Optimization: 1D Projection </vt:lpstr>
      <vt:lpstr>Constraint Optimization: d-D Projection (d≤D)</vt:lpstr>
      <vt:lpstr>Constraint Optimization: PCA is not unique!</vt:lpstr>
      <vt:lpstr>Constraint Optimization: d-D Projection (d≤D)</vt:lpstr>
      <vt:lpstr>Constraint Optimization: d-D Projection (d≤D) Conclusion</vt:lpstr>
      <vt:lpstr>Constraint Optimization</vt:lpstr>
      <vt:lpstr>PCA Summary</vt:lpstr>
      <vt:lpstr>Singular Value Decomposition (SVD)</vt:lpstr>
      <vt:lpstr>Singular Value Decomposition (SVD)</vt:lpstr>
      <vt:lpstr>Singular Value Decomposition (SVD)</vt:lpstr>
      <vt:lpstr>Dual PCA</vt:lpstr>
      <vt:lpstr>Dual PCA Summary</vt:lpstr>
      <vt:lpstr>Benchmark: Autoencoders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Goldie S</dc:creator>
  <cp:lastModifiedBy>Goldie S</cp:lastModifiedBy>
  <cp:revision>366</cp:revision>
  <dcterms:created xsi:type="dcterms:W3CDTF">2023-06-17T16:50:52Z</dcterms:created>
  <dcterms:modified xsi:type="dcterms:W3CDTF">2023-06-19T14:38:22Z</dcterms:modified>
</cp:coreProperties>
</file>