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7" r:id="rId2"/>
    <p:sldId id="258" r:id="rId3"/>
    <p:sldId id="259" r:id="rId4"/>
    <p:sldId id="260"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6" d="100"/>
          <a:sy n="106" d="100"/>
        </p:scale>
        <p:origin x="-69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A5F917-9FBF-3249-ACD6-D9F5A77FA697}" type="datetimeFigureOut">
              <a:rPr lang="en-US" smtClean="0"/>
              <a:t>10/26/15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7F009B-F415-B34B-ACF8-1347BF031627}" type="slidenum">
              <a:rPr lang="en-US" smtClean="0"/>
              <a:t>‹#›</a:t>
            </a:fld>
            <a:endParaRPr lang="en-US"/>
          </a:p>
        </p:txBody>
      </p:sp>
    </p:spTree>
    <p:extLst>
      <p:ext uri="{BB962C8B-B14F-4D97-AF65-F5344CB8AC3E}">
        <p14:creationId xmlns:p14="http://schemas.microsoft.com/office/powerpoint/2010/main" val="4838584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simplest thing you can do with EPICS V4 – add the </a:t>
            </a:r>
            <a:r>
              <a:rPr lang="en-US" dirty="0" err="1" smtClean="0"/>
              <a:t>pvAccess</a:t>
            </a:r>
            <a:r>
              <a:rPr lang="en-US" baseline="0" dirty="0" smtClean="0"/>
              <a:t> server to an IOC.</a:t>
            </a:r>
          </a:p>
          <a:p>
            <a:endParaRPr lang="en-US" baseline="0" dirty="0" smtClean="0"/>
          </a:p>
          <a:p>
            <a:r>
              <a:rPr lang="en-US" baseline="0" dirty="0" smtClean="0"/>
              <a:t>So the first thing we see is that in EPICS V4, at core, the IOC remains the same. An EPICS Version 4 IOC is just an EPICS Version 3 IOC with a </a:t>
            </a:r>
            <a:r>
              <a:rPr lang="en-US" baseline="0" dirty="0" err="1" smtClean="0"/>
              <a:t>pvAccess</a:t>
            </a:r>
            <a:r>
              <a:rPr lang="en-US" baseline="0" dirty="0" smtClean="0"/>
              <a:t> Server added.</a:t>
            </a:r>
          </a:p>
          <a:p>
            <a:endParaRPr lang="en-US" baseline="0" dirty="0" smtClean="0"/>
          </a:p>
          <a:p>
            <a:r>
              <a:rPr lang="en-US" baseline="0" dirty="0" smtClean="0"/>
              <a:t>To be honest, there is not much advantage in using just this configuration for EPICS installations which are already heavily invested in EPICS Channel Access, since all your existing clients will be using Channel Access. For such places, the advantages of EPICS V4 will stem more from the basic architectures in the following 2 or 3 slides, and for new work.</a:t>
            </a:r>
          </a:p>
          <a:p>
            <a:endParaRPr lang="en-US" baseline="0" dirty="0" smtClean="0"/>
          </a:p>
          <a:p>
            <a:r>
              <a:rPr lang="en-US" baseline="0" dirty="0" smtClean="0"/>
              <a:t>But for new institutions, just now building your EPICS installation, you may consider this architecture.</a:t>
            </a:r>
          </a:p>
          <a:p>
            <a:endParaRPr lang="en-US" baseline="0" dirty="0" smtClean="0"/>
          </a:p>
          <a:p>
            <a:r>
              <a:rPr lang="en-US" b="1" baseline="0" dirty="0" smtClean="0"/>
              <a:t>ESS for instance, is going to be all </a:t>
            </a:r>
            <a:r>
              <a:rPr lang="en-US" b="1" baseline="0" dirty="0" err="1" smtClean="0"/>
              <a:t>pvAccess</a:t>
            </a:r>
            <a:r>
              <a:rPr lang="en-US" b="1" baseline="0" dirty="0" smtClean="0"/>
              <a:t>. </a:t>
            </a:r>
            <a:endParaRPr lang="en-US" b="1" dirty="0" smtClean="0"/>
          </a:p>
          <a:p>
            <a:endParaRPr lang="en-US" dirty="0" smtClean="0"/>
          </a:p>
          <a:p>
            <a:r>
              <a:rPr lang="en-US" dirty="0" smtClean="0"/>
              <a:t>[ADD: </a:t>
            </a:r>
            <a:r>
              <a:rPr lang="en-US" dirty="0" err="1" smtClean="0"/>
              <a:t>pvaSrv</a:t>
            </a:r>
            <a:r>
              <a:rPr lang="en-US" dirty="0" smtClean="0"/>
              <a:t> example]</a:t>
            </a:r>
            <a:endParaRPr lang="en-US" dirty="0"/>
          </a:p>
        </p:txBody>
      </p:sp>
      <p:sp>
        <p:nvSpPr>
          <p:cNvPr id="4" name="Slide Number Placeholder 3"/>
          <p:cNvSpPr>
            <a:spLocks noGrp="1"/>
          </p:cNvSpPr>
          <p:nvPr>
            <p:ph type="sldNum" sz="quarter" idx="10"/>
          </p:nvPr>
        </p:nvSpPr>
        <p:spPr/>
        <p:txBody>
          <a:bodyPr/>
          <a:lstStyle/>
          <a:p>
            <a:fld id="{EB3D07BC-AE8E-024A-84F1-8BA5072A7139}" type="slidenum">
              <a:rPr lang="en-US" smtClean="0"/>
              <a:t>1</a:t>
            </a:fld>
            <a:endParaRPr lang="en-US"/>
          </a:p>
        </p:txBody>
      </p:sp>
    </p:spTree>
    <p:extLst>
      <p:ext uri="{BB962C8B-B14F-4D97-AF65-F5344CB8AC3E}">
        <p14:creationId xmlns:p14="http://schemas.microsoft.com/office/powerpoint/2010/main" val="1594138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to add, the client side library of EPICS V4 includes support for Channel Access.</a:t>
            </a:r>
          </a:p>
          <a:p>
            <a:endParaRPr lang="en-US" baseline="0" dirty="0" smtClean="0"/>
          </a:p>
          <a:p>
            <a:r>
              <a:rPr lang="en-US" baseline="0" dirty="0" smtClean="0"/>
              <a:t>In fact, more generally, the </a:t>
            </a:r>
            <a:r>
              <a:rPr lang="en-US" baseline="0" dirty="0" err="1" smtClean="0"/>
              <a:t>pvAccess</a:t>
            </a:r>
            <a:r>
              <a:rPr lang="en-US" baseline="0" dirty="0" smtClean="0"/>
              <a:t> API includes a </a:t>
            </a:r>
            <a:r>
              <a:rPr lang="en-US" baseline="0" dirty="0" err="1" smtClean="0"/>
              <a:t>plugable</a:t>
            </a:r>
            <a:r>
              <a:rPr lang="en-US" baseline="0" dirty="0" smtClean="0"/>
              <a:t> architecture for “channel providers”, of which the </a:t>
            </a:r>
            <a:r>
              <a:rPr lang="en-US" baseline="0" dirty="0" err="1" smtClean="0"/>
              <a:t>pvAccess</a:t>
            </a:r>
            <a:r>
              <a:rPr lang="en-US" baseline="0" dirty="0" smtClean="0"/>
              <a:t> protocol and the Channel Access protocol are two.</a:t>
            </a:r>
            <a:endParaRPr lang="en-US" dirty="0" smtClean="0"/>
          </a:p>
          <a:p>
            <a:endParaRPr lang="en-US" dirty="0" smtClean="0"/>
          </a:p>
          <a:p>
            <a:r>
              <a:rPr lang="en-US" dirty="0" smtClean="0"/>
              <a:t>[ADD</a:t>
            </a:r>
            <a:r>
              <a:rPr lang="en-US" baseline="0" dirty="0" smtClean="0"/>
              <a:t> example of getting CA data with </a:t>
            </a:r>
            <a:r>
              <a:rPr lang="en-US" baseline="0" dirty="0" err="1" smtClean="0"/>
              <a:t>pvAccess</a:t>
            </a:r>
            <a:r>
              <a:rPr lang="en-US" baseline="0" dirty="0" smtClean="0"/>
              <a:t> API – </a:t>
            </a:r>
            <a:r>
              <a:rPr lang="en-US" baseline="0" dirty="0" err="1" smtClean="0"/>
              <a:t>pvget</a:t>
            </a:r>
            <a:r>
              <a:rPr lang="en-US" baseline="0" dirty="0" smtClean="0"/>
              <a:t> –p </a:t>
            </a:r>
            <a:r>
              <a:rPr lang="en-US" baseline="0" dirty="0" err="1" smtClean="0"/>
              <a:t>ca</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B3D07BC-AE8E-024A-84F1-8BA5072A7139}" type="slidenum">
              <a:rPr lang="en-US" smtClean="0"/>
              <a:t>2</a:t>
            </a:fld>
            <a:endParaRPr lang="en-US"/>
          </a:p>
        </p:txBody>
      </p:sp>
    </p:spTree>
    <p:extLst>
      <p:ext uri="{BB962C8B-B14F-4D97-AF65-F5344CB8AC3E}">
        <p14:creationId xmlns:p14="http://schemas.microsoft.com/office/powerpoint/2010/main" val="3505050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things</a:t>
            </a:r>
            <a:r>
              <a:rPr lang="en-US" baseline="0" dirty="0" smtClean="0"/>
              <a:t> get interesting for new kinds of work made easier by EPICS Version 4.</a:t>
            </a:r>
          </a:p>
          <a:p>
            <a:endParaRPr lang="en-US" baseline="0" dirty="0" smtClean="0"/>
          </a:p>
          <a:p>
            <a:r>
              <a:rPr lang="en-US" b="1" baseline="0" dirty="0" smtClean="0"/>
              <a:t>V4 adds a new kind of front end processing database</a:t>
            </a:r>
            <a:r>
              <a:rPr lang="en-US" baseline="0" dirty="0" smtClean="0"/>
              <a:t>, the “</a:t>
            </a:r>
            <a:r>
              <a:rPr lang="en-US" baseline="0" dirty="0" err="1" smtClean="0"/>
              <a:t>pvDatabase</a:t>
            </a:r>
            <a:r>
              <a:rPr lang="en-US" baseline="0" dirty="0" smtClean="0"/>
              <a:t>”. </a:t>
            </a:r>
          </a:p>
          <a:p>
            <a:endParaRPr lang="en-US" dirty="0" smtClean="0"/>
          </a:p>
          <a:p>
            <a:r>
              <a:rPr lang="en-US" dirty="0" smtClean="0"/>
              <a:t>The</a:t>
            </a:r>
            <a:r>
              <a:rPr lang="en-US" baseline="0" dirty="0" smtClean="0"/>
              <a:t> </a:t>
            </a:r>
            <a:r>
              <a:rPr lang="en-US" b="1" baseline="0" dirty="0" smtClean="0"/>
              <a:t>device I/O, particularly the device driver layer, remains under the IOC Database.</a:t>
            </a:r>
          </a:p>
          <a:p>
            <a:endParaRPr lang="en-US" b="1" baseline="0" dirty="0" smtClean="0"/>
          </a:p>
          <a:p>
            <a:r>
              <a:rPr lang="en-US" baseline="0" dirty="0" smtClean="0"/>
              <a:t>This slide illustrates the architecture in which a </a:t>
            </a:r>
            <a:r>
              <a:rPr lang="en-US" baseline="0" dirty="0" err="1" smtClean="0"/>
              <a:t>pvDatabase</a:t>
            </a:r>
            <a:r>
              <a:rPr lang="en-US" baseline="0" dirty="0" smtClean="0"/>
              <a:t> is used inside an IOC. But a </a:t>
            </a:r>
            <a:r>
              <a:rPr lang="en-US" baseline="0" dirty="0" err="1" smtClean="0"/>
              <a:t>pvDatabase</a:t>
            </a:r>
            <a:r>
              <a:rPr lang="en-US" baseline="0" dirty="0" smtClean="0"/>
              <a:t> can be used standalone, at the host level of an EPICS version 4 controls network. At that level it might be used to </a:t>
            </a:r>
            <a:r>
              <a:rPr lang="en-US" baseline="0" dirty="0" err="1" smtClean="0"/>
              <a:t>aggretage</a:t>
            </a:r>
            <a:r>
              <a:rPr lang="en-US" baseline="0" dirty="0" smtClean="0"/>
              <a:t> data from a number of Channel Access PVs in subordinate IOCs, like to gather data from a number of beam diagnostics and deliver it all as one package.</a:t>
            </a:r>
          </a:p>
          <a:p>
            <a:endParaRPr lang="en-US" dirty="0" smtClean="0"/>
          </a:p>
        </p:txBody>
      </p:sp>
      <p:sp>
        <p:nvSpPr>
          <p:cNvPr id="4" name="Slide Number Placeholder 3"/>
          <p:cNvSpPr>
            <a:spLocks noGrp="1"/>
          </p:cNvSpPr>
          <p:nvPr>
            <p:ph type="sldNum" sz="quarter" idx="10"/>
          </p:nvPr>
        </p:nvSpPr>
        <p:spPr/>
        <p:txBody>
          <a:bodyPr/>
          <a:lstStyle/>
          <a:p>
            <a:fld id="{EB3D07BC-AE8E-024A-84F1-8BA5072A7139}" type="slidenum">
              <a:rPr lang="en-US" smtClean="0"/>
              <a:t>3</a:t>
            </a:fld>
            <a:endParaRPr lang="en-US"/>
          </a:p>
        </p:txBody>
      </p:sp>
    </p:spTree>
    <p:extLst>
      <p:ext uri="{BB962C8B-B14F-4D97-AF65-F5344CB8AC3E}">
        <p14:creationId xmlns:p14="http://schemas.microsoft.com/office/powerpoint/2010/main" val="3505050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last major architecture addition offered by EPICS Version 4, is to add the basis of service oriented architecture. The </a:t>
            </a:r>
            <a:r>
              <a:rPr lang="en-US" baseline="0" dirty="0" err="1" smtClean="0"/>
              <a:t>getRPC</a:t>
            </a:r>
            <a:r>
              <a:rPr lang="en-US" baseline="0" dirty="0" smtClean="0"/>
              <a:t> method of </a:t>
            </a:r>
            <a:r>
              <a:rPr lang="en-US" baseline="0" dirty="0" err="1" smtClean="0"/>
              <a:t>pvAccess</a:t>
            </a:r>
            <a:r>
              <a:rPr lang="en-US" baseline="0" dirty="0" smtClean="0"/>
              <a:t> allows a client to send arguments along with the PV. The arguments are then used for synchronous processing, and the results then returned. </a:t>
            </a:r>
          </a:p>
          <a:p>
            <a:endParaRPr lang="en-US" baseline="0" dirty="0" smtClean="0"/>
          </a:p>
          <a:p>
            <a:r>
              <a:rPr lang="en-US" baseline="0" dirty="0" smtClean="0"/>
              <a:t>Indeed, the same PV can be used both the monitor setup and in the RPC setup, allowing for one logical quantity to be acquired from either context – the result of a monitor of some system, or the result of a specific computation based on arguments. For instance, in an accelerator model, the PV for the beta function of a </a:t>
            </a:r>
            <a:r>
              <a:rPr lang="en-US" baseline="0" dirty="0" err="1" smtClean="0"/>
              <a:t>beampath</a:t>
            </a:r>
            <a:r>
              <a:rPr lang="en-US" baseline="0" dirty="0" smtClean="0"/>
              <a:t> may be continuously computed according to defaults – such as the default timing configuration, or it may be required to be computed from a specific timing configuration. The default case can be monitored, but the special case can be requested by RPC.</a:t>
            </a:r>
          </a:p>
          <a:p>
            <a:endParaRPr lang="en-US" baseline="0" dirty="0" smtClean="0"/>
          </a:p>
          <a:p>
            <a:r>
              <a:rPr lang="en-US" baseline="0" dirty="0" smtClean="0"/>
              <a:t>RPC is also very useful for connecting PVs to backend databases like </a:t>
            </a:r>
            <a:r>
              <a:rPr lang="en-US" baseline="0" dirty="0" err="1" smtClean="0"/>
              <a:t>MongoDB</a:t>
            </a:r>
            <a:r>
              <a:rPr lang="en-US" baseline="0" dirty="0" smtClean="0"/>
              <a:t>, </a:t>
            </a:r>
            <a:r>
              <a:rPr lang="en-US" baseline="0" dirty="0" err="1" smtClean="0"/>
              <a:t>mySql</a:t>
            </a:r>
            <a:r>
              <a:rPr lang="en-US" baseline="0" dirty="0" smtClean="0"/>
              <a:t>, Oracle etc. This is used at SLAC, ESS and NSLS-II.</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B3D07BC-AE8E-024A-84F1-8BA5072A7139}" type="slidenum">
              <a:rPr lang="en-US" smtClean="0"/>
              <a:t>4</a:t>
            </a:fld>
            <a:endParaRPr lang="en-US"/>
          </a:p>
        </p:txBody>
      </p:sp>
    </p:spTree>
    <p:extLst>
      <p:ext uri="{BB962C8B-B14F-4D97-AF65-F5344CB8AC3E}">
        <p14:creationId xmlns:p14="http://schemas.microsoft.com/office/powerpoint/2010/main" val="3505050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2817D7-3F72-2B4E-B6F8-F26A080D3C80}" type="datetimeFigureOut">
              <a:rPr lang="en-US" smtClean="0"/>
              <a:t>10/26/15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F862D-F82A-E743-9983-15E077978E5E}" type="slidenum">
              <a:rPr lang="en-US" smtClean="0"/>
              <a:t>‹#›</a:t>
            </a:fld>
            <a:endParaRPr lang="en-US"/>
          </a:p>
        </p:txBody>
      </p:sp>
    </p:spTree>
    <p:extLst>
      <p:ext uri="{BB962C8B-B14F-4D97-AF65-F5344CB8AC3E}">
        <p14:creationId xmlns:p14="http://schemas.microsoft.com/office/powerpoint/2010/main" val="2839804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2817D7-3F72-2B4E-B6F8-F26A080D3C80}" type="datetimeFigureOut">
              <a:rPr lang="en-US" smtClean="0"/>
              <a:t>10/26/15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F862D-F82A-E743-9983-15E077978E5E}" type="slidenum">
              <a:rPr lang="en-US" smtClean="0"/>
              <a:t>‹#›</a:t>
            </a:fld>
            <a:endParaRPr lang="en-US"/>
          </a:p>
        </p:txBody>
      </p:sp>
    </p:spTree>
    <p:extLst>
      <p:ext uri="{BB962C8B-B14F-4D97-AF65-F5344CB8AC3E}">
        <p14:creationId xmlns:p14="http://schemas.microsoft.com/office/powerpoint/2010/main" val="3872993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2817D7-3F72-2B4E-B6F8-F26A080D3C80}" type="datetimeFigureOut">
              <a:rPr lang="en-US" smtClean="0"/>
              <a:t>10/26/15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F862D-F82A-E743-9983-15E077978E5E}" type="slidenum">
              <a:rPr lang="en-US" smtClean="0"/>
              <a:t>‹#›</a:t>
            </a:fld>
            <a:endParaRPr lang="en-US"/>
          </a:p>
        </p:txBody>
      </p:sp>
    </p:spTree>
    <p:extLst>
      <p:ext uri="{BB962C8B-B14F-4D97-AF65-F5344CB8AC3E}">
        <p14:creationId xmlns:p14="http://schemas.microsoft.com/office/powerpoint/2010/main" val="3520954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D10A77-330A-4047-8525-B757989F675E}" type="datetimeFigureOut">
              <a:rPr lang="en-US" smtClean="0"/>
              <a:t>10/26/15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33CA8D-977F-BF4F-9ADC-1C1D0ACF65BD}" type="slidenum">
              <a:rPr lang="en-US" smtClean="0"/>
              <a:t>‹#›</a:t>
            </a:fld>
            <a:endParaRPr lang="en-US"/>
          </a:p>
        </p:txBody>
      </p:sp>
      <p:sp>
        <p:nvSpPr>
          <p:cNvPr id="6" name="Text Placeholder 13"/>
          <p:cNvSpPr>
            <a:spLocks noGrp="1"/>
          </p:cNvSpPr>
          <p:nvPr>
            <p:ph type="body" sz="quarter" idx="13" hasCustomPrompt="1"/>
          </p:nvPr>
        </p:nvSpPr>
        <p:spPr>
          <a:xfrm>
            <a:off x="2076450" y="139700"/>
            <a:ext cx="5087938" cy="395288"/>
          </a:xfrm>
        </p:spPr>
        <p:txBody>
          <a:bodyPr>
            <a:normAutofit/>
          </a:bodyPr>
          <a:lstStyle>
            <a:lvl1pPr marL="0" indent="0" algn="ctr">
              <a:buFontTx/>
              <a:buNone/>
              <a:defRPr sz="1600" baseline="0">
                <a:solidFill>
                  <a:schemeClr val="bg1">
                    <a:lumMod val="65000"/>
                  </a:schemeClr>
                </a:solidFill>
              </a:defRPr>
            </a:lvl1pPr>
            <a:lvl2pPr marL="457200" indent="0" algn="ctr">
              <a:buFontTx/>
              <a:buNone/>
              <a:defRPr/>
            </a:lvl2pPr>
            <a:lvl3pPr marL="914400" indent="0" algn="ctr">
              <a:buFontTx/>
              <a:buNone/>
              <a:defRPr/>
            </a:lvl3pPr>
            <a:lvl4pPr marL="1371600" indent="0" algn="ctr">
              <a:buFontTx/>
              <a:buNone/>
              <a:defRPr/>
            </a:lvl4pPr>
            <a:lvl5pPr marL="1828800" indent="0" algn="ctr">
              <a:buFontTx/>
              <a:buNone/>
              <a:defRPr/>
            </a:lvl5pPr>
          </a:lstStyle>
          <a:p>
            <a:pPr lvl="0"/>
            <a:r>
              <a:rPr lang="en-US" dirty="0" smtClean="0"/>
              <a:t>Click to edit section heading</a:t>
            </a:r>
            <a:endParaRPr lang="en-US" dirty="0"/>
          </a:p>
        </p:txBody>
      </p:sp>
    </p:spTree>
    <p:extLst>
      <p:ext uri="{BB962C8B-B14F-4D97-AF65-F5344CB8AC3E}">
        <p14:creationId xmlns:p14="http://schemas.microsoft.com/office/powerpoint/2010/main" val="1223308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D10A77-330A-4047-8525-B757989F675E}" type="datetimeFigureOut">
              <a:rPr lang="en-US" smtClean="0"/>
              <a:t>10/26/15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33CA8D-977F-BF4F-9ADC-1C1D0ACF65BD}" type="slidenum">
              <a:rPr lang="en-US" smtClean="0"/>
              <a:t>‹#›</a:t>
            </a:fld>
            <a:endParaRPr lang="en-US"/>
          </a:p>
        </p:txBody>
      </p:sp>
      <p:sp>
        <p:nvSpPr>
          <p:cNvPr id="6" name="Text Placeholder 13"/>
          <p:cNvSpPr>
            <a:spLocks noGrp="1"/>
          </p:cNvSpPr>
          <p:nvPr>
            <p:ph type="body" sz="quarter" idx="13" hasCustomPrompt="1"/>
          </p:nvPr>
        </p:nvSpPr>
        <p:spPr>
          <a:xfrm>
            <a:off x="2076450" y="139700"/>
            <a:ext cx="5087938" cy="395288"/>
          </a:xfrm>
        </p:spPr>
        <p:txBody>
          <a:bodyPr>
            <a:normAutofit/>
          </a:bodyPr>
          <a:lstStyle>
            <a:lvl1pPr marL="0" indent="0" algn="ctr">
              <a:buFontTx/>
              <a:buNone/>
              <a:defRPr sz="1600" baseline="0">
                <a:solidFill>
                  <a:schemeClr val="bg1">
                    <a:lumMod val="65000"/>
                  </a:schemeClr>
                </a:solidFill>
              </a:defRPr>
            </a:lvl1pPr>
            <a:lvl2pPr marL="457200" indent="0" algn="ctr">
              <a:buFontTx/>
              <a:buNone/>
              <a:defRPr/>
            </a:lvl2pPr>
            <a:lvl3pPr marL="914400" indent="0" algn="ctr">
              <a:buFontTx/>
              <a:buNone/>
              <a:defRPr/>
            </a:lvl3pPr>
            <a:lvl4pPr marL="1371600" indent="0" algn="ctr">
              <a:buFontTx/>
              <a:buNone/>
              <a:defRPr/>
            </a:lvl4pPr>
            <a:lvl5pPr marL="1828800" indent="0" algn="ctr">
              <a:buFontTx/>
              <a:buNone/>
              <a:defRPr/>
            </a:lvl5pPr>
          </a:lstStyle>
          <a:p>
            <a:pPr lvl="0"/>
            <a:r>
              <a:rPr lang="en-US" dirty="0" smtClean="0"/>
              <a:t>Click to edit section heading</a:t>
            </a:r>
            <a:endParaRPr lang="en-US" dirty="0"/>
          </a:p>
        </p:txBody>
      </p:sp>
    </p:spTree>
    <p:extLst>
      <p:ext uri="{BB962C8B-B14F-4D97-AF65-F5344CB8AC3E}">
        <p14:creationId xmlns:p14="http://schemas.microsoft.com/office/powerpoint/2010/main" val="1223308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D10A77-330A-4047-8525-B757989F675E}" type="datetimeFigureOut">
              <a:rPr lang="en-US" smtClean="0"/>
              <a:t>10/26/15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33CA8D-977F-BF4F-9ADC-1C1D0ACF65BD}" type="slidenum">
              <a:rPr lang="en-US" smtClean="0"/>
              <a:t>‹#›</a:t>
            </a:fld>
            <a:endParaRPr lang="en-US"/>
          </a:p>
        </p:txBody>
      </p:sp>
      <p:sp>
        <p:nvSpPr>
          <p:cNvPr id="6" name="Text Placeholder 13"/>
          <p:cNvSpPr>
            <a:spLocks noGrp="1"/>
          </p:cNvSpPr>
          <p:nvPr>
            <p:ph type="body" sz="quarter" idx="13" hasCustomPrompt="1"/>
          </p:nvPr>
        </p:nvSpPr>
        <p:spPr>
          <a:xfrm>
            <a:off x="2076450" y="139700"/>
            <a:ext cx="5087938" cy="395288"/>
          </a:xfrm>
        </p:spPr>
        <p:txBody>
          <a:bodyPr>
            <a:normAutofit/>
          </a:bodyPr>
          <a:lstStyle>
            <a:lvl1pPr marL="0" indent="0" algn="ctr">
              <a:buFontTx/>
              <a:buNone/>
              <a:defRPr sz="1600" baseline="0">
                <a:solidFill>
                  <a:schemeClr val="bg1">
                    <a:lumMod val="65000"/>
                  </a:schemeClr>
                </a:solidFill>
              </a:defRPr>
            </a:lvl1pPr>
            <a:lvl2pPr marL="457200" indent="0" algn="ctr">
              <a:buFontTx/>
              <a:buNone/>
              <a:defRPr/>
            </a:lvl2pPr>
            <a:lvl3pPr marL="914400" indent="0" algn="ctr">
              <a:buFontTx/>
              <a:buNone/>
              <a:defRPr/>
            </a:lvl3pPr>
            <a:lvl4pPr marL="1371600" indent="0" algn="ctr">
              <a:buFontTx/>
              <a:buNone/>
              <a:defRPr/>
            </a:lvl4pPr>
            <a:lvl5pPr marL="1828800" indent="0" algn="ctr">
              <a:buFontTx/>
              <a:buNone/>
              <a:defRPr/>
            </a:lvl5pPr>
          </a:lstStyle>
          <a:p>
            <a:pPr lvl="0"/>
            <a:r>
              <a:rPr lang="en-US" dirty="0" smtClean="0"/>
              <a:t>Click to edit section heading</a:t>
            </a:r>
            <a:endParaRPr lang="en-US" dirty="0"/>
          </a:p>
        </p:txBody>
      </p:sp>
    </p:spTree>
    <p:extLst>
      <p:ext uri="{BB962C8B-B14F-4D97-AF65-F5344CB8AC3E}">
        <p14:creationId xmlns:p14="http://schemas.microsoft.com/office/powerpoint/2010/main" val="1223308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D10A77-330A-4047-8525-B757989F675E}" type="datetimeFigureOut">
              <a:rPr lang="en-US" smtClean="0"/>
              <a:t>10/26/15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33CA8D-977F-BF4F-9ADC-1C1D0ACF65BD}" type="slidenum">
              <a:rPr lang="en-US" smtClean="0"/>
              <a:t>‹#›</a:t>
            </a:fld>
            <a:endParaRPr lang="en-US"/>
          </a:p>
        </p:txBody>
      </p:sp>
      <p:sp>
        <p:nvSpPr>
          <p:cNvPr id="6" name="Text Placeholder 13"/>
          <p:cNvSpPr>
            <a:spLocks noGrp="1"/>
          </p:cNvSpPr>
          <p:nvPr>
            <p:ph type="body" sz="quarter" idx="13" hasCustomPrompt="1"/>
          </p:nvPr>
        </p:nvSpPr>
        <p:spPr>
          <a:xfrm>
            <a:off x="2076450" y="139700"/>
            <a:ext cx="5087938" cy="395288"/>
          </a:xfrm>
        </p:spPr>
        <p:txBody>
          <a:bodyPr>
            <a:normAutofit/>
          </a:bodyPr>
          <a:lstStyle>
            <a:lvl1pPr marL="0" indent="0" algn="ctr">
              <a:buFontTx/>
              <a:buNone/>
              <a:defRPr sz="1600" baseline="0">
                <a:solidFill>
                  <a:schemeClr val="bg1">
                    <a:lumMod val="65000"/>
                  </a:schemeClr>
                </a:solidFill>
              </a:defRPr>
            </a:lvl1pPr>
            <a:lvl2pPr marL="457200" indent="0" algn="ctr">
              <a:buFontTx/>
              <a:buNone/>
              <a:defRPr/>
            </a:lvl2pPr>
            <a:lvl3pPr marL="914400" indent="0" algn="ctr">
              <a:buFontTx/>
              <a:buNone/>
              <a:defRPr/>
            </a:lvl3pPr>
            <a:lvl4pPr marL="1371600" indent="0" algn="ctr">
              <a:buFontTx/>
              <a:buNone/>
              <a:defRPr/>
            </a:lvl4pPr>
            <a:lvl5pPr marL="1828800" indent="0" algn="ctr">
              <a:buFontTx/>
              <a:buNone/>
              <a:defRPr/>
            </a:lvl5pPr>
          </a:lstStyle>
          <a:p>
            <a:pPr lvl="0"/>
            <a:r>
              <a:rPr lang="en-US" dirty="0" smtClean="0"/>
              <a:t>Click to edit section heading</a:t>
            </a:r>
            <a:endParaRPr lang="en-US" dirty="0"/>
          </a:p>
        </p:txBody>
      </p:sp>
    </p:spTree>
    <p:extLst>
      <p:ext uri="{BB962C8B-B14F-4D97-AF65-F5344CB8AC3E}">
        <p14:creationId xmlns:p14="http://schemas.microsoft.com/office/powerpoint/2010/main" val="1223308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2817D7-3F72-2B4E-B6F8-F26A080D3C80}" type="datetimeFigureOut">
              <a:rPr lang="en-US" smtClean="0"/>
              <a:t>10/26/15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F862D-F82A-E743-9983-15E077978E5E}" type="slidenum">
              <a:rPr lang="en-US" smtClean="0"/>
              <a:t>‹#›</a:t>
            </a:fld>
            <a:endParaRPr lang="en-US"/>
          </a:p>
        </p:txBody>
      </p:sp>
    </p:spTree>
    <p:extLst>
      <p:ext uri="{BB962C8B-B14F-4D97-AF65-F5344CB8AC3E}">
        <p14:creationId xmlns:p14="http://schemas.microsoft.com/office/powerpoint/2010/main" val="167594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2817D7-3F72-2B4E-B6F8-F26A080D3C80}" type="datetimeFigureOut">
              <a:rPr lang="en-US" smtClean="0"/>
              <a:t>10/26/15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F862D-F82A-E743-9983-15E077978E5E}" type="slidenum">
              <a:rPr lang="en-US" smtClean="0"/>
              <a:t>‹#›</a:t>
            </a:fld>
            <a:endParaRPr lang="en-US"/>
          </a:p>
        </p:txBody>
      </p:sp>
    </p:spTree>
    <p:extLst>
      <p:ext uri="{BB962C8B-B14F-4D97-AF65-F5344CB8AC3E}">
        <p14:creationId xmlns:p14="http://schemas.microsoft.com/office/powerpoint/2010/main" val="131953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2817D7-3F72-2B4E-B6F8-F26A080D3C80}" type="datetimeFigureOut">
              <a:rPr lang="en-US" smtClean="0"/>
              <a:t>10/26/15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F862D-F82A-E743-9983-15E077978E5E}" type="slidenum">
              <a:rPr lang="en-US" smtClean="0"/>
              <a:t>‹#›</a:t>
            </a:fld>
            <a:endParaRPr lang="en-US"/>
          </a:p>
        </p:txBody>
      </p:sp>
    </p:spTree>
    <p:extLst>
      <p:ext uri="{BB962C8B-B14F-4D97-AF65-F5344CB8AC3E}">
        <p14:creationId xmlns:p14="http://schemas.microsoft.com/office/powerpoint/2010/main" val="2701462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2817D7-3F72-2B4E-B6F8-F26A080D3C80}" type="datetimeFigureOut">
              <a:rPr lang="en-US" smtClean="0"/>
              <a:t>10/26/15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4F862D-F82A-E743-9983-15E077978E5E}" type="slidenum">
              <a:rPr lang="en-US" smtClean="0"/>
              <a:t>‹#›</a:t>
            </a:fld>
            <a:endParaRPr lang="en-US"/>
          </a:p>
        </p:txBody>
      </p:sp>
    </p:spTree>
    <p:extLst>
      <p:ext uri="{BB962C8B-B14F-4D97-AF65-F5344CB8AC3E}">
        <p14:creationId xmlns:p14="http://schemas.microsoft.com/office/powerpoint/2010/main" val="401638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2817D7-3F72-2B4E-B6F8-F26A080D3C80}" type="datetimeFigureOut">
              <a:rPr lang="en-US" smtClean="0"/>
              <a:t>10/26/15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4F862D-F82A-E743-9983-15E077978E5E}" type="slidenum">
              <a:rPr lang="en-US" smtClean="0"/>
              <a:t>‹#›</a:t>
            </a:fld>
            <a:endParaRPr lang="en-US"/>
          </a:p>
        </p:txBody>
      </p:sp>
    </p:spTree>
    <p:extLst>
      <p:ext uri="{BB962C8B-B14F-4D97-AF65-F5344CB8AC3E}">
        <p14:creationId xmlns:p14="http://schemas.microsoft.com/office/powerpoint/2010/main" val="53631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2817D7-3F72-2B4E-B6F8-F26A080D3C80}" type="datetimeFigureOut">
              <a:rPr lang="en-US" smtClean="0"/>
              <a:t>10/26/15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4F862D-F82A-E743-9983-15E077978E5E}" type="slidenum">
              <a:rPr lang="en-US" smtClean="0"/>
              <a:t>‹#›</a:t>
            </a:fld>
            <a:endParaRPr lang="en-US"/>
          </a:p>
        </p:txBody>
      </p:sp>
    </p:spTree>
    <p:extLst>
      <p:ext uri="{BB962C8B-B14F-4D97-AF65-F5344CB8AC3E}">
        <p14:creationId xmlns:p14="http://schemas.microsoft.com/office/powerpoint/2010/main" val="597266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2817D7-3F72-2B4E-B6F8-F26A080D3C80}" type="datetimeFigureOut">
              <a:rPr lang="en-US" smtClean="0"/>
              <a:t>10/26/15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F862D-F82A-E743-9983-15E077978E5E}" type="slidenum">
              <a:rPr lang="en-US" smtClean="0"/>
              <a:t>‹#›</a:t>
            </a:fld>
            <a:endParaRPr lang="en-US"/>
          </a:p>
        </p:txBody>
      </p:sp>
    </p:spTree>
    <p:extLst>
      <p:ext uri="{BB962C8B-B14F-4D97-AF65-F5344CB8AC3E}">
        <p14:creationId xmlns:p14="http://schemas.microsoft.com/office/powerpoint/2010/main" val="2092745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2817D7-3F72-2B4E-B6F8-F26A080D3C80}" type="datetimeFigureOut">
              <a:rPr lang="en-US" smtClean="0"/>
              <a:t>10/26/15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F862D-F82A-E743-9983-15E077978E5E}" type="slidenum">
              <a:rPr lang="en-US" smtClean="0"/>
              <a:t>‹#›</a:t>
            </a:fld>
            <a:endParaRPr lang="en-US"/>
          </a:p>
        </p:txBody>
      </p:sp>
    </p:spTree>
    <p:extLst>
      <p:ext uri="{BB962C8B-B14F-4D97-AF65-F5344CB8AC3E}">
        <p14:creationId xmlns:p14="http://schemas.microsoft.com/office/powerpoint/2010/main" val="42129934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817D7-3F72-2B4E-B6F8-F26A080D3C80}" type="datetimeFigureOut">
              <a:rPr lang="en-US" smtClean="0"/>
              <a:t>10/26/15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F862D-F82A-E743-9983-15E077978E5E}" type="slidenum">
              <a:rPr lang="en-US" smtClean="0"/>
              <a:t>‹#›</a:t>
            </a:fld>
            <a:endParaRPr lang="en-US"/>
          </a:p>
        </p:txBody>
      </p:sp>
    </p:spTree>
    <p:extLst>
      <p:ext uri="{BB962C8B-B14F-4D97-AF65-F5344CB8AC3E}">
        <p14:creationId xmlns:p14="http://schemas.microsoft.com/office/powerpoint/2010/main" val="2098773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134377" y="5227487"/>
            <a:ext cx="1860799" cy="2854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pvaSrv</a:t>
            </a:r>
            <a:endParaRPr lang="en-US" dirty="0"/>
          </a:p>
        </p:txBody>
      </p:sp>
      <p:sp>
        <p:nvSpPr>
          <p:cNvPr id="13" name="TextBox 12"/>
          <p:cNvSpPr txBox="1"/>
          <p:nvPr/>
        </p:nvSpPr>
        <p:spPr>
          <a:xfrm>
            <a:off x="886004" y="3837238"/>
            <a:ext cx="441309" cy="369332"/>
          </a:xfrm>
          <a:prstGeom prst="rect">
            <a:avLst/>
          </a:prstGeom>
          <a:noFill/>
        </p:spPr>
        <p:txBody>
          <a:bodyPr wrap="none" rtlCol="0">
            <a:spAutoFit/>
          </a:bodyPr>
          <a:lstStyle/>
          <a:p>
            <a:r>
              <a:rPr lang="en-US" dirty="0" smtClean="0"/>
              <a:t>CA</a:t>
            </a:r>
            <a:endParaRPr lang="en-US" dirty="0"/>
          </a:p>
        </p:txBody>
      </p:sp>
      <p:sp>
        <p:nvSpPr>
          <p:cNvPr id="18" name="Rectangle 17"/>
          <p:cNvSpPr/>
          <p:nvPr/>
        </p:nvSpPr>
        <p:spPr>
          <a:xfrm>
            <a:off x="4723270" y="2215020"/>
            <a:ext cx="2343226" cy="8564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pvAccess</a:t>
            </a:r>
            <a:r>
              <a:rPr lang="en-US" dirty="0" smtClean="0"/>
              <a:t> Client</a:t>
            </a:r>
            <a:endParaRPr lang="en-US" dirty="0"/>
          </a:p>
        </p:txBody>
      </p:sp>
      <p:cxnSp>
        <p:nvCxnSpPr>
          <p:cNvPr id="14" name="Elbow Connector 13"/>
          <p:cNvCxnSpPr>
            <a:stCxn id="18" idx="2"/>
            <a:endCxn id="16" idx="0"/>
          </p:cNvCxnSpPr>
          <p:nvPr/>
        </p:nvCxnSpPr>
        <p:spPr>
          <a:xfrm rot="5400000">
            <a:off x="3401837" y="2734441"/>
            <a:ext cx="2155986" cy="2830106"/>
          </a:xfrm>
          <a:prstGeom prst="bentConnector3">
            <a:avLst>
              <a:gd name="adj1" fmla="val 50000"/>
            </a:avLst>
          </a:prstGeom>
          <a:ln w="38100" cmpd="sng">
            <a:solidFill>
              <a:srgbClr val="4F81BD"/>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863673" y="3743326"/>
            <a:ext cx="1034395" cy="369332"/>
          </a:xfrm>
          <a:prstGeom prst="rect">
            <a:avLst/>
          </a:prstGeom>
          <a:noFill/>
        </p:spPr>
        <p:txBody>
          <a:bodyPr wrap="none" rtlCol="0">
            <a:spAutoFit/>
          </a:bodyPr>
          <a:lstStyle/>
          <a:p>
            <a:r>
              <a:rPr lang="en-US" dirty="0" err="1" smtClean="0"/>
              <a:t>pvAccess</a:t>
            </a:r>
            <a:endParaRPr lang="en-US" dirty="0"/>
          </a:p>
        </p:txBody>
      </p:sp>
      <p:sp>
        <p:nvSpPr>
          <p:cNvPr id="19" name="Rectangle 18"/>
          <p:cNvSpPr/>
          <p:nvPr/>
        </p:nvSpPr>
        <p:spPr>
          <a:xfrm>
            <a:off x="654724" y="2200269"/>
            <a:ext cx="2568447" cy="8564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Channel Access Client</a:t>
            </a:r>
            <a:endParaRPr lang="en-US" dirty="0"/>
          </a:p>
        </p:txBody>
      </p:sp>
      <p:sp>
        <p:nvSpPr>
          <p:cNvPr id="20" name="Rectangle 19"/>
          <p:cNvSpPr/>
          <p:nvPr/>
        </p:nvSpPr>
        <p:spPr>
          <a:xfrm>
            <a:off x="654726" y="5227487"/>
            <a:ext cx="1393164" cy="285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rSrv</a:t>
            </a:r>
            <a:endParaRPr lang="en-US" dirty="0"/>
          </a:p>
        </p:txBody>
      </p:sp>
      <p:sp>
        <p:nvSpPr>
          <p:cNvPr id="21" name="Rectangle 20"/>
          <p:cNvSpPr/>
          <p:nvPr/>
        </p:nvSpPr>
        <p:spPr>
          <a:xfrm>
            <a:off x="654725" y="5591738"/>
            <a:ext cx="3340451" cy="5119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IOC database</a:t>
            </a:r>
            <a:endParaRPr lang="en-US" dirty="0"/>
          </a:p>
        </p:txBody>
      </p:sp>
      <p:cxnSp>
        <p:nvCxnSpPr>
          <p:cNvPr id="23" name="Straight Arrow Connector 22"/>
          <p:cNvCxnSpPr>
            <a:endCxn id="20" idx="0"/>
          </p:cNvCxnSpPr>
          <p:nvPr/>
        </p:nvCxnSpPr>
        <p:spPr>
          <a:xfrm>
            <a:off x="1351308" y="3071501"/>
            <a:ext cx="0" cy="2155986"/>
          </a:xfrm>
          <a:prstGeom prst="straightConnector1">
            <a:avLst/>
          </a:prstGeom>
          <a:ln w="38100" cmpd="sng">
            <a:headEnd type="arrow"/>
            <a:tailEnd type="arrow"/>
          </a:ln>
        </p:spPr>
        <p:style>
          <a:lnRef idx="2">
            <a:schemeClr val="accent3"/>
          </a:lnRef>
          <a:fillRef idx="0">
            <a:schemeClr val="accent3"/>
          </a:fillRef>
          <a:effectRef idx="1">
            <a:schemeClr val="accent3"/>
          </a:effectRef>
          <a:fontRef idx="minor">
            <a:schemeClr val="tx1"/>
          </a:fontRef>
        </p:style>
      </p:cxnSp>
      <p:sp>
        <p:nvSpPr>
          <p:cNvPr id="26" name="Rectangle 25"/>
          <p:cNvSpPr/>
          <p:nvPr/>
        </p:nvSpPr>
        <p:spPr>
          <a:xfrm>
            <a:off x="654725" y="6177301"/>
            <a:ext cx="3340451" cy="3398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Device I/O</a:t>
            </a:r>
            <a:endParaRPr lang="en-US" dirty="0"/>
          </a:p>
        </p:txBody>
      </p:sp>
      <p:sp>
        <p:nvSpPr>
          <p:cNvPr id="27" name="TextBox 26"/>
          <p:cNvSpPr txBox="1"/>
          <p:nvPr/>
        </p:nvSpPr>
        <p:spPr>
          <a:xfrm>
            <a:off x="689049" y="4828488"/>
            <a:ext cx="518742" cy="369332"/>
          </a:xfrm>
          <a:prstGeom prst="rect">
            <a:avLst/>
          </a:prstGeom>
          <a:noFill/>
        </p:spPr>
        <p:txBody>
          <a:bodyPr wrap="none" rtlCol="0">
            <a:spAutoFit/>
          </a:bodyPr>
          <a:lstStyle/>
          <a:p>
            <a:r>
              <a:rPr lang="en-US" dirty="0" smtClean="0"/>
              <a:t>IOC</a:t>
            </a:r>
            <a:endParaRPr lang="en-US" dirty="0"/>
          </a:p>
        </p:txBody>
      </p:sp>
    </p:spTree>
    <p:extLst>
      <p:ext uri="{BB962C8B-B14F-4D97-AF65-F5344CB8AC3E}">
        <p14:creationId xmlns:p14="http://schemas.microsoft.com/office/powerpoint/2010/main" val="29173639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730078" y="2215020"/>
            <a:ext cx="2343226" cy="8564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pvAccess</a:t>
            </a:r>
            <a:r>
              <a:rPr lang="en-US" dirty="0" smtClean="0"/>
              <a:t> Client</a:t>
            </a:r>
            <a:endParaRPr lang="en-US" dirty="0"/>
          </a:p>
        </p:txBody>
      </p:sp>
      <p:sp>
        <p:nvSpPr>
          <p:cNvPr id="24" name="TextBox 23"/>
          <p:cNvSpPr txBox="1"/>
          <p:nvPr/>
        </p:nvSpPr>
        <p:spPr>
          <a:xfrm>
            <a:off x="4863673" y="3553603"/>
            <a:ext cx="1034395" cy="369332"/>
          </a:xfrm>
          <a:prstGeom prst="rect">
            <a:avLst/>
          </a:prstGeom>
          <a:noFill/>
        </p:spPr>
        <p:txBody>
          <a:bodyPr wrap="none" rtlCol="0">
            <a:spAutoFit/>
          </a:bodyPr>
          <a:lstStyle/>
          <a:p>
            <a:r>
              <a:rPr lang="en-US" dirty="0" err="1" smtClean="0"/>
              <a:t>pvAccess</a:t>
            </a:r>
            <a:endParaRPr lang="en-US" dirty="0"/>
          </a:p>
        </p:txBody>
      </p:sp>
      <p:sp>
        <p:nvSpPr>
          <p:cNvPr id="50" name="TextBox 49"/>
          <p:cNvSpPr txBox="1"/>
          <p:nvPr/>
        </p:nvSpPr>
        <p:spPr>
          <a:xfrm>
            <a:off x="3558755" y="3257999"/>
            <a:ext cx="441309" cy="369332"/>
          </a:xfrm>
          <a:prstGeom prst="rect">
            <a:avLst/>
          </a:prstGeom>
          <a:noFill/>
        </p:spPr>
        <p:txBody>
          <a:bodyPr wrap="none" rtlCol="0">
            <a:spAutoFit/>
          </a:bodyPr>
          <a:lstStyle/>
          <a:p>
            <a:r>
              <a:rPr lang="en-US" dirty="0" smtClean="0"/>
              <a:t>CA</a:t>
            </a:r>
            <a:endParaRPr lang="en-US" dirty="0"/>
          </a:p>
        </p:txBody>
      </p:sp>
      <p:sp>
        <p:nvSpPr>
          <p:cNvPr id="20" name="Rectangle 19"/>
          <p:cNvSpPr/>
          <p:nvPr/>
        </p:nvSpPr>
        <p:spPr>
          <a:xfrm>
            <a:off x="654724" y="2200269"/>
            <a:ext cx="2568447" cy="8564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Channel Access Client</a:t>
            </a:r>
            <a:endParaRPr lang="en-US" dirty="0"/>
          </a:p>
        </p:txBody>
      </p:sp>
      <p:sp>
        <p:nvSpPr>
          <p:cNvPr id="23" name="Rectangle 22"/>
          <p:cNvSpPr/>
          <p:nvPr/>
        </p:nvSpPr>
        <p:spPr>
          <a:xfrm>
            <a:off x="654725" y="5591738"/>
            <a:ext cx="3340451" cy="5119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IOC database</a:t>
            </a:r>
            <a:endParaRPr lang="en-US" dirty="0"/>
          </a:p>
        </p:txBody>
      </p:sp>
      <p:cxnSp>
        <p:nvCxnSpPr>
          <p:cNvPr id="26" name="Straight Arrow Connector 25"/>
          <p:cNvCxnSpPr/>
          <p:nvPr/>
        </p:nvCxnSpPr>
        <p:spPr>
          <a:xfrm>
            <a:off x="1351308" y="3071501"/>
            <a:ext cx="14280" cy="2155986"/>
          </a:xfrm>
          <a:prstGeom prst="straightConnector1">
            <a:avLst/>
          </a:prstGeom>
          <a:ln w="38100" cmpd="sng">
            <a:headEnd type="arrow"/>
            <a:tailEnd type="arrow"/>
          </a:ln>
        </p:spPr>
        <p:style>
          <a:lnRef idx="2">
            <a:schemeClr val="accent3"/>
          </a:lnRef>
          <a:fillRef idx="0">
            <a:schemeClr val="accent3"/>
          </a:fillRef>
          <a:effectRef idx="1">
            <a:schemeClr val="accent3"/>
          </a:effectRef>
          <a:fontRef idx="minor">
            <a:schemeClr val="tx1"/>
          </a:fontRef>
        </p:style>
      </p:cxnSp>
      <p:sp>
        <p:nvSpPr>
          <p:cNvPr id="27" name="Rectangle 26"/>
          <p:cNvSpPr/>
          <p:nvPr/>
        </p:nvSpPr>
        <p:spPr>
          <a:xfrm>
            <a:off x="654725" y="6177301"/>
            <a:ext cx="3340451" cy="3398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Device I/O</a:t>
            </a:r>
            <a:endParaRPr lang="en-US" dirty="0"/>
          </a:p>
        </p:txBody>
      </p:sp>
      <p:sp>
        <p:nvSpPr>
          <p:cNvPr id="28" name="TextBox 27"/>
          <p:cNvSpPr txBox="1"/>
          <p:nvPr/>
        </p:nvSpPr>
        <p:spPr>
          <a:xfrm>
            <a:off x="886004" y="3837238"/>
            <a:ext cx="441309" cy="369332"/>
          </a:xfrm>
          <a:prstGeom prst="rect">
            <a:avLst/>
          </a:prstGeom>
          <a:noFill/>
        </p:spPr>
        <p:txBody>
          <a:bodyPr wrap="none" rtlCol="0">
            <a:spAutoFit/>
          </a:bodyPr>
          <a:lstStyle/>
          <a:p>
            <a:r>
              <a:rPr lang="en-US" dirty="0" smtClean="0"/>
              <a:t>CA</a:t>
            </a:r>
            <a:endParaRPr lang="en-US" dirty="0"/>
          </a:p>
        </p:txBody>
      </p:sp>
      <p:sp>
        <p:nvSpPr>
          <p:cNvPr id="29" name="TextBox 28"/>
          <p:cNvSpPr txBox="1"/>
          <p:nvPr/>
        </p:nvSpPr>
        <p:spPr>
          <a:xfrm>
            <a:off x="689049" y="4828488"/>
            <a:ext cx="518742" cy="369332"/>
          </a:xfrm>
          <a:prstGeom prst="rect">
            <a:avLst/>
          </a:prstGeom>
          <a:noFill/>
        </p:spPr>
        <p:txBody>
          <a:bodyPr wrap="none" rtlCol="0">
            <a:spAutoFit/>
          </a:bodyPr>
          <a:lstStyle/>
          <a:p>
            <a:r>
              <a:rPr lang="en-US" dirty="0" smtClean="0"/>
              <a:t>IOC</a:t>
            </a:r>
            <a:endParaRPr lang="en-US" dirty="0"/>
          </a:p>
        </p:txBody>
      </p:sp>
      <p:cxnSp>
        <p:nvCxnSpPr>
          <p:cNvPr id="30" name="Elbow Connector 29"/>
          <p:cNvCxnSpPr/>
          <p:nvPr/>
        </p:nvCxnSpPr>
        <p:spPr>
          <a:xfrm rot="5400000">
            <a:off x="3478116" y="2377722"/>
            <a:ext cx="2155986" cy="3539456"/>
          </a:xfrm>
          <a:prstGeom prst="bentConnector3">
            <a:avLst>
              <a:gd name="adj1" fmla="val 38324"/>
            </a:avLst>
          </a:prstGeom>
          <a:ln w="38100" cmpd="sng">
            <a:solidFill>
              <a:srgbClr val="4F81BD"/>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18" idx="0"/>
          </p:cNvCxnSpPr>
          <p:nvPr/>
        </p:nvCxnSpPr>
        <p:spPr>
          <a:xfrm rot="16200000" flipH="1" flipV="1">
            <a:off x="2760644" y="1892264"/>
            <a:ext cx="2167505" cy="4498848"/>
          </a:xfrm>
          <a:prstGeom prst="bentConnector4">
            <a:avLst>
              <a:gd name="adj1" fmla="val 24836"/>
              <a:gd name="adj2" fmla="val 100209"/>
            </a:avLst>
          </a:prstGeom>
          <a:ln w="38100" cmpd="sng">
            <a:headEnd type="arrow"/>
            <a:tailEnd type="arrow"/>
          </a:ln>
        </p:spPr>
        <p:style>
          <a:lnRef idx="2">
            <a:schemeClr val="accent3"/>
          </a:lnRef>
          <a:fillRef idx="0">
            <a:schemeClr val="accent3"/>
          </a:fillRef>
          <a:effectRef idx="1">
            <a:schemeClr val="accent3"/>
          </a:effectRef>
          <a:fontRef idx="minor">
            <a:schemeClr val="tx1"/>
          </a:fontRef>
        </p:style>
      </p:cxnSp>
      <p:sp>
        <p:nvSpPr>
          <p:cNvPr id="19" name="Rectangle 18"/>
          <p:cNvSpPr/>
          <p:nvPr/>
        </p:nvSpPr>
        <p:spPr>
          <a:xfrm>
            <a:off x="2134377" y="5227487"/>
            <a:ext cx="1860799" cy="2854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pvaSrv</a:t>
            </a:r>
            <a:endParaRPr lang="en-US" dirty="0"/>
          </a:p>
        </p:txBody>
      </p:sp>
      <p:sp>
        <p:nvSpPr>
          <p:cNvPr id="21" name="Rectangle 20"/>
          <p:cNvSpPr/>
          <p:nvPr/>
        </p:nvSpPr>
        <p:spPr>
          <a:xfrm>
            <a:off x="654726" y="5227487"/>
            <a:ext cx="1393164" cy="285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rSrv</a:t>
            </a:r>
            <a:endParaRPr lang="en-US" dirty="0"/>
          </a:p>
        </p:txBody>
      </p:sp>
    </p:spTree>
    <p:extLst>
      <p:ext uri="{BB962C8B-B14F-4D97-AF65-F5344CB8AC3E}">
        <p14:creationId xmlns:p14="http://schemas.microsoft.com/office/powerpoint/2010/main" val="35919619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730078" y="2215020"/>
            <a:ext cx="2343226" cy="8564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pvAccess</a:t>
            </a:r>
            <a:r>
              <a:rPr lang="en-US" dirty="0" smtClean="0"/>
              <a:t> Client</a:t>
            </a:r>
            <a:endParaRPr lang="en-US" dirty="0"/>
          </a:p>
        </p:txBody>
      </p:sp>
      <p:sp>
        <p:nvSpPr>
          <p:cNvPr id="24" name="TextBox 23"/>
          <p:cNvSpPr txBox="1"/>
          <p:nvPr/>
        </p:nvSpPr>
        <p:spPr>
          <a:xfrm>
            <a:off x="4897996" y="3548812"/>
            <a:ext cx="1034395" cy="369332"/>
          </a:xfrm>
          <a:prstGeom prst="rect">
            <a:avLst/>
          </a:prstGeom>
          <a:noFill/>
        </p:spPr>
        <p:txBody>
          <a:bodyPr wrap="none" rtlCol="0">
            <a:spAutoFit/>
          </a:bodyPr>
          <a:lstStyle/>
          <a:p>
            <a:r>
              <a:rPr lang="en-US" dirty="0" err="1" smtClean="0"/>
              <a:t>pvAccess</a:t>
            </a:r>
            <a:endParaRPr lang="en-US" dirty="0"/>
          </a:p>
        </p:txBody>
      </p:sp>
      <p:sp>
        <p:nvSpPr>
          <p:cNvPr id="50" name="TextBox 49"/>
          <p:cNvSpPr txBox="1"/>
          <p:nvPr/>
        </p:nvSpPr>
        <p:spPr>
          <a:xfrm>
            <a:off x="3962400" y="3208774"/>
            <a:ext cx="441309" cy="369332"/>
          </a:xfrm>
          <a:prstGeom prst="rect">
            <a:avLst/>
          </a:prstGeom>
          <a:noFill/>
        </p:spPr>
        <p:txBody>
          <a:bodyPr wrap="none" rtlCol="0">
            <a:spAutoFit/>
          </a:bodyPr>
          <a:lstStyle/>
          <a:p>
            <a:r>
              <a:rPr lang="en-US" dirty="0" smtClean="0"/>
              <a:t>CA</a:t>
            </a:r>
            <a:endParaRPr lang="en-US" dirty="0"/>
          </a:p>
        </p:txBody>
      </p:sp>
      <p:sp>
        <p:nvSpPr>
          <p:cNvPr id="20" name="Rectangle 19"/>
          <p:cNvSpPr/>
          <p:nvPr/>
        </p:nvSpPr>
        <p:spPr>
          <a:xfrm>
            <a:off x="654724" y="2200269"/>
            <a:ext cx="2568447" cy="8564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Channel Access Client</a:t>
            </a:r>
            <a:endParaRPr lang="en-US" dirty="0"/>
          </a:p>
        </p:txBody>
      </p:sp>
      <p:cxnSp>
        <p:nvCxnSpPr>
          <p:cNvPr id="26" name="Straight Arrow Connector 25"/>
          <p:cNvCxnSpPr/>
          <p:nvPr/>
        </p:nvCxnSpPr>
        <p:spPr>
          <a:xfrm>
            <a:off x="1351308" y="3071501"/>
            <a:ext cx="0" cy="2155986"/>
          </a:xfrm>
          <a:prstGeom prst="straightConnector1">
            <a:avLst/>
          </a:prstGeom>
          <a:ln w="38100" cmpd="sng">
            <a:headEnd type="arrow"/>
            <a:tailEnd type="arrow"/>
          </a:ln>
        </p:spPr>
        <p:style>
          <a:lnRef idx="2">
            <a:schemeClr val="accent3"/>
          </a:lnRef>
          <a:fillRef idx="0">
            <a:schemeClr val="accent3"/>
          </a:fillRef>
          <a:effectRef idx="1">
            <a:schemeClr val="accent3"/>
          </a:effectRef>
          <a:fontRef idx="minor">
            <a:schemeClr val="tx1"/>
          </a:fontRef>
        </p:style>
      </p:cxnSp>
      <p:sp>
        <p:nvSpPr>
          <p:cNvPr id="28" name="TextBox 27"/>
          <p:cNvSpPr txBox="1"/>
          <p:nvPr/>
        </p:nvSpPr>
        <p:spPr>
          <a:xfrm>
            <a:off x="886004" y="3837238"/>
            <a:ext cx="441309" cy="369332"/>
          </a:xfrm>
          <a:prstGeom prst="rect">
            <a:avLst/>
          </a:prstGeom>
          <a:noFill/>
        </p:spPr>
        <p:txBody>
          <a:bodyPr wrap="none" rtlCol="0">
            <a:spAutoFit/>
          </a:bodyPr>
          <a:lstStyle/>
          <a:p>
            <a:r>
              <a:rPr lang="en-US" dirty="0" smtClean="0"/>
              <a:t>CA</a:t>
            </a:r>
            <a:endParaRPr lang="en-US" dirty="0"/>
          </a:p>
        </p:txBody>
      </p:sp>
      <p:sp>
        <p:nvSpPr>
          <p:cNvPr id="29" name="TextBox 28"/>
          <p:cNvSpPr txBox="1"/>
          <p:nvPr/>
        </p:nvSpPr>
        <p:spPr>
          <a:xfrm>
            <a:off x="689049" y="4828488"/>
            <a:ext cx="518742" cy="369332"/>
          </a:xfrm>
          <a:prstGeom prst="rect">
            <a:avLst/>
          </a:prstGeom>
          <a:noFill/>
        </p:spPr>
        <p:txBody>
          <a:bodyPr wrap="none" rtlCol="0">
            <a:spAutoFit/>
          </a:bodyPr>
          <a:lstStyle/>
          <a:p>
            <a:r>
              <a:rPr lang="en-US" dirty="0" smtClean="0"/>
              <a:t>IOC</a:t>
            </a:r>
            <a:endParaRPr lang="en-US" dirty="0"/>
          </a:p>
        </p:txBody>
      </p:sp>
      <p:sp>
        <p:nvSpPr>
          <p:cNvPr id="7" name="TextBox 6"/>
          <p:cNvSpPr txBox="1"/>
          <p:nvPr/>
        </p:nvSpPr>
        <p:spPr>
          <a:xfrm>
            <a:off x="4397813" y="6085265"/>
            <a:ext cx="2544286" cy="646331"/>
          </a:xfrm>
          <a:prstGeom prst="rect">
            <a:avLst/>
          </a:prstGeom>
          <a:noFill/>
        </p:spPr>
        <p:txBody>
          <a:bodyPr wrap="none" rtlCol="0">
            <a:spAutoFit/>
          </a:bodyPr>
          <a:lstStyle/>
          <a:p>
            <a:r>
              <a:rPr lang="en-US" dirty="0" smtClean="0">
                <a:solidFill>
                  <a:srgbClr val="FF0000"/>
                </a:solidFill>
              </a:rPr>
              <a:t>Device drivers </a:t>
            </a:r>
            <a:r>
              <a:rPr lang="en-US" dirty="0" err="1" smtClean="0">
                <a:solidFill>
                  <a:srgbClr val="FF0000"/>
                </a:solidFill>
              </a:rPr>
              <a:t>etc</a:t>
            </a:r>
            <a:r>
              <a:rPr lang="en-US" dirty="0" smtClean="0">
                <a:solidFill>
                  <a:srgbClr val="FF0000"/>
                </a:solidFill>
              </a:rPr>
              <a:t> stay </a:t>
            </a:r>
          </a:p>
          <a:p>
            <a:r>
              <a:rPr lang="en-US" dirty="0" smtClean="0">
                <a:solidFill>
                  <a:srgbClr val="FF0000"/>
                </a:solidFill>
              </a:rPr>
              <a:t>only under IOC database</a:t>
            </a:r>
            <a:endParaRPr lang="en-US" dirty="0">
              <a:solidFill>
                <a:srgbClr val="FF0000"/>
              </a:solidFill>
            </a:endParaRPr>
          </a:p>
        </p:txBody>
      </p:sp>
      <p:cxnSp>
        <p:nvCxnSpPr>
          <p:cNvPr id="31" name="Elbow Connector 30"/>
          <p:cNvCxnSpPr/>
          <p:nvPr/>
        </p:nvCxnSpPr>
        <p:spPr>
          <a:xfrm rot="5400000">
            <a:off x="3478116" y="2377722"/>
            <a:ext cx="2155986" cy="3539456"/>
          </a:xfrm>
          <a:prstGeom prst="bentConnector3">
            <a:avLst>
              <a:gd name="adj1" fmla="val 38324"/>
            </a:avLst>
          </a:prstGeom>
          <a:ln w="38100" cmpd="sng">
            <a:solidFill>
              <a:srgbClr val="4F81BD"/>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654725" y="5591738"/>
            <a:ext cx="3340451" cy="5119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IOC database</a:t>
            </a:r>
            <a:endParaRPr lang="en-US" dirty="0"/>
          </a:p>
        </p:txBody>
      </p:sp>
      <p:sp>
        <p:nvSpPr>
          <p:cNvPr id="39" name="Rectangle 38"/>
          <p:cNvSpPr/>
          <p:nvPr/>
        </p:nvSpPr>
        <p:spPr>
          <a:xfrm>
            <a:off x="654725" y="6177301"/>
            <a:ext cx="3340451" cy="3398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Device I/O</a:t>
            </a:r>
            <a:endParaRPr lang="en-US" dirty="0"/>
          </a:p>
        </p:txBody>
      </p:sp>
      <p:sp>
        <p:nvSpPr>
          <p:cNvPr id="40" name="Rectangle 39"/>
          <p:cNvSpPr/>
          <p:nvPr/>
        </p:nvSpPr>
        <p:spPr>
          <a:xfrm>
            <a:off x="4056204" y="5227487"/>
            <a:ext cx="3258995" cy="8663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pvDatabase</a:t>
            </a:r>
            <a:endParaRPr lang="en-US" dirty="0"/>
          </a:p>
        </p:txBody>
      </p:sp>
      <p:cxnSp>
        <p:nvCxnSpPr>
          <p:cNvPr id="41" name="Elbow Connector 40"/>
          <p:cNvCxnSpPr/>
          <p:nvPr/>
        </p:nvCxnSpPr>
        <p:spPr>
          <a:xfrm rot="16200000" flipH="1" flipV="1">
            <a:off x="2760644" y="1892264"/>
            <a:ext cx="2167505" cy="4498848"/>
          </a:xfrm>
          <a:prstGeom prst="bentConnector4">
            <a:avLst>
              <a:gd name="adj1" fmla="val 24836"/>
              <a:gd name="adj2" fmla="val 100209"/>
            </a:avLst>
          </a:prstGeom>
          <a:ln w="38100" cmpd="sng">
            <a:headEnd type="arrow"/>
            <a:tailEnd type="arrow"/>
          </a:ln>
        </p:spPr>
        <p:style>
          <a:lnRef idx="2">
            <a:schemeClr val="accent3"/>
          </a:lnRef>
          <a:fillRef idx="0">
            <a:schemeClr val="accent3"/>
          </a:fillRef>
          <a:effectRef idx="1">
            <a:schemeClr val="accent3"/>
          </a:effectRef>
          <a:fontRef idx="minor">
            <a:schemeClr val="tx1"/>
          </a:fontRef>
        </p:style>
      </p:cxnSp>
      <p:sp>
        <p:nvSpPr>
          <p:cNvPr id="21" name="Rectangle 20"/>
          <p:cNvSpPr/>
          <p:nvPr/>
        </p:nvSpPr>
        <p:spPr>
          <a:xfrm>
            <a:off x="2134377" y="5227487"/>
            <a:ext cx="1860799" cy="2854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pvaSrv</a:t>
            </a:r>
            <a:endParaRPr lang="en-US" dirty="0"/>
          </a:p>
        </p:txBody>
      </p:sp>
      <p:sp>
        <p:nvSpPr>
          <p:cNvPr id="22" name="Rectangle 21"/>
          <p:cNvSpPr/>
          <p:nvPr/>
        </p:nvSpPr>
        <p:spPr>
          <a:xfrm>
            <a:off x="654726" y="5227487"/>
            <a:ext cx="1393164" cy="285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rSrv</a:t>
            </a:r>
            <a:endParaRPr lang="en-US" dirty="0"/>
          </a:p>
        </p:txBody>
      </p:sp>
      <p:cxnSp>
        <p:nvCxnSpPr>
          <p:cNvPr id="5" name="Straight Arrow Connector 4"/>
          <p:cNvCxnSpPr/>
          <p:nvPr/>
        </p:nvCxnSpPr>
        <p:spPr>
          <a:xfrm>
            <a:off x="4397813" y="3918144"/>
            <a:ext cx="0" cy="1279676"/>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9" name="Text Placeholder 8"/>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8729437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730078" y="2215020"/>
            <a:ext cx="2343226" cy="8564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pvAccess</a:t>
            </a:r>
            <a:r>
              <a:rPr lang="en-US" dirty="0" smtClean="0"/>
              <a:t> Client</a:t>
            </a:r>
            <a:endParaRPr lang="en-US" dirty="0"/>
          </a:p>
        </p:txBody>
      </p:sp>
      <p:sp>
        <p:nvSpPr>
          <p:cNvPr id="24" name="TextBox 23"/>
          <p:cNvSpPr txBox="1"/>
          <p:nvPr/>
        </p:nvSpPr>
        <p:spPr>
          <a:xfrm>
            <a:off x="4897996" y="3548812"/>
            <a:ext cx="1034395" cy="369332"/>
          </a:xfrm>
          <a:prstGeom prst="rect">
            <a:avLst/>
          </a:prstGeom>
          <a:noFill/>
        </p:spPr>
        <p:txBody>
          <a:bodyPr wrap="none" rtlCol="0">
            <a:spAutoFit/>
          </a:bodyPr>
          <a:lstStyle/>
          <a:p>
            <a:r>
              <a:rPr lang="en-US" dirty="0" err="1" smtClean="0"/>
              <a:t>pvAccess</a:t>
            </a:r>
            <a:endParaRPr lang="en-US" dirty="0"/>
          </a:p>
        </p:txBody>
      </p:sp>
      <p:sp>
        <p:nvSpPr>
          <p:cNvPr id="50" name="TextBox 49"/>
          <p:cNvSpPr txBox="1"/>
          <p:nvPr/>
        </p:nvSpPr>
        <p:spPr>
          <a:xfrm>
            <a:off x="3962400" y="3208774"/>
            <a:ext cx="441309" cy="369332"/>
          </a:xfrm>
          <a:prstGeom prst="rect">
            <a:avLst/>
          </a:prstGeom>
          <a:noFill/>
        </p:spPr>
        <p:txBody>
          <a:bodyPr wrap="none" rtlCol="0">
            <a:spAutoFit/>
          </a:bodyPr>
          <a:lstStyle/>
          <a:p>
            <a:r>
              <a:rPr lang="en-US" dirty="0" smtClean="0"/>
              <a:t>CA</a:t>
            </a:r>
            <a:endParaRPr lang="en-US" dirty="0"/>
          </a:p>
        </p:txBody>
      </p:sp>
      <p:sp>
        <p:nvSpPr>
          <p:cNvPr id="20" name="Rectangle 19"/>
          <p:cNvSpPr/>
          <p:nvPr/>
        </p:nvSpPr>
        <p:spPr>
          <a:xfrm>
            <a:off x="654724" y="2200269"/>
            <a:ext cx="2568447" cy="8564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Channel Access Client</a:t>
            </a:r>
            <a:endParaRPr lang="en-US" dirty="0"/>
          </a:p>
        </p:txBody>
      </p:sp>
      <p:cxnSp>
        <p:nvCxnSpPr>
          <p:cNvPr id="26" name="Straight Arrow Connector 25"/>
          <p:cNvCxnSpPr/>
          <p:nvPr/>
        </p:nvCxnSpPr>
        <p:spPr>
          <a:xfrm>
            <a:off x="1351308" y="3071501"/>
            <a:ext cx="0" cy="2155986"/>
          </a:xfrm>
          <a:prstGeom prst="straightConnector1">
            <a:avLst/>
          </a:prstGeom>
          <a:ln w="38100" cmpd="sng">
            <a:headEnd type="arrow"/>
            <a:tailEnd type="arrow"/>
          </a:ln>
        </p:spPr>
        <p:style>
          <a:lnRef idx="2">
            <a:schemeClr val="accent3"/>
          </a:lnRef>
          <a:fillRef idx="0">
            <a:schemeClr val="accent3"/>
          </a:fillRef>
          <a:effectRef idx="1">
            <a:schemeClr val="accent3"/>
          </a:effectRef>
          <a:fontRef idx="minor">
            <a:schemeClr val="tx1"/>
          </a:fontRef>
        </p:style>
      </p:cxnSp>
      <p:sp>
        <p:nvSpPr>
          <p:cNvPr id="28" name="TextBox 27"/>
          <p:cNvSpPr txBox="1"/>
          <p:nvPr/>
        </p:nvSpPr>
        <p:spPr>
          <a:xfrm>
            <a:off x="886004" y="3837238"/>
            <a:ext cx="441309" cy="369332"/>
          </a:xfrm>
          <a:prstGeom prst="rect">
            <a:avLst/>
          </a:prstGeom>
          <a:noFill/>
        </p:spPr>
        <p:txBody>
          <a:bodyPr wrap="none" rtlCol="0">
            <a:spAutoFit/>
          </a:bodyPr>
          <a:lstStyle/>
          <a:p>
            <a:r>
              <a:rPr lang="en-US" dirty="0" smtClean="0"/>
              <a:t>CA</a:t>
            </a:r>
            <a:endParaRPr lang="en-US" dirty="0"/>
          </a:p>
        </p:txBody>
      </p:sp>
      <p:sp>
        <p:nvSpPr>
          <p:cNvPr id="29" name="TextBox 28"/>
          <p:cNvSpPr txBox="1"/>
          <p:nvPr/>
        </p:nvSpPr>
        <p:spPr>
          <a:xfrm>
            <a:off x="689049" y="4828488"/>
            <a:ext cx="518742" cy="369332"/>
          </a:xfrm>
          <a:prstGeom prst="rect">
            <a:avLst/>
          </a:prstGeom>
          <a:noFill/>
        </p:spPr>
        <p:txBody>
          <a:bodyPr wrap="none" rtlCol="0">
            <a:spAutoFit/>
          </a:bodyPr>
          <a:lstStyle/>
          <a:p>
            <a:r>
              <a:rPr lang="en-US" dirty="0" smtClean="0"/>
              <a:t>IOC</a:t>
            </a:r>
            <a:endParaRPr lang="en-US" dirty="0"/>
          </a:p>
        </p:txBody>
      </p:sp>
      <p:cxnSp>
        <p:nvCxnSpPr>
          <p:cNvPr id="31" name="Elbow Connector 30"/>
          <p:cNvCxnSpPr/>
          <p:nvPr/>
        </p:nvCxnSpPr>
        <p:spPr>
          <a:xfrm rot="5400000">
            <a:off x="3478116" y="2377722"/>
            <a:ext cx="2155986" cy="3539456"/>
          </a:xfrm>
          <a:prstGeom prst="bentConnector3">
            <a:avLst>
              <a:gd name="adj1" fmla="val 38324"/>
            </a:avLst>
          </a:prstGeom>
          <a:ln w="38100" cmpd="sng">
            <a:solidFill>
              <a:srgbClr val="4F81BD"/>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654725" y="5591738"/>
            <a:ext cx="3340451" cy="5119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IOC database</a:t>
            </a:r>
            <a:endParaRPr lang="en-US" dirty="0"/>
          </a:p>
        </p:txBody>
      </p:sp>
      <p:sp>
        <p:nvSpPr>
          <p:cNvPr id="39" name="Rectangle 38"/>
          <p:cNvSpPr/>
          <p:nvPr/>
        </p:nvSpPr>
        <p:spPr>
          <a:xfrm>
            <a:off x="654725" y="6177301"/>
            <a:ext cx="3340451" cy="3398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Device I/O</a:t>
            </a:r>
            <a:endParaRPr lang="en-US" dirty="0"/>
          </a:p>
        </p:txBody>
      </p:sp>
      <p:cxnSp>
        <p:nvCxnSpPr>
          <p:cNvPr id="41" name="Elbow Connector 40"/>
          <p:cNvCxnSpPr/>
          <p:nvPr/>
        </p:nvCxnSpPr>
        <p:spPr>
          <a:xfrm rot="16200000" flipH="1" flipV="1">
            <a:off x="2760644" y="1892264"/>
            <a:ext cx="2167505" cy="4498848"/>
          </a:xfrm>
          <a:prstGeom prst="bentConnector4">
            <a:avLst>
              <a:gd name="adj1" fmla="val 24836"/>
              <a:gd name="adj2" fmla="val 100209"/>
            </a:avLst>
          </a:prstGeom>
          <a:ln w="38100" cmpd="sng">
            <a:headEnd type="arrow"/>
            <a:tailEnd type="arrow"/>
          </a:ln>
        </p:spPr>
        <p:style>
          <a:lnRef idx="2">
            <a:schemeClr val="accent3"/>
          </a:lnRef>
          <a:fillRef idx="0">
            <a:schemeClr val="accent3"/>
          </a:fillRef>
          <a:effectRef idx="1">
            <a:schemeClr val="accent3"/>
          </a:effectRef>
          <a:fontRef idx="minor">
            <a:schemeClr val="tx1"/>
          </a:fontRef>
        </p:style>
      </p:cxnSp>
      <p:sp>
        <p:nvSpPr>
          <p:cNvPr id="21" name="Rectangle 20"/>
          <p:cNvSpPr/>
          <p:nvPr/>
        </p:nvSpPr>
        <p:spPr>
          <a:xfrm>
            <a:off x="6773689" y="3829553"/>
            <a:ext cx="1742653" cy="295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pvAccess</a:t>
            </a:r>
            <a:r>
              <a:rPr lang="en-US" dirty="0" smtClean="0"/>
              <a:t> Server</a:t>
            </a:r>
            <a:endParaRPr lang="en-US" dirty="0"/>
          </a:p>
        </p:txBody>
      </p:sp>
      <p:sp>
        <p:nvSpPr>
          <p:cNvPr id="22" name="Rectangle 21"/>
          <p:cNvSpPr/>
          <p:nvPr/>
        </p:nvSpPr>
        <p:spPr>
          <a:xfrm>
            <a:off x="6773689" y="4203648"/>
            <a:ext cx="1742653" cy="7285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BYO back-end</a:t>
            </a:r>
            <a:br>
              <a:rPr lang="en-US" dirty="0" smtClean="0"/>
            </a:br>
            <a:r>
              <a:rPr lang="en-US" dirty="0" err="1" smtClean="0"/>
              <a:t>datasource</a:t>
            </a:r>
            <a:endParaRPr lang="en-US" dirty="0"/>
          </a:p>
        </p:txBody>
      </p:sp>
      <p:cxnSp>
        <p:nvCxnSpPr>
          <p:cNvPr id="5" name="Straight Arrow Connector 4"/>
          <p:cNvCxnSpPr/>
          <p:nvPr/>
        </p:nvCxnSpPr>
        <p:spPr>
          <a:xfrm flipH="1">
            <a:off x="7669638" y="3071501"/>
            <a:ext cx="2" cy="765737"/>
          </a:xfrm>
          <a:prstGeom prst="straightConnector1">
            <a:avLst/>
          </a:prstGeom>
          <a:ln w="38100" cmpd="sng">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4056204" y="5227487"/>
            <a:ext cx="3258995" cy="8663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pvDatabase</a:t>
            </a:r>
            <a:endParaRPr lang="en-US" dirty="0"/>
          </a:p>
        </p:txBody>
      </p:sp>
      <p:sp>
        <p:nvSpPr>
          <p:cNvPr id="27" name="Rectangle 26"/>
          <p:cNvSpPr/>
          <p:nvPr/>
        </p:nvSpPr>
        <p:spPr>
          <a:xfrm>
            <a:off x="2134377" y="5227487"/>
            <a:ext cx="1860799" cy="2854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pvaSrv</a:t>
            </a:r>
            <a:endParaRPr lang="en-US" dirty="0"/>
          </a:p>
        </p:txBody>
      </p:sp>
      <p:cxnSp>
        <p:nvCxnSpPr>
          <p:cNvPr id="30" name="Straight Arrow Connector 29"/>
          <p:cNvCxnSpPr/>
          <p:nvPr/>
        </p:nvCxnSpPr>
        <p:spPr>
          <a:xfrm>
            <a:off x="4397813" y="3918144"/>
            <a:ext cx="0" cy="1279676"/>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654726" y="5227487"/>
            <a:ext cx="1393164" cy="285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rSrv</a:t>
            </a:r>
            <a:endParaRPr lang="en-US" dirty="0"/>
          </a:p>
        </p:txBody>
      </p:sp>
    </p:spTree>
    <p:extLst>
      <p:ext uri="{BB962C8B-B14F-4D97-AF65-F5344CB8AC3E}">
        <p14:creationId xmlns:p14="http://schemas.microsoft.com/office/powerpoint/2010/main" val="10050329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TotalTime>
  <Words>631</Words>
  <Application>Microsoft Macintosh PowerPoint</Application>
  <PresentationFormat>On-screen Show (4:3)</PresentationFormat>
  <Paragraphs>78</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SLAC, 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White</dc:creator>
  <cp:lastModifiedBy>Greg White</cp:lastModifiedBy>
  <cp:revision>5</cp:revision>
  <dcterms:created xsi:type="dcterms:W3CDTF">2015-10-26T18:36:52Z</dcterms:created>
  <dcterms:modified xsi:type="dcterms:W3CDTF">2015-10-26T18:46:33Z</dcterms:modified>
</cp:coreProperties>
</file>