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326" r:id="rId5"/>
    <p:sldId id="341" r:id="rId6"/>
    <p:sldId id="343" r:id="rId7"/>
    <p:sldId id="406" r:id="rId8"/>
    <p:sldId id="485" r:id="rId9"/>
    <p:sldId id="486" r:id="rId10"/>
    <p:sldId id="393" r:id="rId11"/>
    <p:sldId id="498" r:id="rId12"/>
    <p:sldId id="495" r:id="rId13"/>
    <p:sldId id="499" r:id="rId14"/>
    <p:sldId id="497" r:id="rId15"/>
    <p:sldId id="496" r:id="rId16"/>
    <p:sldId id="418" r:id="rId17"/>
    <p:sldId id="456" r:id="rId18"/>
    <p:sldId id="457" r:id="rId19"/>
    <p:sldId id="434" r:id="rId20"/>
    <p:sldId id="437" r:id="rId21"/>
    <p:sldId id="450" r:id="rId22"/>
    <p:sldId id="451" r:id="rId23"/>
    <p:sldId id="446" r:id="rId24"/>
    <p:sldId id="487" r:id="rId25"/>
    <p:sldId id="444" r:id="rId26"/>
    <p:sldId id="445" r:id="rId27"/>
    <p:sldId id="488" r:id="rId28"/>
    <p:sldId id="500" r:id="rId29"/>
    <p:sldId id="424" r:id="rId30"/>
    <p:sldId id="425" r:id="rId31"/>
    <p:sldId id="463" r:id="rId32"/>
    <p:sldId id="464" r:id="rId33"/>
    <p:sldId id="465" r:id="rId34"/>
    <p:sldId id="411" r:id="rId35"/>
    <p:sldId id="430" r:id="rId36"/>
    <p:sldId id="412" r:id="rId37"/>
    <p:sldId id="429" r:id="rId38"/>
    <p:sldId id="413" r:id="rId39"/>
    <p:sldId id="415" r:id="rId40"/>
    <p:sldId id="416" r:id="rId41"/>
    <p:sldId id="455" r:id="rId42"/>
    <p:sldId id="490" r:id="rId43"/>
    <p:sldId id="491" r:id="rId44"/>
    <p:sldId id="482" r:id="rId45"/>
    <p:sldId id="458" r:id="rId46"/>
    <p:sldId id="438" r:id="rId47"/>
    <p:sldId id="432" r:id="rId48"/>
    <p:sldId id="404" r:id="rId49"/>
    <p:sldId id="459" r:id="rId50"/>
    <p:sldId id="460" r:id="rId51"/>
    <p:sldId id="492" r:id="rId52"/>
    <p:sldId id="477" r:id="rId53"/>
    <p:sldId id="478" r:id="rId54"/>
    <p:sldId id="479" r:id="rId55"/>
    <p:sldId id="493" r:id="rId56"/>
    <p:sldId id="494" r:id="rId57"/>
    <p:sldId id="397" r:id="rId58"/>
    <p:sldId id="471" r:id="rId59"/>
    <p:sldId id="472" r:id="rId60"/>
    <p:sldId id="483" r:id="rId61"/>
    <p:sldId id="484" r:id="rId62"/>
    <p:sldId id="378" r:id="rId63"/>
    <p:sldId id="501" r:id="rId6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99FF"/>
    <a:srgbClr val="FF0000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17503-4C5E-4E5E-9D43-13014B33720B}" v="267" dt="2024-04-12T00:01:15.017"/>
    <p1510:client id="{8EC22EBE-FFD8-AB23-45C4-0EAD9C266CA4}" v="7" dt="2024-04-11T23:48:49.569"/>
    <p1510:client id="{D0386B1A-7407-919C-D11A-C4D3AF737967}" v="152" dt="2024-04-11T23:47:20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ghran, Martin (DLSLtd,RAL,LSCI)" userId="S::martin.gaughran@diamond.ac.uk::ee30031e-72e0-40f1-8021-00bd2c47aeaa" providerId="AD" clId="Web-{8EC22EBE-FFD8-AB23-45C4-0EAD9C266CA4}"/>
    <pc:docChg chg="modSld">
      <pc:chgData name="Gaughran, Martin (DLSLtd,RAL,LSCI)" userId="S::martin.gaughran@diamond.ac.uk::ee30031e-72e0-40f1-8021-00bd2c47aeaa" providerId="AD" clId="Web-{8EC22EBE-FFD8-AB23-45C4-0EAD9C266CA4}" dt="2024-04-11T23:48:49.569" v="6" actId="20577"/>
      <pc:docMkLst>
        <pc:docMk/>
      </pc:docMkLst>
      <pc:sldChg chg="modSp">
        <pc:chgData name="Gaughran, Martin (DLSLtd,RAL,LSCI)" userId="S::martin.gaughran@diamond.ac.uk::ee30031e-72e0-40f1-8021-00bd2c47aeaa" providerId="AD" clId="Web-{8EC22EBE-FFD8-AB23-45C4-0EAD9C266CA4}" dt="2024-04-11T23:48:49.569" v="6" actId="20577"/>
        <pc:sldMkLst>
          <pc:docMk/>
          <pc:sldMk cId="3696161603" sldId="501"/>
        </pc:sldMkLst>
        <pc:spChg chg="mod">
          <ac:chgData name="Gaughran, Martin (DLSLtd,RAL,LSCI)" userId="S::martin.gaughran@diamond.ac.uk::ee30031e-72e0-40f1-8021-00bd2c47aeaa" providerId="AD" clId="Web-{8EC22EBE-FFD8-AB23-45C4-0EAD9C266CA4}" dt="2024-04-11T23:48:49.569" v="6" actId="20577"/>
          <ac:spMkLst>
            <pc:docMk/>
            <pc:sldMk cId="3696161603" sldId="501"/>
            <ac:spMk id="129026" creationId="{00000000-0000-0000-0000-000000000000}"/>
          </ac:spMkLst>
        </pc:spChg>
      </pc:sldChg>
    </pc:docChg>
  </pc:docChgLst>
  <pc:docChgLst>
    <pc:chgData name="Gaughran, Martin (DLSLtd,RAL,LSCI)" userId="S::martin.gaughran@diamond.ac.uk::ee30031e-72e0-40f1-8021-00bd2c47aeaa" providerId="AD" clId="Web-{D0386B1A-7407-919C-D11A-C4D3AF737967}"/>
    <pc:docChg chg="addSld modSld">
      <pc:chgData name="Gaughran, Martin (DLSLtd,RAL,LSCI)" userId="S::martin.gaughran@diamond.ac.uk::ee30031e-72e0-40f1-8021-00bd2c47aeaa" providerId="AD" clId="Web-{D0386B1A-7407-919C-D11A-C4D3AF737967}" dt="2024-04-11T23:47:20.985" v="148" actId="20577"/>
      <pc:docMkLst>
        <pc:docMk/>
      </pc:docMkLst>
      <pc:sldChg chg="modSp">
        <pc:chgData name="Gaughran, Martin (DLSLtd,RAL,LSCI)" userId="S::martin.gaughran@diamond.ac.uk::ee30031e-72e0-40f1-8021-00bd2c47aeaa" providerId="AD" clId="Web-{D0386B1A-7407-919C-D11A-C4D3AF737967}" dt="2024-04-11T23:43:51.339" v="110" actId="20577"/>
        <pc:sldMkLst>
          <pc:docMk/>
          <pc:sldMk cId="0" sldId="341"/>
        </pc:sldMkLst>
        <pc:spChg chg="mod">
          <ac:chgData name="Gaughran, Martin (DLSLtd,RAL,LSCI)" userId="S::martin.gaughran@diamond.ac.uk::ee30031e-72e0-40f1-8021-00bd2c47aeaa" providerId="AD" clId="Web-{D0386B1A-7407-919C-D11A-C4D3AF737967}" dt="2024-04-11T23:43:51.339" v="110" actId="20577"/>
          <ac:spMkLst>
            <pc:docMk/>
            <pc:sldMk cId="0" sldId="341"/>
            <ac:spMk id="6146" creationId="{00000000-0000-0000-0000-000000000000}"/>
          </ac:spMkLst>
        </pc:spChg>
      </pc:sldChg>
      <pc:sldChg chg="modSp">
        <pc:chgData name="Gaughran, Martin (DLSLtd,RAL,LSCI)" userId="S::martin.gaughran@diamond.ac.uk::ee30031e-72e0-40f1-8021-00bd2c47aeaa" providerId="AD" clId="Web-{D0386B1A-7407-919C-D11A-C4D3AF737967}" dt="2024-04-11T23:44:28.871" v="116" actId="20577"/>
        <pc:sldMkLst>
          <pc:docMk/>
          <pc:sldMk cId="0" sldId="490"/>
        </pc:sldMkLst>
        <pc:spChg chg="mod">
          <ac:chgData name="Gaughran, Martin (DLSLtd,RAL,LSCI)" userId="S::martin.gaughran@diamond.ac.uk::ee30031e-72e0-40f1-8021-00bd2c47aeaa" providerId="AD" clId="Web-{D0386B1A-7407-919C-D11A-C4D3AF737967}" dt="2024-04-11T23:44:28.871" v="116" actId="20577"/>
          <ac:spMkLst>
            <pc:docMk/>
            <pc:sldMk cId="0" sldId="490"/>
            <ac:spMk id="4098" creationId="{00000000-0000-0000-0000-000000000000}"/>
          </ac:spMkLst>
        </pc:spChg>
      </pc:sldChg>
      <pc:sldChg chg="modSp add replId">
        <pc:chgData name="Gaughran, Martin (DLSLtd,RAL,LSCI)" userId="S::martin.gaughran@diamond.ac.uk::ee30031e-72e0-40f1-8021-00bd2c47aeaa" providerId="AD" clId="Web-{D0386B1A-7407-919C-D11A-C4D3AF737967}" dt="2024-04-11T23:47:20.985" v="148" actId="20577"/>
        <pc:sldMkLst>
          <pc:docMk/>
          <pc:sldMk cId="3696161603" sldId="501"/>
        </pc:sldMkLst>
        <pc:spChg chg="mod">
          <ac:chgData name="Gaughran, Martin (DLSLtd,RAL,LSCI)" userId="S::martin.gaughran@diamond.ac.uk::ee30031e-72e0-40f1-8021-00bd2c47aeaa" providerId="AD" clId="Web-{D0386B1A-7407-919C-D11A-C4D3AF737967}" dt="2024-04-11T23:47:20.985" v="148" actId="20577"/>
          <ac:spMkLst>
            <pc:docMk/>
            <pc:sldMk cId="3696161603" sldId="501"/>
            <ac:spMk id="129026" creationId="{00000000-0000-0000-0000-000000000000}"/>
          </ac:spMkLst>
        </pc:spChg>
        <pc:spChg chg="mod">
          <ac:chgData name="Gaughran, Martin (DLSLtd,RAL,LSCI)" userId="S::martin.gaughran@diamond.ac.uk::ee30031e-72e0-40f1-8021-00bd2c47aeaa" providerId="AD" clId="Web-{D0386B1A-7407-919C-D11A-C4D3AF737967}" dt="2024-04-11T23:41:22.564" v="54" actId="20577"/>
          <ac:spMkLst>
            <pc:docMk/>
            <pc:sldMk cId="3696161603" sldId="501"/>
            <ac:spMk id="129027" creationId="{00000000-0000-0000-0000-000000000000}"/>
          </ac:spMkLst>
        </pc:spChg>
      </pc:sldChg>
    </pc:docChg>
  </pc:docChgLst>
  <pc:docChgLst>
    <pc:chgData name="Gaughran, Martin (DLSLtd,RAL,LSCI)" userId="ee30031e-72e0-40f1-8021-00bd2c47aeaa" providerId="ADAL" clId="{05917503-4C5E-4E5E-9D43-13014B33720B}"/>
    <pc:docChg chg="undo custSel modSld">
      <pc:chgData name="Gaughran, Martin (DLSLtd,RAL,LSCI)" userId="ee30031e-72e0-40f1-8021-00bd2c47aeaa" providerId="ADAL" clId="{05917503-4C5E-4E5E-9D43-13014B33720B}" dt="2024-04-12T00:01:15.017" v="314" actId="20577"/>
      <pc:docMkLst>
        <pc:docMk/>
      </pc:docMkLst>
      <pc:sldChg chg="addSp modSp mod">
        <pc:chgData name="Gaughran, Martin (DLSLtd,RAL,LSCI)" userId="ee30031e-72e0-40f1-8021-00bd2c47aeaa" providerId="ADAL" clId="{05917503-4C5E-4E5E-9D43-13014B33720B}" dt="2024-04-12T00:00:25.075" v="281" actId="20577"/>
        <pc:sldMkLst>
          <pc:docMk/>
          <pc:sldMk cId="0" sldId="326"/>
        </pc:sldMkLst>
        <pc:spChg chg="add mod">
          <ac:chgData name="Gaughran, Martin (DLSLtd,RAL,LSCI)" userId="ee30031e-72e0-40f1-8021-00bd2c47aeaa" providerId="ADAL" clId="{05917503-4C5E-4E5E-9D43-13014B33720B}" dt="2024-04-12T00:00:25.075" v="281" actId="20577"/>
          <ac:spMkLst>
            <pc:docMk/>
            <pc:sldMk cId="0" sldId="326"/>
            <ac:spMk id="2" creationId="{8D4A7BBB-78C0-6D9B-61BF-85F80990DA03}"/>
          </ac:spMkLst>
        </pc:spChg>
        <pc:spChg chg="mod">
          <ac:chgData name="Gaughran, Martin (DLSLtd,RAL,LSCI)" userId="ee30031e-72e0-40f1-8021-00bd2c47aeaa" providerId="ADAL" clId="{05917503-4C5E-4E5E-9D43-13014B33720B}" dt="2024-03-26T21:43:27.405" v="49" actId="20577"/>
          <ac:spMkLst>
            <pc:docMk/>
            <pc:sldMk cId="0" sldId="326"/>
            <ac:spMk id="4100" creationId="{00000000-0000-0000-0000-000000000000}"/>
          </ac:spMkLst>
        </pc:spChg>
      </pc:sldChg>
      <pc:sldChg chg="modSp mod">
        <pc:chgData name="Gaughran, Martin (DLSLtd,RAL,LSCI)" userId="ee30031e-72e0-40f1-8021-00bd2c47aeaa" providerId="ADAL" clId="{05917503-4C5E-4E5E-9D43-13014B33720B}" dt="2024-04-12T00:01:15.017" v="314" actId="20577"/>
        <pc:sldMkLst>
          <pc:docMk/>
          <pc:sldMk cId="0" sldId="341"/>
        </pc:sldMkLst>
        <pc:spChg chg="mod">
          <ac:chgData name="Gaughran, Martin (DLSLtd,RAL,LSCI)" userId="ee30031e-72e0-40f1-8021-00bd2c47aeaa" providerId="ADAL" clId="{05917503-4C5E-4E5E-9D43-13014B33720B}" dt="2024-04-12T00:01:15.017" v="314" actId="20577"/>
          <ac:spMkLst>
            <pc:docMk/>
            <pc:sldMk cId="0" sldId="341"/>
            <ac:spMk id="6146" creationId="{00000000-0000-0000-0000-000000000000}"/>
          </ac:spMkLst>
        </pc:spChg>
      </pc:sldChg>
      <pc:sldChg chg="modSp mod">
        <pc:chgData name="Gaughran, Martin (DLSLtd,RAL,LSCI)" userId="ee30031e-72e0-40f1-8021-00bd2c47aeaa" providerId="ADAL" clId="{05917503-4C5E-4E5E-9D43-13014B33720B}" dt="2024-04-11T23:55:59.128" v="154" actId="400"/>
        <pc:sldMkLst>
          <pc:docMk/>
          <pc:sldMk cId="0" sldId="378"/>
        </pc:sldMkLst>
        <pc:spChg chg="mod">
          <ac:chgData name="Gaughran, Martin (DLSLtd,RAL,LSCI)" userId="ee30031e-72e0-40f1-8021-00bd2c47aeaa" providerId="ADAL" clId="{05917503-4C5E-4E5E-9D43-13014B33720B}" dt="2024-04-11T23:55:59.128" v="154" actId="400"/>
          <ac:spMkLst>
            <pc:docMk/>
            <pc:sldMk cId="0" sldId="378"/>
            <ac:spMk id="129026" creationId="{00000000-0000-0000-0000-000000000000}"/>
          </ac:spMkLst>
        </pc:spChg>
      </pc:sldChg>
      <pc:sldChg chg="modSp mod">
        <pc:chgData name="Gaughran, Martin (DLSLtd,RAL,LSCI)" userId="ee30031e-72e0-40f1-8021-00bd2c47aeaa" providerId="ADAL" clId="{05917503-4C5E-4E5E-9D43-13014B33720B}" dt="2024-03-26T21:36:53.209" v="3" actId="20577"/>
        <pc:sldMkLst>
          <pc:docMk/>
          <pc:sldMk cId="0" sldId="406"/>
        </pc:sldMkLst>
        <pc:spChg chg="mod">
          <ac:chgData name="Gaughran, Martin (DLSLtd,RAL,LSCI)" userId="ee30031e-72e0-40f1-8021-00bd2c47aeaa" providerId="ADAL" clId="{05917503-4C5E-4E5E-9D43-13014B33720B}" dt="2024-03-26T21:36:53.209" v="3" actId="20577"/>
          <ac:spMkLst>
            <pc:docMk/>
            <pc:sldMk cId="0" sldId="406"/>
            <ac:spMk id="6146" creationId="{00000000-0000-0000-0000-000000000000}"/>
          </ac:spMkLst>
        </pc:spChg>
      </pc:sldChg>
      <pc:sldChg chg="modSp">
        <pc:chgData name="Gaughran, Martin (DLSLtd,RAL,LSCI)" userId="ee30031e-72e0-40f1-8021-00bd2c47aeaa" providerId="ADAL" clId="{05917503-4C5E-4E5E-9D43-13014B33720B}" dt="2024-03-26T21:45:02.452" v="55" actId="1036"/>
        <pc:sldMkLst>
          <pc:docMk/>
          <pc:sldMk cId="0" sldId="477"/>
        </pc:sldMkLst>
        <pc:picChg chg="mod">
          <ac:chgData name="Gaughran, Martin (DLSLtd,RAL,LSCI)" userId="ee30031e-72e0-40f1-8021-00bd2c47aeaa" providerId="ADAL" clId="{05917503-4C5E-4E5E-9D43-13014B33720B}" dt="2024-03-26T21:45:02.452" v="55" actId="1036"/>
          <ac:picMkLst>
            <pc:docMk/>
            <pc:sldMk cId="0" sldId="477"/>
            <ac:picMk id="108547" creationId="{00000000-0000-0000-0000-000000000000}"/>
          </ac:picMkLst>
        </pc:picChg>
        <pc:picChg chg="mod">
          <ac:chgData name="Gaughran, Martin (DLSLtd,RAL,LSCI)" userId="ee30031e-72e0-40f1-8021-00bd2c47aeaa" providerId="ADAL" clId="{05917503-4C5E-4E5E-9D43-13014B33720B}" dt="2024-03-26T21:44:51.527" v="51" actId="1038"/>
          <ac:picMkLst>
            <pc:docMk/>
            <pc:sldMk cId="0" sldId="477"/>
            <ac:picMk id="108548" creationId="{00000000-0000-0000-0000-000000000000}"/>
          </ac:picMkLst>
        </pc:picChg>
      </pc:sldChg>
      <pc:sldChg chg="modSp">
        <pc:chgData name="Gaughran, Martin (DLSLtd,RAL,LSCI)" userId="ee30031e-72e0-40f1-8021-00bd2c47aeaa" providerId="ADAL" clId="{05917503-4C5E-4E5E-9D43-13014B33720B}" dt="2024-03-26T21:45:21.188" v="59" actId="1035"/>
        <pc:sldMkLst>
          <pc:docMk/>
          <pc:sldMk cId="0" sldId="478"/>
        </pc:sldMkLst>
        <pc:picChg chg="mod">
          <ac:chgData name="Gaughran, Martin (DLSLtd,RAL,LSCI)" userId="ee30031e-72e0-40f1-8021-00bd2c47aeaa" providerId="ADAL" clId="{05917503-4C5E-4E5E-9D43-13014B33720B}" dt="2024-03-26T21:45:21.188" v="59" actId="1035"/>
          <ac:picMkLst>
            <pc:docMk/>
            <pc:sldMk cId="0" sldId="478"/>
            <ac:picMk id="110596" creationId="{00000000-0000-0000-0000-000000000000}"/>
          </ac:picMkLst>
        </pc:picChg>
      </pc:sldChg>
      <pc:sldChg chg="modSp">
        <pc:chgData name="Gaughran, Martin (DLSLtd,RAL,LSCI)" userId="ee30031e-72e0-40f1-8021-00bd2c47aeaa" providerId="ADAL" clId="{05917503-4C5E-4E5E-9D43-13014B33720B}" dt="2024-03-26T21:45:38.863" v="64" actId="1038"/>
        <pc:sldMkLst>
          <pc:docMk/>
          <pc:sldMk cId="0" sldId="479"/>
        </pc:sldMkLst>
        <pc:picChg chg="mod">
          <ac:chgData name="Gaughran, Martin (DLSLtd,RAL,LSCI)" userId="ee30031e-72e0-40f1-8021-00bd2c47aeaa" providerId="ADAL" clId="{05917503-4C5E-4E5E-9D43-13014B33720B}" dt="2024-03-26T21:45:35.511" v="63" actId="1036"/>
          <ac:picMkLst>
            <pc:docMk/>
            <pc:sldMk cId="0" sldId="479"/>
            <ac:picMk id="112643" creationId="{00000000-0000-0000-0000-000000000000}"/>
          </ac:picMkLst>
        </pc:picChg>
        <pc:picChg chg="mod">
          <ac:chgData name="Gaughran, Martin (DLSLtd,RAL,LSCI)" userId="ee30031e-72e0-40f1-8021-00bd2c47aeaa" providerId="ADAL" clId="{05917503-4C5E-4E5E-9D43-13014B33720B}" dt="2024-03-26T21:45:38.863" v="64" actId="1038"/>
          <ac:picMkLst>
            <pc:docMk/>
            <pc:sldMk cId="0" sldId="479"/>
            <ac:picMk id="112644" creationId="{00000000-0000-0000-0000-000000000000}"/>
          </ac:picMkLst>
        </pc:picChg>
      </pc:sldChg>
      <pc:sldChg chg="modSp mod">
        <pc:chgData name="Gaughran, Martin (DLSLtd,RAL,LSCI)" userId="ee30031e-72e0-40f1-8021-00bd2c47aeaa" providerId="ADAL" clId="{05917503-4C5E-4E5E-9D43-13014B33720B}" dt="2024-04-11T23:55:40.298" v="153" actId="1038"/>
        <pc:sldMkLst>
          <pc:docMk/>
          <pc:sldMk cId="3696161603" sldId="501"/>
        </pc:sldMkLst>
        <pc:spChg chg="mod">
          <ac:chgData name="Gaughran, Martin (DLSLtd,RAL,LSCI)" userId="ee30031e-72e0-40f1-8021-00bd2c47aeaa" providerId="ADAL" clId="{05917503-4C5E-4E5E-9D43-13014B33720B}" dt="2024-04-11T23:55:40.298" v="153" actId="1038"/>
          <ac:spMkLst>
            <pc:docMk/>
            <pc:sldMk cId="3696161603" sldId="501"/>
            <ac:spMk id="129026" creationId="{00000000-0000-0000-0000-000000000000}"/>
          </ac:spMkLst>
        </pc:spChg>
      </pc:sldChg>
    </pc:docChg>
  </pc:docChgLst>
  <pc:docChgLst>
    <pc:chgData name="Gaughran, Martin (DLSLtd,RAL,LSCI)" userId="ee30031e-72e0-40f1-8021-00bd2c47aeaa" providerId="ADAL" clId="{CADC4CFA-E359-4A55-85FA-AA22EF6F2800}"/>
    <pc:docChg chg="modSld">
      <pc:chgData name="Gaughran, Martin (DLSLtd,RAL,LSCI)" userId="ee30031e-72e0-40f1-8021-00bd2c47aeaa" providerId="ADAL" clId="{CADC4CFA-E359-4A55-85FA-AA22EF6F2800}" dt="2024-04-09T12:22:17.431" v="0" actId="20577"/>
      <pc:docMkLst>
        <pc:docMk/>
      </pc:docMkLst>
      <pc:sldChg chg="modSp mod">
        <pc:chgData name="Gaughran, Martin (DLSLtd,RAL,LSCI)" userId="ee30031e-72e0-40f1-8021-00bd2c47aeaa" providerId="ADAL" clId="{CADC4CFA-E359-4A55-85FA-AA22EF6F2800}" dt="2024-04-09T12:22:17.431" v="0" actId="20577"/>
        <pc:sldMkLst>
          <pc:docMk/>
          <pc:sldMk cId="0" sldId="450"/>
        </pc:sldMkLst>
        <pc:spChg chg="mod">
          <ac:chgData name="Gaughran, Martin (DLSLtd,RAL,LSCI)" userId="ee30031e-72e0-40f1-8021-00bd2c47aeaa" providerId="ADAL" clId="{CADC4CFA-E359-4A55-85FA-AA22EF6F2800}" dt="2024-04-09T12:22:17.431" v="0" actId="20577"/>
          <ac:spMkLst>
            <pc:docMk/>
            <pc:sldMk cId="0" sldId="450"/>
            <ac:spMk id="2048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8" tIns="48185" rIns="96368" bIns="48185" numCol="1" anchor="t" anchorCtr="0" compatLnSpc="1">
            <a:prstTxWarp prst="textNoShape">
              <a:avLst/>
            </a:prstTxWarp>
          </a:bodyPr>
          <a:lstStyle>
            <a:lvl1pPr defTabSz="964386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8" tIns="48185" rIns="96368" bIns="48185" numCol="1" anchor="t" anchorCtr="0" compatLnSpc="1">
            <a:prstTxWarp prst="textNoShape">
              <a:avLst/>
            </a:prstTxWarp>
          </a:bodyPr>
          <a:lstStyle>
            <a:lvl1pPr algn="r" defTabSz="964386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8" tIns="48185" rIns="96368" bIns="48185" numCol="1" anchor="b" anchorCtr="0" compatLnSpc="1">
            <a:prstTxWarp prst="textNoShape">
              <a:avLst/>
            </a:prstTxWarp>
          </a:bodyPr>
          <a:lstStyle>
            <a:lvl1pPr defTabSz="964386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48488"/>
            <a:ext cx="416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68" tIns="48185" rIns="96368" bIns="4818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82AB5AE8-86E7-431D-AEC0-D85A49433C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324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t" anchorCtr="0" compatLnSpc="1">
            <a:prstTxWarp prst="textNoShape">
              <a:avLst/>
            </a:prstTxWarp>
          </a:bodyPr>
          <a:lstStyle>
            <a:lvl1pPr defTabSz="9510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t" anchorCtr="0" compatLnSpc="1">
            <a:prstTxWarp prst="textNoShape">
              <a:avLst/>
            </a:prstTxWarp>
          </a:bodyPr>
          <a:lstStyle>
            <a:lvl1pPr algn="r" defTabSz="9510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2838" cy="274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3475038"/>
            <a:ext cx="76835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b" anchorCtr="0" compatLnSpc="1">
            <a:prstTxWarp prst="textNoShape">
              <a:avLst/>
            </a:prstTxWarp>
          </a:bodyPr>
          <a:lstStyle>
            <a:lvl1pPr defTabSz="9510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4690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7" tIns="47524" rIns="95047" bIns="47524" numCol="1" anchor="b" anchorCtr="0" compatLnSpc="1">
            <a:prstTxWarp prst="textNoShape">
              <a:avLst/>
            </a:prstTxWarp>
          </a:bodyPr>
          <a:lstStyle>
            <a:lvl1pPr algn="r" defTabSz="950913">
              <a:defRPr sz="1300"/>
            </a:lvl1pPr>
          </a:lstStyle>
          <a:p>
            <a:pPr>
              <a:defRPr/>
            </a:pPr>
            <a:fld id="{B8E0E2A7-053D-42E8-A3A0-874E43725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876705-5372-40B3-B970-C360F89E27C4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64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61EDF9-2EAF-44A3-946D-C1E1DFFECE47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4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9FA14B-3238-465B-9044-380A05183ED0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01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C10BB6-5D15-47BD-9167-8B4CE8102C23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6384CF-0375-4A72-935F-9EA6936E9002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005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B82C9F-D06C-4F75-8237-EBA49C4251AB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18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736008-5362-4943-AF4A-B726A4B7611C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09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C05525-2449-473A-A1CA-0343BDEB4F4B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303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B184CE-B242-483D-BAAC-86E859ACA703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782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F29EAC-96C9-4791-BABD-CA91649BE7D1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26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A99AE5-4EFE-4B1F-AABE-D50541A7BAD4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98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B7FBB0-AF36-4DC4-8764-47501F3E02FE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55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C5A6BB-2891-4F88-95F6-266C0C15A6AC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525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BC15DC-22D4-4F04-9AFB-6F7FD992957B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199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BA3F56-E690-4621-8FFC-BA94157CE3E8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617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788F79-CFD0-42C8-9290-FC2822E8BBB8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253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4E3351-8CA1-458B-A57E-2843601CA1EC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2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F07ED0-7336-4150-8DD4-8633D430AF1B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52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3F5E0-72C6-46B5-91EC-9713E63EC857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542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5A79AF-52DB-413F-A45C-E0AFE7FE9E45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73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B17F1C-C61B-4ACF-854E-64FC85E31616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008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47D13C-6237-4A3D-AAD9-9B5D2021056F}" type="slidenum">
              <a:rPr lang="en-US" altLang="en-US" sz="1300" smtClean="0"/>
              <a:pPr/>
              <a:t>29</a:t>
            </a:fld>
            <a:endParaRPr lang="en-US" alt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3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3D233C-C078-43E2-B1BA-C52C9C59341C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997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3CA013-1B93-4CB5-A9EB-8209C8DD3EDA}" type="slidenum">
              <a:rPr lang="en-US" altLang="en-US" sz="1300" smtClean="0"/>
              <a:pPr/>
              <a:t>30</a:t>
            </a:fld>
            <a:endParaRPr lang="en-US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59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251887-9007-4225-B937-CC4BC7C7A7D6}" type="slidenum">
              <a:rPr lang="en-US" altLang="en-US" sz="1300" smtClean="0"/>
              <a:pPr/>
              <a:t>31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830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62ECFB-4BF2-4CB9-82A2-6F45DD1A8797}" type="slidenum">
              <a:rPr lang="en-US" altLang="en-US" sz="1300" smtClean="0"/>
              <a:pPr/>
              <a:t>32</a:t>
            </a:fld>
            <a:endParaRPr lang="en-US" alt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835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3F3334-D89D-4FF6-906C-2331DE4AE22E}" type="slidenum">
              <a:rPr lang="en-US" altLang="en-US" sz="1300" smtClean="0"/>
              <a:pPr/>
              <a:t>33</a:t>
            </a:fld>
            <a:endParaRPr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335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FB6992-C30E-4886-8BEF-F6C511B61946}" type="slidenum">
              <a:rPr lang="en-US" altLang="en-US" sz="1300" smtClean="0"/>
              <a:pPr/>
              <a:t>34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778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F5912C-2488-40D4-AC06-502139034BA8}" type="slidenum">
              <a:rPr lang="en-US" altLang="en-US" sz="1300" smtClean="0"/>
              <a:pPr/>
              <a:t>35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8907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AC8B94-B6C4-40D7-A7C0-BD73718F8B92}" type="slidenum">
              <a:rPr lang="en-US" altLang="en-US" sz="1300" smtClean="0"/>
              <a:pPr/>
              <a:t>36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985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D62488-8188-4296-89FB-C2FB591B2F28}" type="slidenum">
              <a:rPr lang="en-US" altLang="en-US" sz="1300" smtClean="0"/>
              <a:pPr/>
              <a:t>37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968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47683A-01C1-4807-8896-E2092B0F86F4}" type="slidenum">
              <a:rPr lang="en-US" altLang="en-US" sz="1300" smtClean="0"/>
              <a:pPr/>
              <a:t>38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56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D8FDA1-168F-4E8F-9735-B63F3828DF09}" type="slidenum">
              <a:rPr lang="en-US" altLang="en-US" sz="1300" smtClean="0">
                <a:solidFill>
                  <a:srgbClr val="000000"/>
                </a:solidFill>
              </a:rPr>
              <a:pPr/>
              <a:t>39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74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4F858-4C00-493C-82DA-07B9E48D71F3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949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BCAC81-6A95-4891-A4CB-49784565A75C}" type="slidenum">
              <a:rPr lang="en-US" altLang="en-US" sz="1300" smtClean="0">
                <a:solidFill>
                  <a:srgbClr val="000000"/>
                </a:solidFill>
              </a:rPr>
              <a:pPr/>
              <a:t>40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977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694C18-DA49-4DCE-BEFD-BB871498BB71}" type="slidenum">
              <a:rPr lang="en-US" altLang="en-US" sz="1300" smtClean="0"/>
              <a:pPr/>
              <a:t>41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176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C515DE-B494-4F66-8BE2-0824E227F62C}" type="slidenum">
              <a:rPr lang="en-US" altLang="en-US" sz="1300" smtClean="0"/>
              <a:pPr/>
              <a:t>42</a:t>
            </a:fld>
            <a:endParaRPr lang="en-US" altLang="en-US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80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E50A14-F02D-49BC-89C5-115E99C83312}" type="slidenum">
              <a:rPr lang="en-US" altLang="en-US" sz="1300" smtClean="0"/>
              <a:pPr/>
              <a:t>43</a:t>
            </a:fld>
            <a:endParaRPr lang="en-US" alt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1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C00D2F-7DAB-4BFF-80EC-2EEF3D3DCF6C}" type="slidenum">
              <a:rPr lang="en-US" altLang="en-US" sz="1300" smtClean="0"/>
              <a:pPr/>
              <a:t>44</a:t>
            </a:fld>
            <a:endParaRPr lang="en-US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708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A1B905-DF5F-4341-9CF5-995386606CC6}" type="slidenum">
              <a:rPr lang="en-US" altLang="en-US" sz="1300" smtClean="0"/>
              <a:pPr/>
              <a:t>45</a:t>
            </a:fld>
            <a:endParaRPr lang="en-US" alt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232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2B6225-B803-403C-A78A-E651158D46D1}" type="slidenum">
              <a:rPr lang="en-US" altLang="en-US" sz="1300" smtClean="0"/>
              <a:pPr/>
              <a:t>46</a:t>
            </a:fld>
            <a:endParaRPr lang="en-US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3406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F943DE-06C1-4FB0-B205-109CE2C467A7}" type="slidenum">
              <a:rPr lang="en-US" altLang="en-US" sz="1300" smtClean="0"/>
              <a:pPr/>
              <a:t>47</a:t>
            </a:fld>
            <a:endParaRPr lang="en-US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1554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769E2D-6658-4532-A2E5-E153E0DEB5D9}" type="slidenum">
              <a:rPr lang="en-US" altLang="en-US" sz="1300" smtClean="0">
                <a:solidFill>
                  <a:srgbClr val="000000"/>
                </a:solidFill>
              </a:rPr>
              <a:pPr/>
              <a:t>48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1353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C96891-44AA-4530-9FF4-B2FF03C327EA}" type="slidenum">
              <a:rPr lang="en-US" altLang="en-US" sz="1300" smtClean="0"/>
              <a:pPr/>
              <a:t>49</a:t>
            </a:fld>
            <a:endParaRPr lang="en-US" alt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89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D8E98B-C099-4D87-A5EF-F6ACE783686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7600" cy="27432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2790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5A085E-5742-43BF-90EB-B4D2CCB609C4}" type="slidenum">
              <a:rPr lang="en-US" altLang="en-US" sz="1300" smtClean="0"/>
              <a:pPr/>
              <a:t>50</a:t>
            </a:fld>
            <a:endParaRPr lang="en-US" alt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8541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C4594B-D7F0-4898-9213-D89051EC55FF}" type="slidenum">
              <a:rPr lang="en-US" altLang="en-US" sz="1300" smtClean="0"/>
              <a:pPr/>
              <a:t>51</a:t>
            </a:fld>
            <a:endParaRPr lang="en-US" altLang="en-US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506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25AA55-6299-4ED7-906F-C01E65284C15}" type="slidenum">
              <a:rPr lang="en-US" altLang="en-US" sz="1300" smtClean="0">
                <a:solidFill>
                  <a:srgbClr val="000000"/>
                </a:solidFill>
              </a:rPr>
              <a:pPr/>
              <a:t>52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36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3D7516-B792-45CE-AB02-097B798059D3}" type="slidenum">
              <a:rPr lang="en-US" altLang="en-US" sz="1300" smtClean="0">
                <a:solidFill>
                  <a:srgbClr val="000000"/>
                </a:solidFill>
              </a:rPr>
              <a:pPr/>
              <a:t>53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3450"/>
            <a:ext cx="7683500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6062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FD39C8-E1E0-432B-96F0-5193F6CD5B54}" type="slidenum">
              <a:rPr lang="en-US" altLang="en-US" sz="1300" smtClean="0"/>
              <a:pPr/>
              <a:t>54</a:t>
            </a:fld>
            <a:endParaRPr lang="en-US" altLang="en-US" sz="13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772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87183E-C2E9-4AED-B82A-887610379895}" type="slidenum">
              <a:rPr lang="en-US" altLang="en-US" sz="1300" smtClean="0"/>
              <a:pPr/>
              <a:t>55</a:t>
            </a:fld>
            <a:endParaRPr lang="en-US" altLang="en-US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5401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2F4DDE-F735-4EA4-9ABC-6707EED980F7}" type="slidenum">
              <a:rPr lang="en-US" altLang="en-US" sz="1300" smtClean="0"/>
              <a:pPr/>
              <a:t>56</a:t>
            </a:fld>
            <a:endParaRPr lang="en-US" altLang="en-US" sz="13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629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553518-EFA5-48E1-A1FB-4CE21CB4E3D5}" type="slidenum">
              <a:rPr lang="en-US" altLang="en-US" sz="1300" smtClean="0"/>
              <a:pPr/>
              <a:t>57</a:t>
            </a:fld>
            <a:endParaRPr lang="en-US" altLang="en-US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2392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EFB12E-CA7C-49F4-AD0E-680AA6AAB036}" type="slidenum">
              <a:rPr lang="en-US" altLang="en-US" sz="1300" smtClean="0"/>
              <a:pPr/>
              <a:t>58</a:t>
            </a:fld>
            <a:endParaRPr lang="en-US" altLang="en-US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478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24416F-7057-44DC-BEA4-AF28E05A2422}" type="slidenum">
              <a:rPr lang="en-US" altLang="en-US" sz="1300" smtClean="0"/>
              <a:pPr/>
              <a:t>59</a:t>
            </a:fld>
            <a:endParaRPr lang="en-US" altLang="en-US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66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8AFF0C-BB83-406D-986F-E25271005C49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1474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24416F-7057-44DC-BEA4-AF28E05A2422}" type="slidenum">
              <a:rPr lang="en-US" altLang="en-US" sz="1300" smtClean="0"/>
              <a:pPr/>
              <a:t>60</a:t>
            </a:fld>
            <a:endParaRPr lang="en-US" altLang="en-US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98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811980-9DCD-4C69-A37E-5B458FF27F21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0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C14B25-9ED7-41BF-9A40-23ADD31E89ED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778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EDE54C-8D5F-4C07-9D25-3CAAE0B86F5D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33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8EEC-3F85-4AEA-AE52-728DA8E081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7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B9B80-E0F6-4AA0-B568-9F04393CA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05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42AAD-DBEF-4B88-97CA-2DBEE7E2C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2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3821C-524C-498A-A7FF-C4590D6FA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6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8F76A-20EA-4656-A97A-F1E0DAC62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6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08621-B49C-4C23-B578-EF02087D7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46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5D076-340B-46C0-9987-DE7A607D3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7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1655-8BB9-4CD6-A09B-4EE7C582A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3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DDF53-A0E8-417B-BC08-E10260E88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3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F6F9A-D951-4088-BA2C-332C6A325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67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7B2C-F15D-410E-8C47-1B1BC7006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24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30F2836-4326-49DD-A709-4D33A2857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ial_earth_bl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" t="8893" r="11111" b="18340"/>
          <a:stretch>
            <a:fillRect/>
          </a:stretch>
        </p:blipFill>
        <p:spPr bwMode="auto">
          <a:xfrm>
            <a:off x="0" y="3028950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92200" y="373062"/>
            <a:ext cx="7213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err="1">
                <a:solidFill>
                  <a:srgbClr val="FFFF00"/>
                </a:solidFill>
              </a:rPr>
              <a:t>areaDetector</a:t>
            </a:r>
            <a:r>
              <a:rPr lang="en-US" altLang="en-US" sz="4400" b="1">
                <a:solidFill>
                  <a:srgbClr val="FFFF00"/>
                </a:solidFill>
              </a:rPr>
              <a:t>: A module for EPICS area detector support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371600" y="1976437"/>
            <a:ext cx="6197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Slides by: Mark Rivers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GSECARS, Advanced Photon Source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University of Chicago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016000" y="24003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A7BBB-78C0-6D9B-61BF-85F80990DA03}"/>
              </a:ext>
            </a:extLst>
          </p:cNvPr>
          <p:cNvSpPr txBox="1"/>
          <p:nvPr/>
        </p:nvSpPr>
        <p:spPr>
          <a:xfrm>
            <a:off x="1168400" y="6000750"/>
            <a:ext cx="66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Slides stolen and presented by: Martin Gaughran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Diamond Light Source, 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simDetector: Linear Ramp Mode</a:t>
            </a:r>
          </a:p>
        </p:txBody>
      </p:sp>
      <p:pic>
        <p:nvPicPr>
          <p:cNvPr id="22531" name="Picture 2" descr="simDetector_ImageJ_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609600"/>
            <a:ext cx="733107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simDetector Peaks mode with FFT</a:t>
            </a:r>
          </a:p>
        </p:txBody>
      </p:sp>
      <p:pic>
        <p:nvPicPr>
          <p:cNvPr id="24579" name="Picture 2" descr="NDFFTPeaks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3434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NDFFTPeaksAbsV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43434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simDetector: Sine mode</a:t>
            </a:r>
          </a:p>
        </p:txBody>
      </p:sp>
      <p:pic>
        <p:nvPicPr>
          <p:cNvPr id="26627" name="Picture 2" descr="simDetectorImageColor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2838"/>
            <a:ext cx="43434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simDetectorImageComplexS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12838"/>
            <a:ext cx="43434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Pilatus specific control screen</a:t>
            </a:r>
          </a:p>
        </p:txBody>
      </p:sp>
      <p:pic>
        <p:nvPicPr>
          <p:cNvPr id="28675" name="Picture 5" descr="pilatusDet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239000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LightField driver</a:t>
            </a:r>
          </a:p>
        </p:txBody>
      </p:sp>
      <p:pic>
        <p:nvPicPr>
          <p:cNvPr id="30723" name="Picture 2" descr="LightField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LightField driver</a:t>
            </a:r>
          </a:p>
        </p:txBody>
      </p:sp>
      <p:pic>
        <p:nvPicPr>
          <p:cNvPr id="32771" name="Picture 2" descr="Light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URL Driver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288925" indent="-225425">
              <a:lnSpc>
                <a:spcPct val="80000"/>
              </a:lnSpc>
            </a:pPr>
            <a:r>
              <a:rPr lang="en-US" altLang="en-US" sz="2000"/>
              <a:t>Driver that can read images from any URL.  </a:t>
            </a:r>
          </a:p>
          <a:p>
            <a:pPr marL="288925" indent="-225425">
              <a:lnSpc>
                <a:spcPct val="80000"/>
              </a:lnSpc>
            </a:pPr>
            <a:r>
              <a:rPr lang="en-US" altLang="en-US" sz="2000"/>
              <a:t>Can be used with Web cameras and Axis video servers. </a:t>
            </a:r>
          </a:p>
          <a:p>
            <a:pPr marL="288925" indent="-225425">
              <a:lnSpc>
                <a:spcPct val="80000"/>
              </a:lnSpc>
            </a:pPr>
            <a:r>
              <a:rPr lang="en-US" altLang="en-US" sz="2000"/>
              <a:t>Uses GraphicsMagick to read the images, and can thus handle a large number of image formats (JPEG, TIFF, PNG, etc.). </a:t>
            </a:r>
          </a:p>
        </p:txBody>
      </p:sp>
      <p:pic>
        <p:nvPicPr>
          <p:cNvPr id="34820" name="Picture 4" descr="J:\epics\devel\areaDetector\documentation\URL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95525"/>
            <a:ext cx="452596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 descr="J:\epics\devel\areaDetector\documentation\URLDriverSet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28863"/>
            <a:ext cx="376237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Perkin Elmer Flat Panel Driver</a:t>
            </a:r>
          </a:p>
        </p:txBody>
      </p:sp>
      <p:pic>
        <p:nvPicPr>
          <p:cNvPr id="36867" name="Picture 4" descr="C:\EPICS\devel\areaDetector-2-1\ADPerkinElmer\documentation\PerkinElm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1563"/>
            <a:ext cx="8229600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70769"/>
            <a:ext cx="8229600" cy="2590800"/>
          </a:xfrm>
        </p:spPr>
        <p:txBody>
          <a:bodyPr/>
          <a:lstStyle/>
          <a:p>
            <a:pPr marL="228600" indent="-228600">
              <a:defRPr/>
            </a:pPr>
            <a:r>
              <a:rPr lang="en-US" altLang="en-US" err="1"/>
              <a:t>ADSpinnaker</a:t>
            </a:r>
            <a:r>
              <a:rPr lang="en-US" altLang="en-US"/>
              <a:t> driver for all cameras from FLIR/Point Grey using their Spinnaker SDK.</a:t>
            </a:r>
          </a:p>
          <a:p>
            <a:pPr marL="228600" indent="-228600">
              <a:defRPr/>
            </a:pPr>
            <a:r>
              <a:rPr lang="en-US" altLang="en-US"/>
              <a:t>GigE, USB 3.0, and 10 GigE camera</a:t>
            </a:r>
          </a:p>
          <a:p>
            <a:pPr marL="228600" indent="-228600">
              <a:defRPr/>
            </a:pPr>
            <a:r>
              <a:rPr lang="en-US" altLang="en-US"/>
              <a:t>High performance, low cost</a:t>
            </a:r>
          </a:p>
          <a:p>
            <a:pPr marL="228600" indent="-228600">
              <a:defRPr/>
            </a:pPr>
            <a:r>
              <a:rPr lang="en-US" altLang="en-US"/>
              <a:t>Example models: </a:t>
            </a:r>
          </a:p>
          <a:p>
            <a:pPr marL="228600" indent="-228600">
              <a:buFontTx/>
              <a:buNone/>
              <a:defRPr/>
            </a:pP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Tx/>
              <a:buNone/>
              <a:defRPr/>
            </a:pP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FLIR/Point Grey drivers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4C8389-1E72-BF8F-214E-E838BE56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63914"/>
              </p:ext>
            </p:extLst>
          </p:nvPr>
        </p:nvGraphicFramePr>
        <p:xfrm>
          <a:off x="536331" y="3741738"/>
          <a:ext cx="807133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349">
                  <a:extLst>
                    <a:ext uri="{9D8B030D-6E8A-4147-A177-3AD203B41FA5}">
                      <a16:colId xmlns:a16="http://schemas.microsoft.com/office/drawing/2014/main" val="3718528580"/>
                    </a:ext>
                  </a:extLst>
                </a:gridCol>
                <a:gridCol w="1655320">
                  <a:extLst>
                    <a:ext uri="{9D8B030D-6E8A-4147-A177-3AD203B41FA5}">
                      <a16:colId xmlns:a16="http://schemas.microsoft.com/office/drawing/2014/main" val="4206380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07263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032047"/>
                    </a:ext>
                  </a:extLst>
                </a:gridCol>
                <a:gridCol w="1319635">
                  <a:extLst>
                    <a:ext uri="{9D8B030D-6E8A-4147-A177-3AD203B41FA5}">
                      <a16:colId xmlns:a16="http://schemas.microsoft.com/office/drawing/2014/main" val="2421729271"/>
                    </a:ext>
                  </a:extLst>
                </a:gridCol>
                <a:gridCol w="1192033">
                  <a:extLst>
                    <a:ext uri="{9D8B030D-6E8A-4147-A177-3AD203B41FA5}">
                      <a16:colId xmlns:a16="http://schemas.microsoft.com/office/drawing/2014/main" val="1454528335"/>
                    </a:ext>
                  </a:extLst>
                </a:gridCol>
              </a:tblGrid>
              <a:tr h="167828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Measured Speed (frames/s)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Measured Speed (MB/s)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5306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600" err="1"/>
                        <a:t>BlackFlyS</a:t>
                      </a:r>
                      <a:r>
                        <a:rPr lang="en-US" sz="1600"/>
                        <a:t> </a:t>
                      </a:r>
                    </a:p>
                    <a:p>
                      <a:r>
                        <a:rPr lang="en-US" sz="1600"/>
                        <a:t>BF2-PGE-13Y3M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1-Gbit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1280x1024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83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104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2010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600"/>
                        <a:t>Grasshopper 3</a:t>
                      </a:r>
                    </a:p>
                    <a:p>
                      <a:r>
                        <a:rPr lang="en-US" sz="1600"/>
                        <a:t>GS3-U3-23S6M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1920x1200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156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343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05677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600"/>
                        <a:t>Oryx</a:t>
                      </a:r>
                    </a:p>
                    <a:p>
                      <a:r>
                        <a:rPr lang="en-US" sz="1600"/>
                        <a:t>ORX-10G-51S5M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10-Bbit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2448x2048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$2,258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163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779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212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marL="228600" indent="-228600">
              <a:buFontTx/>
              <a:buNone/>
            </a:pP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Tx/>
              <a:buChar char="-"/>
            </a:pPr>
            <a:r>
              <a:rPr lang="en-US" altLang="en-US"/>
              <a:t>e2v EV76C570 CMOS sensor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Global shutter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29 x 29 x 30 mm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Power Over Ethernet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4.5 micron pixels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1600 x 1200 pixels, color or mono)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50 frames/s</a:t>
            </a:r>
          </a:p>
          <a:p>
            <a:pPr marL="228600" indent="-228600">
              <a:buFontTx/>
              <a:buChar char="-"/>
            </a:pPr>
            <a:r>
              <a:rPr lang="en-US" altLang="en-US"/>
              <a:t>$525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Point Grey GigE Camera</a:t>
            </a:r>
            <a:br>
              <a:rPr lang="en-US" altLang="en-US" sz="4000" b="1">
                <a:solidFill>
                  <a:srgbClr val="0066FF"/>
                </a:solidFill>
              </a:rPr>
            </a:br>
            <a:r>
              <a:rPr lang="en-US" altLang="en-US" sz="4000" b="1">
                <a:solidFill>
                  <a:srgbClr val="0066FF"/>
                </a:solidFill>
              </a:rPr>
              <a:t>BlackFly PGE-20E4C</a:t>
            </a:r>
          </a:p>
        </p:txBody>
      </p:sp>
      <p:pic>
        <p:nvPicPr>
          <p:cNvPr id="40964" name="Picture 4" descr="0002008_blackfly-20-mp-color-gige-poe_3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1828800"/>
            <a:ext cx="37798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0253" y="1000633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Introductory talk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Motivation &amp; goals for </a:t>
            </a:r>
            <a:r>
              <a:rPr lang="en-US" altLang="en-US" sz="3200" err="1"/>
              <a:t>areaDetector</a:t>
            </a:r>
            <a:r>
              <a:rPr lang="en-US" altLang="en-US" sz="3200"/>
              <a:t> module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Overview of architecture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Drivers for detectors &amp; cameras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Plugins for real-time processing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Viewers and other clients</a:t>
            </a:r>
          </a:p>
          <a:p>
            <a:pPr>
              <a:lnSpc>
                <a:spcPct val="90000"/>
              </a:lnSpc>
            </a:pPr>
            <a:r>
              <a:rPr lang="en-US" altLang="en-US" sz="3200">
                <a:solidFill>
                  <a:srgbClr val="FF0000"/>
                </a:solidFill>
                <a:cs typeface="Times New Roman"/>
              </a:rPr>
              <a:t>Corrected links at end of presentation - Martin</a:t>
            </a:r>
            <a:endParaRPr lang="en-US" altLang="en-US" sz="3200"/>
          </a:p>
          <a:p>
            <a:pPr>
              <a:lnSpc>
                <a:spcPct val="90000"/>
              </a:lnSpc>
            </a:pPr>
            <a:r>
              <a:rPr lang="en-US" altLang="en-US" sz="3200"/>
              <a:t>Demo with </a:t>
            </a:r>
            <a:r>
              <a:rPr lang="en-US" altLang="en-US" sz="3200" err="1"/>
              <a:t>simDetector</a:t>
            </a:r>
            <a:endParaRPr lang="en-US" altLang="en-US" sz="3200">
              <a:cs typeface="Times New Roman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areaDetector Talk 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419600"/>
          </a:xfrm>
        </p:spPr>
        <p:txBody>
          <a:bodyPr/>
          <a:lstStyle/>
          <a:p>
            <a:pPr marL="285750" indent="-228600">
              <a:defRPr/>
            </a:pPr>
            <a:r>
              <a:rPr lang="en-US" altLang="en-US"/>
              <a:t>1920 x 1200 global shutter CMOS</a:t>
            </a:r>
          </a:p>
          <a:p>
            <a:pPr marL="285750" indent="-228600">
              <a:defRPr/>
            </a:pPr>
            <a:r>
              <a:rPr lang="en-US"/>
              <a:t>Sony IMX174 1/1.2</a:t>
            </a:r>
          </a:p>
          <a:p>
            <a:pPr marL="285750" indent="-228600">
              <a:defRPr/>
            </a:pPr>
            <a:r>
              <a:rPr lang="en-US"/>
              <a:t>Dynamic range of 73 dB</a:t>
            </a:r>
          </a:p>
          <a:p>
            <a:pPr marL="285750" indent="-228600">
              <a:defRPr/>
            </a:pPr>
            <a:r>
              <a:rPr lang="en-US"/>
              <a:t>Peak QE of 76%</a:t>
            </a:r>
          </a:p>
          <a:p>
            <a:pPr marL="285750" indent="-228600">
              <a:defRPr/>
            </a:pPr>
            <a:r>
              <a:rPr lang="en-US"/>
              <a:t>Read noise of 7e-</a:t>
            </a:r>
          </a:p>
          <a:p>
            <a:pPr marL="285750" indent="-228600">
              <a:defRPr/>
            </a:pPr>
            <a:r>
              <a:rPr lang="en-US"/>
              <a:t>12-bit or 8-bit data</a:t>
            </a:r>
          </a:p>
          <a:p>
            <a:pPr marL="285750" indent="-228600">
              <a:defRPr/>
            </a:pPr>
            <a:r>
              <a:rPr lang="en-US"/>
              <a:t>Max frame rate of 162 fps </a:t>
            </a:r>
          </a:p>
          <a:p>
            <a:pPr marL="685800" lvl="1" indent="-228600">
              <a:defRPr/>
            </a:pPr>
            <a:r>
              <a:rPr lang="en-US"/>
              <a:t>~356 MB/S,  &gt;3X faster than </a:t>
            </a:r>
            <a:r>
              <a:rPr lang="en-US" err="1"/>
              <a:t>GigE</a:t>
            </a:r>
            <a:endParaRPr lang="en-US"/>
          </a:p>
          <a:p>
            <a:pPr marL="285750" indent="-228600">
              <a:defRPr/>
            </a:pPr>
            <a:r>
              <a:rPr lang="en-US"/>
              <a:t>USB 3.0 interface</a:t>
            </a:r>
          </a:p>
          <a:p>
            <a:pPr marL="285750" indent="-228600">
              <a:defRPr/>
            </a:pPr>
            <a:r>
              <a:rPr lang="en-US"/>
              <a:t>Used for tomography at 3 APS beamlines, replaced </a:t>
            </a:r>
            <a:r>
              <a:rPr lang="en-US" err="1"/>
              <a:t>Andor</a:t>
            </a:r>
            <a:r>
              <a:rPr lang="en-US"/>
              <a:t> Neo and PCO Edge</a:t>
            </a:r>
          </a:p>
          <a:p>
            <a:pPr marL="285750" indent="-228600">
              <a:defRPr/>
            </a:pPr>
            <a:r>
              <a:rPr lang="en-US"/>
              <a:t>$995</a:t>
            </a:r>
          </a:p>
          <a:p>
            <a:pPr marL="228600" indent="-228600">
              <a:buFontTx/>
              <a:buNone/>
              <a:defRPr/>
            </a:pPr>
            <a:endParaRPr lang="en-US" altLang="en-US" sz="120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Tx/>
              <a:buNone/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Point Grey USB-3.0 Camera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Grasshopper3 GS3-U3-23S6M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276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9134" y="853819"/>
            <a:ext cx="8534400" cy="3886200"/>
          </a:xfrm>
        </p:spPr>
        <p:txBody>
          <a:bodyPr/>
          <a:lstStyle/>
          <a:p>
            <a:pPr marL="285750" indent="-228600">
              <a:defRPr/>
            </a:pPr>
            <a:r>
              <a:rPr lang="en-US" altLang="en-US" sz="2000"/>
              <a:t>6464 x 4852 global shutter CMOS (31 MP)</a:t>
            </a:r>
          </a:p>
          <a:p>
            <a:pPr marL="285750" indent="-228600">
              <a:defRPr/>
            </a:pPr>
            <a:r>
              <a:rPr lang="en-US" sz="2000"/>
              <a:t>Sony IMX342 3.45 micron pixels</a:t>
            </a:r>
          </a:p>
          <a:p>
            <a:pPr marL="285750" indent="-228600">
              <a:defRPr/>
            </a:pPr>
            <a:r>
              <a:rPr lang="en-US" sz="2000"/>
              <a:t>Dynamic range of 66 dB</a:t>
            </a:r>
          </a:p>
          <a:p>
            <a:pPr marL="285750" indent="-228600">
              <a:defRPr/>
            </a:pPr>
            <a:r>
              <a:rPr lang="en-US" sz="2000"/>
              <a:t>Peak QE of 65%</a:t>
            </a:r>
          </a:p>
          <a:p>
            <a:pPr marL="285750" indent="-228600">
              <a:defRPr/>
            </a:pPr>
            <a:r>
              <a:rPr lang="en-US" sz="2000"/>
              <a:t>Read noise of 5.2e-</a:t>
            </a:r>
          </a:p>
          <a:p>
            <a:pPr marL="285750" indent="-228600">
              <a:defRPr/>
            </a:pPr>
            <a:r>
              <a:rPr lang="en-US" sz="2000"/>
              <a:t>12-bit, 10-bit, or 8-bit data</a:t>
            </a:r>
          </a:p>
          <a:p>
            <a:pPr marL="285750" indent="-228600">
              <a:defRPr/>
            </a:pPr>
            <a:r>
              <a:rPr lang="en-US" sz="2000"/>
              <a:t>Max frame rate of 26 fps </a:t>
            </a:r>
          </a:p>
          <a:p>
            <a:pPr marL="685800" lvl="1" indent="-228600">
              <a:defRPr/>
            </a:pPr>
            <a:r>
              <a:rPr lang="en-US" sz="1800"/>
              <a:t>778 MB/S,  &gt;8X faster than GigE</a:t>
            </a:r>
          </a:p>
          <a:p>
            <a:pPr marL="285750" indent="-228600">
              <a:defRPr/>
            </a:pPr>
            <a:r>
              <a:rPr lang="en-US" sz="2000"/>
              <a:t>$7,089</a:t>
            </a:r>
          </a:p>
          <a:p>
            <a:pPr marL="285750" indent="-228600">
              <a:defRPr/>
            </a:pPr>
            <a:r>
              <a:rPr lang="en-US" sz="2000"/>
              <a:t>Used for tomography on 2 APS beamlines</a:t>
            </a:r>
          </a:p>
          <a:p>
            <a:pPr marL="228600" indent="-228600">
              <a:buFontTx/>
              <a:buNone/>
              <a:defRPr/>
            </a:pPr>
            <a:endParaRPr lang="en-US" altLang="en-US" sz="110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Tx/>
              <a:buNone/>
              <a:defRPr/>
            </a:pPr>
            <a:endParaRPr lang="en-US" altLang="en-US" sz="2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8932"/>
            <a:ext cx="8763000" cy="838200"/>
          </a:xfrm>
        </p:spPr>
        <p:txBody>
          <a:bodyPr/>
          <a:lstStyle/>
          <a:p>
            <a:r>
              <a:rPr lang="en-US" altLang="en-US" sz="2400" b="1">
                <a:solidFill>
                  <a:srgbClr val="0066FF"/>
                </a:solidFill>
              </a:rPr>
              <a:t>Point Grey 10-Gbit Ethernet Camera</a:t>
            </a:r>
            <a:br>
              <a:rPr lang="en-US" altLang="en-US" sz="2400" b="1">
                <a:solidFill>
                  <a:srgbClr val="0066FF"/>
                </a:solidFill>
              </a:rPr>
            </a:br>
            <a:r>
              <a:rPr lang="en-US" altLang="en-US" sz="2400" b="1">
                <a:solidFill>
                  <a:srgbClr val="0066FF"/>
                </a:solidFill>
              </a:rPr>
              <a:t>Oryx ORX-10G-310S9M</a:t>
            </a:r>
          </a:p>
        </p:txBody>
      </p:sp>
      <p:pic>
        <p:nvPicPr>
          <p:cNvPr id="6" name="Picture 2" descr="Picture of Oryx 5.0 MP Mono 10GigE (Sony IMX25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2107" r="50668" b="7112"/>
          <a:stretch/>
        </p:blipFill>
        <p:spPr bwMode="auto">
          <a:xfrm>
            <a:off x="5335227" y="1856056"/>
            <a:ext cx="3029188" cy="229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F9A01D-E044-FEFD-28B1-6121EA952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74687"/>
              </p:ext>
            </p:extLst>
          </p:nvPr>
        </p:nvGraphicFramePr>
        <p:xfrm>
          <a:off x="609600" y="4523346"/>
          <a:ext cx="764028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853">
                  <a:extLst>
                    <a:ext uri="{9D8B030D-6E8A-4147-A177-3AD203B41FA5}">
                      <a16:colId xmlns:a16="http://schemas.microsoft.com/office/drawing/2014/main" val="3718528580"/>
                    </a:ext>
                  </a:extLst>
                </a:gridCol>
                <a:gridCol w="1361101">
                  <a:extLst>
                    <a:ext uri="{9D8B030D-6E8A-4147-A177-3AD203B41FA5}">
                      <a16:colId xmlns:a16="http://schemas.microsoft.com/office/drawing/2014/main" val="507263002"/>
                    </a:ext>
                  </a:extLst>
                </a:gridCol>
                <a:gridCol w="907400">
                  <a:extLst>
                    <a:ext uri="{9D8B030D-6E8A-4147-A177-3AD203B41FA5}">
                      <a16:colId xmlns:a16="http://schemas.microsoft.com/office/drawing/2014/main" val="142032047"/>
                    </a:ext>
                  </a:extLst>
                </a:gridCol>
                <a:gridCol w="1571440">
                  <a:extLst>
                    <a:ext uri="{9D8B030D-6E8A-4147-A177-3AD203B41FA5}">
                      <a16:colId xmlns:a16="http://schemas.microsoft.com/office/drawing/2014/main" val="2421729271"/>
                    </a:ext>
                  </a:extLst>
                </a:gridCol>
                <a:gridCol w="1419490">
                  <a:extLst>
                    <a:ext uri="{9D8B030D-6E8A-4147-A177-3AD203B41FA5}">
                      <a16:colId xmlns:a16="http://schemas.microsoft.com/office/drawing/2014/main" val="1454528335"/>
                    </a:ext>
                  </a:extLst>
                </a:gridCol>
              </a:tblGrid>
              <a:tr h="167828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Speed (frames/s)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Speed (MB/s)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5306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ORX-10G-310S9M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6464x4852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$7,089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778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680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800"/>
                        <a:t>ORX-10G-123S6M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4096x3000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$4,666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68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797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2010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800"/>
                        <a:t>ORX-10G-51S5M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2448x2048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$2,258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162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774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21265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r>
                        <a:rPr lang="en-US" sz="1800"/>
                        <a:t>ORX-10GS-34S4M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2048x1536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$1,774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216 frames/s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648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21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533400"/>
          </a:xfrm>
        </p:spPr>
        <p:txBody>
          <a:bodyPr/>
          <a:lstStyle/>
          <a:p>
            <a:pPr marL="838200" indent="-838200"/>
            <a:r>
              <a:rPr lang="en-US" altLang="en-US" sz="2800" b="1" err="1">
                <a:solidFill>
                  <a:srgbClr val="0066FF"/>
                </a:solidFill>
              </a:rPr>
              <a:t>ADSpinnaker</a:t>
            </a:r>
            <a:r>
              <a:rPr lang="en-US" altLang="en-US" sz="2800" b="1">
                <a:solidFill>
                  <a:srgbClr val="0066FF"/>
                </a:solidFill>
              </a:rPr>
              <a:t> Driver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DE785-16DE-11AF-0E90-469F7164A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762000"/>
            <a:ext cx="7498080" cy="57494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115" y="152298"/>
            <a:ext cx="80010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Camera-specific Features Screen (2/6)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A7AFD0-82EA-4FE8-AE83-FA227A4DE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5" y="1614115"/>
            <a:ext cx="8229600" cy="5105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B70B0-B83B-FD52-768D-90E42BE83C97}"/>
              </a:ext>
            </a:extLst>
          </p:cNvPr>
          <p:cNvSpPr txBox="1"/>
          <p:nvPr/>
        </p:nvSpPr>
        <p:spPr>
          <a:xfrm>
            <a:off x="609599" y="762000"/>
            <a:ext cx="7976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Database file and OPI screens built from </a:t>
            </a:r>
            <a:r>
              <a:rPr lang="en-US" err="1"/>
              <a:t>GenICam</a:t>
            </a:r>
            <a:r>
              <a:rPr lang="en-US"/>
              <a:t> camera XML downloaded from the camera using Python script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Plugins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altLang="en-US"/>
              <a:t>Designed to perform real-time processing of data, running in the EPICS IOC (not over EPICS Channel Access)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/>
              <a:t>Receive NDArray data over callbacks from drivers or other plugins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/>
              <a:t>Plug-ins can execute in their own threads (non-blocking) or in callback thread (blocking)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If non-blocking then NDArray data is queued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If executing in callback thread, no queuing, but slows driver 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/>
              <a:t>Allows 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Enabling/disabling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Throttling rate (no more than 0.5 seconds, etc)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Changing data source for NDArray callbacks to another driver or plugin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/>
              <a:t>Plugins can be </a:t>
            </a:r>
            <a:r>
              <a:rPr lang="en-US" altLang="en-US" i="1"/>
              <a:t>sources</a:t>
            </a:r>
            <a:r>
              <a:rPr lang="en-US" altLang="en-US"/>
              <a:t> of NDArray callbacks, as well as </a:t>
            </a:r>
            <a:r>
              <a:rPr lang="en-US" altLang="en-US" i="1"/>
              <a:t>consumers</a:t>
            </a:r>
            <a:endParaRPr lang="en-US" altLang="en-US"/>
          </a:p>
          <a:p>
            <a:pPr marL="688975" lvl="1" indent="-225425">
              <a:lnSpc>
                <a:spcPct val="90000"/>
              </a:lnSpc>
            </a:pPr>
            <a:r>
              <a:rPr lang="en-US" altLang="en-US"/>
              <a:t>Allows creating a data processing pipeline running at very high speed, each in a different thread, and hence in multiple cores on modern CPUs.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086600" cy="6096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NDPluginDriver medm Screens</a:t>
            </a:r>
            <a:br>
              <a:rPr lang="en-US" altLang="en-US" b="1">
                <a:solidFill>
                  <a:srgbClr val="0066FF"/>
                </a:solidFill>
              </a:rPr>
            </a:br>
            <a:endParaRPr lang="en-US" altLang="en-US" b="1">
              <a:solidFill>
                <a:srgbClr val="0066FF"/>
              </a:solidFill>
            </a:endParaRPr>
          </a:p>
        </p:txBody>
      </p:sp>
      <p:pic>
        <p:nvPicPr>
          <p:cNvPr id="106499" name="Picture 2" descr="C:\Talks\SLAC areaDetector 2017\ADCore_documentation\NDPlugin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62000"/>
            <a:ext cx="36385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3" descr="C:\Talks\SLAC areaDetector 2017\ADCore_documentation\NDPluginBaseFu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762000"/>
            <a:ext cx="27320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72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257800"/>
          </a:xfrm>
        </p:spPr>
        <p:txBody>
          <a:bodyPr/>
          <a:lstStyle/>
          <a:p>
            <a:pPr marL="225425" indent="-225425">
              <a:defRPr/>
            </a:pPr>
            <a:r>
              <a:rPr lang="en-US" altLang="en-US" sz="2000"/>
              <a:t>Currently 20 plugins that perform wide variety of operations </a:t>
            </a:r>
          </a:p>
          <a:p>
            <a:pPr marL="225425" indent="-225425">
              <a:defRPr/>
            </a:pPr>
            <a:r>
              <a:rPr lang="en-US" sz="2000" err="1"/>
              <a:t>NDPlugInStdArrays</a:t>
            </a:r>
            <a:endParaRPr lang="en-US" sz="2000"/>
          </a:p>
          <a:p>
            <a:pPr marL="688975" lvl="1" indent="-225425">
              <a:defRPr/>
            </a:pPr>
            <a:r>
              <a:rPr lang="en-US" sz="1800"/>
              <a:t>Receives arrays (images) from device drivers, converts to standard arrays, e.g. waveform records.</a:t>
            </a:r>
          </a:p>
          <a:p>
            <a:pPr marL="688975" lvl="1" indent="-225425">
              <a:defRPr/>
            </a:pPr>
            <a:r>
              <a:rPr lang="en-US" sz="1800"/>
              <a:t>This plugin is what EPICS channel access viewers normally talk to.</a:t>
            </a:r>
          </a:p>
          <a:p>
            <a:pPr marL="230188" indent="-230188">
              <a:lnSpc>
                <a:spcPct val="80000"/>
              </a:lnSpc>
              <a:defRPr/>
            </a:pPr>
            <a:r>
              <a:rPr lang="en-US" altLang="en-US" sz="2000" err="1"/>
              <a:t>NDPluginPVA</a:t>
            </a:r>
            <a:endParaRPr lang="en-US" altLang="en-US" sz="2000"/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 altLang="en-US" sz="1800"/>
              <a:t>Converts </a:t>
            </a:r>
            <a:r>
              <a:rPr lang="en-US" altLang="en-US" sz="1800" err="1"/>
              <a:t>NDArrays</a:t>
            </a:r>
            <a:r>
              <a:rPr lang="en-US" altLang="en-US" sz="1800"/>
              <a:t> to EPICS V4 </a:t>
            </a:r>
            <a:r>
              <a:rPr lang="en-US" altLang="en-US" sz="1800" err="1"/>
              <a:t>NTNDArrays</a:t>
            </a:r>
            <a:endParaRPr lang="en-US" altLang="en-US" sz="1800"/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 altLang="en-US" sz="1800"/>
              <a:t>Exports the </a:t>
            </a:r>
            <a:r>
              <a:rPr lang="en-US" altLang="en-US" sz="1800" err="1"/>
              <a:t>NtNDArrays</a:t>
            </a:r>
            <a:r>
              <a:rPr lang="en-US" altLang="en-US" sz="1800"/>
              <a:t> over </a:t>
            </a:r>
            <a:r>
              <a:rPr lang="en-US" altLang="en-US" sz="1800" err="1"/>
              <a:t>PVAccess</a:t>
            </a:r>
            <a:r>
              <a:rPr lang="en-US" altLang="en-US" sz="1800"/>
              <a:t> with internal V4 server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 altLang="en-US" sz="1800"/>
              <a:t>Can be used to send structured data to EPICS V4 clients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 altLang="en-US" sz="1800"/>
              <a:t>When used with the </a:t>
            </a:r>
            <a:r>
              <a:rPr lang="en-US" altLang="en-US" sz="1800" err="1"/>
              <a:t>PVAccess</a:t>
            </a:r>
            <a:r>
              <a:rPr lang="en-US" altLang="en-US" sz="1800"/>
              <a:t> driver then </a:t>
            </a:r>
            <a:r>
              <a:rPr lang="en-US" altLang="en-US" sz="1800" err="1"/>
              <a:t>areaDetector</a:t>
            </a:r>
            <a:r>
              <a:rPr lang="en-US" altLang="en-US" sz="1800"/>
              <a:t> plugins can be run on different machine from the detector driver</a:t>
            </a:r>
          </a:p>
          <a:p>
            <a:pPr marL="225425" indent="-225425">
              <a:defRPr/>
            </a:pPr>
            <a:r>
              <a:rPr lang="en-US" sz="2000" err="1"/>
              <a:t>NDPluginROI</a:t>
            </a:r>
            <a:endParaRPr lang="en-US" sz="2000"/>
          </a:p>
          <a:p>
            <a:pPr marL="688975" lvl="1" indent="-225425">
              <a:defRPr/>
            </a:pPr>
            <a:r>
              <a:rPr lang="en-US" sz="1800"/>
              <a:t>Performs region-of-interest calculations</a:t>
            </a:r>
          </a:p>
          <a:p>
            <a:pPr marL="688975" lvl="1" indent="-225425">
              <a:defRPr/>
            </a:pPr>
            <a:r>
              <a:rPr lang="en-US" sz="1800"/>
              <a:t>Select a </a:t>
            </a:r>
            <a:r>
              <a:rPr lang="en-US" sz="1800" err="1"/>
              <a:t>subregion</a:t>
            </a:r>
            <a:r>
              <a:rPr lang="en-US" sz="1800"/>
              <a:t>.  Optionally bin, reverse in either direction, convert data type.</a:t>
            </a:r>
          </a:p>
          <a:p>
            <a:pPr marL="688975" lvl="1" indent="-225425">
              <a:defRPr/>
            </a:pPr>
            <a:r>
              <a:rPr lang="en-US" sz="1800"/>
              <a:t>Divide the array by a scale factor, which is useful for avoiding overflow when binning. </a:t>
            </a:r>
          </a:p>
          <a:p>
            <a:pPr marL="288925" indent="-225425">
              <a:defRPr/>
            </a:pPr>
            <a:r>
              <a:rPr lang="en-US" sz="2200" err="1"/>
              <a:t>NDPluginTransform</a:t>
            </a:r>
            <a:endParaRPr lang="en-US" sz="2200"/>
          </a:p>
          <a:p>
            <a:pPr marL="688975" lvl="1" indent="-225425">
              <a:defRPr/>
            </a:pPr>
            <a:r>
              <a:rPr lang="en-US" sz="1800"/>
              <a:t>Performs geometric operations (rotate, mirror in X or Y, etc.)</a:t>
            </a:r>
          </a:p>
          <a:p>
            <a:pPr marL="0" indent="0">
              <a:buFontTx/>
              <a:buNone/>
              <a:defRPr/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</a:pPr>
            <a:r>
              <a:rPr lang="en-US" altLang="en-US"/>
              <a:t>NDPluginStats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Calculates basic statistics on an array (min, max, sigma)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Optionally computes centroid centroid position, width and tilt. 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Optionally Computes X and Y profiles, including average profiles, profiles at the centroid position, and profiles at a user-defined cursor position.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Optionally computes the image histogram and entropy </a:t>
            </a:r>
          </a:p>
          <a:p>
            <a:pPr marL="230188" indent="-230188">
              <a:lnSpc>
                <a:spcPct val="80000"/>
              </a:lnSpc>
            </a:pPr>
            <a:r>
              <a:rPr lang="en-US" altLang="en-US"/>
              <a:t>NDPluginROIStat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Multiple ROIs with simple statistics in a single plugin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More efficient when many ROIs are needed, e.g. for peaks in a 1-D energy spectrum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Min, max, total, net, mean</a:t>
            </a:r>
          </a:p>
          <a:p>
            <a:pPr marL="684213" lvl="1" indent="-222250">
              <a:lnSpc>
                <a:spcPct val="80000"/>
              </a:lnSpc>
            </a:pPr>
            <a:r>
              <a:rPr lang="en-US" altLang="en-US"/>
              <a:t>Time-series of each of these statistics</a:t>
            </a:r>
          </a:p>
          <a:p>
            <a:pPr marL="230188" indent="-230188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  <a:defRPr/>
            </a:pPr>
            <a:r>
              <a:rPr lang="en-US" err="1"/>
              <a:t>NDPluginProcess</a:t>
            </a:r>
            <a:endParaRPr lang="en-US"/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Does arithmetic processing on arrays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Background subtraction.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Flat field normalization.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Offset and scale.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Low and high clipping.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Recursive filtering in the time domain.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Conversion to a different output data type.</a:t>
            </a:r>
            <a:r>
              <a:rPr lang="en-US" sz="2400"/>
              <a:t> </a:t>
            </a:r>
          </a:p>
          <a:p>
            <a:pPr marL="230188" indent="-230188">
              <a:lnSpc>
                <a:spcPct val="80000"/>
              </a:lnSpc>
              <a:defRPr/>
            </a:pPr>
            <a:r>
              <a:rPr lang="en-US" err="1"/>
              <a:t>NDPluginOverlay</a:t>
            </a:r>
            <a:endParaRPr lang="en-US"/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Adds graphic overlays to an image. </a:t>
            </a:r>
          </a:p>
          <a:p>
            <a:pPr marL="684213" lvl="1" indent="-222250">
              <a:lnSpc>
                <a:spcPct val="80000"/>
              </a:lnSpc>
              <a:defRPr/>
            </a:pPr>
            <a:r>
              <a:rPr lang="en-US"/>
              <a:t>Can be used to display ROIs, multiple cursors, user-defined boxes, text, etc. </a:t>
            </a:r>
          </a:p>
          <a:p>
            <a:pPr marL="225425" indent="-225425">
              <a:defRPr/>
            </a:pPr>
            <a:r>
              <a:rPr lang="en-US" err="1"/>
              <a:t>ffmpegServer</a:t>
            </a:r>
            <a:endParaRPr lang="en-US"/>
          </a:p>
          <a:p>
            <a:pPr marL="688975" lvl="1" indent="-225425">
              <a:defRPr/>
            </a:pPr>
            <a:r>
              <a:rPr lang="en-US"/>
              <a:t>MJPEG server that allows viewing images in a Web browser.  From DLS.</a:t>
            </a:r>
          </a:p>
          <a:p>
            <a:pPr marL="684213" lvl="1" indent="-222250">
              <a:lnSpc>
                <a:spcPct val="80000"/>
              </a:lnSpc>
              <a:defRPr/>
            </a:pPr>
            <a:endParaRPr lang="en-US"/>
          </a:p>
          <a:p>
            <a:pPr marL="230188" indent="-230188">
              <a:lnSpc>
                <a:spcPct val="80000"/>
              </a:lnSpc>
              <a:defRPr/>
            </a:pPr>
            <a:endParaRPr lang="en-US" sz="1800"/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</a:pPr>
            <a:r>
              <a:rPr lang="en-US" altLang="en-US"/>
              <a:t>NDPluginAttribute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Extracts NDAttributes from NDArrays and publishes their values as ai records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Can collect time-series arrays of the attribute values</a:t>
            </a:r>
          </a:p>
          <a:p>
            <a:pPr marL="230188" indent="-230188">
              <a:lnSpc>
                <a:spcPct val="80000"/>
              </a:lnSpc>
            </a:pPr>
            <a:r>
              <a:rPr lang="en-US" altLang="en-US"/>
              <a:t>NDPluginCircularBuff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Buffers NDArrays in a circular buffer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Computes a trigger expression using up to 2 NDAttribute values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When trigger condition is met then outputs NDArrays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User-specified number of pre-trigger and post-trigger arrays to output</a:t>
            </a:r>
          </a:p>
          <a:p>
            <a:pPr marL="230188" indent="-230188">
              <a:lnSpc>
                <a:spcPct val="80000"/>
              </a:lnSpc>
            </a:pPr>
            <a:r>
              <a:rPr lang="en-US" altLang="en-US"/>
              <a:t>NDPluginTimeSeries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Accepts 1-D NDArrays[NumSignals] or 2-D [NumSignals,NewTimePoints] and appends to time-series buffer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Operates in fixed length (stop when full) or circular buffer modes</a:t>
            </a:r>
          </a:p>
          <a:p>
            <a:pPr marL="630238" lvl="1" indent="-230188">
              <a:lnSpc>
                <a:spcPct val="80000"/>
              </a:lnSpc>
            </a:pPr>
            <a:r>
              <a:rPr lang="en-US" altLang="en-US"/>
              <a:t>Optional time-averaging of input data</a:t>
            </a:r>
          </a:p>
          <a:p>
            <a:pPr marL="230188" indent="-230188">
              <a:lnSpc>
                <a:spcPct val="80000"/>
              </a:lnSpc>
            </a:pPr>
            <a:endParaRPr lang="en-US" altLang="en-US" sz="1800"/>
          </a:p>
          <a:p>
            <a:pPr marL="230188" indent="-230188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 err="1">
                <a:solidFill>
                  <a:srgbClr val="0066FF"/>
                </a:solidFill>
              </a:rPr>
              <a:t>areaDetector</a:t>
            </a:r>
            <a:r>
              <a:rPr lang="en-US" altLang="en-US" sz="2800" b="1">
                <a:solidFill>
                  <a:srgbClr val="0066FF"/>
                </a:solidFill>
              </a:rPr>
              <a:t> - Goals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7788"/>
            <a:ext cx="8305800" cy="5560612"/>
          </a:xfrm>
        </p:spPr>
        <p:txBody>
          <a:bodyPr/>
          <a:lstStyle/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Drivers for many detectors, especially those used at synchrotron beamlines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Handle detectors ranging from &gt;500 frames/second to &lt;1 frame/second</a:t>
            </a:r>
          </a:p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Basic parameters for all detectors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E.g. exposure time, start acquisition, etc.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Allows generic clients to be used for many applications</a:t>
            </a:r>
          </a:p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Easy to implement new detector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Single device-driver C++ file to write.  EPICS independent. </a:t>
            </a:r>
          </a:p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Easy to implement detector-specific features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Driver understands additional parameters beyond those in the basic set</a:t>
            </a:r>
          </a:p>
          <a:p>
            <a:pPr marL="225425" indent="-225425">
              <a:tabLst>
                <a:tab pos="342900" algn="l"/>
                <a:tab pos="404813" algn="l"/>
              </a:tabLst>
            </a:pPr>
            <a:r>
              <a:rPr lang="en-US" altLang="en-US"/>
              <a:t>Middle-level plug-ins to add capability like regions-of-interest calculation, file saving, etc.  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Device independent, work with all drivers</a:t>
            </a:r>
          </a:p>
          <a:p>
            <a:pPr marL="682625" lvl="1" indent="-190500">
              <a:tabLst>
                <a:tab pos="342900" algn="l"/>
                <a:tab pos="404813" algn="l"/>
              </a:tabLst>
            </a:pPr>
            <a:r>
              <a:rPr lang="en-US" altLang="en-US"/>
              <a:t>Below the EPICS database layer for highest performance</a:t>
            </a:r>
            <a:endParaRPr lang="en-US" altLang="en-US" b="1"/>
          </a:p>
          <a:p>
            <a:pPr marL="225425" indent="-225425">
              <a:buFontTx/>
              <a:buNone/>
              <a:tabLst>
                <a:tab pos="342900" algn="l"/>
                <a:tab pos="404813" algn="l"/>
              </a:tabLst>
            </a:pPr>
            <a:endParaRPr lang="en-US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  <a:defRPr/>
            </a:pPr>
            <a:r>
              <a:rPr lang="en-US" altLang="en-US" err="1"/>
              <a:t>NDPluginFFT</a:t>
            </a:r>
            <a:endParaRPr lang="en-US" altLang="en-US"/>
          </a:p>
          <a:p>
            <a:pPr marL="630238" lvl="1" indent="-230188">
              <a:lnSpc>
                <a:spcPct val="80000"/>
              </a:lnSpc>
              <a:defRPr/>
            </a:pPr>
            <a:r>
              <a:rPr lang="en-US" altLang="en-US"/>
              <a:t>Computes FFT of 1-D or 2-D </a:t>
            </a:r>
            <a:r>
              <a:rPr lang="en-US" altLang="en-US" err="1"/>
              <a:t>NDArrays</a:t>
            </a:r>
            <a:endParaRPr lang="en-US" altLang="en-US"/>
          </a:p>
          <a:p>
            <a:pPr marL="630238" lvl="1" indent="-230188">
              <a:lnSpc>
                <a:spcPct val="80000"/>
              </a:lnSpc>
              <a:defRPr/>
            </a:pPr>
            <a:r>
              <a:rPr lang="en-US" altLang="en-US"/>
              <a:t>Exports </a:t>
            </a:r>
            <a:r>
              <a:rPr lang="en-US" altLang="en-US" err="1"/>
              <a:t>NDArrays</a:t>
            </a:r>
            <a:r>
              <a:rPr lang="en-US" altLang="en-US"/>
              <a:t> containing the absolute value (power spectrum) of the FFT</a:t>
            </a:r>
          </a:p>
          <a:p>
            <a:pPr marL="630238" lvl="1" indent="-230188">
              <a:lnSpc>
                <a:spcPct val="80000"/>
              </a:lnSpc>
              <a:defRPr/>
            </a:pPr>
            <a:r>
              <a:rPr lang="en-US" altLang="en-US"/>
              <a:t>Exports 1-D arrays of the FFT real, imaginary, absolute values, and time and frequency data.</a:t>
            </a:r>
          </a:p>
          <a:p>
            <a:pPr marL="225425" indent="-225425">
              <a:defRPr/>
            </a:pPr>
            <a:r>
              <a:rPr lang="en-US" sz="2000" err="1"/>
              <a:t>NDPluginColorConvert</a:t>
            </a:r>
            <a:endParaRPr lang="en-US" sz="2000"/>
          </a:p>
          <a:p>
            <a:pPr marL="688975" lvl="1" indent="-225425">
              <a:defRPr/>
            </a:pPr>
            <a:r>
              <a:rPr lang="en-US" sz="1800"/>
              <a:t>Convert from one color model to another (Mono, RGB1 (pixel), RGB2 (row) or RGB3 (planar) interleave)</a:t>
            </a:r>
          </a:p>
          <a:p>
            <a:pPr marL="688975" lvl="1" indent="-225425">
              <a:defRPr/>
            </a:pPr>
            <a:r>
              <a:rPr lang="en-US" sz="1800"/>
              <a:t>Bayer conversion removed from this plugin, now part of </a:t>
            </a:r>
            <a:r>
              <a:rPr lang="en-US" sz="1800" err="1"/>
              <a:t>Prosilica</a:t>
            </a:r>
            <a:r>
              <a:rPr lang="en-US" sz="1800"/>
              <a:t> and Point Grey drivers.</a:t>
            </a:r>
          </a:p>
          <a:p>
            <a:pPr marL="230188" indent="-230188">
              <a:lnSpc>
                <a:spcPct val="80000"/>
              </a:lnSpc>
              <a:defRPr/>
            </a:pPr>
            <a:endParaRPr lang="en-US" altLang="en-US" sz="1800"/>
          </a:p>
          <a:p>
            <a:pPr marL="230188" indent="-230188">
              <a:lnSpc>
                <a:spcPct val="80000"/>
              </a:lnSpc>
              <a:defRPr/>
            </a:pPr>
            <a:endParaRPr lang="en-US" altLang="en-US" sz="1800"/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/>
          <a:lstStyle/>
          <a:p>
            <a:pPr marL="838200" indent="-838200"/>
            <a:r>
              <a:rPr lang="en-US" altLang="en-US" sz="3200" b="1">
                <a:solidFill>
                  <a:srgbClr val="0066FF"/>
                </a:solidFill>
              </a:rPr>
              <a:t>Plugins (continued)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commonPlugins.adl All plugins at a glance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3657600"/>
          </a:xfrm>
          <a:noFill/>
        </p:spPr>
        <p:txBody>
          <a:bodyPr/>
          <a:lstStyle/>
          <a:p>
            <a:pPr marL="230188" indent="-230188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230188" indent="-230188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67588" name="Picture 8" descr="commonPlug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ROI plugin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3657600"/>
          </a:xfrm>
          <a:noFill/>
        </p:spPr>
        <p:txBody>
          <a:bodyPr/>
          <a:lstStyle/>
          <a:p>
            <a:pPr marL="230188" indent="-230188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230188" indent="-230188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71684" name="Picture 6" descr="NDRO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26757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Statistics plugin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3657600"/>
          </a:xfrm>
          <a:noFill/>
        </p:spPr>
        <p:txBody>
          <a:bodyPr/>
          <a:lstStyle/>
          <a:p>
            <a:pPr marL="230188" indent="-230188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230188" indent="-230188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73732" name="Picture 9" descr="ND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Statistics plugin (continued)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543800" cy="3657600"/>
          </a:xfrm>
          <a:noFill/>
        </p:spPr>
        <p:txBody>
          <a:bodyPr/>
          <a:lstStyle/>
          <a:p>
            <a:pPr marL="230188" indent="-230188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230188" indent="-230188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75780" name="Picture 4" descr="NDStats_His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27432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 descr="NDStats_Averag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66800"/>
            <a:ext cx="2743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 descr="NDStats_Curs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52513"/>
            <a:ext cx="27432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2" descr="NDTimeSeriesTot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657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4" descr="NDTimeSeriesCentroid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3581400"/>
            <a:ext cx="3657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Overlay plugin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486400"/>
            <a:ext cx="4800600" cy="914400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/>
              <a:t>Centroid of laser pointer calculated by statistics plugin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/>
              <a:t>Cursor overlay X, Y position linked to centroid</a:t>
            </a:r>
          </a:p>
        </p:txBody>
      </p:sp>
      <p:pic>
        <p:nvPicPr>
          <p:cNvPr id="77828" name="Picture 4" descr="NDOverla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8188"/>
            <a:ext cx="325278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5" descr="NDOverlay_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762000"/>
            <a:ext cx="5638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Processing plugin</a:t>
            </a:r>
          </a:p>
        </p:txBody>
      </p:sp>
      <p:pic>
        <p:nvPicPr>
          <p:cNvPr id="79875" name="Picture 5" descr="ND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2700"/>
            <a:ext cx="82296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en-US" sz="2400">
                <a:solidFill>
                  <a:srgbClr val="0066FF"/>
                </a:solidFill>
              </a:rPr>
              <a:t>Processing plugin</a:t>
            </a:r>
            <a:br>
              <a:rPr lang="en-US" altLang="en-US" sz="2400">
                <a:solidFill>
                  <a:srgbClr val="0066FF"/>
                </a:solidFill>
              </a:rPr>
            </a:br>
            <a:r>
              <a:rPr lang="en-US" altLang="en-US" sz="2400">
                <a:solidFill>
                  <a:srgbClr val="0066FF"/>
                </a:solidFill>
              </a:rPr>
              <a:t>30 microsec exposure time</a:t>
            </a:r>
          </a:p>
        </p:txBody>
      </p:sp>
      <p:pic>
        <p:nvPicPr>
          <p:cNvPr id="81923" name="Picture 3" descr="NDProcess_filte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365601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 descr="NDProcess_unfilter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6950"/>
            <a:ext cx="365601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 descr="NDStats_unfilte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8" t="67780"/>
          <a:stretch>
            <a:fillRect/>
          </a:stretch>
        </p:blipFill>
        <p:spPr bwMode="auto">
          <a:xfrm>
            <a:off x="352425" y="4010025"/>
            <a:ext cx="36099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6" descr="NDStats_filter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8" t="67780"/>
          <a:stretch>
            <a:fillRect/>
          </a:stretch>
        </p:blipFill>
        <p:spPr bwMode="auto">
          <a:xfrm>
            <a:off x="5000625" y="4010025"/>
            <a:ext cx="36099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3886200" cy="228600"/>
          </a:xfrm>
          <a:noFill/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66FF"/>
                </a:solidFill>
              </a:rPr>
              <a:t>No filtering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4876800" y="762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66FF"/>
                </a:solidFill>
              </a:rPr>
              <a:t>N=100 recursive average filter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338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0066FF"/>
                </a:solidFill>
              </a:rPr>
              <a:t>Transform plugin</a:t>
            </a:r>
          </a:p>
        </p:txBody>
      </p:sp>
      <p:pic>
        <p:nvPicPr>
          <p:cNvPr id="83971" name="Picture 2" descr="NDTrans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"/>
            <a:ext cx="3657600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880" indent="-182880">
              <a:lnSpc>
                <a:spcPct val="80000"/>
              </a:lnSpc>
              <a:spcBef>
                <a:spcPct val="20000"/>
              </a:spcBef>
              <a:defRPr/>
            </a:pPr>
            <a:endParaRPr lang="en-US" kern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6248400" cy="4419600"/>
          </a:xfrm>
        </p:spPr>
        <p:txBody>
          <a:bodyPr/>
          <a:lstStyle/>
          <a:p>
            <a:pPr marL="228600" indent="-228600">
              <a:defRPr/>
            </a:pPr>
            <a:r>
              <a:rPr lang="en-US" altLang="en-US" strike="sngStrike"/>
              <a:t>New </a:t>
            </a:r>
            <a:r>
              <a:rPr lang="en-US" altLang="en-US"/>
              <a:t>plugin that converts </a:t>
            </a:r>
            <a:r>
              <a:rPr lang="en-US" altLang="en-US" err="1"/>
              <a:t>NDArrays</a:t>
            </a:r>
            <a:r>
              <a:rPr lang="en-US" altLang="en-US"/>
              <a:t> into the EPICS v4 normative type </a:t>
            </a:r>
            <a:r>
              <a:rPr lang="en-US" altLang="en-US" err="1"/>
              <a:t>NTNDArray</a:t>
            </a:r>
            <a:endParaRPr lang="en-US" altLang="en-US"/>
          </a:p>
          <a:p>
            <a:pPr marL="228600" indent="-228600">
              <a:defRPr/>
            </a:pPr>
            <a:r>
              <a:rPr lang="en-US" altLang="en-US"/>
              <a:t>Embedded EPICSv4 server serves the new </a:t>
            </a:r>
            <a:r>
              <a:rPr lang="en-US" altLang="en-US" err="1"/>
              <a:t>NTNDArray</a:t>
            </a:r>
            <a:r>
              <a:rPr lang="en-US" altLang="en-US"/>
              <a:t> structure as an EPICSv4 PV</a:t>
            </a:r>
          </a:p>
          <a:p>
            <a:pPr marL="228600" indent="-228600">
              <a:defRPr/>
            </a:pPr>
            <a:r>
              <a:rPr lang="en-US" altLang="en-US"/>
              <a:t>High performance, ~3.2GB/s shown here</a:t>
            </a:r>
          </a:p>
          <a:p>
            <a:pPr marL="228600" indent="-228600">
              <a:defRPr/>
            </a:pPr>
            <a:r>
              <a:rPr lang="en-US" altLang="en-US"/>
              <a:t>Can be received by any EPICS v4 client</a:t>
            </a:r>
          </a:p>
          <a:p>
            <a:pPr marL="640080" lvl="1" indent="-228600">
              <a:defRPr/>
            </a:pPr>
            <a:r>
              <a:rPr lang="en-US" altLang="en-US"/>
              <a:t>Java, Python, C++ versions of </a:t>
            </a:r>
            <a:r>
              <a:rPr lang="en-US" altLang="en-US" err="1"/>
              <a:t>pvAccess</a:t>
            </a:r>
            <a:endParaRPr lang="en-US" altLang="en-US"/>
          </a:p>
          <a:p>
            <a:pPr marL="640080" lvl="1" indent="-228600">
              <a:defRPr/>
            </a:pPr>
            <a:r>
              <a:rPr lang="en-US" altLang="en-US"/>
              <a:t>CSS has a widget that can display </a:t>
            </a:r>
            <a:r>
              <a:rPr lang="en-US" altLang="en-US" err="1"/>
              <a:t>NTNDArrays</a:t>
            </a:r>
            <a:endParaRPr lang="en-US" altLang="en-US"/>
          </a:p>
          <a:p>
            <a:pPr marL="640080" lvl="1" indent="-228600">
              <a:defRPr/>
            </a:pPr>
            <a:r>
              <a:rPr lang="en-US" altLang="en-US"/>
              <a:t>New ImageJ plugin</a:t>
            </a:r>
          </a:p>
          <a:p>
            <a:pPr marL="640080" lvl="1" indent="-228600">
              <a:defRPr/>
            </a:pPr>
            <a:r>
              <a:rPr lang="en-US" altLang="en-US"/>
              <a:t>Can include an </a:t>
            </a:r>
            <a:r>
              <a:rPr lang="en-US" altLang="en-US" err="1"/>
              <a:t>NTNDArray</a:t>
            </a:r>
            <a:r>
              <a:rPr lang="en-US" altLang="en-US"/>
              <a:t> receiver in another IOC</a:t>
            </a:r>
          </a:p>
          <a:p>
            <a:pPr marL="240030" indent="-228600">
              <a:defRPr/>
            </a:pPr>
            <a:r>
              <a:rPr lang="en-US" altLang="en-US"/>
              <a:t>From Bruno Martins</a:t>
            </a:r>
          </a:p>
          <a:p>
            <a:pPr marL="0" indent="0">
              <a:buFontTx/>
              <a:buNone/>
              <a:defRPr/>
            </a:pPr>
            <a:endParaRPr lang="en-US" altLang="en-US"/>
          </a:p>
          <a:p>
            <a:pPr marL="228600" indent="-228600">
              <a:defRPr/>
            </a:pPr>
            <a:endParaRPr lang="en-US" altLang="en-US"/>
          </a:p>
          <a:p>
            <a:pPr marL="228600" indent="-228600">
              <a:buFontTx/>
              <a:buNone/>
              <a:defRPr/>
            </a:pPr>
            <a:endParaRPr lang="en-US" altLang="en-US" sz="160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Tx/>
              <a:buNone/>
              <a:defRPr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28600" indent="-228600">
              <a:buFontTx/>
              <a:buNone/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NDPluginPva (EPICS V4/7)</a:t>
            </a:r>
          </a:p>
        </p:txBody>
      </p:sp>
      <p:pic>
        <p:nvPicPr>
          <p:cNvPr id="86020" name="Picture 3" descr="P:\rivers\Talks\TWG areaDetector 2017\NDPluginP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1066800"/>
            <a:ext cx="27114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924800" cy="4876800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defRPr/>
            </a:pPr>
            <a:r>
              <a:rPr lang="en-US" err="1"/>
              <a:t>NDArray</a:t>
            </a:r>
            <a:endParaRPr lang="en-US"/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N-Dimensional array.  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Everything is done in N-dimensions (up to 10), rather than 2.  This is needed even for 2-D detectors to support color.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Other types of devices (Xspress3 and </a:t>
            </a:r>
            <a:r>
              <a:rPr lang="en-US" err="1"/>
              <a:t>xMAP</a:t>
            </a:r>
            <a:r>
              <a:rPr lang="en-US"/>
              <a:t> x-ray spectrometers, quad electrometers also use </a:t>
            </a:r>
            <a:r>
              <a:rPr lang="en-US" err="1"/>
              <a:t>NDArrays</a:t>
            </a:r>
            <a:r>
              <a:rPr lang="en-US"/>
              <a:t> and </a:t>
            </a:r>
            <a:r>
              <a:rPr lang="en-US" err="1"/>
              <a:t>areaDetector</a:t>
            </a:r>
            <a:r>
              <a:rPr lang="en-US"/>
              <a:t> plugins.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This is what plug-ins callbacks receive from device drivers.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err="1"/>
              <a:t>NDAttribute</a:t>
            </a:r>
            <a:endParaRPr lang="en-US"/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Each </a:t>
            </a:r>
            <a:r>
              <a:rPr lang="en-US" err="1"/>
              <a:t>NDArray</a:t>
            </a:r>
            <a:r>
              <a:rPr lang="en-US"/>
              <a:t> has a list of associated attributes (metadata) that travel with the array through the processing pipeline.  Attributes can come from driver parameters, any EPICS PV, or any user-written function.</a:t>
            </a:r>
          </a:p>
          <a:p>
            <a:pPr marL="1085850" lvl="2">
              <a:lnSpc>
                <a:spcPct val="90000"/>
              </a:lnSpc>
              <a:defRPr/>
            </a:pPr>
            <a:r>
              <a:rPr lang="en-US"/>
              <a:t>Can store motor positions, temperature, ring current, amplifier gains, etc. with each frame.</a:t>
            </a:r>
          </a:p>
          <a:p>
            <a:pPr marL="1085850" lvl="2">
              <a:lnSpc>
                <a:spcPct val="90000"/>
              </a:lnSpc>
              <a:defRPr/>
            </a:pPr>
            <a:r>
              <a:rPr lang="en-US"/>
              <a:t>Written to disk files for TIFF, </a:t>
            </a:r>
            <a:r>
              <a:rPr lang="en-US" err="1"/>
              <a:t>netCDF</a:t>
            </a:r>
            <a:r>
              <a:rPr lang="en-US"/>
              <a:t>, and HDF5 file formats.  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err="1"/>
              <a:t>NDArrayPool</a:t>
            </a:r>
            <a:endParaRPr lang="en-US"/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Allocates </a:t>
            </a:r>
            <a:r>
              <a:rPr lang="en-US" err="1"/>
              <a:t>NDArray</a:t>
            </a:r>
            <a:r>
              <a:rPr lang="en-US"/>
              <a:t> objects from a </a:t>
            </a:r>
            <a:r>
              <a:rPr lang="en-US" err="1"/>
              <a:t>freelist</a:t>
            </a:r>
            <a:endParaRPr lang="en-US"/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 err="1"/>
              <a:t>Plugins</a:t>
            </a:r>
            <a:r>
              <a:rPr lang="en-US"/>
              <a:t> access in </a:t>
            </a:r>
            <a:r>
              <a:rPr lang="en-US" err="1"/>
              <a:t>readonly</a:t>
            </a:r>
            <a:r>
              <a:rPr lang="en-US"/>
              <a:t> mode, increment reference count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en-US"/>
              <a:t>Eliminates need to copy data when sending it to callbacks.</a:t>
            </a:r>
          </a:p>
          <a:p>
            <a:pPr marL="685800" lvl="1" indent="-228600">
              <a:lnSpc>
                <a:spcPct val="90000"/>
              </a:lnSpc>
              <a:defRPr/>
            </a:pPr>
            <a:endParaRPr lang="en-US" sz="400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FF"/>
                </a:solidFill>
              </a:rPr>
              <a:t>areaDetector – Data structures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4572000" cy="4419600"/>
          </a:xfrm>
        </p:spPr>
        <p:txBody>
          <a:bodyPr/>
          <a:lstStyle/>
          <a:p>
            <a:pPr marL="228600" indent="-228600">
              <a:defRPr/>
            </a:pPr>
            <a:r>
              <a:rPr lang="en-US" altLang="en-US"/>
              <a:t>Logical inverse of </a:t>
            </a:r>
            <a:r>
              <a:rPr lang="en-US" altLang="en-US" err="1"/>
              <a:t>NDPluginPva</a:t>
            </a:r>
            <a:endParaRPr lang="en-US" altLang="en-US"/>
          </a:p>
          <a:p>
            <a:pPr marL="228600" indent="-228600">
              <a:defRPr/>
            </a:pPr>
            <a:r>
              <a:rPr lang="en-US" altLang="en-US"/>
              <a:t>Receives </a:t>
            </a:r>
            <a:r>
              <a:rPr lang="en-US" altLang="en-US" err="1"/>
              <a:t>NTNDArrays</a:t>
            </a:r>
            <a:r>
              <a:rPr lang="en-US" altLang="en-US"/>
              <a:t> over the network, converts to </a:t>
            </a:r>
            <a:r>
              <a:rPr lang="en-US" altLang="en-US" err="1"/>
              <a:t>NDArrays</a:t>
            </a:r>
            <a:r>
              <a:rPr lang="en-US" altLang="en-US"/>
              <a:t> and calls plugins</a:t>
            </a:r>
          </a:p>
          <a:p>
            <a:pPr marL="228600" indent="-228600">
              <a:defRPr/>
            </a:pPr>
            <a:r>
              <a:rPr lang="en-US" altLang="en-US"/>
              <a:t>Can be used to run areaDetector IOC and plugins on another machine or in another process</a:t>
            </a:r>
          </a:p>
          <a:p>
            <a:pPr marL="228600" indent="-228600">
              <a:defRPr/>
            </a:pPr>
            <a:r>
              <a:rPr lang="en-US" altLang="en-US"/>
              <a:t>High performance: </a:t>
            </a:r>
          </a:p>
          <a:p>
            <a:pPr marL="628650" lvl="1">
              <a:defRPr/>
            </a:pPr>
            <a:r>
              <a:rPr lang="en-US" altLang="en-US"/>
              <a:t>~1.2 GB/s shown here with </a:t>
            </a:r>
            <a:r>
              <a:rPr lang="en-US" altLang="en-US" err="1"/>
              <a:t>interprocess</a:t>
            </a:r>
            <a:r>
              <a:rPr lang="en-US" altLang="en-US"/>
              <a:t> communication</a:t>
            </a:r>
          </a:p>
          <a:p>
            <a:pPr marL="628650" lvl="1">
              <a:defRPr/>
            </a:pPr>
            <a:r>
              <a:rPr lang="en-US" altLang="en-US"/>
              <a:t>Saturating 10 Gb Ethernet links has been demonstrated</a:t>
            </a:r>
          </a:p>
          <a:p>
            <a:pPr marL="228600">
              <a:defRPr/>
            </a:pPr>
            <a:r>
              <a:rPr lang="en-US" altLang="en-US"/>
              <a:t>From Bruno Martins</a:t>
            </a:r>
          </a:p>
          <a:p>
            <a:pPr marL="0" indent="0">
              <a:buFontTx/>
              <a:buNone/>
              <a:defRPr/>
            </a:pPr>
            <a:endParaRPr lang="en-US" altLang="en-US"/>
          </a:p>
          <a:p>
            <a:pPr marL="228600" indent="-228600">
              <a:defRPr/>
            </a:pPr>
            <a:endParaRPr lang="en-US" altLang="en-US"/>
          </a:p>
          <a:p>
            <a:pPr marL="228600" indent="-228600">
              <a:buFontTx/>
              <a:buNone/>
              <a:defRPr/>
            </a:pPr>
            <a:endParaRPr lang="en-US" altLang="en-US" sz="160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Tx/>
              <a:buNone/>
              <a:defRPr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28600" indent="-228600">
              <a:buFontTx/>
              <a:buNone/>
              <a:defRPr/>
            </a:pPr>
            <a:endParaRPr lang="en-US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6858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pvAccess Driver (EPICS V4)</a:t>
            </a:r>
          </a:p>
        </p:txBody>
      </p:sp>
      <p:pic>
        <p:nvPicPr>
          <p:cNvPr id="88068" name="Picture 3" descr="P:\rivers\Talks\TWG areaDetector 2017\pva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4402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Plugins: </a:t>
            </a:r>
            <a:r>
              <a:rPr lang="en-US" altLang="en-US" b="1" err="1">
                <a:solidFill>
                  <a:srgbClr val="0066FF"/>
                </a:solidFill>
              </a:rPr>
              <a:t>NDPluginFile</a:t>
            </a:r>
            <a:endParaRPr lang="en-US" altLang="en-US" b="1">
              <a:solidFill>
                <a:srgbClr val="0066FF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  <a:defRPr/>
            </a:pPr>
            <a:r>
              <a:rPr lang="en-US" sz="2800"/>
              <a:t>Saves </a:t>
            </a:r>
            <a:r>
              <a:rPr lang="en-US" sz="2800" err="1"/>
              <a:t>NDArrays</a:t>
            </a:r>
            <a:r>
              <a:rPr lang="en-US" sz="2800"/>
              <a:t> to disk</a:t>
            </a:r>
          </a:p>
          <a:p>
            <a:pPr marL="225425" indent="-225425">
              <a:lnSpc>
                <a:spcPct val="90000"/>
              </a:lnSpc>
              <a:defRPr/>
            </a:pPr>
            <a:r>
              <a:rPr lang="en-US" sz="2800"/>
              <a:t>3 modes: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/>
              <a:t>Single array per disk file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/>
              <a:t>Capture N arrays in memory, write to disk either multiple files or as a single large file (for file formats that support this.)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/>
              <a:t>Stream arrays to a single large disk file</a:t>
            </a:r>
          </a:p>
          <a:p>
            <a:pPr marL="288925" indent="-225425">
              <a:lnSpc>
                <a:spcPct val="90000"/>
              </a:lnSpc>
              <a:defRPr/>
            </a:pPr>
            <a:r>
              <a:rPr lang="en-US" sz="2800"/>
              <a:t>For file formats that support it, stores not just </a:t>
            </a:r>
            <a:r>
              <a:rPr lang="en-US" sz="2800" err="1"/>
              <a:t>NDArray</a:t>
            </a:r>
            <a:r>
              <a:rPr lang="en-US" sz="2800"/>
              <a:t> data but also </a:t>
            </a:r>
            <a:r>
              <a:rPr lang="en-US" sz="2800" err="1"/>
              <a:t>NDAttributes</a:t>
            </a:r>
            <a:endParaRPr 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Plugins: NDPluginFile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  <a:defRPr/>
            </a:pPr>
            <a:r>
              <a:rPr lang="en-US" sz="2800"/>
              <a:t>File formats currently supported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 err="1"/>
              <a:t>NDFileTIFF</a:t>
            </a:r>
            <a:endParaRPr lang="en-US" sz="2400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 sz="2000"/>
              <a:t>Supports any </a:t>
            </a:r>
            <a:r>
              <a:rPr lang="en-US" sz="2000" err="1"/>
              <a:t>NDArray</a:t>
            </a:r>
            <a:r>
              <a:rPr lang="en-US" sz="2000"/>
              <a:t> data type</a:t>
            </a:r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 sz="2000"/>
              <a:t>Stores </a:t>
            </a:r>
            <a:r>
              <a:rPr lang="en-US" sz="2000" err="1"/>
              <a:t>NDAttributes</a:t>
            </a:r>
            <a:r>
              <a:rPr lang="en-US" sz="2000"/>
              <a:t> as ASCII user tags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 err="1"/>
              <a:t>NDFileJPEG</a:t>
            </a:r>
            <a:endParaRPr lang="en-US" sz="2400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 sz="2000"/>
              <a:t>With compression control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sz="2400" err="1"/>
              <a:t>NDFileNetCDF</a:t>
            </a:r>
            <a:endParaRPr lang="en-US" sz="2400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 sz="2000"/>
              <a:t>Popular self-describing binary format, supported by </a:t>
            </a:r>
            <a:r>
              <a:rPr lang="en-US" sz="2000" err="1"/>
              <a:t>Unidata</a:t>
            </a:r>
            <a:r>
              <a:rPr lang="en-US" sz="2000"/>
              <a:t> at UCAR</a:t>
            </a:r>
          </a:p>
          <a:p>
            <a:pPr marL="625475" lvl="1" indent="-225425">
              <a:lnSpc>
                <a:spcPct val="90000"/>
              </a:lnSpc>
              <a:defRPr/>
            </a:pPr>
            <a:r>
              <a:rPr lang="en-US" sz="2400"/>
              <a:t>NDFileHDF5</a:t>
            </a:r>
          </a:p>
          <a:p>
            <a:pPr marL="1025525" lvl="2" indent="-225425">
              <a:lnSpc>
                <a:spcPct val="90000"/>
              </a:lnSpc>
              <a:defRPr/>
            </a:pPr>
            <a:r>
              <a:rPr lang="en-US"/>
              <a:t>Writes HDF5 files with the native HDF5 API, unlike the </a:t>
            </a:r>
            <a:r>
              <a:rPr lang="en-US" err="1"/>
              <a:t>NeXus</a:t>
            </a:r>
            <a:r>
              <a:rPr lang="en-US"/>
              <a:t> plugin which uses the </a:t>
            </a:r>
            <a:r>
              <a:rPr lang="en-US" err="1"/>
              <a:t>NeXus</a:t>
            </a:r>
            <a:r>
              <a:rPr lang="en-US"/>
              <a:t> API. Supports 3 types of compression.</a:t>
            </a:r>
          </a:p>
          <a:p>
            <a:pPr marL="1025525" lvl="2" indent="-225425">
              <a:lnSpc>
                <a:spcPct val="90000"/>
              </a:lnSpc>
              <a:defRPr/>
            </a:pPr>
            <a:r>
              <a:rPr lang="en-US"/>
              <a:t>Supports using an XML file to define the layout and placement of </a:t>
            </a:r>
            <a:r>
              <a:rPr lang="en-US" err="1"/>
              <a:t>NDArrays</a:t>
            </a:r>
            <a:r>
              <a:rPr lang="en-US"/>
              <a:t> and </a:t>
            </a:r>
            <a:r>
              <a:rPr lang="en-US" err="1"/>
              <a:t>NDAttributes</a:t>
            </a:r>
            <a:r>
              <a:rPr lang="en-US"/>
              <a:t> in the HDF5 file</a:t>
            </a:r>
          </a:p>
          <a:p>
            <a:pPr marL="1025525" lvl="2" indent="-225425">
              <a:lnSpc>
                <a:spcPct val="90000"/>
              </a:lnSpc>
              <a:defRPr/>
            </a:pPr>
            <a:r>
              <a:rPr lang="en-US"/>
              <a:t>Support Single Writer Multiple Reader (SWMR).  Only supported on local file systems, GPFS, and </a:t>
            </a:r>
            <a:r>
              <a:rPr lang="en-US" err="1"/>
              <a:t>Lustre</a:t>
            </a:r>
            <a:r>
              <a:rPr lang="en-US"/>
              <a:t> (not NFS or SMB)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Plugins: NDPluginFile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  <a:defRPr/>
            </a:pPr>
            <a:r>
              <a:rPr lang="en-US"/>
              <a:t>File formats currently supported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err="1"/>
              <a:t>NDFileNeXus</a:t>
            </a:r>
            <a:endParaRPr lang="en-US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/>
              <a:t>Standard file format for neutron and x-ray communities, based on HDF5, which is another popular self-describing binary format; richer than </a:t>
            </a:r>
            <a:r>
              <a:rPr lang="en-US" err="1"/>
              <a:t>netCDF</a:t>
            </a:r>
            <a:endParaRPr lang="en-US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/>
              <a:t>May be deprecated in a future release since </a:t>
            </a:r>
            <a:r>
              <a:rPr lang="en-US" err="1"/>
              <a:t>NeXus</a:t>
            </a:r>
            <a:r>
              <a:rPr lang="en-US"/>
              <a:t> files can now be produced with the NDFileHDF5 </a:t>
            </a:r>
            <a:r>
              <a:rPr lang="en-US" err="1"/>
              <a:t>plugin</a:t>
            </a:r>
            <a:r>
              <a:rPr lang="en-US"/>
              <a:t> using an appropriate XML layout file</a:t>
            </a:r>
          </a:p>
          <a:p>
            <a:pPr marL="625475" lvl="1" indent="-225425">
              <a:lnSpc>
                <a:spcPct val="90000"/>
              </a:lnSpc>
              <a:defRPr/>
            </a:pPr>
            <a:r>
              <a:rPr lang="en-US" err="1"/>
              <a:t>NDFileMagick</a:t>
            </a:r>
            <a:endParaRPr lang="en-US"/>
          </a:p>
          <a:p>
            <a:pPr marL="1025525" lvl="2" indent="-225425">
              <a:lnSpc>
                <a:spcPct val="90000"/>
              </a:lnSpc>
              <a:defRPr/>
            </a:pPr>
            <a:r>
              <a:rPr lang="en-US"/>
              <a:t>Uses </a:t>
            </a:r>
            <a:r>
              <a:rPr lang="en-US" err="1"/>
              <a:t>GraphicsMagick</a:t>
            </a:r>
            <a:r>
              <a:rPr lang="en-US"/>
              <a:t> to write files, and can write in dozens of file formats, including JPEG, TIFF, PNG, PDF, etc.</a:t>
            </a:r>
          </a:p>
          <a:p>
            <a:pPr marL="688975" lvl="1" indent="-225425">
              <a:lnSpc>
                <a:spcPct val="90000"/>
              </a:lnSpc>
              <a:defRPr/>
            </a:pPr>
            <a:r>
              <a:rPr lang="en-US" err="1"/>
              <a:t>NDFileNull</a:t>
            </a:r>
            <a:endParaRPr lang="en-US"/>
          </a:p>
          <a:p>
            <a:pPr marL="1089025" lvl="2" indent="-225425">
              <a:lnSpc>
                <a:spcPct val="90000"/>
              </a:lnSpc>
              <a:defRPr/>
            </a:pPr>
            <a:r>
              <a:rPr lang="en-US"/>
              <a:t>Used only to delete original driver files when no other file plugin is running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File saving with driver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257800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altLang="en-US" sz="2800"/>
              <a:t>In addition to file saving plugins, many vendor libraries also support saving files (e.g. marCCD, mar345, Pilatus, etc.) and this is supported at the driver level.</a:t>
            </a:r>
          </a:p>
          <a:p>
            <a:pPr marL="225425" indent="-225425">
              <a:lnSpc>
                <a:spcPct val="90000"/>
              </a:lnSpc>
            </a:pPr>
            <a:r>
              <a:rPr lang="en-US" altLang="en-US" sz="2800"/>
              <a:t>File saving plugin can be used instead of or in addition to vendor file saving 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 sz="2400"/>
              <a:t>Can add additional metadata vendor does not support</a:t>
            </a:r>
          </a:p>
          <a:p>
            <a:pPr marL="688975" lvl="1" indent="-225425">
              <a:lnSpc>
                <a:spcPct val="90000"/>
              </a:lnSpc>
            </a:pPr>
            <a:r>
              <a:rPr lang="en-US" altLang="en-US" sz="2400"/>
              <a:t>Could write JPEGS for Web display every minute, etc.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NDPluginFile display: TIFF</a:t>
            </a:r>
          </a:p>
        </p:txBody>
      </p:sp>
      <p:sp>
        <p:nvSpPr>
          <p:cNvPr id="98307" name="Text Box 7"/>
          <p:cNvSpPr txBox="1">
            <a:spLocks noChangeArrowheads="1"/>
          </p:cNvSpPr>
          <p:nvPr/>
        </p:nvSpPr>
        <p:spPr bwMode="auto">
          <a:xfrm>
            <a:off x="762000" y="5638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Example: saving 82 frames/second of 1024x1024 video to TIFF files, a few dropped frames.</a:t>
            </a:r>
          </a:p>
        </p:txBody>
      </p:sp>
      <p:pic>
        <p:nvPicPr>
          <p:cNvPr id="98308" name="Picture 6" descr="NDFileTI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8388"/>
            <a:ext cx="82296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NDFileHDF5</a:t>
            </a:r>
          </a:p>
        </p:txBody>
      </p:sp>
      <p:pic>
        <p:nvPicPr>
          <p:cNvPr id="100355" name="Picture 7" descr="C:\EPICS\devel\areaDetector-2-1\ADCore\documentation\NDFileHD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01" b="20000"/>
          <a:stretch>
            <a:fillRect/>
          </a:stretch>
        </p:blipFill>
        <p:spPr bwMode="auto">
          <a:xfrm>
            <a:off x="808038" y="685800"/>
            <a:ext cx="772636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NDFileHDF5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XML file to define file layout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86800" cy="574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xml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="entry"&gt;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NXentry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="instrument"&gt;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NXinstrument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="detector"&gt;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NXdetector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="data"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="detector" </a:t>
            </a:r>
            <a:r>
              <a:rPr lang="en-US" sz="1050" err="1">
                <a:solidFill>
                  <a:srgbClr val="FF0000"/>
                </a:solidFill>
                <a:latin typeface="Courier New"/>
              </a:rPr>
              <a:t>det_default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="true"&gt;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="SDS"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="signal"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="1"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="target"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="/entry/instrument/detector/data"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          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NDAttributes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NXcollection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ColorMode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 err="1">
                <a:solidFill>
                  <a:srgbClr val="FF0000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ColorMode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</a:t>
            </a:r>
            <a:r>
              <a:rPr lang="en-US" sz="1050" err="1">
                <a:solidFill>
                  <a:srgbClr val="008000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detector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NDAttributes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 err="1">
                <a:solidFill>
                  <a:srgbClr val="FF0000"/>
                </a:solidFill>
                <a:latin typeface="Courier New"/>
              </a:rPr>
              <a:t>ndattr_default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="true"&gt;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NXcollection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</a:t>
            </a:r>
            <a:r>
              <a:rPr lang="en-US" sz="1050" err="1">
                <a:solidFill>
                  <a:srgbClr val="008000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(default)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="performance"&gt;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="timestamp"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ndattribute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dataset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performance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instrument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="data"&gt;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NX_class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source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="constant"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1050" err="1">
                <a:solidFill>
                  <a:srgbClr val="0000FF"/>
                </a:solidFill>
                <a:latin typeface="Courier New"/>
              </a:rPr>
              <a:t>NXdata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="string"&gt;&lt;/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attribute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</a:t>
            </a:r>
            <a:r>
              <a:rPr lang="en-US" sz="1050" err="1">
                <a:solidFill>
                  <a:srgbClr val="A31515"/>
                </a:solidFill>
                <a:latin typeface="Courier New"/>
              </a:rPr>
              <a:t>hardlink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="data" </a:t>
            </a:r>
            <a:r>
              <a:rPr lang="en-US" sz="1050">
                <a:solidFill>
                  <a:srgbClr val="FF0000"/>
                </a:solidFill>
                <a:latin typeface="Courier New"/>
              </a:rPr>
              <a:t>target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="/entry/instrument/detector/data"&gt;&lt;/</a:t>
            </a:r>
            <a:r>
              <a:rPr lang="en-US" sz="1050" err="1">
                <a:solidFill>
                  <a:srgbClr val="A31515"/>
                </a:solidFill>
                <a:latin typeface="Courier New"/>
              </a:rPr>
              <a:t>hardlink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The "target" attribute in /entry/instrument/detector/data is used to </a:t>
            </a:r>
          </a:p>
          <a:p>
            <a:pPr>
              <a:defRPr/>
            </a:pPr>
            <a:r>
              <a:rPr lang="en-US" sz="1050">
                <a:solidFill>
                  <a:srgbClr val="008000"/>
                </a:solidFill>
                <a:latin typeface="Courier New"/>
              </a:rPr>
              <a:t>           tell Nexus utilities that this is a </a:t>
            </a:r>
            <a:r>
              <a:rPr lang="en-US" sz="1050" err="1">
                <a:solidFill>
                  <a:srgbClr val="008000"/>
                </a:solidFill>
                <a:latin typeface="Courier New"/>
              </a:rPr>
              <a:t>hardlink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data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 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  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group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                &lt;!--</a:t>
            </a:r>
            <a:r>
              <a:rPr lang="en-US" sz="1050">
                <a:solidFill>
                  <a:srgbClr val="008000"/>
                </a:solidFill>
                <a:latin typeface="Courier New"/>
              </a:rPr>
              <a:t> end group entry 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--&gt;</a:t>
            </a:r>
          </a:p>
          <a:p>
            <a:pPr>
              <a:defRPr/>
            </a:pPr>
            <a:r>
              <a:rPr lang="en-US" sz="105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1050">
                <a:solidFill>
                  <a:srgbClr val="A31515"/>
                </a:solidFill>
                <a:latin typeface="Courier New"/>
              </a:rPr>
              <a:t>xml</a:t>
            </a:r>
            <a:r>
              <a:rPr lang="en-US" sz="105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>
              <a:defRPr/>
            </a:pPr>
            <a:endParaRPr lang="en-US" sz="1050">
              <a:solidFill>
                <a:srgbClr val="0000FF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Multiple Threads per Plugin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Support for multiple threads running the </a:t>
            </a:r>
            <a:r>
              <a:rPr lang="en-US" kern="0" err="1">
                <a:solidFill>
                  <a:srgbClr val="000000"/>
                </a:solidFill>
              </a:rPr>
              <a:t>processCallbacks</a:t>
            </a:r>
            <a:r>
              <a:rPr lang="en-US" kern="0">
                <a:solidFill>
                  <a:srgbClr val="000000"/>
                </a:solidFill>
              </a:rPr>
              <a:t>() function in a single plugin.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Can improve the performance of the plugin by a large factor. </a:t>
            </a:r>
          </a:p>
          <a:p>
            <a:pPr marL="228600" lvl="1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Linear scaling with up to 5 threads (the largest value tested) observed for most of the plugins that now support multiple threads.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Maximum number of threads that can be used for the plugin is set in constructor and in IOC startup script.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Actual number of threads to use controlled via an EPICS PV at run time, up to the maximum value.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Optional sorting of </a:t>
            </a:r>
            <a:r>
              <a:rPr lang="en-US" kern="0" err="1">
                <a:solidFill>
                  <a:srgbClr val="000000"/>
                </a:solidFill>
              </a:rPr>
              <a:t>NDArrays</a:t>
            </a:r>
            <a:r>
              <a:rPr lang="en-US" kern="0">
                <a:solidFill>
                  <a:srgbClr val="000000"/>
                </a:solidFill>
              </a:rPr>
              <a:t> by </a:t>
            </a:r>
            <a:r>
              <a:rPr lang="en-US" kern="0" err="1">
                <a:solidFill>
                  <a:srgbClr val="000000"/>
                </a:solidFill>
              </a:rPr>
              <a:t>uniqueId</a:t>
            </a:r>
            <a:r>
              <a:rPr lang="en-US" kern="0">
                <a:solidFill>
                  <a:srgbClr val="000000"/>
                </a:solidFill>
              </a:rPr>
              <a:t> to attempt to output them in the correct order. </a:t>
            </a:r>
          </a:p>
          <a:p>
            <a:pPr marL="640080" lvl="1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solidFill>
                  <a:srgbClr val="000000"/>
                </a:solidFill>
              </a:rPr>
              <a:t>Several new parameters to control this option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Plugins needed minor modifications to be thread-safe for multiple threads running in a single plugin object.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Most compute-intensive plugins now support multiple threads.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>
              <a:solidFill>
                <a:srgbClr val="000000"/>
              </a:solidFill>
            </a:endParaRPr>
          </a:p>
          <a:p>
            <a:pPr marL="640080" lvl="1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ker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Multiple Threads per Plugin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1 Thread</a:t>
            </a:r>
          </a:p>
        </p:txBody>
      </p:sp>
      <p:pic>
        <p:nvPicPr>
          <p:cNvPr id="108547" name="Picture 2" descr="C:\Talks\SLAC areaDetector 2017\ADCore_documentation\NDPluginDriverExample_top_1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09687"/>
            <a:ext cx="594360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3" descr="C:\Talks\SLAC areaDetector 2017\ADCore_documentation\NDPluginDriverExample_StatsFull_1thr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143000"/>
            <a:ext cx="25225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0" name="AutoShape 34"/>
          <p:cNvCxnSpPr>
            <a:cxnSpLocks noChangeShapeType="1"/>
            <a:stCxn id="12293" idx="2"/>
            <a:endCxn id="12295" idx="0"/>
          </p:cNvCxnSpPr>
          <p:nvPr/>
        </p:nvCxnSpPr>
        <p:spPr bwMode="auto">
          <a:xfrm rot="16200000" flipH="1">
            <a:off x="3783806" y="3902869"/>
            <a:ext cx="1781175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1" name="AutoShape 35"/>
          <p:cNvCxnSpPr>
            <a:cxnSpLocks noChangeShapeType="1"/>
            <a:stCxn id="12295" idx="0"/>
            <a:endCxn id="12318" idx="2"/>
          </p:cNvCxnSpPr>
          <p:nvPr/>
        </p:nvCxnSpPr>
        <p:spPr bwMode="auto">
          <a:xfrm flipH="1" flipV="1">
            <a:off x="2149475" y="3994150"/>
            <a:ext cx="2525713" cy="80010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6238" y="1477963"/>
            <a:ext cx="118903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ADBase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.template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013075" y="2422525"/>
            <a:ext cx="332105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Standard asyn device support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(device-independent)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576638" y="5532438"/>
            <a:ext cx="219392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Vendor API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805238" y="4794250"/>
            <a:ext cx="173831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Driver </a:t>
            </a:r>
          </a:p>
        </p:txBody>
      </p:sp>
      <p:cxnSp>
        <p:nvCxnSpPr>
          <p:cNvPr id="12296" name="AutoShape 7"/>
          <p:cNvCxnSpPr>
            <a:cxnSpLocks noChangeShapeType="1"/>
            <a:stCxn id="12344" idx="2"/>
            <a:endCxn id="12295" idx="0"/>
          </p:cNvCxnSpPr>
          <p:nvPr/>
        </p:nvCxnSpPr>
        <p:spPr bwMode="auto">
          <a:xfrm flipH="1">
            <a:off x="4675188" y="3994150"/>
            <a:ext cx="765175" cy="80010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7" name="AutoShape 8"/>
          <p:cNvCxnSpPr>
            <a:cxnSpLocks noChangeShapeType="1"/>
            <a:stCxn id="12295" idx="2"/>
            <a:endCxn id="12294" idx="0"/>
          </p:cNvCxnSpPr>
          <p:nvPr/>
        </p:nvCxnSpPr>
        <p:spPr bwMode="auto">
          <a:xfrm flipH="1">
            <a:off x="4673600" y="5140325"/>
            <a:ext cx="1588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" name="AutoShape 9"/>
          <p:cNvCxnSpPr>
            <a:cxnSpLocks noChangeShapeType="1"/>
            <a:stCxn id="12293" idx="2"/>
            <a:endCxn id="12344" idx="0"/>
          </p:cNvCxnSpPr>
          <p:nvPr/>
        </p:nvCxnSpPr>
        <p:spPr bwMode="auto">
          <a:xfrm>
            <a:off x="4673600" y="3013075"/>
            <a:ext cx="766763" cy="635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920875" y="596900"/>
            <a:ext cx="6399213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Channel Access Clients (CSS, medm, Python, ImageJ, SPEC, etc.)</a:t>
            </a:r>
          </a:p>
        </p:txBody>
      </p:sp>
      <p:cxnSp>
        <p:nvCxnSpPr>
          <p:cNvPr id="12300" name="AutoShape 11"/>
          <p:cNvCxnSpPr>
            <a:cxnSpLocks noChangeShapeType="1"/>
            <a:stCxn id="12299" idx="2"/>
            <a:endCxn id="12292" idx="0"/>
          </p:cNvCxnSpPr>
          <p:nvPr/>
        </p:nvCxnSpPr>
        <p:spPr bwMode="auto">
          <a:xfrm flipH="1">
            <a:off x="2241550" y="936625"/>
            <a:ext cx="2878138" cy="5413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1625600" y="133350"/>
            <a:ext cx="6096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 areaDetector Architecture</a:t>
            </a:r>
          </a:p>
        </p:txBody>
      </p:sp>
      <p:cxnSp>
        <p:nvCxnSpPr>
          <p:cNvPr id="12302" name="AutoShape 13"/>
          <p:cNvCxnSpPr>
            <a:cxnSpLocks noChangeShapeType="1"/>
            <a:stCxn id="12292" idx="2"/>
            <a:endCxn id="12293" idx="0"/>
          </p:cNvCxnSpPr>
          <p:nvPr/>
        </p:nvCxnSpPr>
        <p:spPr bwMode="auto">
          <a:xfrm>
            <a:off x="2241550" y="2068513"/>
            <a:ext cx="2432050" cy="3540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3200400" y="1466850"/>
            <a:ext cx="12795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xxxDriver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.template</a:t>
            </a:r>
          </a:p>
        </p:txBody>
      </p:sp>
      <p:cxnSp>
        <p:nvCxnSpPr>
          <p:cNvPr id="12304" name="AutoShape 15"/>
          <p:cNvCxnSpPr>
            <a:cxnSpLocks noChangeShapeType="1"/>
            <a:stCxn id="12299" idx="2"/>
            <a:endCxn id="12303" idx="0"/>
          </p:cNvCxnSpPr>
          <p:nvPr/>
        </p:nvCxnSpPr>
        <p:spPr bwMode="auto">
          <a:xfrm flipH="1">
            <a:off x="3840163" y="936625"/>
            <a:ext cx="1279525" cy="5302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AutoShape 16"/>
          <p:cNvCxnSpPr>
            <a:cxnSpLocks noChangeShapeType="1"/>
            <a:stCxn id="12303" idx="2"/>
            <a:endCxn id="12293" idx="0"/>
          </p:cNvCxnSpPr>
          <p:nvPr/>
        </p:nvCxnSpPr>
        <p:spPr bwMode="auto">
          <a:xfrm>
            <a:off x="3840163" y="2057400"/>
            <a:ext cx="833437" cy="36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3532188" y="6103938"/>
            <a:ext cx="2284412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Hardware</a:t>
            </a:r>
          </a:p>
        </p:txBody>
      </p:sp>
      <p:cxnSp>
        <p:nvCxnSpPr>
          <p:cNvPr id="12307" name="AutoShape 18"/>
          <p:cNvCxnSpPr>
            <a:cxnSpLocks noChangeShapeType="1"/>
            <a:stCxn id="12294" idx="2"/>
            <a:endCxn id="12306" idx="0"/>
          </p:cNvCxnSpPr>
          <p:nvPr/>
        </p:nvCxnSpPr>
        <p:spPr bwMode="auto">
          <a:xfrm>
            <a:off x="4673600" y="5875338"/>
            <a:ext cx="158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7588250" y="2149475"/>
            <a:ext cx="14636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C++ Base classes (NDArray, asynPortDriver, asynNDArrayDriver, ADDriver, NDPluginDriver)</a:t>
            </a:r>
          </a:p>
        </p:txBody>
      </p:sp>
      <p:cxnSp>
        <p:nvCxnSpPr>
          <p:cNvPr id="12309" name="AutoShape 20"/>
          <p:cNvCxnSpPr>
            <a:cxnSpLocks noChangeShapeType="1"/>
            <a:stCxn id="12295" idx="3"/>
            <a:endCxn id="12308" idx="2"/>
          </p:cNvCxnSpPr>
          <p:nvPr/>
        </p:nvCxnSpPr>
        <p:spPr bwMode="auto">
          <a:xfrm flipV="1">
            <a:off x="5543550" y="3346450"/>
            <a:ext cx="2776538" cy="1620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0" name="AutoShape 21"/>
          <p:cNvCxnSpPr>
            <a:cxnSpLocks noChangeShapeType="1"/>
            <a:stCxn id="12308" idx="2"/>
            <a:endCxn id="12320" idx="3"/>
          </p:cNvCxnSpPr>
          <p:nvPr/>
        </p:nvCxnSpPr>
        <p:spPr bwMode="auto">
          <a:xfrm flipH="1">
            <a:off x="7588250" y="3346450"/>
            <a:ext cx="731838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4"/>
          <p:cNvCxnSpPr>
            <a:cxnSpLocks noChangeShapeType="1"/>
          </p:cNvCxnSpPr>
          <p:nvPr/>
        </p:nvCxnSpPr>
        <p:spPr bwMode="auto">
          <a:xfrm>
            <a:off x="1965325" y="338613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0" y="1325563"/>
            <a:ext cx="16462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5 Standard EPICS records</a:t>
            </a:r>
          </a:p>
        </p:txBody>
      </p:sp>
      <p:sp>
        <p:nvSpPr>
          <p:cNvPr id="12313" name="Text Box 26"/>
          <p:cNvSpPr txBox="1">
            <a:spLocks noChangeArrowheads="1"/>
          </p:cNvSpPr>
          <p:nvPr/>
        </p:nvSpPr>
        <p:spPr bwMode="auto">
          <a:xfrm>
            <a:off x="0" y="2332038"/>
            <a:ext cx="15541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EPICS device support</a:t>
            </a:r>
          </a:p>
        </p:txBody>
      </p:sp>
      <p:sp>
        <p:nvSpPr>
          <p:cNvPr id="12314" name="Text Box 27"/>
          <p:cNvSpPr txBox="1">
            <a:spLocks noChangeArrowheads="1"/>
          </p:cNvSpPr>
          <p:nvPr/>
        </p:nvSpPr>
        <p:spPr bwMode="auto">
          <a:xfrm>
            <a:off x="0" y="3530600"/>
            <a:ext cx="1189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3 Plug-ins</a:t>
            </a:r>
          </a:p>
        </p:txBody>
      </p:sp>
      <p:sp>
        <p:nvSpPr>
          <p:cNvPr id="12315" name="Text Box 28"/>
          <p:cNvSpPr txBox="1">
            <a:spLocks noChangeArrowheads="1"/>
          </p:cNvSpPr>
          <p:nvPr/>
        </p:nvSpPr>
        <p:spPr bwMode="auto">
          <a:xfrm>
            <a:off x="0" y="5532438"/>
            <a:ext cx="1463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1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Hardware API</a:t>
            </a:r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0" y="4676775"/>
            <a:ext cx="1554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Device drivers</a:t>
            </a:r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0" y="411163"/>
            <a:ext cx="1920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Layer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EPICS CA clients</a:t>
            </a:r>
          </a:p>
        </p:txBody>
      </p:sp>
      <p:sp>
        <p:nvSpPr>
          <p:cNvPr id="12318" name="Rectangle 31"/>
          <p:cNvSpPr>
            <a:spLocks noChangeArrowheads="1"/>
          </p:cNvSpPr>
          <p:nvPr/>
        </p:nvSpPr>
        <p:spPr bwMode="auto">
          <a:xfrm>
            <a:off x="1554163" y="3648075"/>
            <a:ext cx="11890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StdArrays</a:t>
            </a:r>
          </a:p>
        </p:txBody>
      </p:sp>
      <p:cxnSp>
        <p:nvCxnSpPr>
          <p:cNvPr id="12319" name="AutoShape 32"/>
          <p:cNvCxnSpPr>
            <a:cxnSpLocks noChangeShapeType="1"/>
            <a:stCxn id="12293" idx="1"/>
            <a:endCxn id="12318" idx="0"/>
          </p:cNvCxnSpPr>
          <p:nvPr/>
        </p:nvCxnSpPr>
        <p:spPr bwMode="auto">
          <a:xfrm rot="10800000" flipV="1">
            <a:off x="2149475" y="2717800"/>
            <a:ext cx="863600" cy="930275"/>
          </a:xfrm>
          <a:prstGeom prst="bentConnector2">
            <a:avLst/>
          </a:prstGeom>
          <a:noFill/>
          <a:ln w="9525">
            <a:solidFill>
              <a:srgbClr val="0000FF"/>
            </a:solidFill>
            <a:prstDash val="lgDash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0" name="Rectangle 36"/>
          <p:cNvSpPr>
            <a:spLocks noChangeArrowheads="1"/>
          </p:cNvSpPr>
          <p:nvPr/>
        </p:nvSpPr>
        <p:spPr bwMode="auto">
          <a:xfrm>
            <a:off x="6081713" y="3421063"/>
            <a:ext cx="1506537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File 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(HDF5, </a:t>
            </a: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netCDF, TIFF, JPEG)</a:t>
            </a:r>
          </a:p>
        </p:txBody>
      </p:sp>
      <p:cxnSp>
        <p:nvCxnSpPr>
          <p:cNvPr id="12321" name="AutoShape 37"/>
          <p:cNvCxnSpPr>
            <a:cxnSpLocks noChangeShapeType="1"/>
            <a:stCxn id="12295" idx="0"/>
            <a:endCxn id="12320" idx="2"/>
          </p:cNvCxnSpPr>
          <p:nvPr/>
        </p:nvCxnSpPr>
        <p:spPr bwMode="auto">
          <a:xfrm flipV="1">
            <a:off x="4675188" y="4221163"/>
            <a:ext cx="2159000" cy="573087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2" name="AutoShape 38"/>
          <p:cNvCxnSpPr>
            <a:cxnSpLocks noChangeShapeType="1"/>
            <a:stCxn id="12293" idx="2"/>
            <a:endCxn id="12320" idx="0"/>
          </p:cNvCxnSpPr>
          <p:nvPr/>
        </p:nvCxnSpPr>
        <p:spPr bwMode="auto">
          <a:xfrm>
            <a:off x="4673600" y="3013075"/>
            <a:ext cx="2160588" cy="407988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3" name="Rectangle 39"/>
          <p:cNvSpPr>
            <a:spLocks noChangeArrowheads="1"/>
          </p:cNvSpPr>
          <p:nvPr/>
        </p:nvSpPr>
        <p:spPr bwMode="auto">
          <a:xfrm>
            <a:off x="6583363" y="1477963"/>
            <a:ext cx="15541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NDPluginXXX.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template</a:t>
            </a:r>
          </a:p>
        </p:txBody>
      </p:sp>
      <p:cxnSp>
        <p:nvCxnSpPr>
          <p:cNvPr id="12324" name="AutoShape 40"/>
          <p:cNvCxnSpPr>
            <a:cxnSpLocks noChangeShapeType="1"/>
            <a:stCxn id="12323" idx="2"/>
            <a:endCxn id="12293" idx="0"/>
          </p:cNvCxnSpPr>
          <p:nvPr/>
        </p:nvCxnSpPr>
        <p:spPr bwMode="auto">
          <a:xfrm flipH="1">
            <a:off x="4673600" y="2068513"/>
            <a:ext cx="2687638" cy="3540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5" name="AutoShape 41"/>
          <p:cNvCxnSpPr>
            <a:cxnSpLocks noChangeShapeType="1"/>
            <a:stCxn id="12299" idx="2"/>
            <a:endCxn id="12323" idx="0"/>
          </p:cNvCxnSpPr>
          <p:nvPr/>
        </p:nvCxnSpPr>
        <p:spPr bwMode="auto">
          <a:xfrm>
            <a:off x="5119688" y="936625"/>
            <a:ext cx="2241550" cy="5413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6" name="AutoShape 42"/>
          <p:cNvCxnSpPr>
            <a:cxnSpLocks noChangeShapeType="1"/>
            <a:stCxn id="12293" idx="2"/>
            <a:endCxn id="12318" idx="0"/>
          </p:cNvCxnSpPr>
          <p:nvPr/>
        </p:nvCxnSpPr>
        <p:spPr bwMode="auto">
          <a:xfrm flipH="1">
            <a:off x="2149475" y="3013075"/>
            <a:ext cx="2524125" cy="635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7" name="AutoShape 43"/>
          <p:cNvCxnSpPr>
            <a:cxnSpLocks noChangeShapeType="1"/>
            <a:endCxn id="12328" idx="1"/>
          </p:cNvCxnSpPr>
          <p:nvPr/>
        </p:nvCxnSpPr>
        <p:spPr bwMode="auto">
          <a:xfrm>
            <a:off x="6019800" y="5257800"/>
            <a:ext cx="503238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8" name="Text Box 44"/>
          <p:cNvSpPr txBox="1">
            <a:spLocks noChangeArrowheads="1"/>
          </p:cNvSpPr>
          <p:nvPr/>
        </p:nvSpPr>
        <p:spPr bwMode="auto">
          <a:xfrm>
            <a:off x="6523038" y="5105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Channel access</a:t>
            </a:r>
          </a:p>
        </p:txBody>
      </p:sp>
      <p:cxnSp>
        <p:nvCxnSpPr>
          <p:cNvPr id="12329" name="AutoShape 45"/>
          <p:cNvCxnSpPr>
            <a:cxnSpLocks noChangeShapeType="1"/>
            <a:endCxn id="12330" idx="1"/>
          </p:cNvCxnSpPr>
          <p:nvPr/>
        </p:nvCxnSpPr>
        <p:spPr bwMode="auto">
          <a:xfrm>
            <a:off x="6019800" y="5543550"/>
            <a:ext cx="503238" cy="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0" name="Text Box 46"/>
          <p:cNvSpPr txBox="1">
            <a:spLocks noChangeArrowheads="1"/>
          </p:cNvSpPr>
          <p:nvPr/>
        </p:nvSpPr>
        <p:spPr bwMode="auto">
          <a:xfrm>
            <a:off x="6523038" y="539115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Record/device support</a:t>
            </a:r>
          </a:p>
        </p:txBody>
      </p:sp>
      <p:cxnSp>
        <p:nvCxnSpPr>
          <p:cNvPr id="12331" name="AutoShape 47"/>
          <p:cNvCxnSpPr>
            <a:cxnSpLocks noChangeShapeType="1"/>
            <a:endCxn id="12332" idx="1"/>
          </p:cNvCxnSpPr>
          <p:nvPr/>
        </p:nvCxnSpPr>
        <p:spPr bwMode="auto">
          <a:xfrm>
            <a:off x="6019800" y="5791200"/>
            <a:ext cx="503238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2" name="Text Box 48"/>
          <p:cNvSpPr txBox="1">
            <a:spLocks noChangeArrowheads="1"/>
          </p:cNvSpPr>
          <p:nvPr/>
        </p:nvSpPr>
        <p:spPr bwMode="auto">
          <a:xfrm>
            <a:off x="6523038" y="5638800"/>
            <a:ext cx="265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asynInt32, Float64, Octet</a:t>
            </a:r>
          </a:p>
        </p:txBody>
      </p:sp>
      <p:cxnSp>
        <p:nvCxnSpPr>
          <p:cNvPr id="12333" name="AutoShape 49"/>
          <p:cNvCxnSpPr>
            <a:cxnSpLocks noChangeShapeType="1"/>
            <a:endCxn id="12334" idx="1"/>
          </p:cNvCxnSpPr>
          <p:nvPr/>
        </p:nvCxnSpPr>
        <p:spPr bwMode="auto">
          <a:xfrm>
            <a:off x="6019800" y="6248400"/>
            <a:ext cx="503238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4" name="Text Box 50"/>
          <p:cNvSpPr txBox="1">
            <a:spLocks noChangeArrowheads="1"/>
          </p:cNvSpPr>
          <p:nvPr/>
        </p:nvSpPr>
        <p:spPr bwMode="auto">
          <a:xfrm>
            <a:off x="6523038" y="6096000"/>
            <a:ext cx="2697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asynGenericPointer (NDArray)</a:t>
            </a:r>
          </a:p>
        </p:txBody>
      </p:sp>
      <p:cxnSp>
        <p:nvCxnSpPr>
          <p:cNvPr id="12335" name="AutoShape 51"/>
          <p:cNvCxnSpPr>
            <a:cxnSpLocks noChangeShapeType="1"/>
            <a:endCxn id="12336" idx="1"/>
          </p:cNvCxnSpPr>
          <p:nvPr/>
        </p:nvCxnSpPr>
        <p:spPr bwMode="auto">
          <a:xfrm>
            <a:off x="6019800" y="6019800"/>
            <a:ext cx="503238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6" name="Text Box 52"/>
          <p:cNvSpPr txBox="1">
            <a:spLocks noChangeArrowheads="1"/>
          </p:cNvSpPr>
          <p:nvPr/>
        </p:nvSpPr>
        <p:spPr bwMode="auto">
          <a:xfrm>
            <a:off x="6523038" y="5867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asynXXXArray</a:t>
            </a:r>
          </a:p>
        </p:txBody>
      </p:sp>
      <p:cxnSp>
        <p:nvCxnSpPr>
          <p:cNvPr id="12337" name="AutoShape 53"/>
          <p:cNvCxnSpPr>
            <a:cxnSpLocks noChangeShapeType="1"/>
            <a:endCxn id="12338" idx="1"/>
          </p:cNvCxnSpPr>
          <p:nvPr/>
        </p:nvCxnSpPr>
        <p:spPr bwMode="auto">
          <a:xfrm>
            <a:off x="6019800" y="6505575"/>
            <a:ext cx="503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8" name="Text Box 54"/>
          <p:cNvSpPr txBox="1">
            <a:spLocks noChangeArrowheads="1"/>
          </p:cNvSpPr>
          <p:nvPr/>
        </p:nvSpPr>
        <p:spPr bwMode="auto">
          <a:xfrm>
            <a:off x="6523038" y="6353175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 library calls</a:t>
            </a:r>
          </a:p>
        </p:txBody>
      </p:sp>
      <p:sp>
        <p:nvSpPr>
          <p:cNvPr id="12339" name="Rectangle 55"/>
          <p:cNvSpPr>
            <a:spLocks noChangeArrowheads="1"/>
          </p:cNvSpPr>
          <p:nvPr/>
        </p:nvSpPr>
        <p:spPr bwMode="auto">
          <a:xfrm>
            <a:off x="4664075" y="1477963"/>
            <a:ext cx="1554163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NDPluginBase</a:t>
            </a:r>
            <a:b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.template</a:t>
            </a:r>
          </a:p>
        </p:txBody>
      </p:sp>
      <p:cxnSp>
        <p:nvCxnSpPr>
          <p:cNvPr id="12340" name="AutoShape 56"/>
          <p:cNvCxnSpPr>
            <a:cxnSpLocks noChangeShapeType="1"/>
            <a:stCxn id="12299" idx="2"/>
            <a:endCxn id="12339" idx="0"/>
          </p:cNvCxnSpPr>
          <p:nvPr/>
        </p:nvCxnSpPr>
        <p:spPr bwMode="auto">
          <a:xfrm>
            <a:off x="5119688" y="936625"/>
            <a:ext cx="322262" cy="5413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1" name="AutoShape 57"/>
          <p:cNvCxnSpPr>
            <a:cxnSpLocks noChangeShapeType="1"/>
            <a:stCxn id="12339" idx="2"/>
            <a:endCxn id="12293" idx="0"/>
          </p:cNvCxnSpPr>
          <p:nvPr/>
        </p:nvCxnSpPr>
        <p:spPr bwMode="auto">
          <a:xfrm flipH="1">
            <a:off x="4673600" y="2068513"/>
            <a:ext cx="768350" cy="3540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2" name="AutoShape 58"/>
          <p:cNvCxnSpPr>
            <a:cxnSpLocks noChangeShapeType="1"/>
            <a:stCxn id="12345" idx="3"/>
            <a:endCxn id="12344" idx="1"/>
          </p:cNvCxnSpPr>
          <p:nvPr/>
        </p:nvCxnSpPr>
        <p:spPr bwMode="auto">
          <a:xfrm>
            <a:off x="4387850" y="3821113"/>
            <a:ext cx="549275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3" name="AutoShape 59"/>
          <p:cNvCxnSpPr>
            <a:cxnSpLocks noChangeShapeType="1"/>
            <a:stCxn id="12345" idx="1"/>
            <a:endCxn id="12318" idx="3"/>
          </p:cNvCxnSpPr>
          <p:nvPr/>
        </p:nvCxnSpPr>
        <p:spPr bwMode="auto">
          <a:xfrm flipH="1">
            <a:off x="2743200" y="3821113"/>
            <a:ext cx="365125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44" name="Rectangle 4"/>
          <p:cNvSpPr>
            <a:spLocks noChangeArrowheads="1"/>
          </p:cNvSpPr>
          <p:nvPr/>
        </p:nvSpPr>
        <p:spPr bwMode="auto">
          <a:xfrm>
            <a:off x="4937125" y="3648075"/>
            <a:ext cx="10064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ROI</a:t>
            </a:r>
          </a:p>
        </p:txBody>
      </p:sp>
      <p:sp>
        <p:nvSpPr>
          <p:cNvPr id="12345" name="Rectangle 60"/>
          <p:cNvSpPr>
            <a:spLocks noChangeArrowheads="1"/>
          </p:cNvSpPr>
          <p:nvPr/>
        </p:nvSpPr>
        <p:spPr bwMode="auto">
          <a:xfrm>
            <a:off x="3108325" y="3648075"/>
            <a:ext cx="1279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Process</a:t>
            </a:r>
          </a:p>
        </p:txBody>
      </p:sp>
      <p:cxnSp>
        <p:nvCxnSpPr>
          <p:cNvPr id="12346" name="AutoShape 61"/>
          <p:cNvCxnSpPr>
            <a:cxnSpLocks noChangeShapeType="1"/>
            <a:stCxn id="12293" idx="2"/>
            <a:endCxn id="12345" idx="0"/>
          </p:cNvCxnSpPr>
          <p:nvPr/>
        </p:nvCxnSpPr>
        <p:spPr bwMode="auto">
          <a:xfrm flipH="1">
            <a:off x="3748088" y="3013075"/>
            <a:ext cx="925512" cy="635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7" name="AutoShape 62"/>
          <p:cNvCxnSpPr>
            <a:cxnSpLocks noChangeShapeType="1"/>
            <a:stCxn id="12345" idx="2"/>
            <a:endCxn id="12295" idx="0"/>
          </p:cNvCxnSpPr>
          <p:nvPr/>
        </p:nvCxnSpPr>
        <p:spPr bwMode="auto">
          <a:xfrm>
            <a:off x="3748088" y="3994150"/>
            <a:ext cx="927100" cy="80010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48" name="AutoShape 63"/>
          <p:cNvCxnSpPr>
            <a:cxnSpLocks noChangeShapeType="1"/>
            <a:stCxn id="12344" idx="3"/>
            <a:endCxn id="12320" idx="1"/>
          </p:cNvCxnSpPr>
          <p:nvPr/>
        </p:nvCxnSpPr>
        <p:spPr bwMode="auto">
          <a:xfrm>
            <a:off x="5943600" y="3821113"/>
            <a:ext cx="138113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Multiple Threads per Plugin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3 Threads</a:t>
            </a:r>
          </a:p>
        </p:txBody>
      </p:sp>
      <p:pic>
        <p:nvPicPr>
          <p:cNvPr id="110595" name="Picture 2" descr="C:\Talks\SLAC areaDetector 2017\ADCore_documentation\NDPluginDriverExample_top_3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09688"/>
            <a:ext cx="59436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3" descr="C:\Talks\SLAC areaDetector 2017\ADCore_documentation\NDPluginDriverExample_StatsFull_3thr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143000"/>
            <a:ext cx="25225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8382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Multiple Threads per Plugin</a:t>
            </a:r>
            <a:br>
              <a:rPr lang="en-US" altLang="en-US" b="1">
                <a:solidFill>
                  <a:srgbClr val="0066FF"/>
                </a:solidFill>
              </a:rPr>
            </a:br>
            <a:r>
              <a:rPr lang="en-US" altLang="en-US" b="1">
                <a:solidFill>
                  <a:srgbClr val="0066FF"/>
                </a:solidFill>
              </a:rPr>
              <a:t>5 Threads</a:t>
            </a:r>
          </a:p>
        </p:txBody>
      </p:sp>
      <p:pic>
        <p:nvPicPr>
          <p:cNvPr id="112643" name="Picture 2" descr="C:\Talks\SLAC areaDetector 2017\ADCore_documentation\NDPluginDriverExample_top_5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09688"/>
            <a:ext cx="59436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Picture 3" descr="C:\Talks\SLAC areaDetector 2017\ADCore_documentation\NDPluginDriverExample_StatsFull_5thr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143000"/>
            <a:ext cx="25225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6248400" cy="7620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NDPluginScatter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Used to distribute (scatter) the processing of </a:t>
            </a:r>
            <a:r>
              <a:rPr lang="en-US" kern="0" err="1">
                <a:solidFill>
                  <a:srgbClr val="000000"/>
                </a:solidFill>
              </a:rPr>
              <a:t>NDArrays</a:t>
            </a:r>
            <a:r>
              <a:rPr lang="en-US" kern="0">
                <a:solidFill>
                  <a:srgbClr val="000000"/>
                </a:solidFill>
              </a:rPr>
              <a:t> to multiple downstream plugins</a:t>
            </a:r>
            <a:endParaRPr lang="en-US" sz="2000" kern="0">
              <a:solidFill>
                <a:srgbClr val="000000"/>
              </a:solidFill>
            </a:endParaRPr>
          </a:p>
          <a:p>
            <a:pPr marL="640080" lvl="1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solidFill>
                  <a:srgbClr val="000000"/>
                </a:solidFill>
              </a:rPr>
              <a:t>Allows multiple instances of a plugin to process </a:t>
            </a:r>
            <a:r>
              <a:rPr lang="en-US" sz="2000" kern="0" err="1">
                <a:solidFill>
                  <a:srgbClr val="000000"/>
                </a:solidFill>
              </a:rPr>
              <a:t>NDArrays</a:t>
            </a:r>
            <a:r>
              <a:rPr lang="en-US" sz="2000" kern="0">
                <a:solidFill>
                  <a:srgbClr val="000000"/>
                </a:solidFill>
              </a:rPr>
              <a:t> in parallel, utilizing multiple cores to increase throughput.</a:t>
            </a:r>
          </a:p>
          <a:p>
            <a:pPr marL="640080" lvl="1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>
                <a:solidFill>
                  <a:srgbClr val="000000"/>
                </a:solidFill>
              </a:rPr>
              <a:t>Utilizes modified round-robin for choosing next output plugin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More complex than multiple threads in a single plugin, but allows the plugins running in parallel to have different configurations or even be different plugins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00200" y="3568700"/>
            <a:ext cx="624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b="1" kern="0" err="1">
                <a:solidFill>
                  <a:srgbClr val="0066FF"/>
                </a:solidFill>
              </a:rPr>
              <a:t>NDPluginGather</a:t>
            </a:r>
            <a:endParaRPr lang="en-US" altLang="en-US" b="1" kern="0">
              <a:solidFill>
                <a:srgbClr val="0066FF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42672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Merges </a:t>
            </a:r>
            <a:r>
              <a:rPr lang="en-US" kern="0" err="1">
                <a:solidFill>
                  <a:srgbClr val="000000"/>
                </a:solidFill>
              </a:rPr>
              <a:t>NDArrays</a:t>
            </a:r>
            <a:r>
              <a:rPr lang="en-US" kern="0">
                <a:solidFill>
                  <a:srgbClr val="000000"/>
                </a:solidFill>
              </a:rPr>
              <a:t> from multiple upstream plugins into a single output stream.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Designed to work with </a:t>
            </a:r>
            <a:r>
              <a:rPr lang="en-US" kern="0" err="1">
                <a:solidFill>
                  <a:srgbClr val="000000"/>
                </a:solidFill>
              </a:rPr>
              <a:t>NDPluginScatter</a:t>
            </a:r>
            <a:endParaRPr lang="en-US" kern="0">
              <a:solidFill>
                <a:srgbClr val="000000"/>
              </a:solidFill>
            </a:endParaRP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kern="0">
                <a:solidFill>
                  <a:srgbClr val="000000"/>
                </a:solidFill>
              </a:rPr>
              <a:t>Optional sorting by </a:t>
            </a:r>
            <a:r>
              <a:rPr lang="en-US" kern="0" err="1">
                <a:solidFill>
                  <a:srgbClr val="000000"/>
                </a:solidFill>
              </a:rPr>
              <a:t>uniqueId</a:t>
            </a:r>
            <a:endParaRPr lang="en-US" kern="0">
              <a:solidFill>
                <a:srgbClr val="000000"/>
              </a:solidFill>
            </a:endParaRPr>
          </a:p>
        </p:txBody>
      </p:sp>
      <p:pic>
        <p:nvPicPr>
          <p:cNvPr id="114694" name="Picture 2" descr="C:\Talks\SLAC areaDetector 2017\ADCore_documentation\NDGat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692650"/>
            <a:ext cx="22479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7620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Distributed Processing with NDPluginScatter + EPICS V4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>
                <a:solidFill>
                  <a:srgbClr val="000000"/>
                </a:solidFill>
              </a:rPr>
              <a:t>Distribute HDF5 file writing to multiple IOCs (4096 x 3078 8-bit)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0" y="4978400"/>
          <a:ext cx="4114799" cy="172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# IOCs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Files/sec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GB/sec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1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101.0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1.19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2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195.2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2.29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3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217.5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800">
                          <a:effectLst/>
                        </a:rPr>
                        <a:t>2.55</a:t>
                      </a:r>
                      <a:endParaRPr lang="en-US" sz="2400" kern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762" name="TextBox 6"/>
          <p:cNvSpPr txBox="1">
            <a:spLocks noChangeArrowheads="1"/>
          </p:cNvSpPr>
          <p:nvPr/>
        </p:nvSpPr>
        <p:spPr bwMode="auto">
          <a:xfrm>
            <a:off x="838200" y="3049588"/>
            <a:ext cx="2260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NDPluginPva</a:t>
            </a:r>
          </a:p>
        </p:txBody>
      </p:sp>
      <p:sp>
        <p:nvSpPr>
          <p:cNvPr id="116763" name="TextBox 7"/>
          <p:cNvSpPr txBox="1">
            <a:spLocks noChangeArrowheads="1"/>
          </p:cNvSpPr>
          <p:nvPr/>
        </p:nvSpPr>
        <p:spPr bwMode="auto">
          <a:xfrm>
            <a:off x="3397250" y="3049588"/>
            <a:ext cx="22987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NDPluginPva</a:t>
            </a:r>
          </a:p>
        </p:txBody>
      </p:sp>
      <p:sp>
        <p:nvSpPr>
          <p:cNvPr id="116764" name="TextBox 8"/>
          <p:cNvSpPr txBox="1">
            <a:spLocks noChangeArrowheads="1"/>
          </p:cNvSpPr>
          <p:nvPr/>
        </p:nvSpPr>
        <p:spPr bwMode="auto">
          <a:xfrm>
            <a:off x="6019800" y="3049588"/>
            <a:ext cx="2540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NDPluginPva</a:t>
            </a:r>
          </a:p>
        </p:txBody>
      </p:sp>
      <p:sp>
        <p:nvSpPr>
          <p:cNvPr id="116765" name="TextBox 9"/>
          <p:cNvSpPr txBox="1">
            <a:spLocks noChangeArrowheads="1"/>
          </p:cNvSpPr>
          <p:nvPr/>
        </p:nvSpPr>
        <p:spPr bwMode="auto">
          <a:xfrm>
            <a:off x="838200" y="3690938"/>
            <a:ext cx="2260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pvaDriver</a:t>
            </a:r>
          </a:p>
        </p:txBody>
      </p:sp>
      <p:sp>
        <p:nvSpPr>
          <p:cNvPr id="116766" name="TextBox 10"/>
          <p:cNvSpPr txBox="1">
            <a:spLocks noChangeArrowheads="1"/>
          </p:cNvSpPr>
          <p:nvPr/>
        </p:nvSpPr>
        <p:spPr bwMode="auto">
          <a:xfrm>
            <a:off x="838200" y="4338638"/>
            <a:ext cx="22606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NDFileHDF5</a:t>
            </a:r>
          </a:p>
        </p:txBody>
      </p:sp>
      <p:sp>
        <p:nvSpPr>
          <p:cNvPr id="116767" name="TextBox 11"/>
          <p:cNvSpPr txBox="1">
            <a:spLocks noChangeArrowheads="1"/>
          </p:cNvSpPr>
          <p:nvPr/>
        </p:nvSpPr>
        <p:spPr bwMode="auto">
          <a:xfrm>
            <a:off x="3403600" y="3690938"/>
            <a:ext cx="2286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pvaDriver</a:t>
            </a:r>
          </a:p>
        </p:txBody>
      </p:sp>
      <p:sp>
        <p:nvSpPr>
          <p:cNvPr id="116768" name="TextBox 12"/>
          <p:cNvSpPr txBox="1">
            <a:spLocks noChangeArrowheads="1"/>
          </p:cNvSpPr>
          <p:nvPr/>
        </p:nvSpPr>
        <p:spPr bwMode="auto">
          <a:xfrm>
            <a:off x="3406775" y="4338638"/>
            <a:ext cx="22796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NDFileHDF5</a:t>
            </a:r>
          </a:p>
        </p:txBody>
      </p:sp>
      <p:sp>
        <p:nvSpPr>
          <p:cNvPr id="116769" name="TextBox 13"/>
          <p:cNvSpPr txBox="1">
            <a:spLocks noChangeArrowheads="1"/>
          </p:cNvSpPr>
          <p:nvPr/>
        </p:nvSpPr>
        <p:spPr bwMode="auto">
          <a:xfrm>
            <a:off x="6019800" y="3690938"/>
            <a:ext cx="2540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B050"/>
                </a:solidFill>
              </a:rPr>
              <a:t>pvaDriver</a:t>
            </a:r>
          </a:p>
        </p:txBody>
      </p:sp>
      <p:sp>
        <p:nvSpPr>
          <p:cNvPr id="116770" name="TextBox 14"/>
          <p:cNvSpPr txBox="1">
            <a:spLocks noChangeArrowheads="1"/>
          </p:cNvSpPr>
          <p:nvPr/>
        </p:nvSpPr>
        <p:spPr bwMode="auto">
          <a:xfrm>
            <a:off x="6019800" y="4338638"/>
            <a:ext cx="2540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B050"/>
                </a:solidFill>
              </a:rPr>
              <a:t>NDFileHDF5</a:t>
            </a:r>
          </a:p>
        </p:txBody>
      </p:sp>
      <p:cxnSp>
        <p:nvCxnSpPr>
          <p:cNvPr id="116771" name="Straight Arrow Connector 15"/>
          <p:cNvCxnSpPr>
            <a:cxnSpLocks noChangeShapeType="1"/>
          </p:cNvCxnSpPr>
          <p:nvPr/>
        </p:nvCxnSpPr>
        <p:spPr bwMode="auto">
          <a:xfrm>
            <a:off x="4546600" y="1985963"/>
            <a:ext cx="0" cy="222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2" name="Straight Arrow Connector 17"/>
          <p:cNvCxnSpPr>
            <a:cxnSpLocks noChangeShapeType="1"/>
          </p:cNvCxnSpPr>
          <p:nvPr/>
        </p:nvCxnSpPr>
        <p:spPr bwMode="auto">
          <a:xfrm>
            <a:off x="4546600" y="2668588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3" name="Straight Arrow Connector 22"/>
          <p:cNvCxnSpPr>
            <a:cxnSpLocks noChangeShapeType="1"/>
            <a:stCxn id="116782" idx="2"/>
            <a:endCxn id="116762" idx="0"/>
          </p:cNvCxnSpPr>
          <p:nvPr/>
        </p:nvCxnSpPr>
        <p:spPr bwMode="auto">
          <a:xfrm flipH="1">
            <a:off x="1968500" y="2668588"/>
            <a:ext cx="25781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4" name="Straight Arrow Connector 24"/>
          <p:cNvCxnSpPr>
            <a:cxnSpLocks noChangeShapeType="1"/>
            <a:stCxn id="116782" idx="2"/>
            <a:endCxn id="116764" idx="0"/>
          </p:cNvCxnSpPr>
          <p:nvPr/>
        </p:nvCxnSpPr>
        <p:spPr bwMode="auto">
          <a:xfrm>
            <a:off x="4546600" y="2668588"/>
            <a:ext cx="2743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5" name="Straight Arrow Connector 26"/>
          <p:cNvCxnSpPr>
            <a:cxnSpLocks noChangeShapeType="1"/>
            <a:stCxn id="116764" idx="2"/>
            <a:endCxn id="116769" idx="0"/>
          </p:cNvCxnSpPr>
          <p:nvPr/>
        </p:nvCxnSpPr>
        <p:spPr bwMode="auto">
          <a:xfrm>
            <a:off x="7289800" y="3511550"/>
            <a:ext cx="0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6" name="Straight Arrow Connector 28"/>
          <p:cNvCxnSpPr>
            <a:cxnSpLocks noChangeShapeType="1"/>
          </p:cNvCxnSpPr>
          <p:nvPr/>
        </p:nvCxnSpPr>
        <p:spPr bwMode="auto">
          <a:xfrm>
            <a:off x="4546600" y="3511550"/>
            <a:ext cx="0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7" name="Straight Arrow Connector 30"/>
          <p:cNvCxnSpPr>
            <a:cxnSpLocks noChangeShapeType="1"/>
            <a:stCxn id="116762" idx="2"/>
            <a:endCxn id="116765" idx="0"/>
          </p:cNvCxnSpPr>
          <p:nvPr/>
        </p:nvCxnSpPr>
        <p:spPr bwMode="auto">
          <a:xfrm>
            <a:off x="1968500" y="3511550"/>
            <a:ext cx="0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8" name="Straight Arrow Connector 13312"/>
          <p:cNvCxnSpPr>
            <a:cxnSpLocks noChangeShapeType="1"/>
            <a:stCxn id="116765" idx="2"/>
            <a:endCxn id="116766" idx="0"/>
          </p:cNvCxnSpPr>
          <p:nvPr/>
        </p:nvCxnSpPr>
        <p:spPr bwMode="auto">
          <a:xfrm>
            <a:off x="1968500" y="4152900"/>
            <a:ext cx="0" cy="185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9" name="Straight Arrow Connector 13316"/>
          <p:cNvCxnSpPr>
            <a:cxnSpLocks noChangeShapeType="1"/>
          </p:cNvCxnSpPr>
          <p:nvPr/>
        </p:nvCxnSpPr>
        <p:spPr bwMode="auto">
          <a:xfrm>
            <a:off x="4546600" y="4152900"/>
            <a:ext cx="0" cy="185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80" name="Straight Arrow Connector 13318"/>
          <p:cNvCxnSpPr>
            <a:cxnSpLocks noChangeShapeType="1"/>
            <a:stCxn id="116769" idx="2"/>
            <a:endCxn id="116770" idx="0"/>
          </p:cNvCxnSpPr>
          <p:nvPr/>
        </p:nvCxnSpPr>
        <p:spPr bwMode="auto">
          <a:xfrm>
            <a:off x="7289800" y="4152900"/>
            <a:ext cx="0" cy="185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81" name="TextBox 2"/>
          <p:cNvSpPr txBox="1">
            <a:spLocks noChangeArrowheads="1"/>
          </p:cNvSpPr>
          <p:nvPr/>
        </p:nvSpPr>
        <p:spPr bwMode="auto">
          <a:xfrm>
            <a:off x="3365500" y="1524000"/>
            <a:ext cx="236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ADSimDetector</a:t>
            </a:r>
          </a:p>
        </p:txBody>
      </p:sp>
      <p:sp>
        <p:nvSpPr>
          <p:cNvPr id="116782" name="TextBox 5"/>
          <p:cNvSpPr txBox="1">
            <a:spLocks noChangeArrowheads="1"/>
          </p:cNvSpPr>
          <p:nvPr/>
        </p:nvSpPr>
        <p:spPr bwMode="auto">
          <a:xfrm>
            <a:off x="3276600" y="2208213"/>
            <a:ext cx="25400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NDPluginScatter</a:t>
            </a:r>
          </a:p>
        </p:txBody>
      </p:sp>
      <p:sp>
        <p:nvSpPr>
          <p:cNvPr id="116783" name="TextBox 13320"/>
          <p:cNvSpPr txBox="1">
            <a:spLocks noChangeArrowheads="1"/>
          </p:cNvSpPr>
          <p:nvPr/>
        </p:nvSpPr>
        <p:spPr bwMode="auto">
          <a:xfrm>
            <a:off x="7366000" y="1311275"/>
            <a:ext cx="121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IOC #1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IOC #2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66FF"/>
                </a:solidFill>
              </a:rPr>
              <a:t>IOC #3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B050"/>
                </a:solidFill>
              </a:rPr>
              <a:t>IOC #4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Viewers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876800"/>
          </a:xfrm>
        </p:spPr>
        <p:txBody>
          <a:bodyPr/>
          <a:lstStyle/>
          <a:p>
            <a:pPr marL="228600" indent="-228600"/>
            <a:r>
              <a:rPr lang="en-US" altLang="en-US" sz="2800"/>
              <a:t>areaDetector allows generic viewers to be written that receive images as EPICS waveform records over Channel Access</a:t>
            </a:r>
          </a:p>
          <a:p>
            <a:pPr marL="228600" indent="-228600"/>
            <a:r>
              <a:rPr lang="en-US" altLang="en-US" sz="2800"/>
              <a:t>Current viewers include:</a:t>
            </a:r>
          </a:p>
          <a:p>
            <a:pPr marL="685800" lvl="1" indent="-228600"/>
            <a:r>
              <a:rPr lang="en-US" altLang="en-US" sz="2400"/>
              <a:t>ImageJ plugin EPICS_AD_Display.  ImageJ is a very popular image analysis program, written in Java, derived from NIH Image.</a:t>
            </a:r>
          </a:p>
          <a:p>
            <a:pPr marL="685800" lvl="1" indent="-228600"/>
            <a:r>
              <a:rPr lang="en-US" altLang="en-US" sz="2400"/>
              <a:t>EPICS_NTNDA_Viewer.  Same as above but uses pvAccess rather than Channel Access.</a:t>
            </a:r>
          </a:p>
          <a:p>
            <a:pPr marL="685800" lvl="1" indent="-228600"/>
            <a:r>
              <a:rPr lang="en-US" altLang="en-US" sz="2400"/>
              <a:t>ffmpegServer allows image display in any Web browser</a:t>
            </a:r>
          </a:p>
          <a:p>
            <a:pPr marL="685800" lvl="1" indent="-228600"/>
            <a:r>
              <a:rPr lang="en-US" altLang="en-US" sz="2400"/>
              <a:t>ffmpegViewer high-performance Qt-based viewer for MJPEG stream</a:t>
            </a:r>
            <a:endParaRPr lang="en-US" altLang="en-US" sz="2400" b="1"/>
          </a:p>
          <a:p>
            <a:pPr marL="685800" lvl="1" indent="-228600"/>
            <a:endParaRPr lang="en-US" altLang="en-US" sz="24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6858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EPICS_NTNDA_Viewer ImageJ plugin</a:t>
            </a:r>
          </a:p>
        </p:txBody>
      </p:sp>
      <p:sp>
        <p:nvSpPr>
          <p:cNvPr id="120835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2133600"/>
          </a:xfrm>
        </p:spPr>
        <p:txBody>
          <a:bodyPr/>
          <a:lstStyle/>
          <a:p>
            <a:r>
              <a:rPr lang="en-US" altLang="en-US"/>
              <a:t>New ImageJ plugin written by Tim Madden and Marty Kraimer</a:t>
            </a:r>
          </a:p>
          <a:p>
            <a:r>
              <a:rPr lang="en-US" altLang="en-US"/>
              <a:t>Essentially identical to EPICS_AD_Viewer.java except that it displays NTNDArrays from the NDPluginPva plugin, i.e. using pvAccess to transport the images rather than NDPluginStdArrays which uses Channel Access.</a:t>
            </a:r>
          </a:p>
        </p:txBody>
      </p:sp>
      <p:pic>
        <p:nvPicPr>
          <p:cNvPr id="120836" name="Picture 2" descr="C:\Talks\SLAC areaDetector 2017\ADViewers_documentation\ImageJ_EPICS_NTNDA_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535863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3" descr="C:\Talks\SLAC areaDetector 2017\ADViewers_documentation\ImageJ_EPICS_NTNDA_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83088"/>
            <a:ext cx="2209800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b="1">
                <a:solidFill>
                  <a:srgbClr val="0066FF"/>
                </a:solidFill>
              </a:rPr>
              <a:t>NDPluginPva Advantages</a:t>
            </a:r>
          </a:p>
        </p:txBody>
      </p:sp>
      <p:sp>
        <p:nvSpPr>
          <p:cNvPr id="122883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438400"/>
          </a:xfrm>
        </p:spPr>
        <p:txBody>
          <a:bodyPr/>
          <a:lstStyle/>
          <a:p>
            <a:r>
              <a:rPr lang="en-US" altLang="en-US"/>
              <a:t>NTNDArray data transmitted "atomically" over the network</a:t>
            </a:r>
          </a:p>
          <a:p>
            <a:pPr lvl="1"/>
            <a:r>
              <a:rPr lang="en-US" altLang="en-US" sz="1800"/>
              <a:t>Channel Access requires separate PVs for the image data and the metadata (image dimensions, color mode, etc.)</a:t>
            </a:r>
          </a:p>
          <a:p>
            <a:r>
              <a:rPr lang="en-US" altLang="en-US"/>
              <a:t>With Channel Access data type of waveform record is fixed at iocInit, cannot be changed at runtime. </a:t>
            </a:r>
          </a:p>
          <a:p>
            <a:pPr lvl="1"/>
            <a:r>
              <a:rPr lang="en-US" altLang="en-US" sz="1800"/>
              <a:t>If the user wants to view both 8-bit images, 16-bit images, and 64-bit double FFT images then waveform record needs to be 64-bit double, adding a factor of 8 network overhead when viewing 8-bit images. </a:t>
            </a:r>
          </a:p>
          <a:p>
            <a:pPr lvl="1"/>
            <a:r>
              <a:rPr lang="en-US" altLang="en-US" sz="1800"/>
              <a:t>pvAccess changes the data type of the NTNDArrays dynamically at run-time, removing this restriction.</a:t>
            </a:r>
          </a:p>
          <a:p>
            <a:r>
              <a:rPr lang="en-US" altLang="en-US"/>
              <a:t>Channel Access requires setting </a:t>
            </a:r>
            <a:r>
              <a:rPr lang="en-US" altLang="en-US" sz="2000"/>
              <a:t>EPICS_CA_MAX_ARRAY_BYTES</a:t>
            </a:r>
          </a:p>
          <a:p>
            <a:pPr lvl="1"/>
            <a:r>
              <a:rPr lang="en-US" altLang="en-US" sz="1800"/>
              <a:t>Source of considerable confusion and frustration for users. </a:t>
            </a:r>
          </a:p>
          <a:p>
            <a:pPr lvl="1"/>
            <a:r>
              <a:rPr lang="en-US" altLang="en-US" sz="1800"/>
              <a:t>pvAccess does not use EPICS_CA_MAX_ARRAY_BYTES and there is no restriction on the size of the NTNDArrays.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Viewers</a:t>
            </a:r>
          </a:p>
        </p:txBody>
      </p:sp>
      <p:sp>
        <p:nvSpPr>
          <p:cNvPr id="124931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altLang="en-US" sz="2800"/>
              <a:t>EPICS_AD_Controller.  Allows using the ImageJ ROI tools (rectangle and oval) to graphically define the following:</a:t>
            </a:r>
          </a:p>
          <a:p>
            <a:pPr lvl="1"/>
            <a:r>
              <a:rPr lang="en-US" altLang="en-US" sz="2400"/>
              <a:t>The readout region of the detector/camera</a:t>
            </a:r>
          </a:p>
          <a:p>
            <a:pPr lvl="1"/>
            <a:r>
              <a:rPr lang="en-US" altLang="en-US" sz="2400"/>
              <a:t>The position and size of an ROI (NDPluginROI)</a:t>
            </a:r>
          </a:p>
          <a:p>
            <a:pPr lvl="1"/>
            <a:r>
              <a:rPr lang="en-US" altLang="en-US" sz="2400"/>
              <a:t>The position and size of an overlay (NDPluginOverlay)</a:t>
            </a:r>
          </a:p>
          <a:p>
            <a:pPr lvl="1"/>
            <a:r>
              <a:rPr lang="en-US" altLang="en-US" sz="2400"/>
              <a:t>The plugin chain can include an NDPluginTransform plugin which changes the image orientation and an NDPluginROI plugin that changes the binning, size, and X/Y axes directions. The plugin corrects for these transformations when defining the target object. </a:t>
            </a:r>
          </a:p>
          <a:p>
            <a:pPr lvl="1"/>
            <a:r>
              <a:rPr lang="en-US" altLang="en-US" sz="2400"/>
              <a:t>Chris Roehrig wrote an earlier version of this plugin.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Other Drivers that use ADCore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>
              <a:defRPr/>
            </a:pPr>
            <a:r>
              <a:rPr lang="en-US" altLang="en-US" sz="2800" err="1"/>
              <a:t>NDArrays</a:t>
            </a:r>
            <a:r>
              <a:rPr lang="en-US" altLang="en-US" sz="2800"/>
              <a:t> are not limited to 2-D detectors</a:t>
            </a:r>
          </a:p>
          <a:p>
            <a:pPr lvl="1">
              <a:defRPr/>
            </a:pPr>
            <a:r>
              <a:rPr lang="en-US" altLang="en-US" sz="2400"/>
              <a:t>File, ROI, and statistics plugs are useful for other types of detectors</a:t>
            </a:r>
          </a:p>
          <a:p>
            <a:pPr>
              <a:defRPr/>
            </a:pPr>
            <a:r>
              <a:rPr lang="en-US" altLang="en-US" sz="2800"/>
              <a:t>Used for spectra arrays [</a:t>
            </a:r>
            <a:r>
              <a:rPr lang="en-US" altLang="en-US" sz="2800" err="1"/>
              <a:t>NumMCAChannels</a:t>
            </a:r>
            <a:r>
              <a:rPr lang="en-US" altLang="en-US" sz="2800"/>
              <a:t>, </a:t>
            </a:r>
            <a:r>
              <a:rPr lang="en-US" altLang="en-US" sz="2800" err="1"/>
              <a:t>NumDetectors</a:t>
            </a:r>
            <a:r>
              <a:rPr lang="en-US" altLang="en-US" sz="2800"/>
              <a:t>, </a:t>
            </a:r>
            <a:r>
              <a:rPr lang="en-US" altLang="en-US" sz="2800" err="1"/>
              <a:t>NumPixels</a:t>
            </a:r>
            <a:r>
              <a:rPr lang="en-US" altLang="en-US" sz="2800"/>
              <a:t>] for:</a:t>
            </a:r>
          </a:p>
          <a:p>
            <a:pPr lvl="1">
              <a:defRPr/>
            </a:pPr>
            <a:r>
              <a:rPr lang="en-US" altLang="en-US" sz="2400"/>
              <a:t>Xspress3 from Quantum Detectors</a:t>
            </a:r>
          </a:p>
          <a:p>
            <a:pPr lvl="1">
              <a:defRPr/>
            </a:pPr>
            <a:r>
              <a:rPr lang="en-US" altLang="en-US" sz="2400" err="1"/>
              <a:t>xMAP</a:t>
            </a:r>
            <a:r>
              <a:rPr lang="en-US" altLang="en-US" sz="2400"/>
              <a:t>, Mercury and new </a:t>
            </a:r>
            <a:r>
              <a:rPr lang="en-US" altLang="en-US" sz="2400" err="1"/>
              <a:t>FalconX</a:t>
            </a:r>
            <a:r>
              <a:rPr lang="en-US" altLang="en-US" sz="2400"/>
              <a:t> from XIA</a:t>
            </a:r>
          </a:p>
          <a:p>
            <a:pPr>
              <a:defRPr/>
            </a:pPr>
            <a:r>
              <a:rPr lang="en-US" altLang="en-US" sz="2800"/>
              <a:t>Used for time-series data [</a:t>
            </a:r>
            <a:r>
              <a:rPr lang="en-US" altLang="en-US" sz="2800" err="1"/>
              <a:t>NumTimePoints</a:t>
            </a:r>
            <a:r>
              <a:rPr lang="en-US" altLang="en-US" sz="2800"/>
              <a:t>, </a:t>
            </a:r>
            <a:r>
              <a:rPr lang="en-US" altLang="en-US" sz="2800" err="1"/>
              <a:t>NumInputs</a:t>
            </a:r>
            <a:r>
              <a:rPr lang="en-US" altLang="en-US" sz="2800"/>
              <a:t>] for the </a:t>
            </a:r>
            <a:r>
              <a:rPr lang="en-US" altLang="en-US" sz="2800" err="1"/>
              <a:t>quadEM</a:t>
            </a:r>
            <a:r>
              <a:rPr lang="en-US" altLang="en-US" sz="2800"/>
              <a:t> quad electrometer software</a:t>
            </a:r>
          </a:p>
          <a:p>
            <a:pPr lvl="1">
              <a:defRPr/>
            </a:pPr>
            <a:r>
              <a:rPr lang="en-US" altLang="en-US" sz="2400"/>
              <a:t>AH401, AH501, </a:t>
            </a:r>
            <a:r>
              <a:rPr lang="en-US" altLang="en-US" sz="2400" err="1"/>
              <a:t>TetrAMM</a:t>
            </a:r>
            <a:r>
              <a:rPr lang="en-US" altLang="en-US" sz="2400"/>
              <a:t> from </a:t>
            </a:r>
            <a:r>
              <a:rPr lang="en-US" altLang="en-US" sz="2400" err="1"/>
              <a:t>CaenEls</a:t>
            </a:r>
            <a:endParaRPr lang="en-US" altLang="en-US" sz="2400"/>
          </a:p>
          <a:p>
            <a:pPr lvl="1">
              <a:defRPr/>
            </a:pPr>
            <a:r>
              <a:rPr lang="en-US" altLang="en-US" sz="2400"/>
              <a:t>Two types of electrometers from BNL Instrumentation group (Peter Siddons)</a:t>
            </a:r>
          </a:p>
          <a:p>
            <a:pPr marL="457200" lvl="1" indent="0">
              <a:buFontTx/>
              <a:buNone/>
              <a:defRPr/>
            </a:pPr>
            <a:endParaRPr lang="en-US" altLang="en-US" sz="2400"/>
          </a:p>
          <a:p>
            <a:pPr>
              <a:defRPr/>
            </a:pPr>
            <a:endParaRPr lang="en-US" altLang="en-US"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9600"/>
          </a:xfrm>
        </p:spPr>
        <p:txBody>
          <a:bodyPr/>
          <a:lstStyle/>
          <a:p>
            <a:r>
              <a:rPr lang="en-US" altLang="en-US"/>
              <a:t>Architecture works well, easily extended to new detector drivers, new plugins and new clients</a:t>
            </a:r>
          </a:p>
          <a:p>
            <a:r>
              <a:rPr lang="en-US" altLang="en-US"/>
              <a:t>Base classes, </a:t>
            </a:r>
            <a:r>
              <a:rPr lang="en-US" altLang="en-US" err="1"/>
              <a:t>asynPortDriver</a:t>
            </a:r>
            <a:r>
              <a:rPr lang="en-US" altLang="en-US"/>
              <a:t>, </a:t>
            </a:r>
            <a:r>
              <a:rPr lang="en-US" altLang="en-US" err="1"/>
              <a:t>asynNDArrayDriver</a:t>
            </a:r>
            <a:r>
              <a:rPr lang="en-US" altLang="en-US"/>
              <a:t>, </a:t>
            </a:r>
            <a:r>
              <a:rPr lang="en-US" altLang="en-US" err="1"/>
              <a:t>asynPluginDriver</a:t>
            </a:r>
            <a:r>
              <a:rPr lang="en-US" altLang="en-US"/>
              <a:t> actually are generic, nothing “</a:t>
            </a:r>
            <a:r>
              <a:rPr lang="en-US" altLang="en-US" err="1"/>
              <a:t>areaDetector</a:t>
            </a:r>
            <a:r>
              <a:rPr lang="en-US" altLang="en-US"/>
              <a:t>” specific about them.</a:t>
            </a:r>
          </a:p>
          <a:p>
            <a:r>
              <a:rPr lang="en-US" altLang="en-US"/>
              <a:t>They can be used to implement any N-dimension detector, e.g. the XIA </a:t>
            </a:r>
            <a:r>
              <a:rPr lang="en-US" altLang="en-US" err="1"/>
              <a:t>xMAP</a:t>
            </a:r>
            <a:r>
              <a:rPr lang="en-US" altLang="en-US"/>
              <a:t> (16 detectors x 2048 channels x 512 points in a scan line)</a:t>
            </a:r>
          </a:p>
          <a:p>
            <a:r>
              <a:rPr lang="en-US" altLang="en-US"/>
              <a:t>Can get documentation and pre-built binaries (Windows) from our Web site:</a:t>
            </a:r>
          </a:p>
          <a:p>
            <a:pPr lvl="1"/>
            <a:r>
              <a:rPr lang="en-US" altLang="en-US" sz="1800" strike="sngStrike">
                <a:solidFill>
                  <a:srgbClr val="FF0000"/>
                </a:solidFill>
              </a:rPr>
              <a:t>http://cars.uchicago.edu/software/epics/areaDetector</a:t>
            </a:r>
          </a:p>
          <a:p>
            <a:r>
              <a:rPr lang="en-US" altLang="en-US"/>
              <a:t>Can get code from </a:t>
            </a:r>
            <a:r>
              <a:rPr lang="en-US" altLang="en-US" err="1"/>
              <a:t>github</a:t>
            </a:r>
            <a:endParaRPr lang="en-US" altLang="en-US"/>
          </a:p>
          <a:p>
            <a:pPr lvl="1"/>
            <a:r>
              <a:rPr lang="en-US" altLang="en-US" sz="1800">
                <a:solidFill>
                  <a:srgbClr val="FF0000"/>
                </a:solidFill>
              </a:rPr>
              <a:t>https://github.com/areaDetector</a:t>
            </a:r>
            <a:endParaRPr lang="en-US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b="1">
                <a:solidFill>
                  <a:srgbClr val="0066FF"/>
                </a:solidFill>
              </a:rPr>
              <a:t>Detector Drivers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/>
              <a:t>Currently ~35 detector drivers covering a wide variety of detectors.  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Simulation driver 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GigE cameras (</a:t>
            </a:r>
            <a:r>
              <a:rPr lang="en-US" altLang="en-US" err="1"/>
              <a:t>Prosilica</a:t>
            </a:r>
            <a:r>
              <a:rPr lang="en-US" altLang="en-US"/>
              <a:t>/AVT, Point Grey/FLIR, any </a:t>
            </a:r>
            <a:r>
              <a:rPr lang="en-US" altLang="en-US" err="1"/>
              <a:t>GigEVision</a:t>
            </a:r>
            <a:r>
              <a:rPr lang="en-US" altLang="en-US"/>
              <a:t> camera via </a:t>
            </a:r>
            <a:r>
              <a:rPr lang="en-US" altLang="en-US" err="1"/>
              <a:t>aravis</a:t>
            </a:r>
            <a:r>
              <a:rPr lang="en-US" altLang="en-US"/>
              <a:t> library)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FLIR and AVT USB-3.x cameras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 err="1"/>
              <a:t>Dectris</a:t>
            </a:r>
            <a:r>
              <a:rPr lang="en-US" altLang="en-US"/>
              <a:t> Pilatus and </a:t>
            </a:r>
            <a:r>
              <a:rPr lang="en-US" altLang="en-US" err="1"/>
              <a:t>Eiger</a:t>
            </a:r>
            <a:r>
              <a:rPr lang="en-US" altLang="en-US"/>
              <a:t> pixel array detectors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Princeton Instruments and Photometrics detectors and spectrometers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 err="1"/>
              <a:t>Andor</a:t>
            </a:r>
            <a:r>
              <a:rPr lang="en-US" altLang="en-US"/>
              <a:t> CCD and CMOS cameras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Perkin Elmer and </a:t>
            </a:r>
            <a:r>
              <a:rPr lang="en-US" altLang="en-US" err="1"/>
              <a:t>Dexela</a:t>
            </a:r>
            <a:r>
              <a:rPr lang="en-US" altLang="en-US"/>
              <a:t> flat panel detectors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Web cameras and Axis video servers</a:t>
            </a:r>
          </a:p>
          <a:p>
            <a:pPr marL="225425" indent="-225425">
              <a:lnSpc>
                <a:spcPct val="80000"/>
              </a:lnSpc>
              <a:defRPr/>
            </a:pPr>
            <a:r>
              <a:rPr lang="en-US" altLang="en-US"/>
              <a:t>Many more (Basler, </a:t>
            </a:r>
            <a:r>
              <a:rPr lang="en-US" altLang="en-US" err="1"/>
              <a:t>Pixirad</a:t>
            </a:r>
            <a:r>
              <a:rPr lang="en-US" altLang="en-US"/>
              <a:t>, Photonic Sciences, etc.)</a:t>
            </a:r>
          </a:p>
          <a:p>
            <a:pPr marL="225425" indent="-225425">
              <a:lnSpc>
                <a:spcPct val="80000"/>
              </a:lnSpc>
              <a:defRPr/>
            </a:pPr>
            <a:endParaRPr lang="en-US" altLang="en-US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t="22221"/>
          <a:stretch>
            <a:fillRect/>
          </a:stretch>
        </p:blipFill>
        <p:spPr bwMode="auto">
          <a:xfrm>
            <a:off x="3429000" y="5119925"/>
            <a:ext cx="2482850" cy="1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1" r="160" b="13048"/>
          <a:stretch>
            <a:fillRect/>
          </a:stretch>
        </p:blipFill>
        <p:spPr bwMode="auto">
          <a:xfrm>
            <a:off x="762000" y="5334000"/>
            <a:ext cx="2173288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8" t="20000"/>
          <a:stretch>
            <a:fillRect/>
          </a:stretch>
        </p:blipFill>
        <p:spPr bwMode="auto">
          <a:xfrm>
            <a:off x="6248400" y="5178142"/>
            <a:ext cx="2316163" cy="147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9600"/>
          </a:xfrm>
        </p:spPr>
        <p:txBody>
          <a:bodyPr/>
          <a:lstStyle/>
          <a:p>
            <a:r>
              <a:rPr lang="en-US" altLang="en-US" dirty="0"/>
              <a:t>User Guide – very helpful</a:t>
            </a:r>
            <a:endParaRPr lang="en-US" dirty="0">
              <a:cs typeface="Times New Roman"/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https://areadetector.github.io/areaDetector/user_guide.html</a:t>
            </a:r>
            <a:endParaRPr lang="en-US" altLang="en-US" sz="1800" dirty="0">
              <a:solidFill>
                <a:srgbClr val="FF0000"/>
              </a:solidFill>
              <a:cs typeface="Times New Roman"/>
            </a:endParaRPr>
          </a:p>
          <a:p>
            <a:r>
              <a:rPr lang="en-US" altLang="en-US" dirty="0"/>
              <a:t>GitHub </a:t>
            </a:r>
            <a:r>
              <a:rPr lang="en-US" altLang="en-US" dirty="0" err="1"/>
              <a:t>organisation</a:t>
            </a:r>
            <a:endParaRPr lang="en-US" altLang="en-US" dirty="0">
              <a:cs typeface="Times New Roman"/>
            </a:endParaRP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https://github.com/areaDetector</a:t>
            </a:r>
            <a:endParaRPr lang="en-US" altLang="en-US" sz="1800" dirty="0">
              <a:solidFill>
                <a:srgbClr val="FF0000"/>
              </a:solidFill>
              <a:cs typeface="Times New Roman"/>
            </a:endParaRPr>
          </a:p>
          <a:p>
            <a:r>
              <a:rPr lang="en-US" dirty="0"/>
              <a:t>NSLS-II EPICS Lecture Series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https://www.bnl.gov/nsls2/epics/</a:t>
            </a:r>
          </a:p>
          <a:p>
            <a:r>
              <a:rPr lang="en-US" dirty="0"/>
              <a:t>Top-level </a:t>
            </a:r>
            <a:r>
              <a:rPr lang="en-US" dirty="0" err="1"/>
              <a:t>areaDetector</a:t>
            </a:r>
            <a:r>
              <a:rPr lang="en-US" dirty="0"/>
              <a:t> module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https://github.com/areaDetector/areaDetector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This structure is not necessary for </a:t>
            </a:r>
            <a:r>
              <a:rPr lang="en-US" sz="1800" dirty="0" err="1">
                <a:solidFill>
                  <a:srgbClr val="FF0000"/>
                </a:solidFill>
                <a:ea typeface="+mn-lt"/>
                <a:cs typeface="+mn-lt"/>
              </a:rPr>
              <a:t>areaDetector</a:t>
            </a:r>
            <a:endParaRPr lang="en-US" sz="18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b="1">
                <a:solidFill>
                  <a:srgbClr val="0066FF"/>
                </a:solidFill>
              </a:rPr>
              <a:t>Updated links and details - Martin</a:t>
            </a:r>
            <a:endParaRPr lang="en-US" altLang="en-US" sz="4000" b="1"/>
          </a:p>
        </p:txBody>
      </p:sp>
    </p:spTree>
    <p:extLst>
      <p:ext uri="{BB962C8B-B14F-4D97-AF65-F5344CB8AC3E}">
        <p14:creationId xmlns:p14="http://schemas.microsoft.com/office/powerpoint/2010/main" val="369616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ADBase.adl – Generic control screen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52400" y="1219200"/>
            <a:ext cx="3200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Works with any detector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Normally write custom control for each detector type to hide unimplemented features and expose driver-specific features</a:t>
            </a:r>
          </a:p>
        </p:txBody>
      </p:sp>
      <p:pic>
        <p:nvPicPr>
          <p:cNvPr id="16388" name="Picture 8" descr="AD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5532438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marL="838200" indent="-838200"/>
            <a:r>
              <a:rPr lang="en-US" altLang="en-US" sz="2800" b="1">
                <a:solidFill>
                  <a:srgbClr val="0066FF"/>
                </a:solidFill>
              </a:rPr>
              <a:t>simDetector: Detector-specific screen</a:t>
            </a:r>
          </a:p>
        </p:txBody>
      </p:sp>
      <p:pic>
        <p:nvPicPr>
          <p:cNvPr id="18435" name="Picture 4" descr="simDet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38200"/>
            <a:ext cx="4800600" cy="58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52400" y="1219200"/>
            <a:ext cx="3200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Example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1024x1024 pixels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16-bit integer images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485 frames/s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~1GB/s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1981200"/>
          </a:xfrm>
        </p:spPr>
        <p:txBody>
          <a:bodyPr/>
          <a:lstStyle/>
          <a:p>
            <a:pPr marL="228600" indent="-228600"/>
            <a:r>
              <a:rPr lang="en-US" altLang="en-US"/>
              <a:t>3 simulation modes, </a:t>
            </a:r>
            <a:r>
              <a:rPr lang="en-US" altLang="en-US" err="1"/>
              <a:t>LinearRamp</a:t>
            </a:r>
            <a:r>
              <a:rPr lang="en-US" altLang="en-US"/>
              <a:t>, Peaks, Sine Waves.</a:t>
            </a:r>
          </a:p>
          <a:p>
            <a:pPr marL="228600" indent="-228600"/>
            <a:r>
              <a:rPr lang="en-US" altLang="en-US"/>
              <a:t>Independent gains for X, Y, Overall, Red, Green, Blue</a:t>
            </a:r>
          </a:p>
          <a:p>
            <a:pPr marL="228600" indent="-228600"/>
            <a:r>
              <a:rPr lang="en-US" altLang="en-US"/>
              <a:t>Linear ramp has X and Y linear ramp with array index, each cycle just adds value to each pixel.  Very fast.</a:t>
            </a:r>
          </a:p>
          <a:p>
            <a:pPr marL="228600" indent="-228600"/>
            <a:r>
              <a:rPr lang="en-US" altLang="en-US"/>
              <a:t>Peak mode is array of Gaussian peaks plus noise. Slower.</a:t>
            </a:r>
          </a:p>
          <a:p>
            <a:pPr marL="228600" indent="-228600"/>
            <a:r>
              <a:rPr lang="en-US" altLang="en-US"/>
              <a:t>Sine mode is 2 sine waves in each of Y and Y, summed or multiplied. Slower.</a:t>
            </a:r>
          </a:p>
          <a:p>
            <a:pPr marL="228600" indent="-228600"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indent="-228600">
              <a:buFontTx/>
              <a:buNone/>
            </a:pP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0066FF"/>
                </a:solidFill>
              </a:rPr>
              <a:t>simDetector Driver</a:t>
            </a:r>
          </a:p>
        </p:txBody>
      </p:sp>
      <p:pic>
        <p:nvPicPr>
          <p:cNvPr id="20484" name="Picture 2" descr="simDetectorSetupColr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78213"/>
            <a:ext cx="70104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511AEB5DC3446862388E63CC85ACB" ma:contentTypeVersion="15" ma:contentTypeDescription="Create a new document." ma:contentTypeScope="" ma:versionID="7392a017f0008d2e3cd021373c647925">
  <xsd:schema xmlns:xsd="http://www.w3.org/2001/XMLSchema" xmlns:xs="http://www.w3.org/2001/XMLSchema" xmlns:p="http://schemas.microsoft.com/office/2006/metadata/properties" xmlns:ns3="81e21e21-392c-437b-9c6c-ca8ff57d7fd6" xmlns:ns4="35e2ab30-a9dc-4e25-bbb9-d2ad59db67cc" targetNamespace="http://schemas.microsoft.com/office/2006/metadata/properties" ma:root="true" ma:fieldsID="94eb91e77dc36556ff3d67fb2fa1c153" ns3:_="" ns4:_="">
    <xsd:import namespace="81e21e21-392c-437b-9c6c-ca8ff57d7fd6"/>
    <xsd:import namespace="35e2ab30-a9dc-4e25-bbb9-d2ad59db67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1e21-392c-437b-9c6c-ca8ff57d7f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2ab30-a9dc-4e25-bbb9-d2ad59db67c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21e21-392c-437b-9c6c-ca8ff57d7fd6" xsi:nil="true"/>
  </documentManagement>
</p:properties>
</file>

<file path=customXml/itemProps1.xml><?xml version="1.0" encoding="utf-8"?>
<ds:datastoreItem xmlns:ds="http://schemas.openxmlformats.org/officeDocument/2006/customXml" ds:itemID="{36D4B08D-A9E5-4E6D-B766-1308A975B854}">
  <ds:schemaRefs>
    <ds:schemaRef ds:uri="35e2ab30-a9dc-4e25-bbb9-d2ad59db67cc"/>
    <ds:schemaRef ds:uri="81e21e21-392c-437b-9c6c-ca8ff57d7f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F01B88-DD18-48B6-B5DD-8564F65F4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40D1A4-CBD9-466D-9B35-64CB6D3D486B}">
  <ds:schemaRefs>
    <ds:schemaRef ds:uri="35e2ab30-a9dc-4e25-bbb9-d2ad59db67cc"/>
    <ds:schemaRef ds:uri="81e21e21-392c-437b-9c6c-ca8ff57d7fd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9d27ba74-0100-4d0d-81ff-1d728dae8df6}" enabled="0" method="" siteId="{9d27ba74-0100-4d0d-81ff-1d728dae8df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3810</Words>
  <Application>Microsoft Office PowerPoint</Application>
  <PresentationFormat>On-screen Show (4:3)</PresentationFormat>
  <Paragraphs>554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Arial Unicode MS</vt:lpstr>
      <vt:lpstr>Courier New</vt:lpstr>
      <vt:lpstr>Times New Roman</vt:lpstr>
      <vt:lpstr>Blank Presentation</vt:lpstr>
      <vt:lpstr>PowerPoint Presentation</vt:lpstr>
      <vt:lpstr>areaDetector Talk Outline</vt:lpstr>
      <vt:lpstr>areaDetector - Goals</vt:lpstr>
      <vt:lpstr>PowerPoint Presentation</vt:lpstr>
      <vt:lpstr>PowerPoint Presentation</vt:lpstr>
      <vt:lpstr>Detector Drivers</vt:lpstr>
      <vt:lpstr>ADBase.adl – Generic control screen</vt:lpstr>
      <vt:lpstr>simDetector: Detector-specific screen</vt:lpstr>
      <vt:lpstr>simDetector Driver</vt:lpstr>
      <vt:lpstr>simDetector: Linear Ramp Mode</vt:lpstr>
      <vt:lpstr>simDetector Peaks mode with FFT</vt:lpstr>
      <vt:lpstr>simDetector: Sine mode</vt:lpstr>
      <vt:lpstr>Pilatus specific control screen</vt:lpstr>
      <vt:lpstr>LightField driver</vt:lpstr>
      <vt:lpstr>LightField driver</vt:lpstr>
      <vt:lpstr>URL Driver</vt:lpstr>
      <vt:lpstr>Perkin Elmer Flat Panel Driver</vt:lpstr>
      <vt:lpstr>FLIR/Point Grey drivers</vt:lpstr>
      <vt:lpstr>Point Grey GigE Camera BlackFly PGE-20E4C</vt:lpstr>
      <vt:lpstr>Point Grey USB-3.0 Camera Grasshopper3 GS3-U3-23S6M</vt:lpstr>
      <vt:lpstr>Point Grey 10-Gbit Ethernet Camera Oryx ORX-10G-310S9M</vt:lpstr>
      <vt:lpstr>ADSpinnaker Driver</vt:lpstr>
      <vt:lpstr>Camera-specific Features Screen (2/6)</vt:lpstr>
      <vt:lpstr>Plugins</vt:lpstr>
      <vt:lpstr>NDPluginDriver medm Screens </vt:lpstr>
      <vt:lpstr>Plugins (continued)</vt:lpstr>
      <vt:lpstr>Plugins (continued)</vt:lpstr>
      <vt:lpstr>Plugins (continued)</vt:lpstr>
      <vt:lpstr>Plugins (continued)</vt:lpstr>
      <vt:lpstr>Plugins (continued)</vt:lpstr>
      <vt:lpstr>commonPlugins.adl All plugins at a glance</vt:lpstr>
      <vt:lpstr>ROI plugin</vt:lpstr>
      <vt:lpstr>Statistics plugin</vt:lpstr>
      <vt:lpstr>Statistics plugin (continued)</vt:lpstr>
      <vt:lpstr>Overlay plugin</vt:lpstr>
      <vt:lpstr>Processing plugin</vt:lpstr>
      <vt:lpstr>Processing plugin 30 microsec exposure time</vt:lpstr>
      <vt:lpstr>Transform plugin</vt:lpstr>
      <vt:lpstr>NDPluginPva (EPICS V4/7)</vt:lpstr>
      <vt:lpstr>pvAccess Driver (EPICS V4)</vt:lpstr>
      <vt:lpstr>Plugins: NDPluginFile</vt:lpstr>
      <vt:lpstr>Plugins: NDPluginFile</vt:lpstr>
      <vt:lpstr>Plugins: NDPluginFile</vt:lpstr>
      <vt:lpstr>File saving with driver</vt:lpstr>
      <vt:lpstr>NDPluginFile display: TIFF</vt:lpstr>
      <vt:lpstr>NDFileHDF5</vt:lpstr>
      <vt:lpstr>NDFileHDF5 XML file to define file layout</vt:lpstr>
      <vt:lpstr>Multiple Threads per Plugin</vt:lpstr>
      <vt:lpstr>Multiple Threads per Plugin 1 Thread</vt:lpstr>
      <vt:lpstr>Multiple Threads per Plugin 3 Threads</vt:lpstr>
      <vt:lpstr>Multiple Threads per Plugin 5 Threads</vt:lpstr>
      <vt:lpstr>NDPluginScatter</vt:lpstr>
      <vt:lpstr>Distributed Processing with NDPluginScatter + EPICS V4</vt:lpstr>
      <vt:lpstr>Viewers</vt:lpstr>
      <vt:lpstr>EPICS_NTNDA_Viewer ImageJ plugin</vt:lpstr>
      <vt:lpstr>NDPluginPva Advantages</vt:lpstr>
      <vt:lpstr>Viewers</vt:lpstr>
      <vt:lpstr>Other Drivers that use ADCore</vt:lpstr>
      <vt:lpstr>Conclusions</vt:lpstr>
      <vt:lpstr>Updated links and details - Martin</vt:lpstr>
    </vt:vector>
  </TitlesOfParts>
  <Company>CARS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Loop: Using Feedback in EPICS Mark Rivers, Center for Advanced Radiation Sources</dc:title>
  <dc:creator>MLR Assoc</dc:creator>
  <cp:lastModifiedBy>Gaughran, Martin (DLSLtd,RAL,LSCI)</cp:lastModifiedBy>
  <cp:revision>2</cp:revision>
  <cp:lastPrinted>2016-05-23T16:47:42Z</cp:lastPrinted>
  <dcterms:created xsi:type="dcterms:W3CDTF">2001-01-18T12:19:59Z</dcterms:created>
  <dcterms:modified xsi:type="dcterms:W3CDTF">2024-04-15T05:13:50Z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0x010100940511AEB5DC3446862388E63CC85ACB</vt:lpwstr>
  </property>
</Properties>
</file>