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86" r:id="rId2"/>
    <p:sldId id="289" r:id="rId3"/>
    <p:sldId id="304" r:id="rId4"/>
    <p:sldId id="301" r:id="rId5"/>
    <p:sldId id="306" r:id="rId6"/>
    <p:sldId id="319" r:id="rId7"/>
    <p:sldId id="307" r:id="rId8"/>
    <p:sldId id="320" r:id="rId9"/>
    <p:sldId id="321" r:id="rId10"/>
    <p:sldId id="322" r:id="rId11"/>
    <p:sldId id="315" r:id="rId12"/>
    <p:sldId id="302" r:id="rId13"/>
    <p:sldId id="323" r:id="rId14"/>
    <p:sldId id="316" r:id="rId15"/>
  </p:sldIdLst>
  <p:sldSz cx="12192000" cy="6858000"/>
  <p:notesSz cx="6858000" cy="9144000"/>
  <p:embeddedFontLst>
    <p:embeddedFont>
      <p:font typeface="Oswald Regular" panose="020B0604020202020204" charset="0"/>
      <p:regular r:id="rId18"/>
    </p:embeddedFont>
    <p:embeddedFont>
      <p:font typeface="Source Sans Pro" panose="020B0503030403020204" pitchFamily="34" charset="0"/>
      <p:regular r:id="rId19"/>
      <p:bold r:id="rId20"/>
      <p:italic r:id="rId21"/>
      <p:boldItalic r:id="rId22"/>
    </p:embeddedFont>
  </p:embeddedFont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6BB8"/>
    <a:srgbClr val="C7DE37"/>
    <a:srgbClr val="C0D0CF"/>
    <a:srgbClr val="A91D37"/>
    <a:srgbClr val="000000"/>
    <a:srgbClr val="EFB531"/>
    <a:srgbClr val="0033C3"/>
    <a:srgbClr val="D3D3D3"/>
    <a:srgbClr val="B8B8B8"/>
    <a:srgbClr val="1155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32" autoAdjust="0"/>
    <p:restoredTop sz="97467" autoAdjust="0"/>
  </p:normalViewPr>
  <p:slideViewPr>
    <p:cSldViewPr snapToGrid="0">
      <p:cViewPr varScale="1">
        <p:scale>
          <a:sx n="67" d="100"/>
          <a:sy n="67" d="100"/>
        </p:scale>
        <p:origin x="66" y="5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22" d="100"/>
          <a:sy n="122" d="100"/>
        </p:scale>
        <p:origin x="491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65E76C91-9915-4458-B23D-3EA65401600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6FB7AE3-DFD2-49AA-A887-7324B1F10A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0E58FE-3AE1-4995-80E6-8AF0F1DA0E4E}" type="datetimeFigureOut">
              <a:rPr lang="de-DE" smtClean="0"/>
              <a:t>14.04.2024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FC00001-5093-43F7-BD9F-EF265DE5228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453EC2C-99A1-4C15-A25C-1C6F2B3A893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747158-EF9E-49A5-B018-E307E4952F0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53218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091381-FB9B-4B1C-99E3-890DFD4525D3}" type="datetimeFigureOut">
              <a:rPr lang="de-DE" smtClean="0"/>
              <a:t>14.04.2024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D9B650-A7F0-464D-8688-D88779A13E2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650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CF60AC-1CF2-5741-91B4-9CD1EAC3E5DF}" type="slidenum">
              <a:rPr lang="de-DE"/>
              <a:pPr/>
              <a:t>3</a:t>
            </a:fld>
            <a:endParaRPr lang="de-DE" dirty="0"/>
          </a:p>
        </p:txBody>
      </p:sp>
      <p:sp>
        <p:nvSpPr>
          <p:cNvPr id="215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>
              <a:spcBef>
                <a:spcPts val="0"/>
              </a:spcBef>
              <a:spcAft>
                <a:spcPts val="0"/>
              </a:spcAft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040728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CF60AC-1CF2-5741-91B4-9CD1EAC3E5DF}" type="slidenum">
              <a:rPr lang="de-DE"/>
              <a:pPr/>
              <a:t>6</a:t>
            </a:fld>
            <a:endParaRPr lang="de-DE" dirty="0"/>
          </a:p>
        </p:txBody>
      </p:sp>
      <p:sp>
        <p:nvSpPr>
          <p:cNvPr id="215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>
              <a:spcBef>
                <a:spcPts val="0"/>
              </a:spcBef>
              <a:spcAft>
                <a:spcPts val="0"/>
              </a:spcAft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580237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CF60AC-1CF2-5741-91B4-9CD1EAC3E5DF}" type="slidenum">
              <a:rPr lang="de-DE"/>
              <a:pPr/>
              <a:t>11</a:t>
            </a:fld>
            <a:endParaRPr lang="de-DE" dirty="0"/>
          </a:p>
        </p:txBody>
      </p:sp>
      <p:sp>
        <p:nvSpPr>
          <p:cNvPr id="215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>
              <a:spcBef>
                <a:spcPts val="0"/>
              </a:spcBef>
              <a:spcAft>
                <a:spcPts val="0"/>
              </a:spcAft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835648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CF60AC-1CF2-5741-91B4-9CD1EAC3E5DF}" type="slidenum">
              <a:rPr lang="de-DE"/>
              <a:pPr/>
              <a:t>13</a:t>
            </a:fld>
            <a:endParaRPr lang="de-DE" dirty="0"/>
          </a:p>
        </p:txBody>
      </p:sp>
      <p:sp>
        <p:nvSpPr>
          <p:cNvPr id="215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>
              <a:spcBef>
                <a:spcPts val="0"/>
              </a:spcBef>
              <a:spcAft>
                <a:spcPts val="0"/>
              </a:spcAft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30311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03146D-F9CD-4667-9733-9159758359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D83CE06-6889-4F07-9BDB-F60D87A011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E369807-43E9-4E6F-A3E0-5D77B68F98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7B9AAF2-2243-4209-A85C-F7036AF186DC}" type="datetimeFigureOut">
              <a:rPr lang="de-DE" smtClean="0"/>
              <a:t>14.04.2024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9A6AF13-49B3-4FE9-B94D-0CD8BBAE9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4B81F20-5618-4C2C-B875-915115B7E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0AB555-1637-45AA-8BE3-A522B2EDF89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7234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5F8505-DC85-4124-B03D-74FED5553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DCD297E-272F-4873-A2EA-99254EB5A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9079D37-5C54-4648-BC05-D93512E0FE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7B9AAF2-2243-4209-A85C-F7036AF186DC}" type="datetimeFigureOut">
              <a:rPr lang="de-DE" smtClean="0"/>
              <a:t>14.04.2024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1FC2188-E367-4F3B-B212-CBD08385D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EB827D5-7942-4DB0-866C-DFD78B5C2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0AB555-1637-45AA-8BE3-A522B2EDF89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9997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E50A8C9-E3BB-4DA1-AF29-8CB58BAE5E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5998828-6246-499E-8416-8FA63C50DC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CA716FF-32E2-417F-8FB2-3B742982101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7B9AAF2-2243-4209-A85C-F7036AF186DC}" type="datetimeFigureOut">
              <a:rPr lang="de-DE" smtClean="0"/>
              <a:t>14.04.2024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B976C2B-432E-40FA-BD82-526215F83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68DD793-DB9D-48DE-BE05-FB76A1153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0AB555-1637-45AA-8BE3-A522B2EDF89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1109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80AC99-2076-43D9-B787-7562050BC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C3EEA89-F850-4F9A-AF61-50796D8101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059DD63-82FB-45C4-9C46-A46D9D89D7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7B9AAF2-2243-4209-A85C-F7036AF186DC}" type="datetimeFigureOut">
              <a:rPr lang="de-DE" smtClean="0"/>
              <a:t>14.04.2024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22F4776-D99C-4135-B29D-B7D988671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3F7797C-8BB4-442E-8DDB-97B3C1E12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0AB555-1637-45AA-8BE3-A522B2EDF89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0152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F8B62F-7BA0-465D-BEBF-182FFE6CD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2115AEB-4E22-4AC3-A18A-0162782995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FBD60CA-7E10-4594-A689-D06550C9030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7B9AAF2-2243-4209-A85C-F7036AF186DC}" type="datetimeFigureOut">
              <a:rPr lang="de-DE" smtClean="0"/>
              <a:t>14.04.2024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2C4FC93-C90F-4DC1-81C0-083990C3E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B77A670-2D23-47BD-B759-B5E5CF525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0AB555-1637-45AA-8BE3-A522B2EDF89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3813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723B35-854E-4696-8A87-7E7B728A3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3645F74-BD8D-4E4E-BDB9-D02A44EEAA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361FF99-02E9-4119-919B-E4B5BEC23B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9927D07-FAB5-4FEF-91B2-B2533B9FDA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7B9AAF2-2243-4209-A85C-F7036AF186DC}" type="datetimeFigureOut">
              <a:rPr lang="de-DE" smtClean="0"/>
              <a:t>14.04.2024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5283F85-213C-4B7A-9B9D-F8AD8A926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123057A-E691-4F8C-9DE9-72DBAB7EE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0AB555-1637-45AA-8BE3-A522B2EDF89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6650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3BEA62-38E6-4B5F-AD25-C14259874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A12F239-6267-4445-88DA-C6FA8FDAF9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98EFE8D-222A-401D-9C0F-BC9592B993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52B5365-1527-4EE6-B7A0-96E7210401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DA62BEE-9E9A-4648-BE58-51CCA22500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1F725D7-3A71-4698-AD5D-05CA495604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7B9AAF2-2243-4209-A85C-F7036AF186DC}" type="datetimeFigureOut">
              <a:rPr lang="de-DE" smtClean="0"/>
              <a:t>14.04.2024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F205A89-55DB-4AA1-9811-6CB6C2534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88FAFAE-4685-4696-8BE6-A9FF1C1EC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0AB555-1637-45AA-8BE3-A522B2EDF89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2133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BCFD02-FCDE-4CDE-BBD9-303E9235C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CE4FC69-EEA5-4B6F-9EDC-3FE3A444E66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7B9AAF2-2243-4209-A85C-F7036AF186DC}" type="datetimeFigureOut">
              <a:rPr lang="de-DE" smtClean="0"/>
              <a:t>14.04.2024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5CD84CD-7858-4431-B124-3BC3FE4B8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53F721B-6992-4CBE-92C7-8C16E4774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0AB555-1637-45AA-8BE3-A522B2EDF89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8700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7638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47622E-6FA0-48E8-841D-5199DDA5B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4C957F8-4344-4A7D-9FA7-6EBAC93AB6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1139DC7-5A2B-438D-B985-4A4B096EFB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6CE11AD-5C9B-4155-94F7-DAA73F198D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7B9AAF2-2243-4209-A85C-F7036AF186DC}" type="datetimeFigureOut">
              <a:rPr lang="de-DE" smtClean="0"/>
              <a:t>14.04.2024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3BA642A-8B77-4D6B-92C3-91DD03805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882536F-7F1A-47B5-96F6-7CCF0B54C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0AB555-1637-45AA-8BE3-A522B2EDF89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6525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63AF85-EB0C-4B9D-A332-DFE9B7A53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D11919E-478C-47FE-A050-93C6355CEC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CC08F94-D57A-4C09-81F4-00E41C9F9B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00857B2-BC24-4673-8C75-6C4D5949A6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7B9AAF2-2243-4209-A85C-F7036AF186DC}" type="datetimeFigureOut">
              <a:rPr lang="de-DE" smtClean="0"/>
              <a:t>14.04.2024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7CFE2D3-1321-4B02-A5E1-2F6145178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E0553D3-324D-4DAF-814A-4A7C55D8C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0AB555-1637-45AA-8BE3-A522B2EDF89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6836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>
            <a:extLst>
              <a:ext uri="{FF2B5EF4-FFF2-40B4-BE49-F238E27FC236}">
                <a16:creationId xmlns:a16="http://schemas.microsoft.com/office/drawing/2014/main" id="{E3195E9B-F05D-4615-B542-936C87620061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1004955" y="6123708"/>
            <a:ext cx="656278" cy="347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113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AB200AE4-4BB0-45E2-BF76-953BC07FEE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D84EAC81-8748-45A9-9E48-D8B6C99A5DB4}"/>
              </a:ext>
            </a:extLst>
          </p:cNvPr>
          <p:cNvSpPr txBox="1"/>
          <p:nvPr/>
        </p:nvSpPr>
        <p:spPr>
          <a:xfrm>
            <a:off x="3325092" y="4597651"/>
            <a:ext cx="8090420" cy="145145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 eaLnBrk="0" hangingPunct="0"/>
            <a:r>
              <a:rPr lang="de-DE" sz="4400" spc="30" dirty="0">
                <a:solidFill>
                  <a:srgbClr val="C7DE37"/>
                </a:solidFill>
                <a:latin typeface="Oswald Regular"/>
                <a:cs typeface="Oswald Regular"/>
              </a:rPr>
              <a:t>EPICS 7 – Introduction and Overview</a:t>
            </a:r>
            <a:br>
              <a:rPr lang="de-DE" sz="4400" spc="30" dirty="0">
                <a:solidFill>
                  <a:srgbClr val="C7DE37"/>
                </a:solidFill>
                <a:latin typeface="Oswald Regular"/>
                <a:cs typeface="Oswald Regular"/>
              </a:rPr>
            </a:br>
            <a:r>
              <a:rPr lang="de-DE" sz="2800" spc="30" dirty="0">
                <a:solidFill>
                  <a:srgbClr val="C7DE37"/>
                </a:solidFill>
                <a:latin typeface="Oswald Regular"/>
                <a:cs typeface="Oswald Regular"/>
              </a:rPr>
              <a:t>Ralph Lange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0B20AEB-16DA-447D-918E-30BDB777D5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3617" y="1513153"/>
            <a:ext cx="1865076" cy="986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8284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3"/>
          <p:cNvSpPr txBox="1"/>
          <p:nvPr/>
        </p:nvSpPr>
        <p:spPr>
          <a:xfrm>
            <a:off x="1314628" y="456623"/>
            <a:ext cx="9283883" cy="55153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eaLnBrk="0" hangingPunct="0">
              <a:lnSpc>
                <a:spcPct val="120000"/>
              </a:lnSpc>
              <a:spcAft>
                <a:spcPts val="627"/>
              </a:spcAft>
              <a:buClr>
                <a:srgbClr val="9C072D"/>
              </a:buClr>
              <a:tabLst>
                <a:tab pos="392682" algn="l"/>
              </a:tabLst>
            </a:pPr>
            <a:r>
              <a:rPr lang="de-DE" sz="3200" b="1" dirty="0">
                <a:solidFill>
                  <a:srgbClr val="60737F"/>
                </a:solidFill>
                <a:latin typeface="Oswald Regular" panose="02000503000000000000" pitchFamily="2" charset="0"/>
                <a:ea typeface="Milo-Medium"/>
                <a:cs typeface="Source Sans Pro"/>
              </a:rPr>
              <a:t>Adoption</a:t>
            </a:r>
          </a:p>
          <a:p>
            <a:pPr eaLnBrk="0" hangingPunct="0">
              <a:spcBef>
                <a:spcPts val="1000"/>
              </a:spcBef>
              <a:buClr>
                <a:srgbClr val="C7DE37"/>
              </a:buClr>
              <a:tabLst>
                <a:tab pos="392682" algn="l"/>
              </a:tabLst>
            </a:pPr>
            <a:r>
              <a:rPr lang="en-GB" sz="24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Important new and upgrade projects have selected EPICS 7</a:t>
            </a:r>
          </a:p>
          <a:p>
            <a:pPr marL="342900" indent="-342900" eaLnBrk="0" hangingPunct="0">
              <a:spcBef>
                <a:spcPts val="6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GB" sz="24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New installations can start using pvAccess</a:t>
            </a:r>
          </a:p>
          <a:p>
            <a:pPr marL="342900" indent="-342900" eaLnBrk="0" hangingPunct="0">
              <a:spcBef>
                <a:spcPts val="6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GB" sz="24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There’s a smooth migration path for existing installations</a:t>
            </a:r>
          </a:p>
          <a:p>
            <a:pPr marL="342900" indent="-342900" eaLnBrk="0" hangingPunct="0">
              <a:spcBef>
                <a:spcPts val="10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endParaRPr lang="en-GB" sz="2400" dirty="0">
              <a:solidFill>
                <a:srgbClr val="60737F"/>
              </a:solidFill>
              <a:latin typeface="Source Sans Pro"/>
              <a:ea typeface="Milo-Medium"/>
              <a:cs typeface="Source Sans Pro"/>
            </a:endParaRPr>
          </a:p>
          <a:p>
            <a:pPr eaLnBrk="0" hangingPunct="0">
              <a:spcBef>
                <a:spcPts val="1000"/>
              </a:spcBef>
              <a:buClr>
                <a:srgbClr val="C7DE37"/>
              </a:buClr>
              <a:tabLst>
                <a:tab pos="392682" algn="l"/>
              </a:tabLst>
            </a:pPr>
            <a:r>
              <a:rPr lang="en-GB" sz="24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User-level libraries:</a:t>
            </a:r>
          </a:p>
          <a:p>
            <a:pPr marL="342900" indent="-342900" eaLnBrk="0" hangingPunct="0">
              <a:spcBef>
                <a:spcPts val="6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GB" sz="24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Second generation libraries make better use of language specifics</a:t>
            </a:r>
            <a:br>
              <a:rPr lang="en-GB" sz="24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</a:br>
            <a:r>
              <a:rPr lang="en-GB" sz="24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core-</a:t>
            </a:r>
            <a:r>
              <a:rPr lang="en-GB" sz="2400" dirty="0" err="1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pva</a:t>
            </a:r>
            <a:r>
              <a:rPr lang="en-GB" sz="24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 (Java), PVXS (C++)</a:t>
            </a:r>
          </a:p>
          <a:p>
            <a:pPr marL="342900" indent="-342900" eaLnBrk="0" hangingPunct="0">
              <a:spcBef>
                <a:spcPts val="10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endParaRPr lang="en-GB" sz="2400" dirty="0">
              <a:solidFill>
                <a:srgbClr val="60737F"/>
              </a:solidFill>
              <a:latin typeface="Source Sans Pro"/>
              <a:ea typeface="Milo-Medium"/>
              <a:cs typeface="Source Sans Pro"/>
            </a:endParaRPr>
          </a:p>
          <a:p>
            <a:pPr eaLnBrk="0" hangingPunct="0">
              <a:spcBef>
                <a:spcPts val="1000"/>
              </a:spcBef>
              <a:buClr>
                <a:srgbClr val="C7DE37"/>
              </a:buClr>
              <a:tabLst>
                <a:tab pos="392682" algn="l"/>
              </a:tabLst>
            </a:pPr>
            <a:r>
              <a:rPr lang="en-GB" sz="24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Real-time for legacy VME:</a:t>
            </a:r>
          </a:p>
          <a:p>
            <a:pPr marL="342900" indent="-342900" eaLnBrk="0" hangingPunct="0">
              <a:spcBef>
                <a:spcPts val="6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GB" sz="24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RTEMS is well supported in EPICS 7 </a:t>
            </a:r>
          </a:p>
        </p:txBody>
      </p:sp>
    </p:spTree>
    <p:extLst>
      <p:ext uri="{BB962C8B-B14F-4D97-AF65-F5344CB8AC3E}">
        <p14:creationId xmlns:p14="http://schemas.microsoft.com/office/powerpoint/2010/main" val="2015247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43A7D583-DEB7-4C50-8293-7DE3E8B207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48590"/>
            <a:ext cx="12192000" cy="7006590"/>
          </a:xfrm>
          <a:prstGeom prst="rect">
            <a:avLst/>
          </a:prstGeom>
        </p:spPr>
      </p:pic>
      <p:sp>
        <p:nvSpPr>
          <p:cNvPr id="4" name="Textfeld 3"/>
          <p:cNvSpPr txBox="1"/>
          <p:nvPr/>
        </p:nvSpPr>
        <p:spPr>
          <a:xfrm>
            <a:off x="526826" y="5623974"/>
            <a:ext cx="9515390" cy="6885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>
            <a:noAutofit/>
          </a:bodyPr>
          <a:lstStyle/>
          <a:p>
            <a:r>
              <a:rPr lang="de-DE" sz="4800" cap="all" dirty="0">
                <a:solidFill>
                  <a:srgbClr val="C7DE37"/>
                </a:solidFill>
                <a:latin typeface="Oswald Regular"/>
                <a:ea typeface="Milo-Medium"/>
                <a:cs typeface="Oswald Regular"/>
              </a:rPr>
              <a:t>Plans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C7237A2-6696-4E93-BD20-9C1AC5E30E6F}"/>
              </a:ext>
            </a:extLst>
          </p:cNvPr>
          <p:cNvSpPr/>
          <p:nvPr/>
        </p:nvSpPr>
        <p:spPr>
          <a:xfrm>
            <a:off x="456877" y="6231813"/>
            <a:ext cx="45885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cap="all" dirty="0">
                <a:solidFill>
                  <a:srgbClr val="C7DE37"/>
                </a:solidFill>
                <a:latin typeface="Oswald Regular"/>
                <a:ea typeface="Milo-Medium"/>
                <a:cs typeface="Oswald Regular"/>
              </a:rPr>
              <a:t>Current Projects</a:t>
            </a:r>
          </a:p>
        </p:txBody>
      </p:sp>
      <p:pic>
        <p:nvPicPr>
          <p:cNvPr id="6" name="Grafik 8">
            <a:extLst>
              <a:ext uri="{FF2B5EF4-FFF2-40B4-BE49-F238E27FC236}">
                <a16:creationId xmlns:a16="http://schemas.microsoft.com/office/drawing/2014/main" id="{BC701026-3BA4-46E5-BB96-6AD7DE7CF3FE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3575" y="6312519"/>
            <a:ext cx="387721" cy="204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932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3"/>
          <p:cNvSpPr txBox="1"/>
          <p:nvPr/>
        </p:nvSpPr>
        <p:spPr>
          <a:xfrm>
            <a:off x="1314628" y="456623"/>
            <a:ext cx="9283883" cy="38656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eaLnBrk="0" hangingPunct="0">
              <a:lnSpc>
                <a:spcPct val="120000"/>
              </a:lnSpc>
              <a:spcAft>
                <a:spcPts val="627"/>
              </a:spcAft>
              <a:buClr>
                <a:srgbClr val="9C072D"/>
              </a:buClr>
              <a:tabLst>
                <a:tab pos="392682" algn="l"/>
              </a:tabLst>
            </a:pPr>
            <a:r>
              <a:rPr lang="en-US" sz="3200" b="1" dirty="0">
                <a:solidFill>
                  <a:srgbClr val="60737F"/>
                </a:solidFill>
                <a:latin typeface="Oswald Regular" panose="02000503000000000000" pitchFamily="2" charset="0"/>
                <a:ea typeface="Milo-Medium"/>
                <a:cs typeface="Source Sans Pro"/>
              </a:rPr>
              <a:t>IPv6</a:t>
            </a:r>
            <a:endParaRPr lang="en-GB" sz="2400" dirty="0">
              <a:solidFill>
                <a:srgbClr val="60737F"/>
              </a:solidFill>
              <a:latin typeface="Source Sans Pro"/>
              <a:ea typeface="Milo-Medium"/>
              <a:cs typeface="Source Sans Pro"/>
            </a:endParaRPr>
          </a:p>
          <a:p>
            <a:pPr marL="342900" indent="-342900" eaLnBrk="0" hangingPunct="0">
              <a:spcBef>
                <a:spcPts val="10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GB" sz="24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The second generation user-level libraries support IPv6</a:t>
            </a:r>
          </a:p>
          <a:p>
            <a:pPr eaLnBrk="0" hangingPunct="0">
              <a:lnSpc>
                <a:spcPct val="120000"/>
              </a:lnSpc>
              <a:spcAft>
                <a:spcPts val="627"/>
              </a:spcAft>
              <a:buClr>
                <a:srgbClr val="9C072D"/>
              </a:buClr>
              <a:tabLst>
                <a:tab pos="392682" algn="l"/>
              </a:tabLst>
            </a:pPr>
            <a:endParaRPr lang="en-US" sz="3200" b="1" dirty="0">
              <a:solidFill>
                <a:srgbClr val="60737F"/>
              </a:solidFill>
              <a:latin typeface="Oswald Regular" panose="02000503000000000000" pitchFamily="2" charset="0"/>
              <a:ea typeface="Milo-Medium"/>
              <a:cs typeface="Source Sans Pro"/>
            </a:endParaRPr>
          </a:p>
          <a:p>
            <a:pPr eaLnBrk="0" hangingPunct="0">
              <a:lnSpc>
                <a:spcPct val="120000"/>
              </a:lnSpc>
              <a:spcAft>
                <a:spcPts val="627"/>
              </a:spcAft>
              <a:buClr>
                <a:srgbClr val="9C072D"/>
              </a:buClr>
              <a:tabLst>
                <a:tab pos="392682" algn="l"/>
              </a:tabLst>
            </a:pPr>
            <a:r>
              <a:rPr lang="en-US" sz="3200" b="1" dirty="0">
                <a:solidFill>
                  <a:srgbClr val="60737F"/>
                </a:solidFill>
                <a:latin typeface="Oswald Regular" panose="02000503000000000000" pitchFamily="2" charset="0"/>
                <a:ea typeface="Milo-Medium"/>
                <a:cs typeface="Source Sans Pro"/>
              </a:rPr>
              <a:t>Security</a:t>
            </a:r>
            <a:endParaRPr lang="en-GB" sz="2400" dirty="0">
              <a:solidFill>
                <a:srgbClr val="60737F"/>
              </a:solidFill>
              <a:latin typeface="Source Sans Pro"/>
              <a:ea typeface="Milo-Medium"/>
              <a:cs typeface="Source Sans Pro"/>
            </a:endParaRPr>
          </a:p>
          <a:p>
            <a:pPr marL="342900" indent="-342900" eaLnBrk="0" hangingPunct="0">
              <a:spcBef>
                <a:spcPts val="10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GB" sz="24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At SLAC, a multi-year project has started that will add industrial-level security TLS-style security to the pvAccess protocol</a:t>
            </a:r>
          </a:p>
          <a:p>
            <a:pPr marL="342900" indent="-342900" eaLnBrk="0" hangingPunct="0">
              <a:spcBef>
                <a:spcPts val="10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GB" sz="24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The hard part, i.e. key management, is still in early design phase</a:t>
            </a:r>
          </a:p>
        </p:txBody>
      </p:sp>
    </p:spTree>
    <p:extLst>
      <p:ext uri="{BB962C8B-B14F-4D97-AF65-F5344CB8AC3E}">
        <p14:creationId xmlns:p14="http://schemas.microsoft.com/office/powerpoint/2010/main" val="3088198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43A7D583-DEB7-4C50-8293-7DE3E8B207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48590"/>
            <a:ext cx="12192000" cy="7006590"/>
          </a:xfrm>
          <a:prstGeom prst="rect">
            <a:avLst/>
          </a:prstGeom>
        </p:spPr>
      </p:pic>
      <p:sp>
        <p:nvSpPr>
          <p:cNvPr id="4" name="Textfeld 3"/>
          <p:cNvSpPr txBox="1"/>
          <p:nvPr/>
        </p:nvSpPr>
        <p:spPr>
          <a:xfrm>
            <a:off x="526826" y="5623974"/>
            <a:ext cx="9515390" cy="6885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>
            <a:noAutofit/>
          </a:bodyPr>
          <a:lstStyle/>
          <a:p>
            <a:r>
              <a:rPr lang="de-DE" sz="4800" cap="all" dirty="0">
                <a:solidFill>
                  <a:srgbClr val="C7DE37"/>
                </a:solidFill>
                <a:latin typeface="Oswald Regular"/>
                <a:ea typeface="Milo-Medium"/>
                <a:cs typeface="Oswald Regular"/>
              </a:rPr>
              <a:t>Conclusions</a:t>
            </a:r>
          </a:p>
        </p:txBody>
      </p:sp>
      <p:pic>
        <p:nvPicPr>
          <p:cNvPr id="6" name="Grafik 8">
            <a:extLst>
              <a:ext uri="{FF2B5EF4-FFF2-40B4-BE49-F238E27FC236}">
                <a16:creationId xmlns:a16="http://schemas.microsoft.com/office/drawing/2014/main" id="{BC701026-3BA4-46E5-BB96-6AD7DE7CF3FE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3575" y="6312519"/>
            <a:ext cx="387721" cy="204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637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3"/>
          <p:cNvSpPr txBox="1"/>
          <p:nvPr/>
        </p:nvSpPr>
        <p:spPr>
          <a:xfrm>
            <a:off x="1314628" y="468498"/>
            <a:ext cx="9283883" cy="427399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eaLnBrk="0" hangingPunct="0">
              <a:lnSpc>
                <a:spcPct val="120000"/>
              </a:lnSpc>
              <a:spcAft>
                <a:spcPts val="627"/>
              </a:spcAft>
              <a:buClr>
                <a:srgbClr val="9C072D"/>
              </a:buClr>
              <a:tabLst>
                <a:tab pos="392682" algn="l"/>
              </a:tabLst>
            </a:pPr>
            <a:r>
              <a:rPr lang="de-DE" sz="3200" b="1" dirty="0">
                <a:solidFill>
                  <a:srgbClr val="60737F"/>
                </a:solidFill>
                <a:latin typeface="Oswald Regular" panose="02000503000000000000" pitchFamily="2" charset="0"/>
                <a:ea typeface="Milo-Medium"/>
                <a:cs typeface="Source Sans Pro"/>
              </a:rPr>
              <a:t>Conclusions</a:t>
            </a:r>
            <a:endParaRPr lang="en-GB" sz="2400" dirty="0">
              <a:solidFill>
                <a:srgbClr val="60737F"/>
              </a:solidFill>
              <a:latin typeface="Source Sans Pro"/>
              <a:ea typeface="Milo-Medium"/>
              <a:cs typeface="Source Sans Pro"/>
            </a:endParaRPr>
          </a:p>
          <a:p>
            <a:pPr marL="342900" indent="-342900" eaLnBrk="0" hangingPunct="0">
              <a:spcBef>
                <a:spcPts val="10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GB" sz="24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All initial goals of the development have been met</a:t>
            </a:r>
          </a:p>
          <a:p>
            <a:pPr marL="342900" indent="-342900" eaLnBrk="0" hangingPunct="0">
              <a:spcBef>
                <a:spcPts val="10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GB" sz="24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The migration path works: we see increasing adoption and use</a:t>
            </a:r>
          </a:p>
          <a:p>
            <a:pPr marL="342900" indent="-342900" eaLnBrk="0" hangingPunct="0">
              <a:spcBef>
                <a:spcPts val="10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GB" sz="24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Users are beginning to explore the new possibilities</a:t>
            </a:r>
          </a:p>
          <a:p>
            <a:pPr marL="342900" indent="-342900" eaLnBrk="0" hangingPunct="0">
              <a:spcBef>
                <a:spcPts val="10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GB" sz="24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Future challenges are being addressed</a:t>
            </a:r>
          </a:p>
          <a:p>
            <a:pPr marL="342900" indent="-342900" eaLnBrk="0" hangingPunct="0">
              <a:spcBef>
                <a:spcPts val="10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GB" sz="24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Of course, there is still room for improvement</a:t>
            </a:r>
          </a:p>
          <a:p>
            <a:pPr marL="342900" indent="-342900" eaLnBrk="0" hangingPunct="0">
              <a:spcBef>
                <a:spcPts val="10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endParaRPr lang="en-GB" sz="2400" dirty="0">
              <a:solidFill>
                <a:srgbClr val="60737F"/>
              </a:solidFill>
              <a:latin typeface="Source Sans Pro"/>
              <a:ea typeface="Milo-Medium"/>
              <a:cs typeface="Source Sans Pro"/>
            </a:endParaRPr>
          </a:p>
          <a:p>
            <a:pPr eaLnBrk="0" hangingPunct="0">
              <a:spcBef>
                <a:spcPts val="1000"/>
              </a:spcBef>
              <a:buClr>
                <a:srgbClr val="C7DE37"/>
              </a:buClr>
              <a:tabLst>
                <a:tab pos="392682" algn="l"/>
              </a:tabLst>
            </a:pPr>
            <a:r>
              <a:rPr lang="de-DE" sz="3200" b="1" dirty="0">
                <a:solidFill>
                  <a:srgbClr val="60737F"/>
                </a:solidFill>
                <a:latin typeface="Oswald Regular" panose="02000503000000000000" pitchFamily="2" charset="0"/>
                <a:ea typeface="Milo-Medium"/>
                <a:cs typeface="Source Sans Pro"/>
              </a:rPr>
              <a:t>Questions?</a:t>
            </a:r>
            <a:endParaRPr lang="en-GB" sz="3200" dirty="0">
              <a:solidFill>
                <a:srgbClr val="60737F"/>
              </a:solidFill>
              <a:latin typeface="Source Sans Pro"/>
              <a:ea typeface="Milo-Medium"/>
              <a:cs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2444760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3"/>
          <p:cNvSpPr txBox="1"/>
          <p:nvPr/>
        </p:nvSpPr>
        <p:spPr>
          <a:xfrm>
            <a:off x="1314628" y="456623"/>
            <a:ext cx="9283883" cy="53409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eaLnBrk="0" hangingPunct="0">
              <a:lnSpc>
                <a:spcPct val="120000"/>
              </a:lnSpc>
              <a:spcAft>
                <a:spcPts val="627"/>
              </a:spcAft>
              <a:buClr>
                <a:srgbClr val="9C072D"/>
              </a:buClr>
              <a:tabLst>
                <a:tab pos="392682" algn="l"/>
              </a:tabLst>
            </a:pPr>
            <a:r>
              <a:rPr lang="de-DE" sz="3200" b="1" dirty="0">
                <a:solidFill>
                  <a:srgbClr val="60737F"/>
                </a:solidFill>
                <a:latin typeface="Oswald Regular" panose="02000503000000000000" pitchFamily="2" charset="0"/>
                <a:ea typeface="Milo-Medium"/>
                <a:cs typeface="Source Sans Pro"/>
              </a:rPr>
              <a:t>Outline</a:t>
            </a:r>
          </a:p>
          <a:p>
            <a:pPr marL="342900" indent="-342900" eaLnBrk="0" hangingPunct="0">
              <a:spcBef>
                <a:spcPts val="10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GB" sz="24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Creation</a:t>
            </a:r>
          </a:p>
          <a:p>
            <a:pPr marL="800100" lvl="1" indent="-342900" eaLnBrk="0" hangingPunct="0">
              <a:spcBef>
                <a:spcPts val="6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GB" sz="20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Initial goals of the EPICS 7 project</a:t>
            </a:r>
          </a:p>
          <a:p>
            <a:pPr marL="800100" lvl="1" indent="-342900" eaLnBrk="0" hangingPunct="0">
              <a:spcBef>
                <a:spcPts val="6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GB" sz="20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The pvAccess protocol</a:t>
            </a:r>
          </a:p>
          <a:p>
            <a:pPr marL="342900" indent="-342900" eaLnBrk="0" hangingPunct="0">
              <a:spcBef>
                <a:spcPts val="10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GB" sz="24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Evolution</a:t>
            </a:r>
          </a:p>
          <a:p>
            <a:pPr marL="800100" lvl="1" indent="-342900" eaLnBrk="0" hangingPunct="0">
              <a:spcBef>
                <a:spcPts val="6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US" sz="20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Normative Types</a:t>
            </a:r>
          </a:p>
          <a:p>
            <a:pPr marL="800100" lvl="1" indent="-342900" eaLnBrk="0" hangingPunct="0">
              <a:spcBef>
                <a:spcPts val="6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US" sz="20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Integration in the EPICS context</a:t>
            </a:r>
          </a:p>
          <a:p>
            <a:pPr marL="800100" lvl="1" indent="-342900" eaLnBrk="0" hangingPunct="0">
              <a:spcBef>
                <a:spcPts val="6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US" sz="20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Use cases for the new protocol</a:t>
            </a:r>
          </a:p>
          <a:p>
            <a:pPr marL="800100" lvl="1" indent="-342900" eaLnBrk="0" hangingPunct="0">
              <a:spcBef>
                <a:spcPts val="6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US" sz="20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Increased adoption in the community</a:t>
            </a:r>
            <a:endParaRPr lang="en-GB" sz="2000" dirty="0">
              <a:solidFill>
                <a:srgbClr val="60737F"/>
              </a:solidFill>
              <a:latin typeface="Source Sans Pro"/>
              <a:ea typeface="Milo-Medium"/>
              <a:cs typeface="Source Sans Pro"/>
            </a:endParaRPr>
          </a:p>
          <a:p>
            <a:pPr marL="342900" indent="-342900" eaLnBrk="0" hangingPunct="0">
              <a:spcBef>
                <a:spcPts val="10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GB" sz="24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Plans</a:t>
            </a:r>
          </a:p>
          <a:p>
            <a:pPr marL="800100" lvl="1" indent="-342900" eaLnBrk="0" hangingPunct="0">
              <a:spcBef>
                <a:spcPts val="6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GB" sz="20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IPv6 support</a:t>
            </a:r>
          </a:p>
          <a:p>
            <a:pPr marL="800100" lvl="1" indent="-342900" eaLnBrk="0" hangingPunct="0">
              <a:spcBef>
                <a:spcPts val="6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GB" sz="20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TLS security on the network</a:t>
            </a:r>
          </a:p>
        </p:txBody>
      </p:sp>
    </p:spTree>
    <p:extLst>
      <p:ext uri="{BB962C8B-B14F-4D97-AF65-F5344CB8AC3E}">
        <p14:creationId xmlns:p14="http://schemas.microsoft.com/office/powerpoint/2010/main" val="3257485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43A7D583-DEB7-4C50-8293-7DE3E8B207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48590"/>
            <a:ext cx="12192000" cy="7006590"/>
          </a:xfrm>
          <a:prstGeom prst="rect">
            <a:avLst/>
          </a:prstGeom>
        </p:spPr>
      </p:pic>
      <p:sp>
        <p:nvSpPr>
          <p:cNvPr id="4" name="Textfeld 3"/>
          <p:cNvSpPr txBox="1"/>
          <p:nvPr/>
        </p:nvSpPr>
        <p:spPr>
          <a:xfrm>
            <a:off x="526826" y="5623974"/>
            <a:ext cx="9515390" cy="6885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>
            <a:noAutofit/>
          </a:bodyPr>
          <a:lstStyle/>
          <a:p>
            <a:r>
              <a:rPr lang="de-DE" sz="4800" cap="all" dirty="0">
                <a:solidFill>
                  <a:srgbClr val="C7DE37"/>
                </a:solidFill>
                <a:latin typeface="Oswald Regular"/>
                <a:ea typeface="Milo-Medium"/>
                <a:cs typeface="Oswald Regular"/>
              </a:rPr>
              <a:t>Creation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C7237A2-6696-4E93-BD20-9C1AC5E30E6F}"/>
              </a:ext>
            </a:extLst>
          </p:cNvPr>
          <p:cNvSpPr/>
          <p:nvPr/>
        </p:nvSpPr>
        <p:spPr>
          <a:xfrm>
            <a:off x="456877" y="6231813"/>
            <a:ext cx="45885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cap="all" dirty="0">
                <a:solidFill>
                  <a:srgbClr val="C7DE37"/>
                </a:solidFill>
                <a:latin typeface="Oswald Regular"/>
                <a:ea typeface="Milo-Medium"/>
                <a:cs typeface="Oswald Regular"/>
              </a:rPr>
              <a:t>EPICS 7 and its Initial Goals</a:t>
            </a:r>
            <a:endParaRPr lang="de-DE" cap="all" dirty="0">
              <a:solidFill>
                <a:srgbClr val="C7DE37"/>
              </a:solidFill>
              <a:latin typeface="Oswald Regular"/>
              <a:ea typeface="Milo-Medium"/>
              <a:cs typeface="Oswald Regular"/>
            </a:endParaRPr>
          </a:p>
        </p:txBody>
      </p:sp>
      <p:pic>
        <p:nvPicPr>
          <p:cNvPr id="6" name="Grafik 8">
            <a:extLst>
              <a:ext uri="{FF2B5EF4-FFF2-40B4-BE49-F238E27FC236}">
                <a16:creationId xmlns:a16="http://schemas.microsoft.com/office/drawing/2014/main" id="{BC701026-3BA4-46E5-BB96-6AD7DE7CF3FE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3575" y="6312519"/>
            <a:ext cx="387721" cy="204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063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3"/>
          <p:cNvSpPr txBox="1"/>
          <p:nvPr/>
        </p:nvSpPr>
        <p:spPr>
          <a:xfrm>
            <a:off x="1300340" y="442335"/>
            <a:ext cx="9283883" cy="522296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eaLnBrk="0" hangingPunct="0">
              <a:lnSpc>
                <a:spcPct val="120000"/>
              </a:lnSpc>
              <a:spcAft>
                <a:spcPts val="627"/>
              </a:spcAft>
              <a:buClr>
                <a:srgbClr val="9C072D"/>
              </a:buClr>
              <a:tabLst>
                <a:tab pos="392682" algn="l"/>
              </a:tabLst>
            </a:pPr>
            <a:r>
              <a:rPr lang="de-DE" sz="3200" b="1" dirty="0">
                <a:solidFill>
                  <a:srgbClr val="60737F"/>
                </a:solidFill>
                <a:latin typeface="Oswald Regular" panose="02000503000000000000" pitchFamily="2" charset="0"/>
                <a:ea typeface="Milo-Medium"/>
                <a:cs typeface="Source Sans Pro"/>
              </a:rPr>
              <a:t>Initial Goals (2007)</a:t>
            </a:r>
          </a:p>
          <a:p>
            <a:pPr eaLnBrk="0" hangingPunct="0">
              <a:spcBef>
                <a:spcPts val="1000"/>
              </a:spcBef>
              <a:buClr>
                <a:srgbClr val="C7DE37"/>
              </a:buClr>
              <a:tabLst>
                <a:tab pos="392682" algn="l"/>
              </a:tabLst>
            </a:pPr>
            <a:r>
              <a:rPr lang="en-GB" sz="24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Leave no lab behind</a:t>
            </a:r>
          </a:p>
          <a:p>
            <a:pPr eaLnBrk="0" hangingPunct="0">
              <a:spcBef>
                <a:spcPts val="1000"/>
              </a:spcBef>
              <a:buClr>
                <a:srgbClr val="C7DE37"/>
              </a:buClr>
              <a:tabLst>
                <a:tab pos="392682" algn="l"/>
              </a:tabLst>
            </a:pPr>
            <a:r>
              <a:rPr lang="en-GB" sz="24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“EPICS V4” Group could not agree on basic design ideas for “perfect” IOC</a:t>
            </a:r>
          </a:p>
          <a:p>
            <a:pPr eaLnBrk="0" hangingPunct="0">
              <a:spcBef>
                <a:spcPts val="1200"/>
              </a:spcBef>
              <a:buClr>
                <a:srgbClr val="C7DE37"/>
              </a:buClr>
              <a:tabLst>
                <a:tab pos="392682" algn="l"/>
              </a:tabLst>
            </a:pPr>
            <a:r>
              <a:rPr lang="en-GB" sz="2400" i="1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New user-focused goals:</a:t>
            </a:r>
          </a:p>
          <a:p>
            <a:pPr marL="342900" indent="-342900" eaLnBrk="0" hangingPunct="0">
              <a:spcBef>
                <a:spcPts val="10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GB" sz="24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Don’t break the IOC (Input/Output Controller) software</a:t>
            </a:r>
          </a:p>
          <a:p>
            <a:pPr marL="342900" indent="-342900" eaLnBrk="0" hangingPunct="0">
              <a:spcBef>
                <a:spcPts val="10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GB" sz="24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Extend the scope, allowing migration for existing installations</a:t>
            </a:r>
          </a:p>
          <a:p>
            <a:pPr marL="342900" indent="-342900" eaLnBrk="0" hangingPunct="0">
              <a:spcBef>
                <a:spcPts val="10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GB" sz="24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Provide a migration path with minimal configuration</a:t>
            </a:r>
          </a:p>
          <a:p>
            <a:pPr marL="342900" indent="-342900" eaLnBrk="0" hangingPunct="0">
              <a:spcBef>
                <a:spcPts val="10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GB" sz="24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Include user-level libraries for Java, C++, Python</a:t>
            </a:r>
          </a:p>
          <a:p>
            <a:pPr algn="ctr" eaLnBrk="0" hangingPunct="0">
              <a:spcBef>
                <a:spcPts val="2400"/>
              </a:spcBef>
              <a:buClr>
                <a:srgbClr val="C7DE37"/>
              </a:buClr>
              <a:tabLst>
                <a:tab pos="392682" algn="l"/>
              </a:tabLst>
            </a:pPr>
            <a:r>
              <a:rPr lang="en-GB" sz="4800" b="1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3 + 4  = 7</a:t>
            </a:r>
          </a:p>
        </p:txBody>
      </p:sp>
    </p:spTree>
    <p:extLst>
      <p:ext uri="{BB962C8B-B14F-4D97-AF65-F5344CB8AC3E}">
        <p14:creationId xmlns:p14="http://schemas.microsoft.com/office/powerpoint/2010/main" val="2756268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3"/>
          <p:cNvSpPr txBox="1"/>
          <p:nvPr/>
        </p:nvSpPr>
        <p:spPr>
          <a:xfrm>
            <a:off x="1314628" y="456623"/>
            <a:ext cx="9283883" cy="583339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eaLnBrk="0" hangingPunct="0">
              <a:lnSpc>
                <a:spcPct val="120000"/>
              </a:lnSpc>
              <a:spcAft>
                <a:spcPts val="627"/>
              </a:spcAft>
              <a:buClr>
                <a:srgbClr val="9C072D"/>
              </a:buClr>
              <a:tabLst>
                <a:tab pos="392682" algn="l"/>
              </a:tabLst>
            </a:pPr>
            <a:r>
              <a:rPr lang="de-DE" sz="3200" b="1" dirty="0">
                <a:solidFill>
                  <a:srgbClr val="60737F"/>
                </a:solidFill>
                <a:latin typeface="Oswald Regular" panose="02000503000000000000" pitchFamily="2" charset="0"/>
                <a:ea typeface="Milo-Medium"/>
                <a:cs typeface="Source Sans Pro"/>
              </a:rPr>
              <a:t>The pvAccess (PVA) Protocol</a:t>
            </a:r>
          </a:p>
          <a:p>
            <a:pPr eaLnBrk="0" hangingPunct="0">
              <a:spcBef>
                <a:spcPts val="1000"/>
              </a:spcBef>
              <a:buClr>
                <a:srgbClr val="C7DE37"/>
              </a:buClr>
              <a:tabLst>
                <a:tab pos="392682" algn="l"/>
              </a:tabLst>
            </a:pPr>
            <a:r>
              <a:rPr lang="en-GB" sz="24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Transporting arbitrary structures efficiently</a:t>
            </a:r>
            <a:endParaRPr lang="en-GB" sz="2400" u="sng" dirty="0">
              <a:solidFill>
                <a:srgbClr val="156BB8"/>
              </a:solidFill>
              <a:latin typeface="Source Sans Pro"/>
              <a:ea typeface="Milo-Medium"/>
              <a:cs typeface="Source Sans Pro"/>
            </a:endParaRPr>
          </a:p>
          <a:p>
            <a:pPr marL="342900" indent="-342900" eaLnBrk="0" hangingPunct="0">
              <a:spcBef>
                <a:spcPts val="10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GB" sz="24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Based on a reasonable set of standard types and arrays,</a:t>
            </a:r>
            <a:br>
              <a:rPr lang="en-GB" sz="24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</a:br>
            <a:r>
              <a:rPr lang="en-GB" sz="24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plus structures of those, plus variants</a:t>
            </a:r>
          </a:p>
          <a:p>
            <a:pPr marL="342900" indent="-342900" eaLnBrk="0" hangingPunct="0">
              <a:spcBef>
                <a:spcPts val="10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GB" sz="24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Similar to Channel Access in many aspects</a:t>
            </a:r>
          </a:p>
          <a:p>
            <a:pPr marL="800100" lvl="1" indent="-342900" eaLnBrk="0" hangingPunct="0">
              <a:spcBef>
                <a:spcPts val="6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GB" sz="20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Client needs to know the name, not the server</a:t>
            </a:r>
          </a:p>
          <a:p>
            <a:pPr marL="342900" indent="-342900" eaLnBrk="0" hangingPunct="0">
              <a:spcBef>
                <a:spcPts val="10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GB" sz="24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Subscriptions are very efficient</a:t>
            </a:r>
          </a:p>
          <a:p>
            <a:pPr marL="800100" lvl="1" indent="-342900" eaLnBrk="0" hangingPunct="0">
              <a:spcBef>
                <a:spcPts val="6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GB" sz="20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On opening a subscription, the client gets a full structure copy</a:t>
            </a:r>
          </a:p>
          <a:p>
            <a:pPr marL="800100" lvl="1" indent="-342900" eaLnBrk="0" hangingPunct="0">
              <a:spcBef>
                <a:spcPts val="6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GB" sz="20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Any further updates only contain the elements that have changed</a:t>
            </a:r>
          </a:p>
          <a:p>
            <a:pPr marL="800100" lvl="1" indent="-342900" eaLnBrk="0" hangingPunct="0">
              <a:spcBef>
                <a:spcPts val="6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GB" sz="20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The client has a consistent full copy at any time</a:t>
            </a:r>
          </a:p>
          <a:p>
            <a:pPr marL="342900" indent="-342900" eaLnBrk="0" hangingPunct="0">
              <a:spcBef>
                <a:spcPts val="10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GB" sz="24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New “RPC” Access method</a:t>
            </a:r>
          </a:p>
          <a:p>
            <a:pPr marL="800100" lvl="1" indent="-342900" eaLnBrk="0" hangingPunct="0">
              <a:spcBef>
                <a:spcPts val="6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GB" sz="20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“Argument” (structure) posted with the call</a:t>
            </a:r>
          </a:p>
          <a:p>
            <a:pPr marL="800100" lvl="1" indent="-342900" eaLnBrk="0" hangingPunct="0">
              <a:spcBef>
                <a:spcPts val="6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GB" sz="20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“Return value” (structure) may differ in type between calls</a:t>
            </a:r>
          </a:p>
        </p:txBody>
      </p:sp>
    </p:spTree>
    <p:extLst>
      <p:ext uri="{BB962C8B-B14F-4D97-AF65-F5344CB8AC3E}">
        <p14:creationId xmlns:p14="http://schemas.microsoft.com/office/powerpoint/2010/main" val="1605844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43A7D583-DEB7-4C50-8293-7DE3E8B207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48590"/>
            <a:ext cx="12192000" cy="7006590"/>
          </a:xfrm>
          <a:prstGeom prst="rect">
            <a:avLst/>
          </a:prstGeom>
        </p:spPr>
      </p:pic>
      <p:sp>
        <p:nvSpPr>
          <p:cNvPr id="4" name="Textfeld 3"/>
          <p:cNvSpPr txBox="1"/>
          <p:nvPr/>
        </p:nvSpPr>
        <p:spPr>
          <a:xfrm>
            <a:off x="526826" y="5623974"/>
            <a:ext cx="9515390" cy="6885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>
            <a:noAutofit/>
          </a:bodyPr>
          <a:lstStyle/>
          <a:p>
            <a:r>
              <a:rPr lang="de-DE" sz="4800" cap="all" dirty="0">
                <a:solidFill>
                  <a:srgbClr val="C7DE37"/>
                </a:solidFill>
                <a:latin typeface="Oswald Regular"/>
                <a:ea typeface="Milo-Medium"/>
                <a:cs typeface="Oswald Regular"/>
              </a:rPr>
              <a:t>Evolution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C7237A2-6696-4E93-BD20-9C1AC5E30E6F}"/>
              </a:ext>
            </a:extLst>
          </p:cNvPr>
          <p:cNvSpPr/>
          <p:nvPr/>
        </p:nvSpPr>
        <p:spPr>
          <a:xfrm>
            <a:off x="456877" y="6231813"/>
            <a:ext cx="45885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cap="all" dirty="0">
                <a:solidFill>
                  <a:srgbClr val="C7DE37"/>
                </a:solidFill>
                <a:latin typeface="Oswald Regular"/>
                <a:ea typeface="Milo-Medium"/>
                <a:cs typeface="Oswald Regular"/>
              </a:rPr>
              <a:t>The Last Years</a:t>
            </a:r>
            <a:endParaRPr lang="de-DE" cap="all" dirty="0">
              <a:solidFill>
                <a:srgbClr val="C7DE37"/>
              </a:solidFill>
              <a:latin typeface="Oswald Regular"/>
              <a:ea typeface="Milo-Medium"/>
              <a:cs typeface="Oswald Regular"/>
            </a:endParaRPr>
          </a:p>
        </p:txBody>
      </p:sp>
      <p:pic>
        <p:nvPicPr>
          <p:cNvPr id="6" name="Grafik 8">
            <a:extLst>
              <a:ext uri="{FF2B5EF4-FFF2-40B4-BE49-F238E27FC236}">
                <a16:creationId xmlns:a16="http://schemas.microsoft.com/office/drawing/2014/main" id="{BC701026-3BA4-46E5-BB96-6AD7DE7CF3FE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3575" y="6312519"/>
            <a:ext cx="387721" cy="204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574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3"/>
          <p:cNvSpPr txBox="1"/>
          <p:nvPr/>
        </p:nvSpPr>
        <p:spPr>
          <a:xfrm>
            <a:off x="1314628" y="456623"/>
            <a:ext cx="9283883" cy="53358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eaLnBrk="0" hangingPunct="0">
              <a:lnSpc>
                <a:spcPct val="120000"/>
              </a:lnSpc>
              <a:spcAft>
                <a:spcPts val="627"/>
              </a:spcAft>
              <a:buClr>
                <a:srgbClr val="9C072D"/>
              </a:buClr>
              <a:tabLst>
                <a:tab pos="392682" algn="l"/>
              </a:tabLst>
            </a:pPr>
            <a:r>
              <a:rPr lang="de-DE" sz="3200" b="1" dirty="0">
                <a:solidFill>
                  <a:srgbClr val="60737F"/>
                </a:solidFill>
                <a:latin typeface="Oswald Regular" panose="02000503000000000000" pitchFamily="2" charset="0"/>
                <a:ea typeface="Milo-Medium"/>
                <a:cs typeface="Source Sans Pro"/>
              </a:rPr>
              <a:t>Normative Types (NT)</a:t>
            </a:r>
          </a:p>
          <a:p>
            <a:pPr eaLnBrk="0" hangingPunct="0">
              <a:spcBef>
                <a:spcPts val="1000"/>
              </a:spcBef>
              <a:buClr>
                <a:srgbClr val="C7DE37"/>
              </a:buClr>
              <a:tabLst>
                <a:tab pos="392682" algn="l"/>
              </a:tabLst>
            </a:pPr>
            <a:r>
              <a:rPr lang="en-GB" sz="24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Arbitrary structures can be a bad idea</a:t>
            </a:r>
          </a:p>
          <a:p>
            <a:pPr marL="342900" indent="-342900" eaLnBrk="0" hangingPunct="0">
              <a:spcBef>
                <a:spcPts val="10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GB" sz="24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Normative Types define standard structures for standard use cases</a:t>
            </a:r>
          </a:p>
          <a:p>
            <a:pPr marL="800100" lvl="1" indent="-342900" eaLnBrk="0" hangingPunct="0">
              <a:spcBef>
                <a:spcPts val="10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GB" sz="20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All fixed structure types of Channel Access are covered</a:t>
            </a:r>
          </a:p>
          <a:p>
            <a:pPr marL="800100" lvl="1" indent="-342900" eaLnBrk="0" hangingPunct="0">
              <a:spcBef>
                <a:spcPts val="10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GB" sz="20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Plus: 2D array, table, image (+ metadata), time series, channel collection, …</a:t>
            </a:r>
          </a:p>
          <a:p>
            <a:pPr marL="342900" indent="-342900" eaLnBrk="0" hangingPunct="0">
              <a:spcBef>
                <a:spcPts val="10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GB" sz="24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Generic clients (e.g., GUI, Archivers, services) understand NTs</a:t>
            </a:r>
          </a:p>
          <a:p>
            <a:pPr marL="342900" indent="-342900" eaLnBrk="0" hangingPunct="0">
              <a:spcBef>
                <a:spcPts val="10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GB" sz="24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Specific types, however, are possible and common</a:t>
            </a:r>
          </a:p>
          <a:p>
            <a:pPr marL="800100" lvl="1" indent="-342900" eaLnBrk="0" hangingPunct="0">
              <a:spcBef>
                <a:spcPts val="10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GB" sz="20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Support by generic clients is very limited (often reduced to printing)</a:t>
            </a:r>
          </a:p>
          <a:p>
            <a:pPr marL="800100" lvl="1" indent="-342900" eaLnBrk="0" hangingPunct="0">
              <a:spcBef>
                <a:spcPts val="10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GB" sz="20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Applications become specific and non-portable</a:t>
            </a:r>
          </a:p>
          <a:p>
            <a:pPr marL="800100" lvl="1" indent="-342900" eaLnBrk="0" hangingPunct="0">
              <a:spcBef>
                <a:spcPts val="10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endParaRPr lang="en-GB" sz="2000" dirty="0">
              <a:solidFill>
                <a:srgbClr val="60737F"/>
              </a:solidFill>
              <a:latin typeface="Source Sans Pro"/>
              <a:ea typeface="Milo-Medium"/>
              <a:cs typeface="Source Sans Pro"/>
            </a:endParaRPr>
          </a:p>
          <a:p>
            <a:pPr eaLnBrk="0" hangingPunct="0">
              <a:spcBef>
                <a:spcPts val="1000"/>
              </a:spcBef>
              <a:buClr>
                <a:srgbClr val="C7DE37"/>
              </a:buClr>
              <a:tabLst>
                <a:tab pos="392682" algn="l"/>
              </a:tabLst>
            </a:pPr>
            <a:r>
              <a:rPr lang="en-GB" sz="24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Use Normative Types whenever possible and reasonable</a:t>
            </a:r>
          </a:p>
        </p:txBody>
      </p:sp>
    </p:spTree>
    <p:extLst>
      <p:ext uri="{BB962C8B-B14F-4D97-AF65-F5344CB8AC3E}">
        <p14:creationId xmlns:p14="http://schemas.microsoft.com/office/powerpoint/2010/main" val="791041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3"/>
          <p:cNvSpPr txBox="1"/>
          <p:nvPr/>
        </p:nvSpPr>
        <p:spPr>
          <a:xfrm>
            <a:off x="1314628" y="456623"/>
            <a:ext cx="9283883" cy="50690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eaLnBrk="0" hangingPunct="0">
              <a:lnSpc>
                <a:spcPct val="120000"/>
              </a:lnSpc>
              <a:spcAft>
                <a:spcPts val="627"/>
              </a:spcAft>
              <a:buClr>
                <a:srgbClr val="9C072D"/>
              </a:buClr>
              <a:tabLst>
                <a:tab pos="392682" algn="l"/>
              </a:tabLst>
            </a:pPr>
            <a:r>
              <a:rPr lang="de-DE" sz="3200" b="1" dirty="0">
                <a:solidFill>
                  <a:srgbClr val="60737F"/>
                </a:solidFill>
                <a:latin typeface="Oswald Regular" panose="02000503000000000000" pitchFamily="2" charset="0"/>
                <a:ea typeface="Milo-Medium"/>
                <a:cs typeface="Source Sans Pro"/>
              </a:rPr>
              <a:t>Integration</a:t>
            </a:r>
          </a:p>
          <a:p>
            <a:pPr eaLnBrk="0" hangingPunct="0">
              <a:spcBef>
                <a:spcPts val="1000"/>
              </a:spcBef>
              <a:buClr>
                <a:srgbClr val="C7DE37"/>
              </a:buClr>
              <a:tabLst>
                <a:tab pos="392682" algn="l"/>
              </a:tabLst>
            </a:pPr>
            <a:r>
              <a:rPr lang="en-GB" sz="24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Fitting in with the others</a:t>
            </a:r>
          </a:p>
          <a:p>
            <a:pPr eaLnBrk="0" hangingPunct="0">
              <a:spcBef>
                <a:spcPts val="1000"/>
              </a:spcBef>
              <a:buClr>
                <a:srgbClr val="C7DE37"/>
              </a:buClr>
              <a:tabLst>
                <a:tab pos="392682" algn="l"/>
              </a:tabLst>
            </a:pPr>
            <a:r>
              <a:rPr lang="en-GB" sz="24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In the IOC (QSRV):</a:t>
            </a:r>
          </a:p>
          <a:p>
            <a:pPr marL="342900" indent="-342900" eaLnBrk="0" hangingPunct="0">
              <a:spcBef>
                <a:spcPts val="10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GB" sz="24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PVA server allows access to all </a:t>
            </a:r>
            <a:r>
              <a:rPr lang="en-GB" sz="2400" dirty="0" err="1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records.fields</a:t>
            </a:r>
            <a:r>
              <a:rPr lang="en-GB" sz="24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 using Normative Types</a:t>
            </a:r>
          </a:p>
          <a:p>
            <a:pPr marL="342900" indent="-342900" eaLnBrk="0" hangingPunct="0">
              <a:spcBef>
                <a:spcPts val="10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GB" sz="24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Multiple </a:t>
            </a:r>
            <a:r>
              <a:rPr lang="en-GB" sz="2400" dirty="0" err="1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record.fields</a:t>
            </a:r>
            <a:r>
              <a:rPr lang="en-GB" sz="24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 can be configured into an arbitrary structure</a:t>
            </a:r>
          </a:p>
          <a:p>
            <a:pPr eaLnBrk="0" hangingPunct="0">
              <a:spcBef>
                <a:spcPts val="2400"/>
              </a:spcBef>
              <a:buClr>
                <a:srgbClr val="C7DE37"/>
              </a:buClr>
              <a:tabLst>
                <a:tab pos="392682" algn="l"/>
              </a:tabLst>
            </a:pPr>
            <a:r>
              <a:rPr lang="en-GB" sz="24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In clients, like GUI frameworks and archivers:</a:t>
            </a:r>
          </a:p>
          <a:p>
            <a:pPr marL="342900" indent="-342900" eaLnBrk="0" hangingPunct="0">
              <a:spcBef>
                <a:spcPts val="10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GB" sz="24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In Phoebus, channel names are prefixed with “ca://” or “</a:t>
            </a:r>
            <a:r>
              <a:rPr lang="en-GB" sz="2400" dirty="0" err="1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pva</a:t>
            </a:r>
            <a:r>
              <a:rPr lang="en-GB" sz="24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://”</a:t>
            </a:r>
            <a:br>
              <a:rPr lang="en-GB" sz="24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</a:br>
            <a:r>
              <a:rPr lang="en-GB" sz="24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with a configurable default</a:t>
            </a:r>
          </a:p>
          <a:p>
            <a:pPr marL="342900" indent="-342900" eaLnBrk="0" hangingPunct="0">
              <a:spcBef>
                <a:spcPts val="10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GB" sz="24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The Archiver Appliance always searches on both protocols to provide consistent archive data across migration</a:t>
            </a:r>
          </a:p>
        </p:txBody>
      </p:sp>
    </p:spTree>
    <p:extLst>
      <p:ext uri="{BB962C8B-B14F-4D97-AF65-F5344CB8AC3E}">
        <p14:creationId xmlns:p14="http://schemas.microsoft.com/office/powerpoint/2010/main" val="2581580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3"/>
          <p:cNvSpPr txBox="1"/>
          <p:nvPr/>
        </p:nvSpPr>
        <p:spPr>
          <a:xfrm>
            <a:off x="1314628" y="456623"/>
            <a:ext cx="9283883" cy="48741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eaLnBrk="0" hangingPunct="0">
              <a:lnSpc>
                <a:spcPct val="120000"/>
              </a:lnSpc>
              <a:spcAft>
                <a:spcPts val="627"/>
              </a:spcAft>
              <a:buClr>
                <a:srgbClr val="9C072D"/>
              </a:buClr>
              <a:tabLst>
                <a:tab pos="392682" algn="l"/>
              </a:tabLst>
            </a:pPr>
            <a:r>
              <a:rPr lang="de-DE" sz="3200" b="1" dirty="0">
                <a:solidFill>
                  <a:srgbClr val="60737F"/>
                </a:solidFill>
                <a:latin typeface="Oswald Regular" panose="02000503000000000000" pitchFamily="2" charset="0"/>
                <a:ea typeface="Milo-Medium"/>
                <a:cs typeface="Source Sans Pro"/>
              </a:rPr>
              <a:t>Use Cases</a:t>
            </a:r>
          </a:p>
          <a:p>
            <a:pPr eaLnBrk="0" hangingPunct="0">
              <a:spcBef>
                <a:spcPts val="1000"/>
              </a:spcBef>
              <a:buClr>
                <a:srgbClr val="C7DE37"/>
              </a:buClr>
              <a:tabLst>
                <a:tab pos="392682" algn="l"/>
              </a:tabLst>
            </a:pPr>
            <a:r>
              <a:rPr lang="en-GB" sz="24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Things that were not possible before</a:t>
            </a:r>
          </a:p>
          <a:p>
            <a:pPr marL="342900" indent="-342900" eaLnBrk="0" hangingPunct="0">
              <a:spcBef>
                <a:spcPts val="10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GB" sz="24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Images:</a:t>
            </a:r>
            <a:br>
              <a:rPr lang="en-GB" sz="24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</a:br>
            <a:r>
              <a:rPr lang="en-GB" sz="24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An image Normative Type contains image and metadata in a single structure; clients always have a consistent set </a:t>
            </a:r>
          </a:p>
          <a:p>
            <a:pPr marL="342900" indent="-342900" eaLnBrk="0" hangingPunct="0">
              <a:spcBef>
                <a:spcPts val="10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GB" sz="24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Middle-layer services:</a:t>
            </a:r>
            <a:br>
              <a:rPr lang="en-GB" sz="24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</a:br>
            <a:r>
              <a:rPr lang="en-GB" sz="24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The RPC-type method (request/response with changing payload) allows wrapping database, model or directory service calls </a:t>
            </a:r>
          </a:p>
          <a:p>
            <a:pPr marL="342900" indent="-342900" eaLnBrk="0" hangingPunct="0">
              <a:spcBef>
                <a:spcPts val="10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GB" sz="24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Transactional configuration:</a:t>
            </a:r>
            <a:br>
              <a:rPr lang="en-GB" sz="24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</a:br>
            <a:r>
              <a:rPr lang="en-GB" sz="24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Using the RPC </a:t>
            </a:r>
            <a:r>
              <a:rPr lang="en-GB" sz="240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type method, </a:t>
            </a:r>
            <a:r>
              <a:rPr lang="en-GB" sz="24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a client can write configuration for a complete subsystem in a single structure</a:t>
            </a:r>
          </a:p>
        </p:txBody>
      </p:sp>
    </p:spTree>
    <p:extLst>
      <p:ext uri="{BB962C8B-B14F-4D97-AF65-F5344CB8AC3E}">
        <p14:creationId xmlns:p14="http://schemas.microsoft.com/office/powerpoint/2010/main" val="2560034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649</Words>
  <Application>Microsoft Office PowerPoint</Application>
  <PresentationFormat>Widescreen</PresentationFormat>
  <Paragraphs>93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Calibri</vt:lpstr>
      <vt:lpstr>Source Sans Pro</vt:lpstr>
      <vt:lpstr>Oswald Regular</vt:lpstr>
      <vt:lpstr>Arial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2020-10-21T14:12:22Z</dcterms:created>
  <dcterms:modified xsi:type="dcterms:W3CDTF">2024-04-14T02:40:45Z</dcterms:modified>
</cp:coreProperties>
</file>